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8"/>
  </p:notesMasterIdLst>
  <p:sldIdLst>
    <p:sldId id="856" r:id="rId3"/>
    <p:sldId id="859" r:id="rId4"/>
    <p:sldId id="290" r:id="rId5"/>
    <p:sldId id="860" r:id="rId6"/>
    <p:sldId id="308" r:id="rId7"/>
    <p:sldId id="861" r:id="rId8"/>
    <p:sldId id="292" r:id="rId9"/>
    <p:sldId id="293" r:id="rId10"/>
    <p:sldId id="1174" r:id="rId11"/>
    <p:sldId id="1175" r:id="rId12"/>
    <p:sldId id="1176" r:id="rId13"/>
    <p:sldId id="298" r:id="rId14"/>
    <p:sldId id="1177" r:id="rId15"/>
    <p:sldId id="301" r:id="rId16"/>
    <p:sldId id="1178" r:id="rId17"/>
    <p:sldId id="1179" r:id="rId18"/>
    <p:sldId id="1172" r:id="rId19"/>
    <p:sldId id="1180" r:id="rId20"/>
    <p:sldId id="288" r:id="rId21"/>
    <p:sldId id="302" r:id="rId22"/>
    <p:sldId id="307" r:id="rId23"/>
    <p:sldId id="297" r:id="rId24"/>
    <p:sldId id="321" r:id="rId25"/>
    <p:sldId id="287" r:id="rId26"/>
    <p:sldId id="305" r:id="rId27"/>
    <p:sldId id="322" r:id="rId28"/>
    <p:sldId id="306" r:id="rId29"/>
    <p:sldId id="256" r:id="rId30"/>
    <p:sldId id="289" r:id="rId31"/>
    <p:sldId id="402" r:id="rId32"/>
    <p:sldId id="403" r:id="rId33"/>
    <p:sldId id="274" r:id="rId34"/>
    <p:sldId id="300" r:id="rId35"/>
    <p:sldId id="265" r:id="rId36"/>
    <p:sldId id="1184" r:id="rId37"/>
    <p:sldId id="310" r:id="rId38"/>
    <p:sldId id="268" r:id="rId39"/>
    <p:sldId id="269" r:id="rId40"/>
    <p:sldId id="270" r:id="rId41"/>
    <p:sldId id="1183" r:id="rId42"/>
    <p:sldId id="1181" r:id="rId43"/>
    <p:sldId id="1182" r:id="rId44"/>
    <p:sldId id="271" r:id="rId45"/>
    <p:sldId id="266" r:id="rId46"/>
    <p:sldId id="275" r:id="rId47"/>
    <p:sldId id="272" r:id="rId48"/>
    <p:sldId id="296" r:id="rId49"/>
    <p:sldId id="276" r:id="rId50"/>
    <p:sldId id="295" r:id="rId51"/>
    <p:sldId id="278" r:id="rId52"/>
    <p:sldId id="279" r:id="rId53"/>
    <p:sldId id="281" r:id="rId54"/>
    <p:sldId id="283" r:id="rId55"/>
    <p:sldId id="285" r:id="rId56"/>
    <p:sldId id="286" r:id="rId57"/>
    <p:sldId id="311" r:id="rId58"/>
    <p:sldId id="312" r:id="rId59"/>
    <p:sldId id="313" r:id="rId60"/>
    <p:sldId id="314" r:id="rId61"/>
    <p:sldId id="315" r:id="rId62"/>
    <p:sldId id="316" r:id="rId63"/>
    <p:sldId id="317" r:id="rId64"/>
    <p:sldId id="318" r:id="rId65"/>
    <p:sldId id="319" r:id="rId66"/>
    <p:sldId id="320"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2" autoAdjust="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24DB5-92F9-426D-98BD-548B4B47B1A2}" type="datetimeFigureOut">
              <a:rPr lang="en-US" smtClean="0"/>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9B38E6-A212-4995-BABF-50DE7E6826E6}" type="slidenum">
              <a:rPr lang="en-US" smtClean="0"/>
              <a:t>‹#›</a:t>
            </a:fld>
            <a:endParaRPr lang="en-US"/>
          </a:p>
        </p:txBody>
      </p:sp>
    </p:spTree>
    <p:extLst>
      <p:ext uri="{BB962C8B-B14F-4D97-AF65-F5344CB8AC3E}">
        <p14:creationId xmlns:p14="http://schemas.microsoft.com/office/powerpoint/2010/main" val="121914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B38E6-A212-4995-BABF-50DE7E6826E6}" type="slidenum">
              <a:rPr lang="en-US" smtClean="0"/>
              <a:t>51</a:t>
            </a:fld>
            <a:endParaRPr lang="en-US"/>
          </a:p>
        </p:txBody>
      </p:sp>
    </p:spTree>
    <p:extLst>
      <p:ext uri="{BB962C8B-B14F-4D97-AF65-F5344CB8AC3E}">
        <p14:creationId xmlns:p14="http://schemas.microsoft.com/office/powerpoint/2010/main" val="31690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338263" y="915988"/>
            <a:ext cx="4179887" cy="3135312"/>
          </a:xfr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338263" y="915988"/>
            <a:ext cx="4179887" cy="3135312"/>
          </a:xfrm>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459C3F-D6BD-4306-A443-AE963721DCD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93362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59C3F-D6BD-4306-A443-AE963721DCD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149622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59C3F-D6BD-4306-A443-AE963721DCD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97960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C8CB54-C2FE-4073-A79A-374D63C86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17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44706E-0BF0-47B0-8A7C-63D8B0DF5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052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17128-B65A-4DF4-BAE7-5AF797EE1C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978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E7E2DE-78B9-45C2-B059-B4DB24E3E7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30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FCABAD-E832-4D36-8F90-92950EB4B9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97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CE38CD-CC8B-43C5-8681-270BBB42D7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0893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FBFC63-3A63-484A-BFEE-22C33FCF98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9006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F149B1-690B-4491-A659-D84132DA4E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88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59C3F-D6BD-4306-A443-AE963721DCD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2161234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121D09-89D9-455C-A0EF-0DF985F719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907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D5D4D-E7B6-451D-8354-2EE83BBC7E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9495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AB1C6D-64B6-4F4A-9619-1152D52D1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087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59C3F-D6BD-4306-A443-AE963721DCD5}"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340712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59C3F-D6BD-4306-A443-AE963721DCD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403992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59C3F-D6BD-4306-A443-AE963721DCD5}"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131850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59C3F-D6BD-4306-A443-AE963721DCD5}"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10260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59C3F-D6BD-4306-A443-AE963721DCD5}"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189145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59C3F-D6BD-4306-A443-AE963721DCD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269261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59C3F-D6BD-4306-A443-AE963721DCD5}"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361D6-D7CB-46A6-8BD1-E3EED3C34019}" type="slidenum">
              <a:rPr lang="en-US" smtClean="0"/>
              <a:t>‹#›</a:t>
            </a:fld>
            <a:endParaRPr lang="en-US"/>
          </a:p>
        </p:txBody>
      </p:sp>
    </p:spTree>
    <p:extLst>
      <p:ext uri="{BB962C8B-B14F-4D97-AF65-F5344CB8AC3E}">
        <p14:creationId xmlns:p14="http://schemas.microsoft.com/office/powerpoint/2010/main" val="43737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59C3F-D6BD-4306-A443-AE963721DCD5}" type="datetimeFigureOut">
              <a:rPr lang="en-US" smtClean="0"/>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361D6-D7CB-46A6-8BD1-E3EED3C34019}" type="slidenum">
              <a:rPr lang="en-US" smtClean="0"/>
              <a:t>‹#›</a:t>
            </a:fld>
            <a:endParaRPr lang="en-US"/>
          </a:p>
        </p:txBody>
      </p:sp>
    </p:spTree>
    <p:extLst>
      <p:ext uri="{BB962C8B-B14F-4D97-AF65-F5344CB8AC3E}">
        <p14:creationId xmlns:p14="http://schemas.microsoft.com/office/powerpoint/2010/main" val="381342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1EB978A-5057-47A8-AB17-FD51F867B56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1292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6483" y="4300342"/>
            <a:ext cx="187890" cy="178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1350"/>
          </a:p>
        </p:txBody>
      </p:sp>
      <p:pic>
        <p:nvPicPr>
          <p:cNvPr id="4" name="Picture 3">
            <a:extLst>
              <a:ext uri="{FF2B5EF4-FFF2-40B4-BE49-F238E27FC236}">
                <a16:creationId xmlns:a16="http://schemas.microsoft.com/office/drawing/2014/main" id="{84F6E073-08E3-4BE8-9DCD-1D94F27510F3}"/>
              </a:ext>
            </a:extLst>
          </p:cNvPr>
          <p:cNvPicPr/>
          <p:nvPr/>
        </p:nvPicPr>
        <p:blipFill>
          <a:blip r:embed="rId2">
            <a:extLst>
              <a:ext uri="{28A0092B-C50C-407E-A947-70E740481C1C}">
                <a14:useLocalDpi xmlns:a14="http://schemas.microsoft.com/office/drawing/2010/main" val="0"/>
              </a:ext>
            </a:extLst>
          </a:blip>
          <a:stretch>
            <a:fillRect/>
          </a:stretch>
        </p:blipFill>
        <p:spPr>
          <a:xfrm>
            <a:off x="828675" y="1014413"/>
            <a:ext cx="7272338" cy="4829175"/>
          </a:xfrm>
          <a:prstGeom prst="rect">
            <a:avLst/>
          </a:prstGeom>
        </p:spPr>
      </p:pic>
      <p:sp>
        <p:nvSpPr>
          <p:cNvPr id="5" name="Rectangle 4">
            <a:extLst>
              <a:ext uri="{FF2B5EF4-FFF2-40B4-BE49-F238E27FC236}">
                <a16:creationId xmlns:a16="http://schemas.microsoft.com/office/drawing/2014/main" id="{E00C66A1-325E-4B15-A71C-ABC256F2D204}"/>
              </a:ext>
            </a:extLst>
          </p:cNvPr>
          <p:cNvSpPr/>
          <p:nvPr/>
        </p:nvSpPr>
        <p:spPr>
          <a:xfrm>
            <a:off x="1664494" y="4350545"/>
            <a:ext cx="6858000" cy="1571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788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 y="857250"/>
            <a:ext cx="4216400" cy="629433"/>
          </a:xfrm>
        </p:spPr>
        <p:txBody>
          <a:bodyPr>
            <a:normAutofit fontScale="92500"/>
          </a:bodyPr>
          <a:lstStyle/>
          <a:p>
            <a:r>
              <a:rPr lang="en-US" b="1" dirty="0">
                <a:latin typeface="Arial" panose="020B0604020202020204" pitchFamily="34" charset="0"/>
                <a:cs typeface="Arial" panose="020B0604020202020204" pitchFamily="34" charset="0"/>
              </a:rPr>
              <a:t>FSP </a:t>
            </a:r>
            <a:r>
              <a:rPr lang="en-US" b="1" dirty="0" err="1">
                <a:latin typeface="Arial" panose="020B0604020202020204" pitchFamily="34" charset="0"/>
                <a:cs typeface="Arial" panose="020B0604020202020204" pitchFamily="34" charset="0"/>
              </a:rPr>
              <a:t>în</a:t>
            </a:r>
            <a:r>
              <a:rPr lang="en-US" b="1" dirty="0">
                <a:latin typeface="Arial" panose="020B0604020202020204" pitchFamily="34" charset="0"/>
                <a:cs typeface="Arial" panose="020B0604020202020204" pitchFamily="34" charset="0"/>
              </a:rPr>
              <a:t> anemia </a:t>
            </a:r>
            <a:r>
              <a:rPr lang="en-US" b="1" dirty="0" err="1">
                <a:latin typeface="Arial" panose="020B0604020202020204" pitchFamily="34" charset="0"/>
                <a:cs typeface="Arial" panose="020B0604020202020204" pitchFamily="34" charset="0"/>
              </a:rPr>
              <a:t>megaloblastică</a:t>
            </a:r>
            <a:endParaRPr lang="en-US" b="1"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86217" y="1809749"/>
            <a:ext cx="4093709" cy="296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a:xfrm>
            <a:off x="4279926" y="1803796"/>
            <a:ext cx="4864074" cy="2942785"/>
          </a:xfrm>
        </p:spPr>
        <p:txBody>
          <a:bodyPr>
            <a:normAutofit fontScale="92500"/>
          </a:bodyPr>
          <a:lstStyle/>
          <a:p>
            <a:pPr marL="0" indent="0" algn="just">
              <a:spcBef>
                <a:spcPts val="0"/>
              </a:spcBef>
              <a:buClr>
                <a:prstClr val="white"/>
              </a:buClr>
              <a:buNone/>
              <a:tabLst>
                <a:tab pos="342900" algn="l"/>
              </a:tabLst>
            </a:pPr>
            <a:r>
              <a:rPr lang="it-IT" sz="1650" dirty="0">
                <a:latin typeface="Arial" panose="020B0604020202020204" pitchFamily="34" charset="0"/>
                <a:ea typeface="Times New Roman"/>
                <a:cs typeface="Arial" panose="020B0604020202020204" pitchFamily="34" charset="0"/>
              </a:rPr>
              <a:t>PANCITOPENIE</a:t>
            </a:r>
          </a:p>
          <a:p>
            <a:pPr marL="0" indent="0" algn="just">
              <a:spcBef>
                <a:spcPts val="0"/>
              </a:spcBef>
              <a:buClr>
                <a:prstClr val="white"/>
              </a:buClr>
              <a:buNone/>
              <a:tabLst>
                <a:tab pos="342900" algn="l"/>
              </a:tabLst>
            </a:pPr>
            <a:endParaRPr lang="it-IT" sz="1650" dirty="0">
              <a:latin typeface="Arial" panose="020B0604020202020204" pitchFamily="34" charset="0"/>
              <a:ea typeface="Times New Roman"/>
              <a:cs typeface="Arial" panose="020B0604020202020204" pitchFamily="34" charset="0"/>
            </a:endParaRPr>
          </a:p>
          <a:p>
            <a:pPr marL="257175" indent="-257175">
              <a:spcBef>
                <a:spcPts val="0"/>
              </a:spcBef>
              <a:buClr>
                <a:prstClr val="white"/>
              </a:buClr>
              <a:buFont typeface="Times New Roman"/>
              <a:buChar char="-"/>
              <a:tabLst>
                <a:tab pos="342900" algn="l"/>
              </a:tabLst>
            </a:pPr>
            <a:r>
              <a:rPr lang="it-IT" sz="1650" b="1" dirty="0">
                <a:latin typeface="Arial" panose="020B0604020202020204" pitchFamily="34" charset="0"/>
                <a:ea typeface="Times New Roman"/>
                <a:cs typeface="Arial" panose="020B0604020202020204" pitchFamily="34" charset="0"/>
              </a:rPr>
              <a:t>anemie</a:t>
            </a:r>
            <a:r>
              <a:rPr lang="it-IT" sz="1650" dirty="0">
                <a:latin typeface="Arial" panose="020B0604020202020204" pitchFamily="34" charset="0"/>
                <a:ea typeface="Times New Roman"/>
                <a:cs typeface="Arial" panose="020B0604020202020204" pitchFamily="34" charset="0"/>
              </a:rPr>
              <a:t> variabilă, macrocitoză, hematii mari pline. </a:t>
            </a:r>
            <a:r>
              <a:rPr lang="en-US" sz="1650" dirty="0" err="1">
                <a:latin typeface="Arial" panose="020B0604020202020204" pitchFamily="34" charset="0"/>
                <a:ea typeface="Times New Roman"/>
                <a:cs typeface="Arial" panose="020B0604020202020204" pitchFamily="34" charset="0"/>
              </a:rPr>
              <a:t>Semn</a:t>
            </a:r>
            <a:r>
              <a:rPr lang="en-US" sz="1650" dirty="0">
                <a:latin typeface="Arial" panose="020B0604020202020204" pitchFamily="34" charset="0"/>
                <a:ea typeface="Times New Roman"/>
                <a:cs typeface="Arial" panose="020B0604020202020204" pitchFamily="34" charset="0"/>
              </a:rPr>
              <a:t> </a:t>
            </a:r>
            <a:r>
              <a:rPr lang="en-US" sz="1650" dirty="0" err="1">
                <a:latin typeface="Arial" panose="020B0604020202020204" pitchFamily="34" charset="0"/>
                <a:ea typeface="Times New Roman"/>
                <a:cs typeface="Arial" panose="020B0604020202020204" pitchFamily="34" charset="0"/>
              </a:rPr>
              <a:t>incostant</a:t>
            </a:r>
            <a:r>
              <a:rPr lang="en-US" sz="1650" dirty="0">
                <a:latin typeface="Arial" panose="020B0604020202020204" pitchFamily="34" charset="0"/>
                <a:ea typeface="Times New Roman"/>
                <a:cs typeface="Arial" panose="020B0604020202020204" pitchFamily="34" charset="0"/>
              </a:rPr>
              <a:t> - </a:t>
            </a:r>
            <a:r>
              <a:rPr lang="en-US" sz="1650" dirty="0" err="1">
                <a:latin typeface="Arial" panose="020B0604020202020204" pitchFamily="34" charset="0"/>
                <a:ea typeface="Times New Roman"/>
                <a:cs typeface="Arial" panose="020B0604020202020204" pitchFamily="34" charset="0"/>
              </a:rPr>
              <a:t>megaloblaşti</a:t>
            </a:r>
            <a:r>
              <a:rPr lang="en-US" sz="1650" dirty="0">
                <a:latin typeface="Arial" panose="020B0604020202020204" pitchFamily="34" charset="0"/>
                <a:ea typeface="Times New Roman"/>
                <a:cs typeface="Arial" panose="020B0604020202020204" pitchFamily="34" charset="0"/>
              </a:rPr>
              <a:t> pe FSP</a:t>
            </a:r>
          </a:p>
          <a:p>
            <a:pPr marL="257175" indent="-257175">
              <a:spcBef>
                <a:spcPts val="0"/>
              </a:spcBef>
              <a:buClr>
                <a:prstClr val="white"/>
              </a:buClr>
              <a:buFont typeface="Times New Roman"/>
              <a:buChar char="-"/>
              <a:tabLst>
                <a:tab pos="342900" algn="l"/>
              </a:tabLst>
            </a:pPr>
            <a:endParaRPr lang="en-US" sz="1650" b="1" dirty="0">
              <a:latin typeface="Arial" panose="020B0604020202020204" pitchFamily="34" charset="0"/>
              <a:ea typeface="Times New Roman"/>
              <a:cs typeface="Arial" panose="020B0604020202020204" pitchFamily="34" charset="0"/>
            </a:endParaRPr>
          </a:p>
          <a:p>
            <a:pPr marL="257175" indent="-257175">
              <a:spcBef>
                <a:spcPts val="0"/>
              </a:spcBef>
              <a:buClr>
                <a:prstClr val="white"/>
              </a:buClr>
              <a:buFont typeface="Times New Roman"/>
              <a:buChar char="-"/>
              <a:tabLst>
                <a:tab pos="342900" algn="l"/>
              </a:tabLst>
            </a:pPr>
            <a:r>
              <a:rPr lang="en-US" sz="1650" b="1" dirty="0" err="1">
                <a:latin typeface="Arial" panose="020B0604020202020204" pitchFamily="34" charset="0"/>
                <a:ea typeface="Times New Roman"/>
                <a:cs typeface="Arial" panose="020B0604020202020204" pitchFamily="34" charset="0"/>
              </a:rPr>
              <a:t>reticulocite</a:t>
            </a:r>
            <a:r>
              <a:rPr lang="en-US" sz="1650" b="1" dirty="0">
                <a:latin typeface="Arial" panose="020B0604020202020204" pitchFamily="34" charset="0"/>
                <a:ea typeface="Times New Roman"/>
                <a:cs typeface="Arial" panose="020B0604020202020204" pitchFamily="34" charset="0"/>
              </a:rPr>
              <a:t> </a:t>
            </a:r>
            <a:r>
              <a:rPr lang="en-US" sz="1650" b="1" dirty="0" err="1">
                <a:latin typeface="Arial" panose="020B0604020202020204" pitchFamily="34" charset="0"/>
                <a:ea typeface="Times New Roman"/>
                <a:cs typeface="Arial" panose="020B0604020202020204" pitchFamily="34" charset="0"/>
              </a:rPr>
              <a:t>scăzute</a:t>
            </a:r>
            <a:r>
              <a:rPr lang="en-US" sz="1650" b="1" dirty="0">
                <a:latin typeface="Arial" panose="020B0604020202020204" pitchFamily="34" charset="0"/>
                <a:ea typeface="Times New Roman"/>
                <a:cs typeface="Arial" panose="020B0604020202020204" pitchFamily="34" charset="0"/>
              </a:rPr>
              <a:t> </a:t>
            </a:r>
            <a:r>
              <a:rPr lang="en-US" sz="1650" dirty="0">
                <a:latin typeface="Arial" panose="020B0604020202020204" pitchFamily="34" charset="0"/>
                <a:ea typeface="Times New Roman"/>
                <a:cs typeface="Arial" panose="020B0604020202020204" pitchFamily="34" charset="0"/>
              </a:rPr>
              <a:t>(</a:t>
            </a:r>
            <a:r>
              <a:rPr lang="en-US" sz="1650" dirty="0" err="1">
                <a:latin typeface="Arial" panose="020B0604020202020204" pitchFamily="34" charset="0"/>
                <a:ea typeface="Times New Roman"/>
                <a:cs typeface="Arial" panose="020B0604020202020204" pitchFamily="34" charset="0"/>
              </a:rPr>
              <a:t>anemie</a:t>
            </a:r>
            <a:r>
              <a:rPr lang="en-US" sz="1650" dirty="0">
                <a:latin typeface="Arial" panose="020B0604020202020204" pitchFamily="34" charset="0"/>
                <a:ea typeface="Times New Roman"/>
                <a:cs typeface="Arial" panose="020B0604020202020204" pitchFamily="34" charset="0"/>
              </a:rPr>
              <a:t> </a:t>
            </a:r>
            <a:r>
              <a:rPr lang="en-US" sz="1650" dirty="0" err="1">
                <a:latin typeface="Arial" panose="020B0604020202020204" pitchFamily="34" charset="0"/>
                <a:ea typeface="Times New Roman"/>
                <a:cs typeface="Arial" panose="020B0604020202020204" pitchFamily="34" charset="0"/>
              </a:rPr>
              <a:t>hiporegenerativă</a:t>
            </a:r>
            <a:r>
              <a:rPr lang="en-US" sz="1650" dirty="0">
                <a:latin typeface="Arial" panose="020B0604020202020204" pitchFamily="34" charset="0"/>
                <a:ea typeface="Times New Roman"/>
                <a:cs typeface="Arial" panose="020B0604020202020204" pitchFamily="34" charset="0"/>
              </a:rPr>
              <a:t>)</a:t>
            </a:r>
          </a:p>
          <a:p>
            <a:pPr marL="257175" indent="-257175">
              <a:spcBef>
                <a:spcPts val="0"/>
              </a:spcBef>
              <a:buClr>
                <a:prstClr val="white"/>
              </a:buClr>
              <a:buFont typeface="Times New Roman"/>
              <a:buChar char="-"/>
              <a:tabLst>
                <a:tab pos="342900" algn="l"/>
              </a:tabLst>
            </a:pPr>
            <a:endParaRPr lang="it-IT" sz="1650" b="1" dirty="0">
              <a:latin typeface="Arial" panose="020B0604020202020204" pitchFamily="34" charset="0"/>
              <a:ea typeface="Times New Roman"/>
              <a:cs typeface="Arial" panose="020B0604020202020204" pitchFamily="34" charset="0"/>
            </a:endParaRPr>
          </a:p>
          <a:p>
            <a:pPr marL="257175" indent="-257175">
              <a:spcBef>
                <a:spcPts val="0"/>
              </a:spcBef>
              <a:buClr>
                <a:prstClr val="white"/>
              </a:buClr>
              <a:buFont typeface="Times New Roman"/>
              <a:buChar char="-"/>
              <a:tabLst>
                <a:tab pos="342900" algn="l"/>
              </a:tabLst>
            </a:pPr>
            <a:r>
              <a:rPr lang="it-IT" sz="1650" b="1" dirty="0">
                <a:latin typeface="Arial" panose="020B0604020202020204" pitchFamily="34" charset="0"/>
                <a:ea typeface="Times New Roman"/>
                <a:cs typeface="Arial" panose="020B0604020202020204" pitchFamily="34" charset="0"/>
              </a:rPr>
              <a:t>leucocite</a:t>
            </a:r>
            <a:r>
              <a:rPr lang="it-IT" sz="1650" dirty="0">
                <a:latin typeface="Arial" panose="020B0604020202020204" pitchFamily="34" charset="0"/>
                <a:ea typeface="Times New Roman"/>
                <a:cs typeface="Arial" panose="020B0604020202020204" pitchFamily="34" charset="0"/>
              </a:rPr>
              <a:t> 3000-5000/mm3. Granulocite mari cu tendinţă la hipersegmentare a nucleului, uneori Mc, Mtc</a:t>
            </a:r>
            <a:endParaRPr lang="en-US" sz="1650" dirty="0">
              <a:latin typeface="Arial" panose="020B0604020202020204" pitchFamily="34" charset="0"/>
              <a:ea typeface="Times New Roman"/>
              <a:cs typeface="Arial" panose="020B0604020202020204" pitchFamily="34" charset="0"/>
            </a:endParaRPr>
          </a:p>
          <a:p>
            <a:pPr marL="257175" indent="-257175">
              <a:spcBef>
                <a:spcPts val="0"/>
              </a:spcBef>
              <a:buClr>
                <a:prstClr val="white"/>
              </a:buClr>
              <a:buFont typeface="Times New Roman"/>
              <a:buChar char="-"/>
              <a:tabLst>
                <a:tab pos="342900" algn="l"/>
              </a:tabLst>
            </a:pPr>
            <a:endParaRPr lang="en-US" sz="1650" b="1" dirty="0">
              <a:latin typeface="Arial" panose="020B0604020202020204" pitchFamily="34" charset="0"/>
              <a:ea typeface="Times New Roman"/>
              <a:cs typeface="Arial" panose="020B0604020202020204" pitchFamily="34" charset="0"/>
            </a:endParaRPr>
          </a:p>
          <a:p>
            <a:pPr marL="257175" indent="-257175">
              <a:spcBef>
                <a:spcPts val="0"/>
              </a:spcBef>
              <a:buClr>
                <a:prstClr val="white"/>
              </a:buClr>
              <a:buFont typeface="Times New Roman"/>
              <a:buChar char="-"/>
              <a:tabLst>
                <a:tab pos="342900" algn="l"/>
              </a:tabLst>
            </a:pPr>
            <a:r>
              <a:rPr lang="en-US" sz="1650" b="1" dirty="0" err="1">
                <a:latin typeface="Arial" panose="020B0604020202020204" pitchFamily="34" charset="0"/>
                <a:ea typeface="Times New Roman"/>
                <a:cs typeface="Arial" panose="020B0604020202020204" pitchFamily="34" charset="0"/>
              </a:rPr>
              <a:t>trombocite</a:t>
            </a:r>
            <a:r>
              <a:rPr lang="en-US" sz="1650" dirty="0">
                <a:latin typeface="Arial" panose="020B0604020202020204" pitchFamily="34" charset="0"/>
                <a:ea typeface="Times New Roman"/>
                <a:cs typeface="Arial" panose="020B0604020202020204" pitchFamily="34" charset="0"/>
              </a:rPr>
              <a:t> </a:t>
            </a:r>
            <a:r>
              <a:rPr lang="en-US" sz="1650" dirty="0" err="1">
                <a:latin typeface="Arial" panose="020B0604020202020204" pitchFamily="34" charset="0"/>
                <a:ea typeface="Times New Roman"/>
                <a:cs typeface="Arial" panose="020B0604020202020204" pitchFamily="34" charset="0"/>
              </a:rPr>
              <a:t>moderat</a:t>
            </a:r>
            <a:r>
              <a:rPr lang="en-US" sz="1650" dirty="0">
                <a:latin typeface="Arial" panose="020B0604020202020204" pitchFamily="34" charset="0"/>
                <a:ea typeface="Times New Roman"/>
                <a:cs typeface="Arial" panose="020B0604020202020204" pitchFamily="34" charset="0"/>
              </a:rPr>
              <a:t> </a:t>
            </a:r>
            <a:r>
              <a:rPr lang="en-US" sz="1650" dirty="0" err="1">
                <a:latin typeface="Arial" panose="020B0604020202020204" pitchFamily="34" charset="0"/>
                <a:ea typeface="Times New Roman"/>
                <a:cs typeface="Arial" panose="020B0604020202020204" pitchFamily="34" charset="0"/>
              </a:rPr>
              <a:t>scăzute</a:t>
            </a:r>
            <a:r>
              <a:rPr lang="en-US" sz="1650" dirty="0">
                <a:latin typeface="Arial" panose="020B0604020202020204" pitchFamily="34" charset="0"/>
                <a:ea typeface="Times New Roman"/>
                <a:cs typeface="Arial" panose="020B0604020202020204" pitchFamily="34" charset="0"/>
              </a:rPr>
              <a:t>, cu </a:t>
            </a:r>
            <a:r>
              <a:rPr lang="en-US" sz="1650" dirty="0" err="1">
                <a:latin typeface="Arial" panose="020B0604020202020204" pitchFamily="34" charset="0"/>
                <a:ea typeface="Times New Roman"/>
                <a:cs typeface="Arial" panose="020B0604020202020204" pitchFamily="34" charset="0"/>
              </a:rPr>
              <a:t>anizocitoză</a:t>
            </a:r>
            <a:endParaRPr lang="en-US" dirty="0"/>
          </a:p>
        </p:txBody>
      </p:sp>
    </p:spTree>
    <p:extLst>
      <p:ext uri="{BB962C8B-B14F-4D97-AF65-F5344CB8AC3E}">
        <p14:creationId xmlns:p14="http://schemas.microsoft.com/office/powerpoint/2010/main" val="333105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3425"/>
            <a:ext cx="9144000" cy="1401056"/>
          </a:xfrm>
        </p:spPr>
        <p:txBody>
          <a:bodyPr>
            <a:noAutofit/>
          </a:bodyPr>
          <a:lstStyle/>
          <a:p>
            <a:pPr marL="257175" indent="-257175">
              <a:spcBef>
                <a:spcPts val="0"/>
              </a:spcBef>
              <a:tabLst>
                <a:tab pos="342900" algn="l"/>
              </a:tabLst>
            </a:pPr>
            <a:r>
              <a:rPr lang="it-IT" sz="1800" dirty="0">
                <a:latin typeface="Arial" panose="020B0604020202020204" pitchFamily="34" charset="0"/>
                <a:ea typeface="Times New Roman"/>
                <a:cs typeface="Arial" panose="020B0604020202020204" pitchFamily="34" charset="0"/>
              </a:rPr>
              <a:t>MO: G/E crescut, transformare megaloblastică a morfologiei celulare normale, raport N/C în favoarea nucleului cu asincronism de maturaţie.</a:t>
            </a:r>
            <a:br>
              <a:rPr lang="en-US" sz="1800" dirty="0">
                <a:latin typeface="Arial" panose="020B0604020202020204" pitchFamily="34" charset="0"/>
                <a:ea typeface="Times New Roman"/>
                <a:cs typeface="Arial" panose="020B0604020202020204" pitchFamily="34" charset="0"/>
              </a:rPr>
            </a:br>
            <a:r>
              <a:rPr lang="it-IT" sz="1800" dirty="0">
                <a:latin typeface="Arial" panose="020B0604020202020204" pitchFamily="34" charset="0"/>
                <a:ea typeface="Times New Roman"/>
                <a:cs typeface="Arial" panose="020B0604020202020204" pitchFamily="34" charset="0"/>
              </a:rPr>
              <a:t>Aceste modificări apar în grade diferite, până la anomalii celulare extreme cu aspectul de MO albastră datorită megaloblaştilor cu citoplasmă bazofilă. In seria granulocitară se observă Mtc gigante în seria megacariocitară, accentuarea tendinţei la segmentare a nucleului, megacariocite „explodate”.</a:t>
            </a:r>
            <a:br>
              <a:rPr lang="en-US" sz="1500" b="1" dirty="0">
                <a:latin typeface="Times New Roman"/>
                <a:ea typeface="Times New Roman"/>
                <a:cs typeface="+mn-cs"/>
              </a:rPr>
            </a:br>
            <a:r>
              <a:rPr lang="it-IT" sz="1500" b="1" dirty="0">
                <a:latin typeface="Times New Roman"/>
                <a:ea typeface="Times New Roman"/>
                <a:cs typeface="+mn-cs"/>
              </a:rPr>
              <a:t> </a:t>
            </a:r>
            <a:br>
              <a:rPr lang="en-US" sz="1500" b="1" dirty="0">
                <a:latin typeface="Times New Roman"/>
                <a:ea typeface="Times New Roman"/>
                <a:cs typeface="+mn-cs"/>
              </a:rPr>
            </a:br>
            <a:endParaRPr lang="en-US" sz="1500" b="1" dirty="0"/>
          </a:p>
        </p:txBody>
      </p:sp>
      <p:pic>
        <p:nvPicPr>
          <p:cNvPr id="2050"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79804" y="1336371"/>
            <a:ext cx="4102591" cy="278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593117" y="1392604"/>
            <a:ext cx="4435018" cy="273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33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6014" y="1070975"/>
            <a:ext cx="3487340" cy="432197"/>
          </a:xfrm>
        </p:spPr>
        <p:txBody>
          <a:bodyPr>
            <a:normAutofit/>
          </a:bodyPr>
          <a:lstStyle/>
          <a:p>
            <a:pPr algn="ctr"/>
            <a:r>
              <a:rPr lang="en-US" sz="2100" dirty="0">
                <a:latin typeface="Arial" panose="020B0604020202020204" pitchFamily="34" charset="0"/>
                <a:cs typeface="Arial" panose="020B0604020202020204" pitchFamily="34" charset="0"/>
              </a:rPr>
              <a:t>Diagnostic </a:t>
            </a:r>
            <a:r>
              <a:rPr lang="en-US" sz="2100" dirty="0" err="1">
                <a:latin typeface="Arial" panose="020B0604020202020204" pitchFamily="34" charset="0"/>
                <a:cs typeface="Arial" panose="020B0604020202020204" pitchFamily="34" charset="0"/>
              </a:rPr>
              <a:t>pozitiv</a:t>
            </a:r>
            <a:endParaRPr lang="en-US" sz="21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178497" y="1810146"/>
            <a:ext cx="4049038" cy="3753759"/>
          </a:xfrm>
        </p:spPr>
        <p:txBody>
          <a:bodyPr>
            <a:noAutofit/>
          </a:bodyPr>
          <a:lstStyle/>
          <a:p>
            <a:pPr marL="0" indent="0" algn="just">
              <a:spcBef>
                <a:spcPts val="0"/>
              </a:spcBef>
              <a:buClr>
                <a:prstClr val="white"/>
              </a:buClr>
              <a:buNone/>
            </a:pPr>
            <a:r>
              <a:rPr lang="en-US" sz="1500" b="1" dirty="0">
                <a:latin typeface="Arial" panose="020B0604020202020204" pitchFamily="34" charset="0"/>
                <a:ea typeface="Times New Roman"/>
                <a:cs typeface="Arial" panose="020B0604020202020204" pitchFamily="34" charset="0"/>
              </a:rPr>
              <a:t>Clinic </a:t>
            </a:r>
            <a:r>
              <a:rPr lang="en-US" sz="1500" b="1" dirty="0" err="1">
                <a:latin typeface="Arial" panose="020B0604020202020204" pitchFamily="34" charset="0"/>
                <a:ea typeface="Times New Roman"/>
                <a:cs typeface="Arial" panose="020B0604020202020204" pitchFamily="34" charset="0"/>
              </a:rPr>
              <a:t>şi</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paraclinic</a:t>
            </a:r>
            <a:r>
              <a:rPr lang="en-US" sz="1500" b="1" dirty="0">
                <a:latin typeface="Arial" panose="020B0604020202020204" pitchFamily="34" charset="0"/>
                <a:ea typeface="Times New Roman"/>
                <a:cs typeface="Arial" panose="020B0604020202020204" pitchFamily="34" charset="0"/>
              </a:rPr>
              <a:t>:</a:t>
            </a:r>
          </a:p>
          <a:p>
            <a:pPr marL="257175" indent="-257175" algn="just">
              <a:spcBef>
                <a:spcPts val="0"/>
              </a:spcBef>
              <a:buClr>
                <a:prstClr val="white"/>
              </a:buClr>
              <a:buFont typeface="Times New Roman"/>
              <a:buChar char="-"/>
              <a:tabLst>
                <a:tab pos="342900" algn="l"/>
              </a:tabLst>
            </a:pPr>
            <a:r>
              <a:rPr lang="en-US" sz="1500" b="1" dirty="0">
                <a:latin typeface="Arial" panose="020B0604020202020204" pitchFamily="34" charset="0"/>
                <a:ea typeface="Times New Roman"/>
                <a:cs typeface="Arial" panose="020B0604020202020204" pitchFamily="34" charset="0"/>
              </a:rPr>
              <a:t>HLG</a:t>
            </a:r>
          </a:p>
          <a:p>
            <a:pPr marL="257175" indent="-257175" algn="just">
              <a:spcBef>
                <a:spcPts val="0"/>
              </a:spcBef>
              <a:buClr>
                <a:prstClr val="white"/>
              </a:buClr>
              <a:buFont typeface="Times New Roman"/>
              <a:buChar char="-"/>
              <a:tabLst>
                <a:tab pos="342900" algn="l"/>
              </a:tabLst>
            </a:pPr>
            <a:r>
              <a:rPr lang="en-US" sz="1500" b="1" dirty="0" err="1">
                <a:latin typeface="Arial" panose="020B0604020202020204" pitchFamily="34" charset="0"/>
                <a:ea typeface="Times New Roman"/>
                <a:cs typeface="Arial" panose="020B0604020202020204" pitchFamily="34" charset="0"/>
              </a:rPr>
              <a:t>examenul</a:t>
            </a:r>
            <a:r>
              <a:rPr lang="en-US" sz="1500" b="1" dirty="0">
                <a:latin typeface="Arial" panose="020B0604020202020204" pitchFamily="34" charset="0"/>
                <a:ea typeface="Times New Roman"/>
                <a:cs typeface="Arial" panose="020B0604020202020204" pitchFamily="34" charset="0"/>
              </a:rPr>
              <a:t> FSP</a:t>
            </a:r>
          </a:p>
          <a:p>
            <a:pPr marL="257175" indent="-257175" algn="just">
              <a:spcBef>
                <a:spcPts val="0"/>
              </a:spcBef>
              <a:buClr>
                <a:prstClr val="white"/>
              </a:buClr>
              <a:buFont typeface="Times New Roman"/>
              <a:buChar char="-"/>
              <a:tabLst>
                <a:tab pos="342900" algn="l"/>
              </a:tabLst>
            </a:pPr>
            <a:r>
              <a:rPr lang="en-US" sz="1500" b="1" dirty="0">
                <a:latin typeface="Arial" panose="020B0604020202020204" pitchFamily="34" charset="0"/>
                <a:ea typeface="Times New Roman"/>
                <a:cs typeface="Arial" panose="020B0604020202020204" pitchFamily="34" charset="0"/>
              </a:rPr>
              <a:t>e</a:t>
            </a:r>
            <a:r>
              <a:rPr lang="ro-RO" sz="1500" b="1" dirty="0">
                <a:latin typeface="Arial" panose="020B0604020202020204" pitchFamily="34" charset="0"/>
                <a:ea typeface="Times New Roman"/>
                <a:cs typeface="Arial" panose="020B0604020202020204" pitchFamily="34" charset="0"/>
              </a:rPr>
              <a:t>xa</a:t>
            </a:r>
            <a:r>
              <a:rPr lang="en-US" sz="1500" b="1" dirty="0" err="1">
                <a:latin typeface="Arial" panose="020B0604020202020204" pitchFamily="34" charset="0"/>
                <a:ea typeface="Times New Roman"/>
                <a:cs typeface="Arial" panose="020B0604020202020204" pitchFamily="34" charset="0"/>
              </a:rPr>
              <a:t>menul</a:t>
            </a:r>
            <a:r>
              <a:rPr lang="en-US" sz="1500" b="1" dirty="0">
                <a:latin typeface="Arial" panose="020B0604020202020204" pitchFamily="34" charset="0"/>
                <a:ea typeface="Times New Roman"/>
                <a:cs typeface="Arial" panose="020B0604020202020204" pitchFamily="34" charset="0"/>
              </a:rPr>
              <a:t> MO</a:t>
            </a:r>
          </a:p>
          <a:p>
            <a:pPr marL="257175" indent="-257175" algn="just">
              <a:spcBef>
                <a:spcPts val="0"/>
              </a:spcBef>
              <a:buClr>
                <a:prstClr val="white"/>
              </a:buClr>
              <a:buFont typeface="Times New Roman"/>
              <a:buChar char="-"/>
              <a:tabLst>
                <a:tab pos="342900" algn="l"/>
              </a:tabLst>
            </a:pPr>
            <a:r>
              <a:rPr lang="en-US" sz="1500" b="1" dirty="0" err="1">
                <a:latin typeface="Arial" panose="020B0604020202020204" pitchFamily="34" charset="0"/>
                <a:ea typeface="Times New Roman"/>
                <a:cs typeface="Arial" panose="020B0604020202020204" pitchFamily="34" charset="0"/>
              </a:rPr>
              <a:t>vitamina</a:t>
            </a:r>
            <a:r>
              <a:rPr lang="en-US" sz="1500" b="1" dirty="0">
                <a:latin typeface="Arial" panose="020B0604020202020204" pitchFamily="34" charset="0"/>
                <a:ea typeface="Times New Roman"/>
                <a:cs typeface="Arial" panose="020B0604020202020204" pitchFamily="34" charset="0"/>
              </a:rPr>
              <a:t> B12 </a:t>
            </a:r>
            <a:r>
              <a:rPr lang="en-US" sz="1500" b="1" dirty="0" err="1">
                <a:latin typeface="Arial" panose="020B0604020202020204" pitchFamily="34" charset="0"/>
                <a:ea typeface="Times New Roman"/>
                <a:cs typeface="Arial" panose="020B0604020202020204" pitchFamily="34" charset="0"/>
              </a:rPr>
              <a:t>serică</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scăzută</a:t>
            </a:r>
            <a:endParaRPr lang="en-US" sz="1500" b="1" dirty="0">
              <a:latin typeface="Arial" panose="020B0604020202020204" pitchFamily="34" charset="0"/>
              <a:ea typeface="Times New Roman"/>
              <a:cs typeface="Arial" panose="020B0604020202020204" pitchFamily="34" charset="0"/>
            </a:endParaRPr>
          </a:p>
          <a:p>
            <a:pPr marL="257175" indent="-257175" algn="just">
              <a:spcBef>
                <a:spcPts val="0"/>
              </a:spcBef>
              <a:buClr>
                <a:prstClr val="white"/>
              </a:buClr>
              <a:buFont typeface="Times New Roman"/>
              <a:buChar char="-"/>
              <a:tabLst>
                <a:tab pos="342900" algn="l"/>
              </a:tabLst>
            </a:pPr>
            <a:r>
              <a:rPr lang="en-US" sz="1500" b="1" dirty="0" err="1">
                <a:latin typeface="Arial" panose="020B0604020202020204" pitchFamily="34" charset="0"/>
                <a:ea typeface="Times New Roman"/>
                <a:cs typeface="Arial" panose="020B0604020202020204" pitchFamily="34" charset="0"/>
              </a:rPr>
              <a:t>teste</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metabolice</a:t>
            </a:r>
            <a:r>
              <a:rPr lang="en-US" sz="1500" b="1" dirty="0">
                <a:latin typeface="Arial" panose="020B0604020202020204" pitchFamily="34" charset="0"/>
                <a:ea typeface="Times New Roman"/>
                <a:cs typeface="Arial" panose="020B0604020202020204" pitchFamily="34" charset="0"/>
              </a:rPr>
              <a:t> : </a:t>
            </a:r>
            <a:r>
              <a:rPr lang="en-US" sz="1500" b="1" dirty="0" err="1">
                <a:latin typeface="Arial" panose="020B0604020202020204" pitchFamily="34" charset="0"/>
                <a:ea typeface="Times New Roman"/>
                <a:cs typeface="Arial" panose="020B0604020202020204" pitchFamily="34" charset="0"/>
              </a:rPr>
              <a:t>homocisteina</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si</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acidul</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metil</a:t>
            </a:r>
            <a:r>
              <a:rPr lang="en-US" sz="1500" b="1" dirty="0">
                <a:latin typeface="Arial" panose="020B0604020202020204" pitchFamily="34" charset="0"/>
                <a:ea typeface="Times New Roman"/>
                <a:cs typeface="Arial" panose="020B0604020202020204" pitchFamily="34" charset="0"/>
              </a:rPr>
              <a:t> </a:t>
            </a:r>
            <a:r>
              <a:rPr lang="en-US" sz="1500" b="1" dirty="0" err="1">
                <a:latin typeface="Arial" panose="020B0604020202020204" pitchFamily="34" charset="0"/>
                <a:ea typeface="Times New Roman"/>
                <a:cs typeface="Arial" panose="020B0604020202020204" pitchFamily="34" charset="0"/>
              </a:rPr>
              <a:t>malonic</a:t>
            </a:r>
            <a:endParaRPr lang="en-US" sz="1500" b="1" dirty="0">
              <a:latin typeface="Arial" panose="020B0604020202020204" pitchFamily="34" charset="0"/>
              <a:ea typeface="Times New Roman"/>
              <a:cs typeface="Arial" panose="020B0604020202020204" pitchFamily="34" charset="0"/>
            </a:endParaRPr>
          </a:p>
          <a:p>
            <a:pPr marL="257175" indent="-257175" algn="just">
              <a:spcBef>
                <a:spcPts val="0"/>
              </a:spcBef>
              <a:buClr>
                <a:prstClr val="white"/>
              </a:buClr>
              <a:buFont typeface="Times New Roman"/>
              <a:buChar char="-"/>
              <a:tabLst>
                <a:tab pos="342900" algn="l"/>
              </a:tabLst>
            </a:pPr>
            <a:r>
              <a:rPr lang="it-IT" sz="1500" b="1" dirty="0">
                <a:latin typeface="Arial" panose="020B0604020202020204" pitchFamily="34" charset="0"/>
                <a:ea typeface="Times New Roman"/>
                <a:cs typeface="Arial" panose="020B0604020202020204" pitchFamily="34" charset="0"/>
              </a:rPr>
              <a:t>EDS – atrofia mucoasei gastice în 2/3 superioare</a:t>
            </a:r>
            <a:endParaRPr lang="en-US" sz="1500" b="1" dirty="0">
              <a:latin typeface="Arial" panose="020B0604020202020204" pitchFamily="34" charset="0"/>
              <a:ea typeface="Times New Roman"/>
              <a:cs typeface="Arial" panose="020B0604020202020204" pitchFamily="34" charset="0"/>
            </a:endParaRPr>
          </a:p>
          <a:p>
            <a:pPr marL="0" indent="0" algn="just">
              <a:spcBef>
                <a:spcPts val="0"/>
              </a:spcBef>
              <a:buClr>
                <a:prstClr val="white"/>
              </a:buClr>
              <a:buNone/>
              <a:tabLst>
                <a:tab pos="342900" algn="l"/>
              </a:tabLst>
            </a:pPr>
            <a:endParaRPr lang="en-US" sz="1500" dirty="0">
              <a:latin typeface="Arial" panose="020B0604020202020204" pitchFamily="34" charset="0"/>
              <a:ea typeface="Times New Roman"/>
              <a:cs typeface="Arial" panose="020B0604020202020204" pitchFamily="34" charset="0"/>
            </a:endParaRPr>
          </a:p>
          <a:p>
            <a:pPr marL="0" indent="0" algn="just">
              <a:spcBef>
                <a:spcPts val="0"/>
              </a:spcBef>
              <a:buClr>
                <a:prstClr val="white"/>
              </a:buClr>
              <a:buNone/>
              <a:tabLst>
                <a:tab pos="342900" algn="l"/>
              </a:tabLst>
            </a:pPr>
            <a:endParaRPr lang="en-US" sz="1500" dirty="0">
              <a:latin typeface="Arial" panose="020B0604020202020204" pitchFamily="34" charset="0"/>
              <a:ea typeface="Times New Roman"/>
              <a:cs typeface="Arial" panose="020B0604020202020204" pitchFamily="34" charset="0"/>
            </a:endParaRPr>
          </a:p>
          <a:p>
            <a:pPr marL="0" indent="0">
              <a:spcBef>
                <a:spcPts val="0"/>
              </a:spcBef>
              <a:buClr>
                <a:prstClr val="white"/>
              </a:buClr>
              <a:buNone/>
              <a:tabLst>
                <a:tab pos="342900" algn="l"/>
              </a:tabLst>
            </a:pPr>
            <a:r>
              <a:rPr lang="en-US" sz="1500" b="1" dirty="0">
                <a:latin typeface="Arial" panose="020B0604020202020204" pitchFamily="34" charset="0"/>
                <a:ea typeface="Times New Roman"/>
                <a:cs typeface="Arial" panose="020B0604020202020204" pitchFamily="34" charset="0"/>
              </a:rPr>
              <a:t>ASOCIERI CU ALTE BOLI:</a:t>
            </a:r>
          </a:p>
          <a:p>
            <a:pPr marL="0" indent="0">
              <a:spcBef>
                <a:spcPts val="0"/>
              </a:spcBef>
              <a:buClr>
                <a:prstClr val="white"/>
              </a:buClr>
              <a:buNone/>
              <a:tabLst>
                <a:tab pos="342900" algn="l"/>
              </a:tabLst>
            </a:pPr>
            <a:r>
              <a:rPr lang="en-US" sz="1500" b="1" dirty="0">
                <a:latin typeface="Arial" panose="020B0604020202020204" pitchFamily="34" charset="0"/>
                <a:ea typeface="Times New Roman"/>
                <a:cs typeface="Arial" panose="020B0604020202020204" pitchFamily="34" charset="0"/>
              </a:rPr>
              <a:t>1. CANCERUL GASTRIC DE 3 ORI MAI FRECVENT</a:t>
            </a:r>
            <a:br>
              <a:rPr lang="en-US" sz="1500" b="1" dirty="0">
                <a:latin typeface="Arial" panose="020B0604020202020204" pitchFamily="34" charset="0"/>
                <a:ea typeface="Times New Roman"/>
                <a:cs typeface="Arial" panose="020B0604020202020204" pitchFamily="34" charset="0"/>
              </a:rPr>
            </a:br>
            <a:r>
              <a:rPr lang="en-US" sz="1500" b="1" dirty="0">
                <a:latin typeface="Arial" panose="020B0604020202020204" pitchFamily="34" charset="0"/>
                <a:ea typeface="Times New Roman"/>
                <a:cs typeface="Arial" panose="020B0604020202020204" pitchFamily="34" charset="0"/>
              </a:rPr>
              <a:t>2. POLIPOZA GASTRICĂ</a:t>
            </a:r>
          </a:p>
        </p:txBody>
      </p:sp>
      <p:sp>
        <p:nvSpPr>
          <p:cNvPr id="5" name="Text Placeholder 4"/>
          <p:cNvSpPr>
            <a:spLocks noGrp="1"/>
          </p:cNvSpPr>
          <p:nvPr>
            <p:ph type="body" sz="quarter" idx="3"/>
          </p:nvPr>
        </p:nvSpPr>
        <p:spPr>
          <a:xfrm>
            <a:off x="4765979" y="1042792"/>
            <a:ext cx="3498851" cy="432197"/>
          </a:xfrm>
        </p:spPr>
        <p:txBody>
          <a:bodyPr>
            <a:normAutofit/>
          </a:bodyPr>
          <a:lstStyle/>
          <a:p>
            <a:pPr algn="ctr"/>
            <a:r>
              <a:rPr lang="en-US" sz="2100" dirty="0">
                <a:latin typeface="Arial" panose="020B0604020202020204" pitchFamily="34" charset="0"/>
                <a:cs typeface="Arial" panose="020B0604020202020204" pitchFamily="34" charset="0"/>
              </a:rPr>
              <a:t>Diagnostic </a:t>
            </a:r>
            <a:r>
              <a:rPr lang="en-US" sz="2100" dirty="0" err="1">
                <a:latin typeface="Arial" panose="020B0604020202020204" pitchFamily="34" charset="0"/>
                <a:cs typeface="Arial" panose="020B0604020202020204" pitchFamily="34" charset="0"/>
              </a:rPr>
              <a:t>diferenţial</a:t>
            </a:r>
            <a:endParaRPr lang="en-US" sz="21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a:xfrm>
            <a:off x="4362052" y="1653778"/>
            <a:ext cx="4654436" cy="4346972"/>
          </a:xfrm>
        </p:spPr>
        <p:txBody>
          <a:bodyPr>
            <a:noAutofit/>
          </a:bodyPr>
          <a:lstStyle/>
          <a:p>
            <a:r>
              <a:rPr lang="en-US" sz="1500" b="1" dirty="0">
                <a:latin typeface="Arial" panose="020B0604020202020204" pitchFamily="34" charset="0"/>
                <a:cs typeface="Arial" panose="020B0604020202020204" pitchFamily="34" charset="0"/>
              </a:rPr>
              <a:t>anemia </a:t>
            </a:r>
            <a:r>
              <a:rPr lang="en-US" sz="1500" b="1" dirty="0" err="1">
                <a:latin typeface="Arial" panose="020B0604020202020204" pitchFamily="34" charset="0"/>
                <a:cs typeface="Arial" panose="020B0604020202020204" pitchFamily="34" charset="0"/>
              </a:rPr>
              <a:t>prin</a:t>
            </a:r>
            <a:r>
              <a:rPr lang="en-US" sz="1500" b="1" dirty="0">
                <a:latin typeface="Arial" panose="020B0604020202020204" pitchFamily="34" charset="0"/>
                <a:cs typeface="Arial" panose="020B0604020202020204" pitchFamily="34" charset="0"/>
              </a:rPr>
              <a:t> deficit de acid folic</a:t>
            </a:r>
          </a:p>
          <a:p>
            <a:r>
              <a:rPr lang="en-US" sz="1500" b="1" dirty="0">
                <a:latin typeface="Arial" panose="020B0604020202020204" pitchFamily="34" charset="0"/>
                <a:cs typeface="Arial" panose="020B0604020202020204" pitchFamily="34" charset="0"/>
              </a:rPr>
              <a:t>Alte </a:t>
            </a:r>
            <a:r>
              <a:rPr lang="en-US" sz="1500" b="1" dirty="0" err="1">
                <a:latin typeface="Arial" panose="020B0604020202020204" pitchFamily="34" charset="0"/>
                <a:cs typeface="Arial" panose="020B0604020202020204" pitchFamily="34" charset="0"/>
              </a:rPr>
              <a:t>anemii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macrocitare</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fără</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megaloblastoză</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independente</a:t>
            </a:r>
            <a:r>
              <a:rPr lang="en-US" sz="1500" b="1" dirty="0">
                <a:latin typeface="Arial" panose="020B0604020202020204" pitchFamily="34" charset="0"/>
                <a:cs typeface="Arial" panose="020B0604020202020204" pitchFamily="34" charset="0"/>
              </a:rPr>
              <a:t> de </a:t>
            </a:r>
            <a:r>
              <a:rPr lang="en-US" sz="1500" b="1" dirty="0" err="1">
                <a:latin typeface="Arial" panose="020B0604020202020204" pitchFamily="34" charset="0"/>
                <a:cs typeface="Arial" panose="020B0604020202020204" pitchFamily="34" charset="0"/>
              </a:rPr>
              <a:t>vitamina</a:t>
            </a:r>
            <a:r>
              <a:rPr lang="en-US" sz="1500" b="1" dirty="0">
                <a:latin typeface="Arial" panose="020B0604020202020204" pitchFamily="34" charset="0"/>
                <a:cs typeface="Arial" panose="020B0604020202020204" pitchFamily="34" charset="0"/>
              </a:rPr>
              <a:t> B12 </a:t>
            </a:r>
            <a:r>
              <a:rPr lang="en-US" sz="1500" b="1" dirty="0" err="1">
                <a:latin typeface="Arial" panose="020B0604020202020204" pitchFamily="34" charset="0"/>
                <a:cs typeface="Arial" panose="020B0604020202020204" pitchFamily="34" charset="0"/>
              </a:rPr>
              <a:t>şi</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acidul</a:t>
            </a:r>
            <a:r>
              <a:rPr lang="en-US" sz="1500" b="1" dirty="0">
                <a:latin typeface="Arial" panose="020B0604020202020204" pitchFamily="34" charset="0"/>
                <a:cs typeface="Arial" panose="020B0604020202020204" pitchFamily="34" charset="0"/>
              </a:rPr>
              <a:t> folic </a:t>
            </a:r>
            <a:r>
              <a:rPr lang="en-US" sz="1500" b="1" dirty="0" err="1">
                <a:latin typeface="Arial" panose="020B0604020202020204" pitchFamily="34" charset="0"/>
                <a:cs typeface="Arial" panose="020B0604020202020204" pitchFamily="34" charset="0"/>
              </a:rPr>
              <a:t>trebuie</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excluse</a:t>
            </a:r>
            <a:r>
              <a:rPr lang="en-US" sz="1500" b="1" dirty="0">
                <a:latin typeface="Arial" panose="020B0604020202020204" pitchFamily="34" charset="0"/>
                <a:cs typeface="Arial" panose="020B0604020202020204" pitchFamily="34" charset="0"/>
              </a:rPr>
              <a:t>:</a:t>
            </a:r>
          </a:p>
          <a:p>
            <a:pPr lvl="1"/>
            <a:r>
              <a:rPr lang="en-US" sz="1600" b="1" i="0" dirty="0" err="1">
                <a:latin typeface="Arial" panose="020B0604020202020204" pitchFamily="34" charset="0"/>
                <a:cs typeface="Arial" panose="020B0604020202020204" pitchFamily="34" charset="0"/>
              </a:rPr>
              <a:t>anemii</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congenitale</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diseritropoetice</a:t>
            </a:r>
            <a:endParaRPr lang="en-US" sz="1600" b="1" i="0" dirty="0">
              <a:latin typeface="Arial" panose="020B0604020202020204" pitchFamily="34" charset="0"/>
              <a:cs typeface="Arial" panose="020B0604020202020204" pitchFamily="34" charset="0"/>
            </a:endParaRPr>
          </a:p>
          <a:p>
            <a:pPr lvl="1"/>
            <a:r>
              <a:rPr lang="en-US" sz="1600" b="1" i="0" dirty="0" err="1">
                <a:latin typeface="Arial" panose="020B0604020202020204" pitchFamily="34" charset="0"/>
                <a:cs typeface="Arial" panose="020B0604020202020204" pitchFamily="34" charset="0"/>
              </a:rPr>
              <a:t>erori</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înnăscute</a:t>
            </a:r>
            <a:r>
              <a:rPr lang="en-US" sz="1600" b="1" i="0" dirty="0">
                <a:latin typeface="Arial" panose="020B0604020202020204" pitchFamily="34" charset="0"/>
                <a:cs typeface="Arial" panose="020B0604020202020204" pitchFamily="34" charset="0"/>
              </a:rPr>
              <a:t> de metabolism: aciduria </a:t>
            </a:r>
            <a:r>
              <a:rPr lang="en-US" sz="1600" b="1" i="0" dirty="0" err="1">
                <a:latin typeface="Arial" panose="020B0604020202020204" pitchFamily="34" charset="0"/>
                <a:cs typeface="Arial" panose="020B0604020202020204" pitchFamily="34" charset="0"/>
              </a:rPr>
              <a:t>orotică</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si</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metilmalonică</a:t>
            </a:r>
            <a:endParaRPr lang="en-US" sz="1600" b="1" i="0" dirty="0">
              <a:latin typeface="Arial" panose="020B0604020202020204" pitchFamily="34" charset="0"/>
              <a:cs typeface="Arial" panose="020B0604020202020204" pitchFamily="34" charset="0"/>
            </a:endParaRPr>
          </a:p>
          <a:p>
            <a:pPr lvl="1"/>
            <a:r>
              <a:rPr lang="en-US" sz="1600" b="1" i="0" dirty="0" err="1">
                <a:latin typeface="Arial" panose="020B0604020202020204" pitchFamily="34" charset="0"/>
                <a:cs typeface="Arial" panose="020B0604020202020204" pitchFamily="34" charset="0"/>
              </a:rPr>
              <a:t>mixedem</a:t>
            </a:r>
            <a:endParaRPr lang="en-US" sz="1600" b="1" i="0" dirty="0">
              <a:latin typeface="Arial" panose="020B0604020202020204" pitchFamily="34" charset="0"/>
              <a:cs typeface="Arial" panose="020B0604020202020204" pitchFamily="34" charset="0"/>
            </a:endParaRPr>
          </a:p>
          <a:p>
            <a:pPr lvl="1"/>
            <a:r>
              <a:rPr lang="en-US" sz="1600" b="1" i="0" dirty="0">
                <a:latin typeface="Arial" panose="020B0604020202020204" pitchFamily="34" charset="0"/>
                <a:cs typeface="Arial" panose="020B0604020202020204" pitchFamily="34" charset="0"/>
              </a:rPr>
              <a:t>SMD (</a:t>
            </a:r>
            <a:r>
              <a:rPr lang="en-US" sz="1600" b="1" i="0" dirty="0" err="1">
                <a:latin typeface="Arial" panose="020B0604020202020204" pitchFamily="34" charset="0"/>
                <a:cs typeface="Arial" panose="020B0604020202020204" pitchFamily="34" charset="0"/>
              </a:rPr>
              <a:t>anemii</a:t>
            </a:r>
            <a:r>
              <a:rPr lang="en-US" sz="1600" b="1" i="0" dirty="0">
                <a:latin typeface="Arial" panose="020B0604020202020204" pitchFamily="34" charset="0"/>
                <a:cs typeface="Arial" panose="020B0604020202020204" pitchFamily="34" charset="0"/>
              </a:rPr>
              <a:t> </a:t>
            </a:r>
            <a:r>
              <a:rPr lang="en-US" sz="1600" b="1" i="0" dirty="0" err="1">
                <a:latin typeface="Arial" panose="020B0604020202020204" pitchFamily="34" charset="0"/>
                <a:cs typeface="Arial" panose="020B0604020202020204" pitchFamily="34" charset="0"/>
              </a:rPr>
              <a:t>refractare</a:t>
            </a:r>
            <a:r>
              <a:rPr lang="ro-RO" sz="1600" b="1" i="0" dirty="0">
                <a:latin typeface="Arial" panose="020B0604020202020204" pitchFamily="34" charset="0"/>
                <a:cs typeface="Arial" panose="020B0604020202020204" pitchFamily="34" charset="0"/>
              </a:rPr>
              <a:t>)</a:t>
            </a:r>
            <a:endParaRPr lang="en-US" sz="1600" b="1" i="0" dirty="0">
              <a:latin typeface="Arial" panose="020B0604020202020204" pitchFamily="34" charset="0"/>
              <a:cs typeface="Arial" panose="020B0604020202020204" pitchFamily="34" charset="0"/>
            </a:endParaRPr>
          </a:p>
          <a:p>
            <a:pPr lvl="1"/>
            <a:r>
              <a:rPr lang="it-IT" sz="1600" b="1" i="0" dirty="0">
                <a:latin typeface="Arial" panose="020B0604020202020204" pitchFamily="34" charset="0"/>
                <a:cs typeface="Arial" panose="020B0604020202020204" pitchFamily="34" charset="0"/>
              </a:rPr>
              <a:t>hepatopatii cronice (ciroze, hepatite cronice)</a:t>
            </a:r>
            <a:endParaRPr lang="en-US" sz="1600" b="1" i="0" dirty="0">
              <a:latin typeface="Arial" panose="020B0604020202020204" pitchFamily="34" charset="0"/>
              <a:cs typeface="Arial" panose="020B0604020202020204" pitchFamily="34" charset="0"/>
            </a:endParaRPr>
          </a:p>
          <a:p>
            <a:pPr lvl="1"/>
            <a:r>
              <a:rPr lang="it-IT" sz="1600" b="1" i="0" dirty="0">
                <a:latin typeface="Arial" panose="020B0604020202020204" pitchFamily="34" charset="0"/>
                <a:cs typeface="Arial" panose="020B0604020202020204" pitchFamily="34" charset="0"/>
              </a:rPr>
              <a:t>inhibitori metabolici medicamentosi ai sintezei purinelor (6- MP, TG), pirimidinelor (citozin-arabinozida, FU) sau deoxiribonucleotidelor (Hy)</a:t>
            </a:r>
            <a:endParaRPr lang="en-US" sz="1600" b="1" i="0" dirty="0">
              <a:latin typeface="Arial" panose="020B0604020202020204" pitchFamily="34" charset="0"/>
              <a:cs typeface="Arial" panose="020B0604020202020204" pitchFamily="34" charset="0"/>
            </a:endParaRPr>
          </a:p>
          <a:p>
            <a:endParaRPr lang="en-US" sz="1500" dirty="0">
              <a:latin typeface="Times New Roman" pitchFamily="18" charset="0"/>
              <a:cs typeface="Times New Roman" pitchFamily="18" charset="0"/>
            </a:endParaRPr>
          </a:p>
        </p:txBody>
      </p:sp>
    </p:spTree>
    <p:extLst>
      <p:ext uri="{BB962C8B-B14F-4D97-AF65-F5344CB8AC3E}">
        <p14:creationId xmlns:p14="http://schemas.microsoft.com/office/powerpoint/2010/main" val="71890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41547911"/>
              </p:ext>
            </p:extLst>
          </p:nvPr>
        </p:nvGraphicFramePr>
        <p:xfrm>
          <a:off x="838200" y="533400"/>
          <a:ext cx="7696200" cy="5334000"/>
        </p:xfrm>
        <a:graphic>
          <a:graphicData uri="http://schemas.openxmlformats.org/drawingml/2006/table">
            <a:tbl>
              <a:tblPr/>
              <a:tblGrid>
                <a:gridCol w="2465189">
                  <a:extLst>
                    <a:ext uri="{9D8B030D-6E8A-4147-A177-3AD203B41FA5}">
                      <a16:colId xmlns:a16="http://schemas.microsoft.com/office/drawing/2014/main" val="20000"/>
                    </a:ext>
                  </a:extLst>
                </a:gridCol>
                <a:gridCol w="2465189">
                  <a:extLst>
                    <a:ext uri="{9D8B030D-6E8A-4147-A177-3AD203B41FA5}">
                      <a16:colId xmlns:a16="http://schemas.microsoft.com/office/drawing/2014/main" val="20001"/>
                    </a:ext>
                  </a:extLst>
                </a:gridCol>
                <a:gridCol w="2765822">
                  <a:extLst>
                    <a:ext uri="{9D8B030D-6E8A-4147-A177-3AD203B41FA5}">
                      <a16:colId xmlns:a16="http://schemas.microsoft.com/office/drawing/2014/main" val="20002"/>
                    </a:ext>
                  </a:extLst>
                </a:gridCol>
              </a:tblGrid>
              <a:tr h="848591">
                <a:tc gridSpan="3">
                  <a:txBody>
                    <a:bodyPr/>
                    <a:lstStyle/>
                    <a:p>
                      <a:r>
                        <a:rPr lang="en-US" sz="1500" b="1" dirty="0">
                          <a:solidFill>
                            <a:schemeClr val="tx1"/>
                          </a:solidFill>
                        </a:rPr>
                        <a:t>TEST RESULTS ON METABOLITES: SERUM METHYLMALONIC ACID AND TOTAL HOMOCYSTEINE</a:t>
                      </a:r>
                    </a:p>
                  </a:txBody>
                  <a:tcPr marL="61615" marR="61615" marT="30808" marB="30808"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48591">
                <a:tc>
                  <a:txBody>
                    <a:bodyPr/>
                    <a:lstStyle/>
                    <a:p>
                      <a:r>
                        <a:rPr lang="en-US" sz="1500" b="1" dirty="0" err="1">
                          <a:solidFill>
                            <a:schemeClr val="tx1"/>
                          </a:solidFill>
                        </a:rPr>
                        <a:t>Methylmalonic</a:t>
                      </a:r>
                      <a:r>
                        <a:rPr lang="en-US" sz="1500" b="1" dirty="0">
                          <a:solidFill>
                            <a:schemeClr val="tx1"/>
                          </a:solidFill>
                        </a:rPr>
                        <a:t> Acid (Normal, 70-270 </a:t>
                      </a:r>
                      <a:r>
                        <a:rPr lang="en-US" sz="1500" b="1" dirty="0" err="1">
                          <a:solidFill>
                            <a:schemeClr val="tx1"/>
                          </a:solidFill>
                        </a:rPr>
                        <a:t>nM</a:t>
                      </a:r>
                      <a:r>
                        <a:rPr lang="en-US" sz="1500" b="1" dirty="0">
                          <a:solidFill>
                            <a:schemeClr val="tx1"/>
                          </a:solidFill>
                        </a:rPr>
                        <a:t>)</a:t>
                      </a:r>
                    </a:p>
                  </a:txBody>
                  <a:tcPr marL="61615" marR="61615" marT="30808" marB="30808" anchor="ctr">
                    <a:lnL>
                      <a:noFill/>
                    </a:lnL>
                    <a:lnR>
                      <a:noFill/>
                    </a:lnR>
                    <a:lnT>
                      <a:noFill/>
                    </a:lnT>
                    <a:lnB>
                      <a:noFill/>
                    </a:lnB>
                  </a:tcPr>
                </a:tc>
                <a:tc>
                  <a:txBody>
                    <a:bodyPr/>
                    <a:lstStyle/>
                    <a:p>
                      <a:r>
                        <a:rPr lang="en-US" sz="1500" b="1" dirty="0">
                          <a:solidFill>
                            <a:schemeClr val="tx1"/>
                          </a:solidFill>
                        </a:rPr>
                        <a:t>Total </a:t>
                      </a:r>
                      <a:r>
                        <a:rPr lang="en-US" sz="1500" b="1" dirty="0" err="1">
                          <a:solidFill>
                            <a:schemeClr val="tx1"/>
                          </a:solidFill>
                        </a:rPr>
                        <a:t>Homocysteine</a:t>
                      </a:r>
                      <a:r>
                        <a:rPr lang="en-US" sz="1500" b="1" dirty="0">
                          <a:solidFill>
                            <a:schemeClr val="tx1"/>
                          </a:solidFill>
                        </a:rPr>
                        <a:t> (Normal, 5-14 µM)</a:t>
                      </a:r>
                    </a:p>
                  </a:txBody>
                  <a:tcPr marL="61615" marR="61615" marT="30808" marB="30808" anchor="ctr">
                    <a:lnL>
                      <a:noFill/>
                    </a:lnL>
                    <a:lnR>
                      <a:noFill/>
                    </a:lnR>
                    <a:lnT>
                      <a:noFill/>
                    </a:lnT>
                    <a:lnB>
                      <a:noFill/>
                    </a:lnB>
                  </a:tcPr>
                </a:tc>
                <a:tc>
                  <a:txBody>
                    <a:bodyPr/>
                    <a:lstStyle/>
                    <a:p>
                      <a:r>
                        <a:rPr lang="en-US" sz="1500" b="1">
                          <a:solidFill>
                            <a:schemeClr val="tx1"/>
                          </a:solidFill>
                        </a:rPr>
                        <a:t>Diagnosis</a:t>
                      </a:r>
                    </a:p>
                  </a:txBody>
                  <a:tcPr marL="61615" marR="61615" marT="30808" marB="30808" anchor="ctr">
                    <a:lnL>
                      <a:noFill/>
                    </a:lnL>
                    <a:lnR>
                      <a:noFill/>
                    </a:lnR>
                    <a:lnT>
                      <a:noFill/>
                    </a:lnT>
                    <a:lnB>
                      <a:noFill/>
                    </a:lnB>
                  </a:tcPr>
                </a:tc>
                <a:extLst>
                  <a:ext uri="{0D108BD9-81ED-4DB2-BD59-A6C34878D82A}">
                    <a16:rowId xmlns:a16="http://schemas.microsoft.com/office/drawing/2014/main" val="10001"/>
                  </a:ext>
                </a:extLst>
              </a:tr>
              <a:tr h="2303318">
                <a:tc>
                  <a:txBody>
                    <a:bodyPr/>
                    <a:lstStyle/>
                    <a:p>
                      <a:r>
                        <a:rPr lang="en-US" sz="1500" b="1">
                          <a:solidFill>
                            <a:schemeClr val="tx1"/>
                          </a:solidFill>
                        </a:rPr>
                        <a:t>Increased</a:t>
                      </a:r>
                    </a:p>
                  </a:txBody>
                  <a:tcPr marL="61615" marR="61615" marT="30808" marB="30808" anchor="ctr">
                    <a:lnL>
                      <a:noFill/>
                    </a:lnL>
                    <a:lnR>
                      <a:noFill/>
                    </a:lnR>
                    <a:lnT>
                      <a:noFill/>
                    </a:lnT>
                    <a:lnB>
                      <a:noFill/>
                    </a:lnB>
                  </a:tcPr>
                </a:tc>
                <a:tc>
                  <a:txBody>
                    <a:bodyPr/>
                    <a:lstStyle/>
                    <a:p>
                      <a:r>
                        <a:rPr lang="en-US" sz="1500" b="1">
                          <a:solidFill>
                            <a:schemeClr val="tx1"/>
                          </a:solidFill>
                        </a:rPr>
                        <a:t>Increased</a:t>
                      </a:r>
                    </a:p>
                  </a:txBody>
                  <a:tcPr marL="61615" marR="61615" marT="30808" marB="30808" anchor="ctr">
                    <a:lnL>
                      <a:noFill/>
                    </a:lnL>
                    <a:lnR>
                      <a:noFill/>
                    </a:lnR>
                    <a:lnT>
                      <a:noFill/>
                    </a:lnT>
                    <a:lnB>
                      <a:noFill/>
                    </a:lnB>
                  </a:tcPr>
                </a:tc>
                <a:tc>
                  <a:txBody>
                    <a:bodyPr/>
                    <a:lstStyle/>
                    <a:p>
                      <a:r>
                        <a:rPr lang="en-US" sz="1500" b="1" dirty="0" err="1">
                          <a:solidFill>
                            <a:schemeClr val="tx1"/>
                          </a:solidFill>
                        </a:rPr>
                        <a:t>Cobalamin</a:t>
                      </a:r>
                      <a:r>
                        <a:rPr lang="en-US" sz="1500" b="1" dirty="0">
                          <a:solidFill>
                            <a:schemeClr val="tx1"/>
                          </a:solidFill>
                        </a:rPr>
                        <a:t> deficiency confirmed; </a:t>
                      </a:r>
                      <a:r>
                        <a:rPr lang="en-US" sz="1500" b="1" dirty="0" err="1">
                          <a:solidFill>
                            <a:schemeClr val="tx1"/>
                          </a:solidFill>
                        </a:rPr>
                        <a:t>folate</a:t>
                      </a:r>
                      <a:r>
                        <a:rPr lang="en-US" sz="1500" b="1" dirty="0">
                          <a:solidFill>
                            <a:schemeClr val="tx1"/>
                          </a:solidFill>
                        </a:rPr>
                        <a:t> deficiency still possible (i.e., combined </a:t>
                      </a:r>
                      <a:r>
                        <a:rPr lang="en-US" sz="1500" b="1" dirty="0" err="1">
                          <a:solidFill>
                            <a:schemeClr val="tx1"/>
                          </a:solidFill>
                        </a:rPr>
                        <a:t>cobalamin</a:t>
                      </a:r>
                      <a:r>
                        <a:rPr lang="en-US" sz="1500" b="1" dirty="0">
                          <a:solidFill>
                            <a:schemeClr val="tx1"/>
                          </a:solidFill>
                        </a:rPr>
                        <a:t> plus </a:t>
                      </a:r>
                      <a:r>
                        <a:rPr lang="en-US" sz="1500" b="1" dirty="0" err="1">
                          <a:solidFill>
                            <a:schemeClr val="tx1"/>
                          </a:solidFill>
                        </a:rPr>
                        <a:t>folate</a:t>
                      </a:r>
                      <a:r>
                        <a:rPr lang="en-US" sz="1500" b="1" dirty="0">
                          <a:solidFill>
                            <a:schemeClr val="tx1"/>
                          </a:solidFill>
                        </a:rPr>
                        <a:t> deficiency possible)</a:t>
                      </a:r>
                    </a:p>
                  </a:txBody>
                  <a:tcPr marL="61615" marR="61615" marT="30808" marB="30808" anchor="ctr">
                    <a:lnL>
                      <a:noFill/>
                    </a:lnL>
                    <a:lnR>
                      <a:noFill/>
                    </a:lnR>
                    <a:lnT>
                      <a:noFill/>
                    </a:lnT>
                    <a:lnB>
                      <a:noFill/>
                    </a:lnB>
                  </a:tcPr>
                </a:tc>
                <a:extLst>
                  <a:ext uri="{0D108BD9-81ED-4DB2-BD59-A6C34878D82A}">
                    <a16:rowId xmlns:a16="http://schemas.microsoft.com/office/drawing/2014/main" val="10002"/>
                  </a:ext>
                </a:extLst>
              </a:tr>
              <a:tr h="484909">
                <a:tc>
                  <a:txBody>
                    <a:bodyPr/>
                    <a:lstStyle/>
                    <a:p>
                      <a:r>
                        <a:rPr lang="en-US" sz="1500" b="1">
                          <a:solidFill>
                            <a:schemeClr val="tx1"/>
                          </a:solidFill>
                        </a:rPr>
                        <a:t>Normal</a:t>
                      </a:r>
                    </a:p>
                  </a:txBody>
                  <a:tcPr marL="61615" marR="61615" marT="30808" marB="30808" anchor="ctr">
                    <a:lnL>
                      <a:noFill/>
                    </a:lnL>
                    <a:lnR>
                      <a:noFill/>
                    </a:lnR>
                    <a:lnT>
                      <a:noFill/>
                    </a:lnT>
                    <a:lnB>
                      <a:noFill/>
                    </a:lnB>
                  </a:tcPr>
                </a:tc>
                <a:tc>
                  <a:txBody>
                    <a:bodyPr/>
                    <a:lstStyle/>
                    <a:p>
                      <a:r>
                        <a:rPr lang="en-US" sz="1500" b="1">
                          <a:solidFill>
                            <a:schemeClr val="tx1"/>
                          </a:solidFill>
                        </a:rPr>
                        <a:t>Increased</a:t>
                      </a:r>
                    </a:p>
                  </a:txBody>
                  <a:tcPr marL="61615" marR="61615" marT="30808" marB="30808" anchor="ctr">
                    <a:lnL>
                      <a:noFill/>
                    </a:lnL>
                    <a:lnR>
                      <a:noFill/>
                    </a:lnR>
                    <a:lnT>
                      <a:noFill/>
                    </a:lnT>
                    <a:lnB>
                      <a:noFill/>
                    </a:lnB>
                  </a:tcPr>
                </a:tc>
                <a:tc>
                  <a:txBody>
                    <a:bodyPr/>
                    <a:lstStyle/>
                    <a:p>
                      <a:r>
                        <a:rPr lang="en-US" sz="1500" b="1" dirty="0" err="1">
                          <a:solidFill>
                            <a:schemeClr val="tx1"/>
                          </a:solidFill>
                        </a:rPr>
                        <a:t>Folate</a:t>
                      </a:r>
                      <a:r>
                        <a:rPr lang="en-US" sz="1500" b="1" dirty="0">
                          <a:solidFill>
                            <a:schemeClr val="tx1"/>
                          </a:solidFill>
                        </a:rPr>
                        <a:t> deficiency is likely</a:t>
                      </a:r>
                    </a:p>
                  </a:txBody>
                  <a:tcPr marL="61615" marR="61615" marT="30808" marB="30808" anchor="ctr">
                    <a:lnL>
                      <a:noFill/>
                    </a:lnL>
                    <a:lnR>
                      <a:noFill/>
                    </a:lnR>
                    <a:lnT>
                      <a:noFill/>
                    </a:lnT>
                    <a:lnB>
                      <a:noFill/>
                    </a:lnB>
                  </a:tcPr>
                </a:tc>
                <a:extLst>
                  <a:ext uri="{0D108BD9-81ED-4DB2-BD59-A6C34878D82A}">
                    <a16:rowId xmlns:a16="http://schemas.microsoft.com/office/drawing/2014/main" val="10003"/>
                  </a:ext>
                </a:extLst>
              </a:tr>
              <a:tr h="848591">
                <a:tc>
                  <a:txBody>
                    <a:bodyPr/>
                    <a:lstStyle/>
                    <a:p>
                      <a:r>
                        <a:rPr lang="en-US" sz="1500" b="1">
                          <a:solidFill>
                            <a:schemeClr val="tx1"/>
                          </a:solidFill>
                        </a:rPr>
                        <a:t>Normal</a:t>
                      </a:r>
                    </a:p>
                  </a:txBody>
                  <a:tcPr marL="61615" marR="61615" marT="30808" marB="30808" anchor="ctr">
                    <a:lnL>
                      <a:noFill/>
                    </a:lnL>
                    <a:lnR>
                      <a:noFill/>
                    </a:lnR>
                    <a:lnT>
                      <a:noFill/>
                    </a:lnT>
                    <a:lnB>
                      <a:noFill/>
                    </a:lnB>
                  </a:tcPr>
                </a:tc>
                <a:tc>
                  <a:txBody>
                    <a:bodyPr/>
                    <a:lstStyle/>
                    <a:p>
                      <a:r>
                        <a:rPr lang="en-US" sz="1500" b="1">
                          <a:solidFill>
                            <a:schemeClr val="tx1"/>
                          </a:solidFill>
                        </a:rPr>
                        <a:t>Normal</a:t>
                      </a:r>
                    </a:p>
                  </a:txBody>
                  <a:tcPr marL="61615" marR="61615" marT="30808" marB="30808" anchor="ctr">
                    <a:lnL>
                      <a:noFill/>
                    </a:lnL>
                    <a:lnR>
                      <a:noFill/>
                    </a:lnR>
                    <a:lnT>
                      <a:noFill/>
                    </a:lnT>
                    <a:lnB>
                      <a:noFill/>
                    </a:lnB>
                  </a:tcPr>
                </a:tc>
                <a:tc>
                  <a:txBody>
                    <a:bodyPr/>
                    <a:lstStyle/>
                    <a:p>
                      <a:r>
                        <a:rPr lang="en-US" sz="1500" b="1" dirty="0" err="1">
                          <a:solidFill>
                            <a:schemeClr val="tx1"/>
                          </a:solidFill>
                        </a:rPr>
                        <a:t>Cobalamin</a:t>
                      </a:r>
                      <a:r>
                        <a:rPr lang="en-US" sz="1500" b="1" dirty="0">
                          <a:solidFill>
                            <a:schemeClr val="tx1"/>
                          </a:solidFill>
                        </a:rPr>
                        <a:t> and </a:t>
                      </a:r>
                      <a:r>
                        <a:rPr lang="en-US" sz="1500" b="1" dirty="0" err="1">
                          <a:solidFill>
                            <a:schemeClr val="tx1"/>
                          </a:solidFill>
                        </a:rPr>
                        <a:t>folate</a:t>
                      </a:r>
                      <a:r>
                        <a:rPr lang="en-US" sz="1500" b="1" dirty="0">
                          <a:solidFill>
                            <a:schemeClr val="tx1"/>
                          </a:solidFill>
                        </a:rPr>
                        <a:t> deficiency is excluded</a:t>
                      </a:r>
                    </a:p>
                  </a:txBody>
                  <a:tcPr marL="61615" marR="61615" marT="30808" marB="30808" anchor="ctr">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3" name="TextBox 2"/>
          <p:cNvSpPr txBox="1"/>
          <p:nvPr/>
        </p:nvSpPr>
        <p:spPr>
          <a:xfrm>
            <a:off x="5867400" y="6093767"/>
            <a:ext cx="2777107" cy="461665"/>
          </a:xfrm>
          <a:prstGeom prst="rect">
            <a:avLst/>
          </a:prstGeom>
          <a:noFill/>
        </p:spPr>
        <p:txBody>
          <a:bodyPr wrap="none" rtlCol="0">
            <a:spAutoFit/>
          </a:bodyPr>
          <a:lstStyle/>
          <a:p>
            <a:pPr algn="ctr"/>
            <a:r>
              <a:rPr lang="en-US" sz="1200" dirty="0"/>
              <a:t>Hematology: basic principles and practice</a:t>
            </a:r>
          </a:p>
          <a:p>
            <a:pPr algn="ctr"/>
            <a:r>
              <a:rPr lang="en-US" sz="1200" dirty="0" err="1"/>
              <a:t>editia</a:t>
            </a:r>
            <a:r>
              <a:rPr lang="en-US" sz="1200" dirty="0"/>
              <a:t> 6, 2013</a:t>
            </a:r>
          </a:p>
        </p:txBody>
      </p:sp>
    </p:spTree>
    <p:extLst>
      <p:ext uri="{BB962C8B-B14F-4D97-AF65-F5344CB8AC3E}">
        <p14:creationId xmlns:p14="http://schemas.microsoft.com/office/powerpoint/2010/main" val="330580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732773"/>
          </a:xfrm>
        </p:spPr>
        <p:txBody>
          <a:bodyPr>
            <a:normAutofit/>
          </a:bodyPr>
          <a:lstStyle/>
          <a:p>
            <a:r>
              <a:rPr lang="en-US" sz="1800" b="1" dirty="0"/>
              <a:t>	</a:t>
            </a:r>
            <a:r>
              <a:rPr lang="ro-RO" sz="2400" b="1" dirty="0">
                <a:latin typeface="Arial" panose="020B0604020202020204" pitchFamily="34" charset="0"/>
                <a:cs typeface="Arial" panose="020B0604020202020204" pitchFamily="34" charset="0"/>
              </a:rPr>
              <a:t>T</a:t>
            </a:r>
            <a:r>
              <a:rPr lang="en-US" sz="2400" b="1" dirty="0" err="1">
                <a:latin typeface="Arial" panose="020B0604020202020204" pitchFamily="34" charset="0"/>
                <a:cs typeface="Arial" panose="020B0604020202020204" pitchFamily="34" charset="0"/>
              </a:rPr>
              <a:t>ratament</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5781" y="1571233"/>
            <a:ext cx="8379913" cy="4124195"/>
          </a:xfrm>
        </p:spPr>
        <p:txBody>
          <a:bodyPr>
            <a:noAutofit/>
          </a:bodyPr>
          <a:lstStyle/>
          <a:p>
            <a:pPr marL="0" indent="0">
              <a:buNone/>
            </a:pPr>
            <a:endParaRPr lang="en-US" sz="1800" b="1" dirty="0"/>
          </a:p>
          <a:p>
            <a:pPr marL="0" indent="0">
              <a:buNone/>
            </a:pPr>
            <a:r>
              <a:rPr lang="en-US" sz="1800" b="1" dirty="0" err="1"/>
              <a:t>Obiectiv</a:t>
            </a:r>
            <a:r>
              <a:rPr lang="en-US" sz="1800" b="1" dirty="0"/>
              <a:t>: </a:t>
            </a:r>
            <a:r>
              <a:rPr lang="en-US" sz="1800" b="1" dirty="0" err="1"/>
              <a:t>corectarea</a:t>
            </a:r>
            <a:r>
              <a:rPr lang="en-US" sz="1800" b="1" dirty="0"/>
              <a:t> </a:t>
            </a:r>
            <a:r>
              <a:rPr lang="en-US" sz="1800" b="1" dirty="0" err="1"/>
              <a:t>deficitului</a:t>
            </a:r>
            <a:r>
              <a:rPr lang="en-US" sz="1800" b="1" dirty="0"/>
              <a:t> de B12 </a:t>
            </a:r>
            <a:r>
              <a:rPr lang="en-US" sz="1800" b="1" dirty="0" err="1"/>
              <a:t>fiole</a:t>
            </a:r>
            <a:r>
              <a:rPr lang="en-US" sz="1800" b="1" dirty="0"/>
              <a:t> 50 </a:t>
            </a:r>
            <a:r>
              <a:rPr lang="el-GR" sz="1800" b="1" dirty="0"/>
              <a:t>μ</a:t>
            </a:r>
            <a:r>
              <a:rPr lang="en-US" sz="1800" b="1" dirty="0"/>
              <a:t>g/ml </a:t>
            </a:r>
            <a:r>
              <a:rPr lang="en-US" sz="1800" b="1" dirty="0" err="1"/>
              <a:t>sau</a:t>
            </a:r>
            <a:r>
              <a:rPr lang="en-US" sz="1800" b="1" dirty="0"/>
              <a:t> 1000 </a:t>
            </a:r>
            <a:r>
              <a:rPr lang="el-GR" sz="1800" b="1" dirty="0"/>
              <a:t>μ</a:t>
            </a:r>
            <a:r>
              <a:rPr lang="en-US" sz="1800" b="1" dirty="0"/>
              <a:t>g/ml</a:t>
            </a:r>
          </a:p>
          <a:p>
            <a:r>
              <a:rPr lang="en-US" sz="1800" b="1" dirty="0"/>
              <a:t>100 </a:t>
            </a:r>
            <a:r>
              <a:rPr lang="el-GR" sz="1800" b="1" dirty="0"/>
              <a:t>μ</a:t>
            </a:r>
            <a:r>
              <a:rPr lang="en-US" sz="1800" b="1" dirty="0"/>
              <a:t> </a:t>
            </a:r>
            <a:r>
              <a:rPr lang="en-US" sz="1800" b="1" dirty="0" err="1"/>
              <a:t>i.m</a:t>
            </a:r>
            <a:r>
              <a:rPr lang="en-US" sz="1800" b="1" dirty="0"/>
              <a:t> </a:t>
            </a:r>
            <a:r>
              <a:rPr lang="en-US" sz="1800" b="1" dirty="0" err="1"/>
              <a:t>zilnic</a:t>
            </a:r>
            <a:r>
              <a:rPr lang="en-US" sz="1800" b="1" dirty="0"/>
              <a:t> 7-10 </a:t>
            </a:r>
            <a:r>
              <a:rPr lang="en-US" sz="1800" b="1" dirty="0" err="1"/>
              <a:t>zile</a:t>
            </a:r>
            <a:r>
              <a:rPr lang="en-US" sz="1800" b="1" dirty="0"/>
              <a:t>, </a:t>
            </a:r>
          </a:p>
          <a:p>
            <a:r>
              <a:rPr lang="en-US" sz="1800" b="1" dirty="0"/>
              <a:t>2 </a:t>
            </a:r>
            <a:r>
              <a:rPr lang="en-US" sz="1800" b="1" dirty="0" err="1"/>
              <a:t>ori</a:t>
            </a:r>
            <a:r>
              <a:rPr lang="en-US" sz="1800" b="1" dirty="0"/>
              <a:t>/</a:t>
            </a:r>
            <a:r>
              <a:rPr lang="en-US" sz="1800" b="1" dirty="0" err="1"/>
              <a:t>săptămână</a:t>
            </a:r>
            <a:r>
              <a:rPr lang="en-US" sz="1800" b="1" dirty="0"/>
              <a:t> </a:t>
            </a:r>
            <a:r>
              <a:rPr lang="en-US" sz="1800" b="1" dirty="0" err="1"/>
              <a:t>urmatoarele</a:t>
            </a:r>
            <a:r>
              <a:rPr lang="en-US" sz="1800" b="1" dirty="0"/>
              <a:t> 7 </a:t>
            </a:r>
            <a:r>
              <a:rPr lang="en-US" sz="1800" b="1" dirty="0" err="1"/>
              <a:t>zile</a:t>
            </a:r>
            <a:r>
              <a:rPr lang="en-US" sz="1800" b="1" dirty="0"/>
              <a:t> </a:t>
            </a:r>
          </a:p>
          <a:p>
            <a:r>
              <a:rPr lang="en-US" sz="1800" b="1" dirty="0"/>
              <a:t>o </a:t>
            </a:r>
            <a:r>
              <a:rPr lang="en-US" sz="1800" b="1" dirty="0" err="1"/>
              <a:t>dată</a:t>
            </a:r>
            <a:r>
              <a:rPr lang="en-US" sz="1800" b="1" dirty="0"/>
              <a:t>/</a:t>
            </a:r>
            <a:r>
              <a:rPr lang="en-US" sz="1800" b="1" dirty="0" err="1"/>
              <a:t>săptămână</a:t>
            </a:r>
            <a:r>
              <a:rPr lang="en-US" sz="1800" b="1" dirty="0"/>
              <a:t> </a:t>
            </a:r>
            <a:r>
              <a:rPr lang="en-US" sz="1800" b="1" dirty="0" err="1"/>
              <a:t>urmatoarele</a:t>
            </a:r>
            <a:r>
              <a:rPr lang="en-US" sz="1800" b="1" dirty="0"/>
              <a:t> 4 </a:t>
            </a:r>
            <a:r>
              <a:rPr lang="en-US" sz="1800" b="1" dirty="0" err="1"/>
              <a:t>săptămâni</a:t>
            </a:r>
            <a:r>
              <a:rPr lang="en-US" sz="1800" b="1" dirty="0"/>
              <a:t> </a:t>
            </a:r>
            <a:r>
              <a:rPr lang="en-US" sz="1800" b="1" dirty="0" err="1"/>
              <a:t>şi</a:t>
            </a:r>
            <a:r>
              <a:rPr lang="en-US" sz="1800" b="1" dirty="0"/>
              <a:t> </a:t>
            </a:r>
            <a:r>
              <a:rPr lang="en-US" sz="1800" b="1" dirty="0" err="1"/>
              <a:t>apoi</a:t>
            </a:r>
            <a:r>
              <a:rPr lang="en-US" sz="1800" b="1" dirty="0"/>
              <a:t> </a:t>
            </a:r>
          </a:p>
          <a:p>
            <a:r>
              <a:rPr lang="en-US" sz="1800" b="1" dirty="0"/>
              <a:t>o </a:t>
            </a:r>
            <a:r>
              <a:rPr lang="en-US" sz="1800" b="1" dirty="0" err="1"/>
              <a:t>dată</a:t>
            </a:r>
            <a:r>
              <a:rPr lang="en-US" sz="1800" b="1" dirty="0"/>
              <a:t> /</a:t>
            </a:r>
            <a:r>
              <a:rPr lang="en-US" sz="1800" b="1" dirty="0" err="1"/>
              <a:t>lună</a:t>
            </a:r>
            <a:r>
              <a:rPr lang="en-US" sz="1800" b="1" dirty="0"/>
              <a:t> </a:t>
            </a:r>
            <a:r>
              <a:rPr lang="en-US" sz="1800" b="1" dirty="0" err="1"/>
              <a:t>toată</a:t>
            </a:r>
            <a:r>
              <a:rPr lang="en-US" sz="1800" b="1" dirty="0"/>
              <a:t> </a:t>
            </a:r>
            <a:r>
              <a:rPr lang="en-US" sz="1800" b="1" dirty="0" err="1"/>
              <a:t>viaţa</a:t>
            </a:r>
            <a:endParaRPr lang="en-US" sz="1800" b="1" dirty="0"/>
          </a:p>
          <a:p>
            <a:pPr marL="0" indent="0">
              <a:buNone/>
            </a:pPr>
            <a:r>
              <a:rPr lang="en-US" sz="1800" b="1" dirty="0"/>
              <a:t>	</a:t>
            </a:r>
          </a:p>
          <a:p>
            <a:pPr marL="0" indent="0">
              <a:buNone/>
            </a:pPr>
            <a:r>
              <a:rPr lang="en-US" sz="1800" b="1" dirty="0"/>
              <a:t>Forma per </a:t>
            </a:r>
            <a:r>
              <a:rPr lang="en-US" sz="1800" b="1" dirty="0" err="1"/>
              <a:t>os</a:t>
            </a:r>
            <a:r>
              <a:rPr lang="en-US" sz="1800" b="1" dirty="0"/>
              <a:t> – tb/spray</a:t>
            </a:r>
          </a:p>
          <a:p>
            <a:pPr marL="0" indent="0">
              <a:buNone/>
            </a:pPr>
            <a:endParaRPr lang="en-US" sz="1800" b="1" dirty="0"/>
          </a:p>
          <a:p>
            <a:pPr marL="0" indent="0">
              <a:buNone/>
            </a:pPr>
            <a:r>
              <a:rPr lang="en-US" sz="1800" b="1" dirty="0" err="1"/>
              <a:t>Pacienţii</a:t>
            </a:r>
            <a:r>
              <a:rPr lang="en-US" sz="1800" b="1" dirty="0"/>
              <a:t> cu </a:t>
            </a:r>
            <a:r>
              <a:rPr lang="en-US" sz="1800" b="1" dirty="0" err="1"/>
              <a:t>sindrom</a:t>
            </a:r>
            <a:r>
              <a:rPr lang="en-US" sz="1800" b="1" dirty="0"/>
              <a:t> neuro-anemic </a:t>
            </a:r>
            <a:r>
              <a:rPr lang="en-US" sz="1800" b="1" dirty="0" err="1"/>
              <a:t>necesită</a:t>
            </a:r>
            <a:r>
              <a:rPr lang="en-US" sz="1800" b="1" dirty="0"/>
              <a:t> doze </a:t>
            </a:r>
            <a:r>
              <a:rPr lang="en-US" sz="1800" b="1" dirty="0" err="1"/>
              <a:t>mai</a:t>
            </a:r>
            <a:r>
              <a:rPr lang="en-US" sz="1800" b="1" dirty="0"/>
              <a:t> </a:t>
            </a:r>
            <a:r>
              <a:rPr lang="en-US" sz="1800" b="1" dirty="0" err="1"/>
              <a:t>mari</a:t>
            </a:r>
            <a:r>
              <a:rPr lang="en-US" sz="1800" b="1" dirty="0"/>
              <a:t>  1000 </a:t>
            </a:r>
            <a:r>
              <a:rPr lang="el-GR" sz="1800" b="1" dirty="0"/>
              <a:t>μ</a:t>
            </a:r>
            <a:r>
              <a:rPr lang="en-US" sz="1800" b="1" dirty="0"/>
              <a:t>g/</a:t>
            </a:r>
            <a:r>
              <a:rPr lang="en-US" sz="1800" b="1" dirty="0" err="1"/>
              <a:t>zi</a:t>
            </a:r>
            <a:endParaRPr lang="en-US" sz="1800" b="1" dirty="0"/>
          </a:p>
        </p:txBody>
      </p:sp>
    </p:spTree>
    <p:extLst>
      <p:ext uri="{BB962C8B-B14F-4D97-AF65-F5344CB8AC3E}">
        <p14:creationId xmlns:p14="http://schemas.microsoft.com/office/powerpoint/2010/main" val="91935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407"/>
            <a:ext cx="9144000" cy="864296"/>
          </a:xfrm>
        </p:spPr>
        <p:txBody>
          <a:bodyPr>
            <a:normAutofit/>
          </a:bodyPr>
          <a:lstStyle/>
          <a:p>
            <a:r>
              <a:rPr lang="en-US" sz="1800" b="1" dirty="0"/>
              <a:t>	</a:t>
            </a:r>
            <a:r>
              <a:rPr lang="ro-RO" sz="2400" b="1" dirty="0">
                <a:latin typeface="Arial" panose="020B0604020202020204" pitchFamily="34" charset="0"/>
                <a:cs typeface="Arial" panose="020B0604020202020204" pitchFamily="34" charset="0"/>
              </a:rPr>
              <a:t>Răs</a:t>
            </a:r>
            <a:r>
              <a:rPr lang="en-US" sz="2400" b="1" dirty="0" err="1">
                <a:latin typeface="Arial" panose="020B0604020202020204" pitchFamily="34" charset="0"/>
                <a:cs typeface="Arial" panose="020B0604020202020204" pitchFamily="34" charset="0"/>
              </a:rPr>
              <a:t>punsul</a:t>
            </a:r>
            <a:r>
              <a:rPr lang="en-US" sz="2400" b="1" dirty="0">
                <a:latin typeface="Arial" panose="020B0604020202020204" pitchFamily="34" charset="0"/>
                <a:cs typeface="Arial" panose="020B0604020202020204" pitchFamily="34" charset="0"/>
              </a:rPr>
              <a:t> la </a:t>
            </a:r>
            <a:r>
              <a:rPr lang="en-US" sz="2400" b="1" dirty="0" err="1">
                <a:latin typeface="Arial" panose="020B0604020202020204" pitchFamily="34" charset="0"/>
                <a:cs typeface="Arial" panose="020B0604020202020204" pitchFamily="34" charset="0"/>
              </a:rPr>
              <a:t>tratament</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4570" y="1707356"/>
            <a:ext cx="8351729" cy="4021931"/>
          </a:xfrm>
        </p:spPr>
        <p:txBody>
          <a:bodyPr>
            <a:normAutofit/>
          </a:bodyPr>
          <a:lstStyle/>
          <a:p>
            <a:pPr>
              <a:lnSpc>
                <a:spcPct val="150000"/>
              </a:lnSpc>
            </a:pPr>
            <a:r>
              <a:rPr lang="en-US" sz="1500" dirty="0">
                <a:latin typeface="Arial" panose="020B0604020202020204" pitchFamily="34" charset="0"/>
                <a:cs typeface="Arial" panose="020B0604020202020204" pitchFamily="34" charset="0"/>
              </a:rPr>
              <a:t>clinic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primele</a:t>
            </a:r>
            <a:r>
              <a:rPr lang="en-US" sz="1500" dirty="0">
                <a:latin typeface="Arial" panose="020B0604020202020204" pitchFamily="34" charset="0"/>
                <a:cs typeface="Arial" panose="020B0604020202020204" pitchFamily="34" charset="0"/>
              </a:rPr>
              <a:t> 36-48 ore</a:t>
            </a:r>
          </a:p>
          <a:p>
            <a:pPr>
              <a:lnSpc>
                <a:spcPct val="150000"/>
              </a:lnSpc>
            </a:pPr>
            <a:r>
              <a:rPr lang="en-US" sz="1500" dirty="0" err="1">
                <a:latin typeface="Arial" panose="020B0604020202020204" pitchFamily="34" charset="0"/>
                <a:cs typeface="Arial" panose="020B0604020202020204" pitchFamily="34" charset="0"/>
              </a:rPr>
              <a:t>după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primele</a:t>
            </a:r>
            <a:r>
              <a:rPr lang="en-US" sz="1500" dirty="0">
                <a:latin typeface="Arial" panose="020B0604020202020204" pitchFamily="34" charset="0"/>
                <a:cs typeface="Arial" panose="020B0604020202020204" pitchFamily="34" charset="0"/>
              </a:rPr>
              <a:t> 48 de ore </a:t>
            </a:r>
          </a:p>
          <a:p>
            <a:pPr marL="0" indent="0">
              <a:lnSpc>
                <a:spcPct val="150000"/>
              </a:lnSpc>
              <a:buNone/>
            </a:pP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hematopoieza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normală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este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restabilită</a:t>
            </a:r>
            <a:endParaRPr lang="en-US" sz="1500" dirty="0">
              <a:latin typeface="Arial" panose="020B0604020202020204" pitchFamily="34" charset="0"/>
              <a:cs typeface="Arial" panose="020B0604020202020204" pitchFamily="34" charset="0"/>
            </a:endParaRPr>
          </a:p>
          <a:p>
            <a:pPr marL="0" indent="0">
              <a:lnSpc>
                <a:spcPct val="150000"/>
              </a:lnSpc>
              <a:buNone/>
            </a:pPr>
            <a:r>
              <a:rPr lang="en-US" sz="1500" dirty="0">
                <a:latin typeface="Arial" panose="020B0604020202020204" pitchFamily="34" charset="0"/>
                <a:cs typeface="Arial" panose="020B0604020202020204" pitchFamily="34" charset="0"/>
              </a:rPr>
              <a:t>	- </a:t>
            </a:r>
            <a:r>
              <a:rPr lang="en-US" sz="1500" dirty="0" err="1">
                <a:latin typeface="Arial" panose="020B0604020202020204" pitchFamily="34" charset="0"/>
                <a:cs typeface="Arial" panose="020B0604020202020204" pitchFamily="34" charset="0"/>
              </a:rPr>
              <a:t>persistă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Mtc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gigante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măduvă</a:t>
            </a:r>
            <a:r>
              <a:rPr lang="en-US" sz="1500" dirty="0">
                <a:latin typeface="Arial" panose="020B0604020202020204" pitchFamily="34" charset="0"/>
                <a:cs typeface="Arial" panose="020B0604020202020204" pitchFamily="34" charset="0"/>
              </a:rPr>
              <a:t> </a:t>
            </a:r>
          </a:p>
          <a:p>
            <a:pPr>
              <a:lnSpc>
                <a:spcPct val="150000"/>
              </a:lnSpc>
            </a:pPr>
            <a:r>
              <a:rPr lang="en-US" sz="1500" dirty="0" err="1">
                <a:latin typeface="Arial" panose="020B0604020202020204" pitchFamily="34" charset="0"/>
                <a:cs typeface="Arial" panose="020B0604020202020204" pitchFamily="34" charset="0"/>
              </a:rPr>
              <a:t>criza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reticulocitară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apare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după</a:t>
            </a:r>
            <a:r>
              <a:rPr lang="en-US" sz="1500" dirty="0">
                <a:latin typeface="Arial" panose="020B0604020202020204" pitchFamily="34" charset="0"/>
                <a:cs typeface="Arial" panose="020B0604020202020204" pitchFamily="34" charset="0"/>
              </a:rPr>
              <a:t> 2-3 </a:t>
            </a:r>
            <a:r>
              <a:rPr lang="en-US" sz="1500" dirty="0" err="1">
                <a:latin typeface="Arial" panose="020B0604020202020204" pitchFamily="34" charset="0"/>
                <a:cs typeface="Arial" panose="020B0604020202020204" pitchFamily="34" charset="0"/>
              </a:rPr>
              <a:t>zile</a:t>
            </a:r>
            <a:r>
              <a:rPr lang="en-US" sz="1500" dirty="0">
                <a:latin typeface="Arial" panose="020B0604020202020204" pitchFamily="34" charset="0"/>
                <a:cs typeface="Arial" panose="020B0604020202020204" pitchFamily="34" charset="0"/>
              </a:rPr>
              <a:t> cu un maxim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zilele</a:t>
            </a:r>
            <a:r>
              <a:rPr lang="en-US" sz="1500" dirty="0">
                <a:latin typeface="Arial" panose="020B0604020202020204" pitchFamily="34" charset="0"/>
                <a:cs typeface="Arial" panose="020B0604020202020204" pitchFamily="34" charset="0"/>
              </a:rPr>
              <a:t> 5-8</a:t>
            </a:r>
          </a:p>
          <a:p>
            <a:pPr>
              <a:lnSpc>
                <a:spcPct val="150000"/>
              </a:lnSpc>
            </a:pPr>
            <a:r>
              <a:rPr lang="en-US" sz="1500" dirty="0">
                <a:latin typeface="Arial" panose="020B0604020202020204" pitchFamily="34" charset="0"/>
                <a:cs typeface="Arial" panose="020B0604020202020204" pitchFamily="34" charset="0"/>
              </a:rPr>
              <a:t>L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T. </a:t>
            </a:r>
            <a:r>
              <a:rPr lang="en-US" sz="1500" dirty="0" err="1">
                <a:latin typeface="Arial" panose="020B0604020202020204" pitchFamily="34" charset="0"/>
                <a:cs typeface="Arial" panose="020B0604020202020204" pitchFamily="34" charset="0"/>
              </a:rPr>
              <a:t>homocisteina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acidului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metilmalonic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revin</a:t>
            </a:r>
            <a:r>
              <a:rPr lang="en-US" sz="1500" dirty="0">
                <a:latin typeface="Arial" panose="020B0604020202020204" pitchFamily="34" charset="0"/>
                <a:cs typeface="Arial" panose="020B0604020202020204" pitchFamily="34" charset="0"/>
              </a:rPr>
              <a:t> la normal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7 </a:t>
            </a:r>
            <a:r>
              <a:rPr lang="en-US" sz="1500" dirty="0" err="1">
                <a:latin typeface="Arial" panose="020B0604020202020204" pitchFamily="34" charset="0"/>
                <a:cs typeface="Arial" panose="020B0604020202020204" pitchFamily="34" charset="0"/>
              </a:rPr>
              <a:t>zile</a:t>
            </a:r>
            <a:endParaRPr lang="en-US" sz="1500" dirty="0">
              <a:latin typeface="Arial" panose="020B0604020202020204" pitchFamily="34" charset="0"/>
              <a:cs typeface="Arial" panose="020B0604020202020204" pitchFamily="34" charset="0"/>
            </a:endParaRPr>
          </a:p>
          <a:p>
            <a:pPr>
              <a:lnSpc>
                <a:spcPct val="150000"/>
              </a:lnSpc>
            </a:pPr>
            <a:r>
              <a:rPr lang="en-US" sz="1500" dirty="0" err="1">
                <a:latin typeface="Arial" panose="020B0604020202020204" pitchFamily="34" charset="0"/>
                <a:cs typeface="Arial" panose="020B0604020202020204" pitchFamily="34" charset="0"/>
              </a:rPr>
              <a:t>hipersegmentarea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granulocitelor</a:t>
            </a:r>
            <a:r>
              <a:rPr lang="en-US" sz="1500" dirty="0">
                <a:latin typeface="Arial" panose="020B0604020202020204" pitchFamily="34" charset="0"/>
                <a:cs typeface="Arial" panose="020B0604020202020204" pitchFamily="34" charset="0"/>
              </a:rPr>
              <a:t> din </a:t>
            </a:r>
            <a:r>
              <a:rPr lang="en-US" sz="1500" dirty="0" err="1">
                <a:latin typeface="Arial" panose="020B0604020202020204" pitchFamily="34" charset="0"/>
                <a:cs typeface="Arial" panose="020B0604020202020204" pitchFamily="34" charset="0"/>
              </a:rPr>
              <a:t>sângele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periferic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persistă</a:t>
            </a:r>
            <a:r>
              <a:rPr lang="en-US" sz="1500" dirty="0">
                <a:latin typeface="Arial" panose="020B0604020202020204" pitchFamily="34" charset="0"/>
                <a:cs typeface="Arial" panose="020B0604020202020204" pitchFamily="34" charset="0"/>
              </a:rPr>
              <a:t> 7-14 </a:t>
            </a:r>
            <a:r>
              <a:rPr lang="en-US" sz="1500" dirty="0" err="1">
                <a:latin typeface="Arial" panose="020B0604020202020204" pitchFamily="34" charset="0"/>
                <a:cs typeface="Arial" panose="020B0604020202020204" pitchFamily="34" charset="0"/>
              </a:rPr>
              <a:t>zile</a:t>
            </a:r>
            <a:endParaRPr lang="en-US" sz="1500" dirty="0">
              <a:latin typeface="Arial" panose="020B0604020202020204" pitchFamily="34" charset="0"/>
              <a:cs typeface="Arial" panose="020B0604020202020204" pitchFamily="34" charset="0"/>
            </a:endParaRPr>
          </a:p>
          <a:p>
            <a:pPr>
              <a:lnSpc>
                <a:spcPct val="150000"/>
              </a:lnSpc>
            </a:pPr>
            <a:r>
              <a:rPr lang="en-US" sz="1500" dirty="0" err="1">
                <a:latin typeface="Arial" panose="020B0604020202020204" pitchFamily="34" charset="0"/>
                <a:cs typeface="Arial" panose="020B0604020202020204" pitchFamily="34" charset="0"/>
              </a:rPr>
              <a:t>sindromul</a:t>
            </a:r>
            <a:r>
              <a:rPr lang="en-US" sz="1500" dirty="0">
                <a:latin typeface="Arial" panose="020B0604020202020204" pitchFamily="34" charset="0"/>
                <a:cs typeface="Arial" panose="020B0604020202020204" pitchFamily="34" charset="0"/>
              </a:rPr>
              <a:t> neurologic </a:t>
            </a:r>
            <a:r>
              <a:rPr lang="en-US" sz="1500" dirty="0" err="1">
                <a:latin typeface="Arial" panose="020B0604020202020204" pitchFamily="34" charset="0"/>
                <a:cs typeface="Arial" panose="020B0604020202020204" pitchFamily="34" charset="0"/>
              </a:rPr>
              <a:t>este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ultimul</a:t>
            </a:r>
            <a:r>
              <a:rPr lang="en-US" sz="1500" dirty="0">
                <a:latin typeface="Arial" panose="020B0604020202020204" pitchFamily="34" charset="0"/>
                <a:cs typeface="Arial" panose="020B0604020202020204" pitchFamily="34" charset="0"/>
              </a:rPr>
              <a:t> care </a:t>
            </a:r>
            <a:r>
              <a:rPr lang="en-US" sz="1500" dirty="0" err="1">
                <a:latin typeface="Arial" panose="020B0604020202020204" pitchFamily="34" charset="0"/>
                <a:cs typeface="Arial" panose="020B0604020202020204" pitchFamily="34" charset="0"/>
              </a:rPr>
              <a:t>dispare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recuperarea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este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lentă</a:t>
            </a:r>
            <a:r>
              <a:rPr lang="en-US" sz="1500" dirty="0">
                <a:latin typeface="Arial" panose="020B0604020202020204" pitchFamily="34" charset="0"/>
                <a:cs typeface="Arial" panose="020B0604020202020204" pitchFamily="34" charset="0"/>
              </a:rPr>
              <a:t>: 6 – 12</a:t>
            </a:r>
            <a:r>
              <a:rPr lang="ro-RO"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luni</a:t>
            </a:r>
            <a:r>
              <a:rPr lang="en-US" sz="1500" dirty="0">
                <a:latin typeface="Arial" panose="020B0604020202020204" pitchFamily="34" charset="0"/>
                <a:cs typeface="Arial" panose="020B0604020202020204" pitchFamily="34" charset="0"/>
              </a:rPr>
              <a:t> </a:t>
            </a:r>
          </a:p>
          <a:p>
            <a:pPr>
              <a:lnSpc>
                <a:spcPct val="150000"/>
              </a:lnSpc>
            </a:pPr>
            <a:endParaRPr lang="en-US" sz="1500" dirty="0">
              <a:latin typeface="Arial" panose="020B0604020202020204" pitchFamily="34" charset="0"/>
              <a:cs typeface="Arial" panose="020B0604020202020204" pitchFamily="34" charset="0"/>
            </a:endParaRPr>
          </a:p>
          <a:p>
            <a:pPr marL="0" indent="0">
              <a:lnSpc>
                <a:spcPct val="150000"/>
              </a:lnSpc>
              <a:buNone/>
            </a:pPr>
            <a:r>
              <a:rPr lang="en-US" sz="1500" dirty="0" err="1">
                <a:latin typeface="Arial" panose="020B0604020202020204" pitchFamily="34" charset="0"/>
                <a:cs typeface="Arial" panose="020B0604020202020204" pitchFamily="34" charset="0"/>
              </a:rPr>
              <a:t>Supravegherea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endoscopică</a:t>
            </a:r>
            <a:r>
              <a:rPr lang="en-US" sz="1500" dirty="0">
                <a:latin typeface="Arial" panose="020B0604020202020204" pitchFamily="34" charset="0"/>
                <a:cs typeface="Arial" panose="020B0604020202020204" pitchFamily="34" charset="0"/>
              </a:rPr>
              <a:t> a </a:t>
            </a:r>
            <a:r>
              <a:rPr lang="en-US" sz="1500" dirty="0" err="1">
                <a:latin typeface="Arial" panose="020B0604020202020204" pitchFamily="34" charset="0"/>
                <a:cs typeface="Arial" panose="020B0604020202020204" pitchFamily="34" charset="0"/>
              </a:rPr>
              <a:t>stomacului</a:t>
            </a:r>
            <a:r>
              <a:rPr lang="en-US" sz="1500" dirty="0">
                <a:latin typeface="Arial" panose="020B0604020202020204" pitchFamily="34" charset="0"/>
                <a:cs typeface="Arial" panose="020B0604020202020204" pitchFamily="34" charset="0"/>
              </a:rPr>
              <a:t>.</a:t>
            </a:r>
            <a:endParaRPr lang="en-US" sz="1500" dirty="0"/>
          </a:p>
        </p:txBody>
      </p:sp>
    </p:spTree>
    <p:extLst>
      <p:ext uri="{BB962C8B-B14F-4D97-AF65-F5344CB8AC3E}">
        <p14:creationId xmlns:p14="http://schemas.microsoft.com/office/powerpoint/2010/main" val="222594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0590"/>
            <a:ext cx="9144000" cy="631586"/>
          </a:xfrm>
        </p:spPr>
        <p:txBody>
          <a:bodyPr>
            <a:normAutofit/>
          </a:bodyPr>
          <a:lstStyle/>
          <a:p>
            <a:r>
              <a:rPr lang="en-US" sz="2400" b="1" dirty="0">
                <a:latin typeface="Arial" panose="020B0604020202020204" pitchFamily="34" charset="0"/>
                <a:cs typeface="Arial" panose="020B0604020202020204" pitchFamily="34" charset="0"/>
              </a:rPr>
              <a:t>Anemia </a:t>
            </a:r>
            <a:r>
              <a:rPr lang="en-US" sz="2400" b="1" dirty="0" err="1">
                <a:latin typeface="Arial" panose="020B0604020202020204" pitchFamily="34" charset="0"/>
                <a:cs typeface="Arial" panose="020B0604020202020204" pitchFamily="34" charset="0"/>
              </a:rPr>
              <a:t>megaloblastică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prin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deficitul</a:t>
            </a:r>
            <a:r>
              <a:rPr lang="en-US" sz="2400" b="1" dirty="0">
                <a:latin typeface="Arial" panose="020B0604020202020204" pitchFamily="34" charset="0"/>
                <a:cs typeface="Arial" panose="020B0604020202020204" pitchFamily="34" charset="0"/>
              </a:rPr>
              <a:t> de acid folic</a:t>
            </a:r>
          </a:p>
        </p:txBody>
      </p:sp>
      <p:sp>
        <p:nvSpPr>
          <p:cNvPr id="3" name="Content Placeholder 2"/>
          <p:cNvSpPr>
            <a:spLocks noGrp="1"/>
          </p:cNvSpPr>
          <p:nvPr>
            <p:ph idx="1"/>
          </p:nvPr>
        </p:nvSpPr>
        <p:spPr>
          <a:xfrm>
            <a:off x="95512" y="1592176"/>
            <a:ext cx="8952977" cy="4495278"/>
          </a:xfrm>
        </p:spPr>
        <p:txBody>
          <a:bodyPr>
            <a:noAutofit/>
          </a:bodyPr>
          <a:lstStyle/>
          <a:p>
            <a:pPr marL="0" indent="0">
              <a:lnSpc>
                <a:spcPct val="150000"/>
              </a:lnSpc>
              <a:spcBef>
                <a:spcPts val="0"/>
              </a:spcBef>
              <a:buNone/>
            </a:pPr>
            <a:r>
              <a:rPr lang="ro-RO" sz="1350" dirty="0">
                <a:latin typeface="Arial" panose="020B0604020202020204" pitchFamily="34" charset="0"/>
                <a:ea typeface="Times New Roman"/>
                <a:cs typeface="Arial" panose="020B0604020202020204" pitchFamily="34" charset="0"/>
              </a:rPr>
              <a:t>Acidul folic este o vitamină din grupul B (acid pteroilmonoglutemic). </a:t>
            </a:r>
            <a:endParaRPr lang="en-US" sz="1350" dirty="0">
              <a:latin typeface="Arial" panose="020B0604020202020204" pitchFamily="34" charset="0"/>
              <a:ea typeface="Times New Roman"/>
              <a:cs typeface="Arial" panose="020B0604020202020204" pitchFamily="34" charset="0"/>
            </a:endParaRPr>
          </a:p>
          <a:p>
            <a:pPr marL="0" indent="0">
              <a:lnSpc>
                <a:spcPct val="150000"/>
              </a:lnSpc>
              <a:spcBef>
                <a:spcPts val="0"/>
              </a:spcBef>
              <a:buNone/>
            </a:pPr>
            <a:r>
              <a:rPr lang="it-IT" sz="1350" b="1" dirty="0">
                <a:latin typeface="Arial" panose="020B0604020202020204" pitchFamily="34" charset="0"/>
                <a:ea typeface="Times New Roman"/>
                <a:cs typeface="Arial" panose="020B0604020202020204" pitchFamily="34" charset="0"/>
              </a:rPr>
              <a:t>Surse</a:t>
            </a:r>
            <a:r>
              <a:rPr lang="it-IT" sz="1350" dirty="0">
                <a:latin typeface="Arial" panose="020B0604020202020204" pitchFamily="34" charset="0"/>
                <a:ea typeface="Times New Roman"/>
                <a:cs typeface="Arial" panose="020B0604020202020204" pitchFamily="34" charset="0"/>
              </a:rPr>
              <a:t> - alimentele verzi (legume) şi in ficat, rinichi. </a:t>
            </a:r>
            <a:endParaRPr lang="en-US" sz="1350" dirty="0">
              <a:latin typeface="Arial" panose="020B0604020202020204" pitchFamily="34" charset="0"/>
              <a:ea typeface="Times New Roman"/>
              <a:cs typeface="Arial" panose="020B0604020202020204" pitchFamily="34" charset="0"/>
            </a:endParaRPr>
          </a:p>
          <a:p>
            <a:pPr marL="0" indent="0">
              <a:lnSpc>
                <a:spcPct val="150000"/>
              </a:lnSpc>
              <a:spcBef>
                <a:spcPts val="0"/>
              </a:spcBef>
              <a:buNone/>
            </a:pPr>
            <a:r>
              <a:rPr lang="en-US" sz="1350" b="1" dirty="0" err="1">
                <a:latin typeface="Arial" panose="020B0604020202020204" pitchFamily="34" charset="0"/>
                <a:ea typeface="Times New Roman"/>
                <a:cs typeface="Arial" panose="020B0604020202020204" pitchFamily="34" charset="0"/>
              </a:rPr>
              <a:t>Folaţi</a:t>
            </a:r>
            <a:r>
              <a:rPr lang="en-US" sz="1350" b="1" dirty="0">
                <a:latin typeface="Arial" panose="020B0604020202020204" pitchFamily="34" charset="0"/>
                <a:ea typeface="Times New Roman"/>
                <a:cs typeface="Arial" panose="020B0604020202020204" pitchFamily="34" charset="0"/>
              </a:rPr>
              <a:t> = </a:t>
            </a:r>
            <a:r>
              <a:rPr lang="en-US" sz="1350" b="1" dirty="0" err="1">
                <a:latin typeface="Arial" panose="020B0604020202020204" pitchFamily="34" charset="0"/>
                <a:ea typeface="Times New Roman"/>
                <a:cs typeface="Arial" panose="020B0604020202020204" pitchFamily="34" charset="0"/>
              </a:rPr>
              <a:t>derivaţii</a:t>
            </a:r>
            <a:r>
              <a:rPr lang="en-US" sz="1350" b="1" dirty="0">
                <a:latin typeface="Arial" panose="020B0604020202020204" pitchFamily="34" charset="0"/>
                <a:ea typeface="Times New Roman"/>
                <a:cs typeface="Arial" panose="020B0604020202020204" pitchFamily="34" charset="0"/>
              </a:rPr>
              <a:t> de acid folic</a:t>
            </a:r>
          </a:p>
          <a:p>
            <a:pPr marL="0" indent="0" algn="just">
              <a:lnSpc>
                <a:spcPct val="150000"/>
              </a:lnSpc>
              <a:buNone/>
            </a:pPr>
            <a:r>
              <a:rPr lang="en-US" sz="1350" b="1" dirty="0" err="1">
                <a:latin typeface="Arial" panose="020B0604020202020204" pitchFamily="34" charset="0"/>
                <a:ea typeface="Times New Roman"/>
                <a:cs typeface="Arial" panose="020B0604020202020204" pitchFamily="34" charset="0"/>
              </a:rPr>
              <a:t>Rol</a:t>
            </a:r>
            <a:r>
              <a:rPr lang="en-US" sz="1350" dirty="0">
                <a:latin typeface="Arial" panose="020B0604020202020204" pitchFamily="34" charset="0"/>
                <a:ea typeface="Times New Roman"/>
                <a:cs typeface="Arial" panose="020B0604020202020204" pitchFamily="34" charset="0"/>
              </a:rPr>
              <a:t>:</a:t>
            </a:r>
          </a:p>
          <a:p>
            <a:pPr algn="just">
              <a:lnSpc>
                <a:spcPct val="150000"/>
              </a:lnSpc>
              <a:spcBef>
                <a:spcPts val="0"/>
              </a:spcBef>
              <a:buFont typeface="Times New Roman"/>
              <a:buChar char="-"/>
              <a:tabLst>
                <a:tab pos="342900" algn="l"/>
              </a:tabLst>
            </a:pPr>
            <a:r>
              <a:rPr lang="it-IT" sz="1350" dirty="0">
                <a:latin typeface="Arial" panose="020B0604020202020204" pitchFamily="34" charset="0"/>
                <a:ea typeface="Times New Roman"/>
                <a:cs typeface="Arial" panose="020B0604020202020204" pitchFamily="34" charset="0"/>
              </a:rPr>
              <a:t>metabolismul acizilor nucleici (sinteza timidinei)</a:t>
            </a:r>
            <a:endParaRPr lang="en-US" sz="1350" dirty="0">
              <a:latin typeface="Arial" panose="020B0604020202020204" pitchFamily="34" charset="0"/>
              <a:ea typeface="Times New Roman"/>
              <a:cs typeface="Arial" panose="020B0604020202020204" pitchFamily="34" charset="0"/>
            </a:endParaRPr>
          </a:p>
          <a:p>
            <a:pPr algn="just">
              <a:lnSpc>
                <a:spcPct val="150000"/>
              </a:lnSpc>
              <a:spcBef>
                <a:spcPts val="0"/>
              </a:spcBef>
              <a:buFont typeface="Times New Roman"/>
              <a:buChar char="-"/>
              <a:tabLst>
                <a:tab pos="342900" algn="l"/>
              </a:tabLst>
            </a:pPr>
            <a:r>
              <a:rPr lang="it-IT" sz="1350" dirty="0">
                <a:latin typeface="Arial" panose="020B0604020202020204" pitchFamily="34" charset="0"/>
                <a:ea typeface="Times New Roman"/>
                <a:cs typeface="Arial" panose="020B0604020202020204" pitchFamily="34" charset="0"/>
              </a:rPr>
              <a:t>metabolismul unor aminoacizi (rol de coenzime, de a transfera unitati de “C activ” pe care le cedează sau fixează cu uşurinţă): ex. glicocol-serină, catabolismul histidinei.</a:t>
            </a:r>
            <a:endParaRPr lang="en-US" sz="1350" dirty="0">
              <a:latin typeface="Arial" panose="020B0604020202020204" pitchFamily="34" charset="0"/>
              <a:ea typeface="Times New Roman"/>
              <a:cs typeface="Arial" panose="020B0604020202020204" pitchFamily="34" charset="0"/>
            </a:endParaRPr>
          </a:p>
          <a:p>
            <a:pPr algn="just">
              <a:lnSpc>
                <a:spcPct val="150000"/>
              </a:lnSpc>
            </a:pPr>
            <a:r>
              <a:rPr lang="it-IT" sz="1350" dirty="0">
                <a:latin typeface="Arial" panose="020B0604020202020204" pitchFamily="34" charset="0"/>
                <a:ea typeface="Times New Roman"/>
                <a:cs typeface="Arial" panose="020B0604020202020204" pitchFamily="34" charset="0"/>
              </a:rPr>
              <a:t> Acidul folic este </a:t>
            </a:r>
            <a:r>
              <a:rPr lang="it-IT" sz="1350" u="sng" dirty="0">
                <a:latin typeface="Arial" panose="020B0604020202020204" pitchFamily="34" charset="0"/>
                <a:ea typeface="Times New Roman"/>
                <a:cs typeface="Arial" panose="020B0604020202020204" pitchFamily="34" charset="0"/>
              </a:rPr>
              <a:t>dependent de aport</a:t>
            </a:r>
            <a:r>
              <a:rPr lang="it-IT" sz="1350" dirty="0">
                <a:latin typeface="Arial" panose="020B0604020202020204" pitchFamily="34" charset="0"/>
                <a:ea typeface="Times New Roman"/>
                <a:cs typeface="Arial" panose="020B0604020202020204" pitchFamily="34" charset="0"/>
              </a:rPr>
              <a:t>,  </a:t>
            </a:r>
            <a:r>
              <a:rPr lang="it-IT" sz="1350" b="1" i="1" dirty="0">
                <a:latin typeface="Arial" panose="020B0604020202020204" pitchFamily="34" charset="0"/>
                <a:ea typeface="Times New Roman"/>
                <a:cs typeface="Arial" panose="020B0604020202020204" pitchFamily="34" charset="0"/>
              </a:rPr>
              <a:t>3-4 luni</a:t>
            </a:r>
            <a:r>
              <a:rPr lang="it-IT" sz="1350" dirty="0">
                <a:latin typeface="Arial" panose="020B0604020202020204" pitchFamily="34" charset="0"/>
                <a:ea typeface="Times New Roman"/>
                <a:cs typeface="Arial" panose="020B0604020202020204" pitchFamily="34" charset="0"/>
              </a:rPr>
              <a:t>.</a:t>
            </a:r>
            <a:endParaRPr lang="en-US" sz="1350" dirty="0">
              <a:latin typeface="Arial" panose="020B0604020202020204" pitchFamily="34" charset="0"/>
              <a:ea typeface="Times New Roman"/>
              <a:cs typeface="Arial" panose="020B0604020202020204" pitchFamily="34" charset="0"/>
            </a:endParaRPr>
          </a:p>
          <a:p>
            <a:pPr algn="just">
              <a:lnSpc>
                <a:spcPct val="150000"/>
              </a:lnSpc>
            </a:pPr>
            <a:endParaRPr lang="it-IT" sz="1350" b="1" dirty="0">
              <a:latin typeface="Arial" panose="020B0604020202020204" pitchFamily="34" charset="0"/>
              <a:ea typeface="Times New Roman"/>
              <a:cs typeface="Arial" panose="020B0604020202020204" pitchFamily="34" charset="0"/>
            </a:endParaRPr>
          </a:p>
          <a:p>
            <a:pPr algn="just">
              <a:lnSpc>
                <a:spcPct val="150000"/>
              </a:lnSpc>
            </a:pPr>
            <a:r>
              <a:rPr lang="it-IT" sz="1350" b="1" dirty="0">
                <a:latin typeface="Arial" panose="020B0604020202020204" pitchFamily="34" charset="0"/>
                <a:ea typeface="Times New Roman"/>
                <a:cs typeface="Arial" panose="020B0604020202020204" pitchFamily="34" charset="0"/>
              </a:rPr>
              <a:t>Absorbtia</a:t>
            </a:r>
            <a:r>
              <a:rPr lang="it-IT" sz="1350" dirty="0">
                <a:latin typeface="Arial" panose="020B0604020202020204" pitchFamily="34" charset="0"/>
                <a:ea typeface="Times New Roman"/>
                <a:cs typeface="Arial" panose="020B0604020202020204" pitchFamily="34" charset="0"/>
              </a:rPr>
              <a:t> - duoden si jejunul proximal. </a:t>
            </a:r>
          </a:p>
          <a:p>
            <a:pPr algn="just">
              <a:lnSpc>
                <a:spcPct val="150000"/>
              </a:lnSpc>
            </a:pPr>
            <a:r>
              <a:rPr lang="it-IT" sz="1350" b="1" dirty="0">
                <a:latin typeface="Arial" panose="020B0604020202020204" pitchFamily="34" charset="0"/>
                <a:ea typeface="Times New Roman"/>
                <a:cs typeface="Arial" panose="020B0604020202020204" pitchFamily="34" charset="0"/>
              </a:rPr>
              <a:t>Transportul</a:t>
            </a:r>
            <a:r>
              <a:rPr lang="it-IT" sz="1350" dirty="0">
                <a:latin typeface="Arial" panose="020B0604020202020204" pitchFamily="34" charset="0"/>
                <a:ea typeface="Times New Roman"/>
                <a:cs typeface="Arial" panose="020B0604020202020204" pitchFamily="34" charset="0"/>
              </a:rPr>
              <a:t> se face liber sau legat de betaglobuline. </a:t>
            </a:r>
          </a:p>
          <a:p>
            <a:pPr algn="just">
              <a:lnSpc>
                <a:spcPct val="150000"/>
              </a:lnSpc>
            </a:pPr>
            <a:r>
              <a:rPr lang="it-IT" sz="1350" b="1" dirty="0">
                <a:latin typeface="Arial" panose="020B0604020202020204" pitchFamily="34" charset="0"/>
                <a:ea typeface="Times New Roman"/>
                <a:cs typeface="Arial" panose="020B0604020202020204" pitchFamily="34" charset="0"/>
              </a:rPr>
              <a:t>Depozite</a:t>
            </a:r>
            <a:r>
              <a:rPr lang="it-IT" sz="1350" dirty="0">
                <a:latin typeface="Arial" panose="020B0604020202020204" pitchFamily="34" charset="0"/>
                <a:ea typeface="Times New Roman"/>
                <a:cs typeface="Arial" panose="020B0604020202020204" pitchFamily="34" charset="0"/>
              </a:rPr>
              <a:t> - CH3-FH4, stocul total </a:t>
            </a:r>
            <a:r>
              <a:rPr lang="it-IT" sz="1350" b="1" dirty="0">
                <a:latin typeface="Arial" panose="020B0604020202020204" pitchFamily="34" charset="0"/>
                <a:ea typeface="Times New Roman"/>
                <a:cs typeface="Arial" panose="020B0604020202020204" pitchFamily="34" charset="0"/>
              </a:rPr>
              <a:t>5-10 mg</a:t>
            </a:r>
            <a:r>
              <a:rPr lang="it-IT" sz="1350" dirty="0">
                <a:latin typeface="Arial" panose="020B0604020202020204" pitchFamily="34" charset="0"/>
                <a:ea typeface="Times New Roman"/>
                <a:cs typeface="Arial" panose="020B0604020202020204" pitchFamily="34" charset="0"/>
              </a:rPr>
              <a:t>, majoritatea in ficat. </a:t>
            </a:r>
          </a:p>
          <a:p>
            <a:pPr algn="just">
              <a:lnSpc>
                <a:spcPct val="150000"/>
              </a:lnSpc>
            </a:pPr>
            <a:r>
              <a:rPr lang="en-US" sz="1350" b="1" dirty="0" err="1">
                <a:latin typeface="Arial" panose="020B0604020202020204" pitchFamily="34" charset="0"/>
                <a:ea typeface="Times New Roman"/>
                <a:cs typeface="Arial" panose="020B0604020202020204" pitchFamily="34" charset="0"/>
              </a:rPr>
              <a:t>Nivelul</a:t>
            </a:r>
            <a:r>
              <a:rPr lang="en-US" sz="1350" b="1" dirty="0">
                <a:latin typeface="Arial" panose="020B0604020202020204" pitchFamily="34" charset="0"/>
                <a:ea typeface="Times New Roman"/>
                <a:cs typeface="Arial" panose="020B0604020202020204" pitchFamily="34" charset="0"/>
              </a:rPr>
              <a:t> </a:t>
            </a:r>
            <a:r>
              <a:rPr lang="en-US" sz="1350" b="1" dirty="0" err="1">
                <a:latin typeface="Arial" panose="020B0604020202020204" pitchFamily="34" charset="0"/>
                <a:ea typeface="Times New Roman"/>
                <a:cs typeface="Arial" panose="020B0604020202020204" pitchFamily="34" charset="0"/>
              </a:rPr>
              <a:t>seric</a:t>
            </a:r>
            <a:r>
              <a:rPr lang="en-US" sz="1350" b="1" dirty="0">
                <a:latin typeface="Arial" panose="020B0604020202020204" pitchFamily="34" charset="0"/>
                <a:ea typeface="Times New Roman"/>
                <a:cs typeface="Arial" panose="020B0604020202020204" pitchFamily="34" charset="0"/>
              </a:rPr>
              <a:t> </a:t>
            </a:r>
            <a:r>
              <a:rPr lang="en-US" sz="1350" dirty="0">
                <a:latin typeface="Arial" panose="020B0604020202020204" pitchFamily="34" charset="0"/>
                <a:ea typeface="Times New Roman"/>
                <a:cs typeface="Arial" panose="020B0604020202020204" pitchFamily="34" charset="0"/>
              </a:rPr>
              <a:t>normal </a:t>
            </a:r>
            <a:r>
              <a:rPr lang="en-US" sz="1350" b="1" dirty="0">
                <a:latin typeface="Arial" panose="020B0604020202020204" pitchFamily="34" charset="0"/>
                <a:ea typeface="Times New Roman"/>
                <a:cs typeface="Arial" panose="020B0604020202020204" pitchFamily="34" charset="0"/>
              </a:rPr>
              <a:t>5-20 ng/ml.</a:t>
            </a:r>
            <a:endParaRPr lang="en-US" sz="1350" dirty="0">
              <a:latin typeface="Arial" panose="020B0604020202020204" pitchFamily="34" charset="0"/>
              <a:ea typeface="Times New Roman"/>
              <a:cs typeface="Arial" panose="020B0604020202020204" pitchFamily="34" charset="0"/>
            </a:endParaRPr>
          </a:p>
          <a:p>
            <a:pPr marL="0" indent="0">
              <a:spcBef>
                <a:spcPts val="0"/>
              </a:spcBef>
              <a:buNone/>
            </a:pPr>
            <a:endParaRPr lang="en-US" sz="1350" b="1" dirty="0">
              <a:latin typeface="Arial" panose="020B0604020202020204" pitchFamily="34" charset="0"/>
              <a:ea typeface="Times New Roman"/>
              <a:cs typeface="Arial" panose="020B0604020202020204" pitchFamily="34" charset="0"/>
            </a:endParaRPr>
          </a:p>
          <a:p>
            <a:pPr marL="0" indent="0">
              <a:spcBef>
                <a:spcPts val="0"/>
              </a:spcBef>
              <a:buNone/>
            </a:pPr>
            <a:endParaRPr lang="en-US" sz="1350" b="1" dirty="0">
              <a:latin typeface="Arial" panose="020B0604020202020204" pitchFamily="34" charset="0"/>
              <a:ea typeface="Times New Roman"/>
              <a:cs typeface="Arial" panose="020B0604020202020204" pitchFamily="34" charset="0"/>
            </a:endParaRPr>
          </a:p>
          <a:p>
            <a:pPr marL="0" indent="0">
              <a:buNone/>
            </a:pPr>
            <a:endParaRPr lang="en-US" sz="1200" dirty="0">
              <a:latin typeface="+mj-lt"/>
            </a:endParaRPr>
          </a:p>
        </p:txBody>
      </p:sp>
    </p:spTree>
    <p:extLst>
      <p:ext uri="{BB962C8B-B14F-4D97-AF65-F5344CB8AC3E}">
        <p14:creationId xmlns:p14="http://schemas.microsoft.com/office/powerpoint/2010/main" val="46199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A904D-57F5-4288-AB19-CF11CA5060B3}"/>
              </a:ext>
            </a:extLst>
          </p:cNvPr>
          <p:cNvSpPr/>
          <p:nvPr/>
        </p:nvSpPr>
        <p:spPr>
          <a:xfrm>
            <a:off x="628650" y="1135858"/>
            <a:ext cx="8301038" cy="5147563"/>
          </a:xfrm>
          <a:prstGeom prst="rect">
            <a:avLst/>
          </a:prstGeom>
        </p:spPr>
        <p:txBody>
          <a:bodyPr wrap="square">
            <a:spAutoFit/>
          </a:bodyPr>
          <a:lstStyle/>
          <a:p>
            <a:pPr>
              <a:lnSpc>
                <a:spcPct val="150000"/>
              </a:lnSpc>
            </a:pPr>
            <a:r>
              <a:rPr lang="en-US" sz="1500" b="1" dirty="0">
                <a:latin typeface="Arial" panose="020B0604020202020204" pitchFamily="34" charset="0"/>
                <a:ea typeface="Times New Roman"/>
                <a:cs typeface="Arial" panose="020B0604020202020204" pitchFamily="34" charset="0"/>
              </a:rPr>
              <a:t>Deficit </a:t>
            </a:r>
            <a:r>
              <a:rPr lang="en-US" sz="1500" b="1" dirty="0" err="1">
                <a:latin typeface="Arial" panose="020B0604020202020204" pitchFamily="34" charset="0"/>
                <a:ea typeface="Times New Roman"/>
                <a:cs typeface="Arial" panose="020B0604020202020204" pitchFamily="34" charset="0"/>
              </a:rPr>
              <a:t>folaţi</a:t>
            </a:r>
            <a:endParaRPr lang="en-US" sz="1500" b="1" dirty="0">
              <a:latin typeface="Arial" panose="020B0604020202020204" pitchFamily="34" charset="0"/>
              <a:ea typeface="Times New Roman"/>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dietă</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deficitară</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consumul</a:t>
            </a:r>
            <a:r>
              <a:rPr lang="en-GB" sz="1500" dirty="0">
                <a:latin typeface="Arial" panose="020B0604020202020204" pitchFamily="34" charset="0"/>
                <a:cs typeface="Arial" panose="020B0604020202020204" pitchFamily="34" charset="0"/>
              </a:rPr>
              <a:t> de </a:t>
            </a:r>
            <a:r>
              <a:rPr lang="en-GB" sz="1500" dirty="0" err="1">
                <a:latin typeface="Arial" panose="020B0604020202020204" pitchFamily="34" charset="0"/>
                <a:cs typeface="Arial" panose="020B0604020202020204" pitchFamily="34" charset="0"/>
              </a:rPr>
              <a:t>alcool</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malnutriţie</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boala</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celiacă</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boala</a:t>
            </a:r>
            <a:r>
              <a:rPr lang="en-GB" sz="1500" dirty="0">
                <a:latin typeface="Arial" panose="020B0604020202020204" pitchFamily="34" charset="0"/>
                <a:cs typeface="Arial" panose="020B0604020202020204" pitchFamily="34" charset="0"/>
              </a:rPr>
              <a:t> Crohn</a:t>
            </a:r>
          </a:p>
          <a:p>
            <a:pPr marL="214313" indent="-214313">
              <a:lnSpc>
                <a:spcPct val="150000"/>
              </a:lnSpc>
              <a:buFontTx/>
              <a:buChar char="-"/>
            </a:pPr>
            <a:r>
              <a:rPr lang="en-GB" sz="1500" dirty="0" err="1">
                <a:latin typeface="Arial" panose="020B0604020202020204" pitchFamily="34" charset="0"/>
                <a:cs typeface="Arial" panose="020B0604020202020204" pitchFamily="34" charset="0"/>
              </a:rPr>
              <a:t>rezecţii</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intestinale</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sarcină</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prematuri</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boli</a:t>
            </a:r>
            <a:r>
              <a:rPr lang="en-GB" sz="1500" dirty="0">
                <a:latin typeface="Arial" panose="020B0604020202020204" pitchFamily="34" charset="0"/>
                <a:cs typeface="Arial" panose="020B0604020202020204" pitchFamily="34" charset="0"/>
              </a:rPr>
              <a:t> myeloproliferative</a:t>
            </a:r>
          </a:p>
          <a:p>
            <a:pPr marL="214313" indent="-214313">
              <a:lnSpc>
                <a:spcPct val="150000"/>
              </a:lnSpc>
              <a:buFontTx/>
              <a:buChar char="-"/>
            </a:pPr>
            <a:r>
              <a:rPr lang="en-GB" sz="1500" dirty="0" err="1">
                <a:latin typeface="Arial" panose="020B0604020202020204" pitchFamily="34" charset="0"/>
                <a:cs typeface="Arial" panose="020B0604020202020204" pitchFamily="34" charset="0"/>
              </a:rPr>
              <a:t>carcinom</a:t>
            </a:r>
            <a:r>
              <a:rPr lang="en-GB" sz="1500" dirty="0">
                <a:latin typeface="Arial" panose="020B0604020202020204" pitchFamily="34" charset="0"/>
                <a:cs typeface="Arial" panose="020B0604020202020204" pitchFamily="34" charset="0"/>
              </a:rPr>
              <a:t> metastatic</a:t>
            </a:r>
          </a:p>
          <a:p>
            <a:pPr marL="214313" indent="-214313">
              <a:lnSpc>
                <a:spcPct val="150000"/>
              </a:lnSpc>
              <a:buFontTx/>
              <a:buChar char="-"/>
            </a:pPr>
            <a:r>
              <a:rPr lang="en-GB" sz="1500" dirty="0" err="1">
                <a:latin typeface="Arial" panose="020B0604020202020204" pitchFamily="34" charset="0"/>
                <a:cs typeface="Arial" panose="020B0604020202020204" pitchFamily="34" charset="0"/>
              </a:rPr>
              <a:t>hipertiroidism</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hepatită</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cronică</a:t>
            </a:r>
            <a:endParaRPr lang="en-GB" sz="1500" dirty="0">
              <a:latin typeface="Arial" panose="020B0604020202020204" pitchFamily="34" charset="0"/>
              <a:cs typeface="Arial" panose="020B0604020202020204" pitchFamily="34" charset="0"/>
            </a:endParaRPr>
          </a:p>
          <a:p>
            <a:pPr marL="214313" indent="-214313">
              <a:lnSpc>
                <a:spcPct val="150000"/>
              </a:lnSpc>
              <a:buFontTx/>
              <a:buChar char="-"/>
            </a:pPr>
            <a:r>
              <a:rPr lang="en-GB" sz="1500" dirty="0" err="1">
                <a:latin typeface="Arial" panose="020B0604020202020204" pitchFamily="34" charset="0"/>
                <a:cs typeface="Arial" panose="020B0604020202020204" pitchFamily="34" charset="0"/>
              </a:rPr>
              <a:t>ciroză</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hepatică</a:t>
            </a:r>
            <a:endParaRPr lang="en-GB" sz="1500" dirty="0">
              <a:latin typeface="Arial" panose="020B0604020202020204" pitchFamily="34" charset="0"/>
              <a:cs typeface="Arial" panose="020B0604020202020204" pitchFamily="34" charset="0"/>
            </a:endParaRPr>
          </a:p>
          <a:p>
            <a:pPr algn="just"/>
            <a:endParaRPr lang="en-US" sz="1350" b="1"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71032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371600"/>
            <a:ext cx="8458200" cy="3638028"/>
          </a:xfrm>
        </p:spPr>
        <p:txBody>
          <a:bodyPr>
            <a:normAutofit lnSpcReduction="10000"/>
          </a:bodyPr>
          <a:lstStyle/>
          <a:p>
            <a:pPr marL="0" indent="0" algn="ctr">
              <a:buNone/>
            </a:pPr>
            <a:r>
              <a:rPr lang="en-US" sz="2100" b="1" dirty="0" err="1">
                <a:latin typeface="Arial" panose="020B0604020202020204" pitchFamily="34" charset="0"/>
                <a:cs typeface="Arial" panose="020B0604020202020204" pitchFamily="34" charset="0"/>
              </a:rPr>
              <a:t>Ȋn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concluzie</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diagnosticul</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unei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anemii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megaloblastice</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necesită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parcurgerea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urmatoarelor</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etape</a:t>
            </a:r>
            <a:r>
              <a:rPr lang="en-US" sz="2100" b="1" dirty="0">
                <a:latin typeface="Arial" panose="020B0604020202020204" pitchFamily="34" charset="0"/>
                <a:cs typeface="Arial" panose="020B0604020202020204" pitchFamily="34" charset="0"/>
              </a:rPr>
              <a:t>:</a:t>
            </a:r>
          </a:p>
          <a:p>
            <a:pPr marL="0" indent="0">
              <a:buNone/>
            </a:pPr>
            <a:endParaRPr lang="en-US" sz="2100" b="1" dirty="0">
              <a:latin typeface="Arial" panose="020B0604020202020204" pitchFamily="34" charset="0"/>
              <a:cs typeface="Arial" panose="020B0604020202020204" pitchFamily="34" charset="0"/>
            </a:endParaRPr>
          </a:p>
          <a:p>
            <a:pPr marL="0" indent="0">
              <a:lnSpc>
                <a:spcPct val="150000"/>
              </a:lnSpc>
              <a:buNone/>
            </a:pPr>
            <a:r>
              <a:rPr lang="en-US" sz="2100" b="1" dirty="0">
                <a:latin typeface="Arial" panose="020B0604020202020204" pitchFamily="34" charset="0"/>
                <a:cs typeface="Arial" panose="020B0604020202020204" pitchFamily="34" charset="0"/>
              </a:rPr>
              <a:t>1. </a:t>
            </a:r>
            <a:r>
              <a:rPr lang="en-US" sz="2100" b="1" dirty="0" err="1">
                <a:latin typeface="Arial" panose="020B0604020202020204" pitchFamily="34" charset="0"/>
                <a:cs typeface="Arial" panose="020B0604020202020204" pitchFamily="34" charset="0"/>
              </a:rPr>
              <a:t>constatarea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anemiei</a:t>
            </a:r>
            <a:endParaRPr lang="en-US" sz="2100" b="1" dirty="0">
              <a:latin typeface="Arial" panose="020B0604020202020204" pitchFamily="34" charset="0"/>
              <a:cs typeface="Arial" panose="020B0604020202020204" pitchFamily="34" charset="0"/>
            </a:endParaRPr>
          </a:p>
          <a:p>
            <a:pPr marL="0" indent="0">
              <a:lnSpc>
                <a:spcPct val="150000"/>
              </a:lnSpc>
              <a:buNone/>
            </a:pPr>
            <a:r>
              <a:rPr lang="en-US" sz="2100" b="1" dirty="0">
                <a:latin typeface="Arial" panose="020B0604020202020204" pitchFamily="34" charset="0"/>
                <a:cs typeface="Arial" panose="020B0604020202020204" pitchFamily="34" charset="0"/>
              </a:rPr>
              <a:t>2. </a:t>
            </a:r>
            <a:r>
              <a:rPr lang="en-US" sz="2100" b="1" dirty="0" err="1">
                <a:latin typeface="Arial" panose="020B0604020202020204" pitchFamily="34" charset="0"/>
                <a:cs typeface="Arial" panose="020B0604020202020204" pitchFamily="34" charset="0"/>
              </a:rPr>
              <a:t>precizarea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elementelor</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megaloblastozei</a:t>
            </a:r>
            <a:endParaRPr lang="en-US" sz="2100" b="1" dirty="0">
              <a:latin typeface="Arial" panose="020B0604020202020204" pitchFamily="34" charset="0"/>
              <a:cs typeface="Arial" panose="020B0604020202020204" pitchFamily="34" charset="0"/>
            </a:endParaRPr>
          </a:p>
          <a:p>
            <a:pPr marL="0" indent="0">
              <a:lnSpc>
                <a:spcPct val="150000"/>
              </a:lnSpc>
              <a:buNone/>
            </a:pPr>
            <a:r>
              <a:rPr lang="en-US" sz="2100" b="1" dirty="0">
                <a:latin typeface="Arial" panose="020B0604020202020204" pitchFamily="34" charset="0"/>
                <a:cs typeface="Arial" panose="020B0604020202020204" pitchFamily="34" charset="0"/>
              </a:rPr>
              <a:t>3. </a:t>
            </a:r>
            <a:r>
              <a:rPr lang="en-US" sz="2100" b="1" dirty="0" err="1">
                <a:latin typeface="Arial" panose="020B0604020202020204" pitchFamily="34" charset="0"/>
                <a:cs typeface="Arial" panose="020B0604020202020204" pitchFamily="34" charset="0"/>
              </a:rPr>
              <a:t>diagnosticul</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deficitului</a:t>
            </a:r>
            <a:r>
              <a:rPr lang="en-US" sz="2100" b="1" dirty="0">
                <a:latin typeface="Arial" panose="020B0604020202020204" pitchFamily="34" charset="0"/>
                <a:cs typeface="Arial" panose="020B0604020202020204" pitchFamily="34" charset="0"/>
              </a:rPr>
              <a:t> de </a:t>
            </a:r>
            <a:r>
              <a:rPr lang="en-US" sz="2100" b="1" dirty="0" err="1">
                <a:latin typeface="Arial" panose="020B0604020202020204" pitchFamily="34" charset="0"/>
                <a:cs typeface="Arial" panose="020B0604020202020204" pitchFamily="34" charset="0"/>
              </a:rPr>
              <a:t>vitamina</a:t>
            </a:r>
            <a:r>
              <a:rPr lang="en-US" sz="2100" b="1" dirty="0">
                <a:latin typeface="Arial" panose="020B0604020202020204" pitchFamily="34" charset="0"/>
                <a:cs typeface="Arial" panose="020B0604020202020204" pitchFamily="34" charset="0"/>
              </a:rPr>
              <a:t> B12 </a:t>
            </a:r>
            <a:r>
              <a:rPr lang="en-US" sz="2100" b="1" dirty="0" err="1">
                <a:latin typeface="Arial" panose="020B0604020202020204" pitchFamily="34" charset="0"/>
                <a:cs typeface="Arial" panose="020B0604020202020204" pitchFamily="34" charset="0"/>
              </a:rPr>
              <a:t>sau</a:t>
            </a:r>
            <a:r>
              <a:rPr lang="en-US" sz="2100" b="1" dirty="0">
                <a:latin typeface="Arial" panose="020B0604020202020204" pitchFamily="34" charset="0"/>
                <a:cs typeface="Arial" panose="020B0604020202020204" pitchFamily="34" charset="0"/>
              </a:rPr>
              <a:t> acid folic</a:t>
            </a:r>
          </a:p>
          <a:p>
            <a:pPr marL="0" indent="0">
              <a:lnSpc>
                <a:spcPct val="150000"/>
              </a:lnSpc>
              <a:buNone/>
            </a:pPr>
            <a:r>
              <a:rPr lang="en-US" sz="2100" b="1" dirty="0">
                <a:latin typeface="Arial" panose="020B0604020202020204" pitchFamily="34" charset="0"/>
                <a:cs typeface="Arial" panose="020B0604020202020204" pitchFamily="34" charset="0"/>
              </a:rPr>
              <a:t>4. </a:t>
            </a:r>
            <a:r>
              <a:rPr lang="en-US" sz="2100" b="1" dirty="0" err="1">
                <a:latin typeface="Arial" panose="020B0604020202020204" pitchFamily="34" charset="0"/>
                <a:cs typeface="Arial" panose="020B0604020202020204" pitchFamily="34" charset="0"/>
              </a:rPr>
              <a:t>mecanismul</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fiziopatologic</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prin</a:t>
            </a:r>
            <a:r>
              <a:rPr lang="en-US" sz="2100" b="1" dirty="0">
                <a:latin typeface="Arial" panose="020B0604020202020204" pitchFamily="34" charset="0"/>
                <a:cs typeface="Arial" panose="020B0604020202020204" pitchFamily="34" charset="0"/>
              </a:rPr>
              <a:t> care se </a:t>
            </a:r>
            <a:r>
              <a:rPr lang="en-US" sz="2100" b="1" dirty="0" err="1">
                <a:latin typeface="Arial" panose="020B0604020202020204" pitchFamily="34" charset="0"/>
                <a:cs typeface="Arial" panose="020B0604020202020204" pitchFamily="34" charset="0"/>
              </a:rPr>
              <a:t>realizează</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deficitul</a:t>
            </a:r>
            <a:endParaRPr lang="en-US" sz="2100" b="1" dirty="0">
              <a:latin typeface="Arial" panose="020B0604020202020204" pitchFamily="34" charset="0"/>
              <a:cs typeface="Arial" panose="020B0604020202020204" pitchFamily="34" charset="0"/>
            </a:endParaRPr>
          </a:p>
          <a:p>
            <a:pPr marL="0" indent="0">
              <a:lnSpc>
                <a:spcPct val="150000"/>
              </a:lnSpc>
              <a:buNone/>
            </a:pPr>
            <a:r>
              <a:rPr lang="en-US" sz="2100" b="1" dirty="0">
                <a:latin typeface="Arial" panose="020B0604020202020204" pitchFamily="34" charset="0"/>
                <a:cs typeface="Arial" panose="020B0604020202020204" pitchFamily="34" charset="0"/>
              </a:rPr>
              <a:t>5. </a:t>
            </a:r>
            <a:r>
              <a:rPr lang="en-US" sz="2100" b="1" dirty="0" err="1">
                <a:latin typeface="Arial" panose="020B0604020202020204" pitchFamily="34" charset="0"/>
                <a:cs typeface="Arial" panose="020B0604020202020204" pitchFamily="34" charset="0"/>
              </a:rPr>
              <a:t>determinarea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entităţii</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în</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cadrul</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căreia</a:t>
            </a:r>
            <a:r>
              <a:rPr lang="en-US" sz="2100" b="1" dirty="0">
                <a:latin typeface="Arial" panose="020B0604020202020204" pitchFamily="34" charset="0"/>
                <a:cs typeface="Arial" panose="020B0604020202020204" pitchFamily="34" charset="0"/>
              </a:rPr>
              <a:t> </a:t>
            </a:r>
            <a:r>
              <a:rPr lang="en-US" sz="2100" b="1" dirty="0" err="1">
                <a:latin typeface="Arial" panose="020B0604020202020204" pitchFamily="34" charset="0"/>
                <a:cs typeface="Arial" panose="020B0604020202020204" pitchFamily="34" charset="0"/>
              </a:rPr>
              <a:t>apare</a:t>
            </a:r>
            <a:endParaRPr lang="en-US" sz="2100" b="1" dirty="0">
              <a:latin typeface="Arial" panose="020B0604020202020204" pitchFamily="34" charset="0"/>
              <a:cs typeface="Arial" panose="020B0604020202020204" pitchFamily="34" charset="0"/>
            </a:endParaRPr>
          </a:p>
          <a:p>
            <a:endParaRPr lang="en-US" sz="1800" dirty="0"/>
          </a:p>
        </p:txBody>
      </p:sp>
    </p:spTree>
    <p:extLst>
      <p:ext uri="{BB962C8B-B14F-4D97-AF65-F5344CB8AC3E}">
        <p14:creationId xmlns:p14="http://schemas.microsoft.com/office/powerpoint/2010/main" val="411454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Celulele</a:t>
            </a:r>
            <a:r>
              <a:rPr lang="en-US"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stem</a:t>
            </a:r>
          </a:p>
        </p:txBody>
      </p:sp>
    </p:spTree>
    <p:extLst>
      <p:ext uri="{BB962C8B-B14F-4D97-AF65-F5344CB8AC3E}">
        <p14:creationId xmlns:p14="http://schemas.microsoft.com/office/powerpoint/2010/main" val="66027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244E8-0D10-41C2-9689-4AEF14C253FE}"/>
              </a:ext>
            </a:extLst>
          </p:cNvPr>
          <p:cNvPicPr/>
          <p:nvPr/>
        </p:nvPicPr>
        <p:blipFill rotWithShape="1">
          <a:blip r:embed="rId2">
            <a:extLst>
              <a:ext uri="{28A0092B-C50C-407E-A947-70E740481C1C}">
                <a14:useLocalDpi xmlns:a14="http://schemas.microsoft.com/office/drawing/2010/main" val="0"/>
              </a:ext>
            </a:extLst>
          </a:blip>
          <a:srcRect l="6600" r="9718"/>
          <a:stretch/>
        </p:blipFill>
        <p:spPr bwMode="auto">
          <a:xfrm>
            <a:off x="1057275" y="1050132"/>
            <a:ext cx="6900863" cy="48077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734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Conceptul</a:t>
            </a:r>
            <a:r>
              <a:rPr lang="en-US" sz="3600" b="1" dirty="0"/>
              <a:t> de </a:t>
            </a:r>
            <a:r>
              <a:rPr lang="en-US" sz="3600" b="1" dirty="0" err="1"/>
              <a:t>celulă</a:t>
            </a:r>
            <a:r>
              <a:rPr lang="en-US" sz="3600" b="1" dirty="0"/>
              <a:t> stem</a:t>
            </a:r>
          </a:p>
        </p:txBody>
      </p:sp>
      <p:sp>
        <p:nvSpPr>
          <p:cNvPr id="3" name="Content Placeholder 2"/>
          <p:cNvSpPr>
            <a:spLocks noGrp="1"/>
          </p:cNvSpPr>
          <p:nvPr>
            <p:ph idx="1"/>
          </p:nvPr>
        </p:nvSpPr>
        <p:spPr>
          <a:xfrm>
            <a:off x="457200" y="1524000"/>
            <a:ext cx="8229600" cy="4876800"/>
          </a:xfrm>
        </p:spPr>
        <p:txBody>
          <a:bodyPr>
            <a:normAutofit fontScale="92500"/>
          </a:bodyPr>
          <a:lstStyle/>
          <a:p>
            <a:pPr algn="just">
              <a:lnSpc>
                <a:spcPct val="150000"/>
              </a:lnSpc>
            </a:pPr>
            <a:r>
              <a:rPr lang="en-US" u="sng" dirty="0" err="1"/>
              <a:t>Definiţie</a:t>
            </a:r>
            <a:r>
              <a:rPr lang="en-US" dirty="0"/>
              <a:t>: </a:t>
            </a:r>
            <a:r>
              <a:rPr lang="en-US" dirty="0" err="1"/>
              <a:t>celule</a:t>
            </a:r>
            <a:r>
              <a:rPr lang="en-US" dirty="0"/>
              <a:t> </a:t>
            </a:r>
            <a:r>
              <a:rPr lang="en-US" dirty="0" err="1"/>
              <a:t>nediferenţiate</a:t>
            </a:r>
            <a:r>
              <a:rPr lang="en-US" dirty="0"/>
              <a:t> </a:t>
            </a:r>
            <a:r>
              <a:rPr lang="en-US" dirty="0" err="1"/>
              <a:t>capabile</a:t>
            </a:r>
            <a:r>
              <a:rPr lang="en-US" dirty="0"/>
              <a:t> </a:t>
            </a:r>
            <a:r>
              <a:rPr lang="en-US" dirty="0" err="1"/>
              <a:t>să</a:t>
            </a:r>
            <a:r>
              <a:rPr lang="en-US" dirty="0"/>
              <a:t> </a:t>
            </a:r>
            <a:r>
              <a:rPr lang="en-US" dirty="0" err="1"/>
              <a:t>genereze</a:t>
            </a:r>
            <a:r>
              <a:rPr lang="en-US" dirty="0"/>
              <a:t> </a:t>
            </a:r>
            <a:r>
              <a:rPr lang="en-US" dirty="0" err="1"/>
              <a:t>orice</a:t>
            </a:r>
            <a:r>
              <a:rPr lang="en-US" dirty="0"/>
              <a:t> tip de </a:t>
            </a:r>
            <a:r>
              <a:rPr lang="en-US" dirty="0" err="1"/>
              <a:t>celulă</a:t>
            </a:r>
            <a:r>
              <a:rPr lang="en-US" dirty="0"/>
              <a:t> </a:t>
            </a:r>
            <a:r>
              <a:rPr lang="en-US" dirty="0" err="1"/>
              <a:t>diferenţiată</a:t>
            </a:r>
            <a:r>
              <a:rPr lang="en-US" dirty="0"/>
              <a:t>, </a:t>
            </a:r>
            <a:r>
              <a:rPr lang="en-US" dirty="0" err="1"/>
              <a:t>necesare</a:t>
            </a:r>
            <a:r>
              <a:rPr lang="en-US" dirty="0"/>
              <a:t> </a:t>
            </a:r>
            <a:r>
              <a:rPr lang="en-US" dirty="0" err="1"/>
              <a:t>funcţionării</a:t>
            </a:r>
            <a:r>
              <a:rPr lang="en-US" dirty="0"/>
              <a:t> </a:t>
            </a:r>
            <a:r>
              <a:rPr lang="en-US" dirty="0" err="1"/>
              <a:t>tuturor</a:t>
            </a:r>
            <a:r>
              <a:rPr lang="en-US" dirty="0"/>
              <a:t> </a:t>
            </a:r>
            <a:r>
              <a:rPr lang="en-US" dirty="0" err="1"/>
              <a:t>ţesuturilor</a:t>
            </a:r>
            <a:r>
              <a:rPr lang="en-US" dirty="0"/>
              <a:t> </a:t>
            </a:r>
            <a:r>
              <a:rPr lang="en-US" dirty="0" err="1"/>
              <a:t>şi</a:t>
            </a:r>
            <a:r>
              <a:rPr lang="en-US" dirty="0"/>
              <a:t> </a:t>
            </a:r>
            <a:r>
              <a:rPr lang="en-US" dirty="0" err="1"/>
              <a:t>organelor</a:t>
            </a:r>
            <a:r>
              <a:rPr lang="en-US" dirty="0"/>
              <a:t>. </a:t>
            </a:r>
          </a:p>
          <a:p>
            <a:pPr algn="just">
              <a:lnSpc>
                <a:spcPct val="150000"/>
              </a:lnSpc>
            </a:pPr>
            <a:r>
              <a:rPr lang="en-US" dirty="0" err="1"/>
              <a:t>Ȋn</a:t>
            </a:r>
            <a:r>
              <a:rPr lang="en-US" dirty="0"/>
              <a:t> </a:t>
            </a:r>
            <a:r>
              <a:rPr lang="en-US" dirty="0" err="1"/>
              <a:t>funcţie</a:t>
            </a:r>
            <a:r>
              <a:rPr lang="en-US" dirty="0"/>
              <a:t> de </a:t>
            </a:r>
            <a:r>
              <a:rPr lang="en-US" dirty="0" err="1"/>
              <a:t>sursa</a:t>
            </a:r>
            <a:r>
              <a:rPr lang="en-US" dirty="0"/>
              <a:t> de </a:t>
            </a:r>
            <a:r>
              <a:rPr lang="en-US" dirty="0" err="1"/>
              <a:t>provenienţă</a:t>
            </a:r>
            <a:r>
              <a:rPr lang="en-US" dirty="0"/>
              <a:t>: </a:t>
            </a:r>
          </a:p>
          <a:p>
            <a:pPr lvl="1" algn="just">
              <a:lnSpc>
                <a:spcPct val="150000"/>
              </a:lnSpc>
            </a:pPr>
            <a:r>
              <a:rPr lang="en-US" dirty="0" err="1"/>
              <a:t>embrionare</a:t>
            </a:r>
            <a:r>
              <a:rPr lang="en-US" dirty="0"/>
              <a:t> (</a:t>
            </a:r>
            <a:r>
              <a:rPr lang="en-US" dirty="0" err="1"/>
              <a:t>fetale</a:t>
            </a:r>
            <a:r>
              <a:rPr lang="en-US" dirty="0"/>
              <a:t>) – </a:t>
            </a:r>
            <a:r>
              <a:rPr lang="en-US" dirty="0" err="1"/>
              <a:t>orice</a:t>
            </a:r>
            <a:r>
              <a:rPr lang="en-US" dirty="0"/>
              <a:t> </a:t>
            </a:r>
            <a:r>
              <a:rPr lang="en-US" dirty="0" err="1"/>
              <a:t>celulă</a:t>
            </a:r>
            <a:r>
              <a:rPr lang="en-US" dirty="0"/>
              <a:t> din organism </a:t>
            </a:r>
          </a:p>
          <a:p>
            <a:pPr lvl="1" algn="just">
              <a:lnSpc>
                <a:spcPct val="150000"/>
              </a:lnSpc>
            </a:pPr>
            <a:r>
              <a:rPr lang="en-US" dirty="0" err="1"/>
              <a:t>adulte</a:t>
            </a:r>
            <a:r>
              <a:rPr lang="en-US" dirty="0"/>
              <a:t> (</a:t>
            </a:r>
            <a:r>
              <a:rPr lang="en-US" dirty="0" err="1"/>
              <a:t>somatice</a:t>
            </a:r>
            <a:r>
              <a:rPr lang="en-US" dirty="0"/>
              <a:t>) – </a:t>
            </a:r>
            <a:r>
              <a:rPr lang="en-US" dirty="0" err="1"/>
              <a:t>celulele</a:t>
            </a:r>
            <a:r>
              <a:rPr lang="en-US" dirty="0"/>
              <a:t> </a:t>
            </a:r>
            <a:r>
              <a:rPr lang="en-US" dirty="0" err="1"/>
              <a:t>ţesuturilor</a:t>
            </a:r>
            <a:r>
              <a:rPr lang="en-US" dirty="0"/>
              <a:t> </a:t>
            </a:r>
            <a:r>
              <a:rPr lang="en-US" dirty="0" err="1"/>
              <a:t>uzate</a:t>
            </a:r>
            <a:endParaRPr lang="en-US" dirty="0"/>
          </a:p>
        </p:txBody>
      </p:sp>
    </p:spTree>
    <p:extLst>
      <p:ext uri="{BB962C8B-B14F-4D97-AF65-F5344CB8AC3E}">
        <p14:creationId xmlns:p14="http://schemas.microsoft.com/office/powerpoint/2010/main" val="189267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62000"/>
            <a:ext cx="4040188" cy="639762"/>
          </a:xfrm>
        </p:spPr>
        <p:txBody>
          <a:bodyPr/>
          <a:lstStyle/>
          <a:p>
            <a:r>
              <a:rPr lang="ro-RO" sz="2800" dirty="0"/>
              <a:t>Celula stem embrionară </a:t>
            </a:r>
          </a:p>
          <a:p>
            <a:endParaRPr lang="ro-RO" dirty="0"/>
          </a:p>
        </p:txBody>
      </p:sp>
      <p:sp>
        <p:nvSpPr>
          <p:cNvPr id="4" name="Content Placeholder 3"/>
          <p:cNvSpPr>
            <a:spLocks noGrp="1"/>
          </p:cNvSpPr>
          <p:nvPr>
            <p:ph sz="half" idx="2"/>
          </p:nvPr>
        </p:nvSpPr>
        <p:spPr>
          <a:xfrm>
            <a:off x="304800" y="1524000"/>
            <a:ext cx="4495800" cy="4876800"/>
          </a:xfrm>
        </p:spPr>
        <p:txBody>
          <a:bodyPr>
            <a:normAutofit/>
          </a:bodyPr>
          <a:lstStyle/>
          <a:p>
            <a:pPr lvl="1">
              <a:lnSpc>
                <a:spcPct val="150000"/>
              </a:lnSpc>
            </a:pPr>
            <a:r>
              <a:rPr lang="en-US" sz="2400" dirty="0"/>
              <a:t>se </a:t>
            </a:r>
            <a:r>
              <a:rPr lang="en-US" sz="2400" dirty="0" err="1"/>
              <a:t>poate</a:t>
            </a:r>
            <a:r>
              <a:rPr lang="en-US" sz="2400" dirty="0"/>
              <a:t> </a:t>
            </a:r>
            <a:r>
              <a:rPr lang="en-US" sz="2400" dirty="0" err="1"/>
              <a:t>autoreplica</a:t>
            </a:r>
            <a:r>
              <a:rPr lang="en-US" sz="2400" dirty="0"/>
              <a:t>, </a:t>
            </a:r>
            <a:r>
              <a:rPr lang="en-US" sz="2400" dirty="0" err="1"/>
              <a:t>continuu</a:t>
            </a:r>
            <a:r>
              <a:rPr lang="en-US" sz="2400" dirty="0"/>
              <a:t>, </a:t>
            </a:r>
            <a:r>
              <a:rPr lang="en-US" sz="2400" dirty="0" err="1"/>
              <a:t>prin</a:t>
            </a:r>
            <a:r>
              <a:rPr lang="en-US" sz="2400" dirty="0"/>
              <a:t> </a:t>
            </a:r>
            <a:r>
              <a:rPr lang="en-US" sz="2400" dirty="0" err="1"/>
              <a:t>adaos</a:t>
            </a:r>
            <a:r>
              <a:rPr lang="en-US" sz="2400" dirty="0"/>
              <a:t> de </a:t>
            </a:r>
            <a:r>
              <a:rPr lang="en-US" sz="2400" dirty="0" err="1"/>
              <a:t>factori</a:t>
            </a:r>
            <a:r>
              <a:rPr lang="en-US" sz="2400" dirty="0"/>
              <a:t> de </a:t>
            </a:r>
            <a:r>
              <a:rPr lang="en-US" sz="2400" dirty="0" err="1"/>
              <a:t>creştere</a:t>
            </a:r>
            <a:r>
              <a:rPr lang="en-US" sz="2400" dirty="0"/>
              <a:t> </a:t>
            </a:r>
            <a:r>
              <a:rPr lang="en-US" sz="2400" dirty="0" err="1"/>
              <a:t>specifici</a:t>
            </a:r>
            <a:endParaRPr lang="en-US" sz="2400" dirty="0"/>
          </a:p>
          <a:p>
            <a:pPr lvl="1">
              <a:lnSpc>
                <a:spcPct val="150000"/>
              </a:lnSpc>
            </a:pPr>
            <a:r>
              <a:rPr lang="en-US" sz="2400" dirty="0" err="1"/>
              <a:t>exprimă</a:t>
            </a:r>
            <a:r>
              <a:rPr lang="en-US" sz="2400" dirty="0"/>
              <a:t> pe </a:t>
            </a:r>
            <a:r>
              <a:rPr lang="en-US" sz="2400" dirty="0" err="1"/>
              <a:t>suprafaţă</a:t>
            </a:r>
            <a:r>
              <a:rPr lang="en-US" sz="2400" dirty="0"/>
              <a:t> </a:t>
            </a:r>
            <a:r>
              <a:rPr lang="en-US" sz="2400" dirty="0" err="1"/>
              <a:t>markeri</a:t>
            </a:r>
            <a:r>
              <a:rPr lang="en-US" sz="2400" dirty="0"/>
              <a:t> </a:t>
            </a:r>
            <a:r>
              <a:rPr lang="en-US" sz="2400" dirty="0" err="1"/>
              <a:t>specifici</a:t>
            </a:r>
            <a:r>
              <a:rPr lang="en-US" sz="2400" dirty="0"/>
              <a:t> </a:t>
            </a:r>
          </a:p>
          <a:p>
            <a:pPr lvl="1">
              <a:lnSpc>
                <a:spcPct val="150000"/>
              </a:lnSpc>
            </a:pPr>
            <a:r>
              <a:rPr lang="en-US" sz="2400" dirty="0"/>
              <a:t>in vitro, a </a:t>
            </a:r>
            <a:r>
              <a:rPr lang="en-US" sz="2400" dirty="0" err="1"/>
              <a:t>fost</a:t>
            </a:r>
            <a:r>
              <a:rPr lang="en-US" sz="2400" dirty="0"/>
              <a:t> </a:t>
            </a:r>
            <a:r>
              <a:rPr lang="en-US" sz="2400" dirty="0" err="1"/>
              <a:t>demonstrată</a:t>
            </a:r>
            <a:r>
              <a:rPr lang="en-US" sz="2400" dirty="0"/>
              <a:t> </a:t>
            </a:r>
            <a:r>
              <a:rPr lang="en-US" sz="2400" dirty="0" err="1"/>
              <a:t>capacitatea</a:t>
            </a:r>
            <a:r>
              <a:rPr lang="en-US" sz="2400" dirty="0"/>
              <a:t> </a:t>
            </a:r>
            <a:r>
              <a:rPr lang="en-US" sz="2400" dirty="0" err="1"/>
              <a:t>lor</a:t>
            </a:r>
            <a:r>
              <a:rPr lang="en-US" sz="2400" dirty="0"/>
              <a:t> </a:t>
            </a:r>
            <a:r>
              <a:rPr lang="en-US" sz="2400" dirty="0" err="1"/>
              <a:t>pluripotentă</a:t>
            </a:r>
            <a:endParaRPr lang="en-US" sz="2400" dirty="0"/>
          </a:p>
          <a:p>
            <a:endParaRPr lang="ro-RO" dirty="0"/>
          </a:p>
        </p:txBody>
      </p:sp>
      <p:sp>
        <p:nvSpPr>
          <p:cNvPr id="5" name="Text Placeholder 4"/>
          <p:cNvSpPr>
            <a:spLocks noGrp="1"/>
          </p:cNvSpPr>
          <p:nvPr>
            <p:ph type="body" sz="quarter" idx="3"/>
          </p:nvPr>
        </p:nvSpPr>
        <p:spPr>
          <a:xfrm>
            <a:off x="4800600" y="762000"/>
            <a:ext cx="4041775" cy="639762"/>
          </a:xfrm>
        </p:spPr>
        <p:txBody>
          <a:bodyPr/>
          <a:lstStyle/>
          <a:p>
            <a:r>
              <a:rPr lang="ro-RO" sz="2800" dirty="0"/>
              <a:t>Celule stem adulte sunt </a:t>
            </a:r>
          </a:p>
          <a:p>
            <a:endParaRPr lang="ro-RO" dirty="0"/>
          </a:p>
        </p:txBody>
      </p:sp>
      <p:sp>
        <p:nvSpPr>
          <p:cNvPr id="6" name="Content Placeholder 5"/>
          <p:cNvSpPr>
            <a:spLocks noGrp="1"/>
          </p:cNvSpPr>
          <p:nvPr>
            <p:ph sz="quarter" idx="4"/>
          </p:nvPr>
        </p:nvSpPr>
        <p:spPr>
          <a:xfrm>
            <a:off x="4648200" y="1524000"/>
            <a:ext cx="4041775" cy="3951288"/>
          </a:xfrm>
        </p:spPr>
        <p:txBody>
          <a:bodyPr>
            <a:normAutofit/>
          </a:bodyPr>
          <a:lstStyle/>
          <a:p>
            <a:pPr lvl="1">
              <a:lnSpc>
                <a:spcPct val="150000"/>
              </a:lnSpc>
            </a:pPr>
            <a:r>
              <a:rPr lang="en-US" sz="2200" dirty="0" err="1"/>
              <a:t>nediferenţiate</a:t>
            </a:r>
            <a:r>
              <a:rPr lang="en-US" sz="2200" dirty="0"/>
              <a:t> (</a:t>
            </a:r>
            <a:r>
              <a:rPr lang="en-US" sz="2200" dirty="0" err="1"/>
              <a:t>nespecializate</a:t>
            </a:r>
            <a:r>
              <a:rPr lang="en-US" sz="2200" dirty="0"/>
              <a:t>) </a:t>
            </a:r>
          </a:p>
          <a:p>
            <a:pPr lvl="1">
              <a:lnSpc>
                <a:spcPct val="150000"/>
              </a:lnSpc>
            </a:pPr>
            <a:r>
              <a:rPr lang="en-US" sz="2200" dirty="0" err="1"/>
              <a:t>localizate</a:t>
            </a:r>
            <a:r>
              <a:rPr lang="en-US" sz="2200" dirty="0"/>
              <a:t> </a:t>
            </a:r>
            <a:r>
              <a:rPr lang="en-US" sz="2200" dirty="0" err="1"/>
              <a:t>în</a:t>
            </a:r>
            <a:r>
              <a:rPr lang="en-US" sz="2200" dirty="0"/>
              <a:t> </a:t>
            </a:r>
            <a:r>
              <a:rPr lang="en-US" sz="2200" dirty="0" err="1"/>
              <a:t>ţesuturile</a:t>
            </a:r>
            <a:r>
              <a:rPr lang="en-US" sz="2200" dirty="0"/>
              <a:t> </a:t>
            </a:r>
            <a:r>
              <a:rPr lang="en-US" sz="2200" dirty="0" err="1"/>
              <a:t>diferenţiate</a:t>
            </a:r>
            <a:endParaRPr lang="en-US" sz="2200" dirty="0"/>
          </a:p>
          <a:p>
            <a:pPr>
              <a:lnSpc>
                <a:spcPct val="150000"/>
              </a:lnSpc>
            </a:pPr>
            <a:endParaRPr lang="ro-RO" sz="2200" dirty="0"/>
          </a:p>
        </p:txBody>
      </p:sp>
    </p:spTree>
    <p:extLst>
      <p:ext uri="{BB962C8B-B14F-4D97-AF65-F5344CB8AC3E}">
        <p14:creationId xmlns:p14="http://schemas.microsoft.com/office/powerpoint/2010/main" val="2146997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ro-RO" dirty="0"/>
              <a:t>Măduva osoasă – 1961</a:t>
            </a:r>
            <a:r>
              <a:rPr lang="en-GB" dirty="0"/>
              <a:t>/1963</a:t>
            </a:r>
            <a:endParaRPr lang="ro-RO" dirty="0"/>
          </a:p>
          <a:p>
            <a:pPr lvl="1">
              <a:lnSpc>
                <a:spcPct val="150000"/>
              </a:lnSpc>
            </a:pPr>
            <a:r>
              <a:rPr lang="en-US" dirty="0" err="1"/>
              <a:t>celulele</a:t>
            </a:r>
            <a:r>
              <a:rPr lang="en-US" dirty="0"/>
              <a:t> stem </a:t>
            </a:r>
            <a:r>
              <a:rPr lang="en-US" dirty="0" err="1"/>
              <a:t>hematopoietice</a:t>
            </a:r>
            <a:r>
              <a:rPr lang="en-US" dirty="0"/>
              <a:t> </a:t>
            </a:r>
            <a:r>
              <a:rPr lang="en-US" dirty="0" err="1"/>
              <a:t>exprimă</a:t>
            </a:r>
            <a:r>
              <a:rPr lang="en-US" dirty="0"/>
              <a:t> CD34</a:t>
            </a:r>
            <a:r>
              <a:rPr lang="ro-RO" dirty="0"/>
              <a:t>+</a:t>
            </a:r>
            <a:endParaRPr lang="en-US" dirty="0"/>
          </a:p>
          <a:p>
            <a:pPr lvl="1">
              <a:lnSpc>
                <a:spcPct val="150000"/>
              </a:lnSpc>
            </a:pPr>
            <a:r>
              <a:rPr lang="en-US" dirty="0" err="1"/>
              <a:t>celulele</a:t>
            </a:r>
            <a:r>
              <a:rPr lang="en-US" dirty="0"/>
              <a:t> </a:t>
            </a:r>
            <a:r>
              <a:rPr lang="en-US" dirty="0" err="1"/>
              <a:t>mezenchimale</a:t>
            </a:r>
            <a:r>
              <a:rPr lang="en-US" dirty="0"/>
              <a:t> – STRO-1</a:t>
            </a:r>
            <a:r>
              <a:rPr lang="ro-RO" dirty="0"/>
              <a:t>+</a:t>
            </a:r>
            <a:endParaRPr lang="en-US" dirty="0"/>
          </a:p>
          <a:p>
            <a:pPr>
              <a:lnSpc>
                <a:spcPct val="150000"/>
              </a:lnSpc>
            </a:pPr>
            <a:r>
              <a:rPr lang="en-US" dirty="0"/>
              <a:t>0,1% </a:t>
            </a:r>
            <a:r>
              <a:rPr lang="en-US" dirty="0" err="1"/>
              <a:t>în</a:t>
            </a:r>
            <a:r>
              <a:rPr lang="en-US" dirty="0"/>
              <a:t> SP</a:t>
            </a:r>
          </a:p>
          <a:p>
            <a:pPr>
              <a:lnSpc>
                <a:spcPct val="150000"/>
              </a:lnSpc>
            </a:pPr>
            <a:r>
              <a:rPr lang="en-US" dirty="0"/>
              <a:t>2-5% </a:t>
            </a:r>
            <a:r>
              <a:rPr lang="en-US" dirty="0" err="1"/>
              <a:t>în</a:t>
            </a:r>
            <a:r>
              <a:rPr lang="en-US" dirty="0"/>
              <a:t> MO</a:t>
            </a:r>
          </a:p>
        </p:txBody>
      </p:sp>
    </p:spTree>
    <p:extLst>
      <p:ext uri="{BB962C8B-B14F-4D97-AF65-F5344CB8AC3E}">
        <p14:creationId xmlns:p14="http://schemas.microsoft.com/office/powerpoint/2010/main" val="233023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37A80D-4343-4CC7-B1E4-9E0B51FB7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87" y="152400"/>
            <a:ext cx="8878026" cy="6553200"/>
          </a:xfrm>
          <a:prstGeom prst="rect">
            <a:avLst/>
          </a:prstGeom>
        </p:spPr>
      </p:pic>
    </p:spTree>
    <p:extLst>
      <p:ext uri="{BB962C8B-B14F-4D97-AF65-F5344CB8AC3E}">
        <p14:creationId xmlns:p14="http://schemas.microsoft.com/office/powerpoint/2010/main" val="3789518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20200" cy="6858000"/>
          </a:xfrm>
        </p:spPr>
      </p:pic>
    </p:spTree>
    <p:extLst>
      <p:ext uri="{BB962C8B-B14F-4D97-AF65-F5344CB8AC3E}">
        <p14:creationId xmlns:p14="http://schemas.microsoft.com/office/powerpoint/2010/main" val="3010227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Site of hematopoiesis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10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14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5C2AA-A629-457D-BB93-EB4A34904E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4" y="0"/>
            <a:ext cx="9173954" cy="6835680"/>
          </a:xfrm>
          <a:prstGeom prst="rect">
            <a:avLst/>
          </a:prstGeom>
        </p:spPr>
      </p:pic>
    </p:spTree>
    <p:extLst>
      <p:ext uri="{BB962C8B-B14F-4D97-AF65-F5344CB8AC3E}">
        <p14:creationId xmlns:p14="http://schemas.microsoft.com/office/powerpoint/2010/main" val="637748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571472" y="4714884"/>
            <a:ext cx="8229600" cy="1543048"/>
          </a:xfrm>
        </p:spPr>
        <p:txBody>
          <a:bodyPr>
            <a:normAutofit lnSpcReduction="10000"/>
          </a:bodyPr>
          <a:lstStyle/>
          <a:p>
            <a:r>
              <a:rPr lang="id-ID" dirty="0"/>
              <a:t>SC has the capability of </a:t>
            </a:r>
            <a:r>
              <a:rPr lang="id-ID" b="1" dirty="0">
                <a:solidFill>
                  <a:srgbClr val="C00000"/>
                </a:solidFill>
              </a:rPr>
              <a:t>self-renewal </a:t>
            </a:r>
            <a:r>
              <a:rPr lang="id-ID" dirty="0">
                <a:sym typeface="Wingdings" pitchFamily="2" charset="2"/>
              </a:rPr>
              <a:t> cellularity remains constant in a normal healthy steady state.</a:t>
            </a:r>
            <a:endParaRPr lang="id-ID" dirty="0"/>
          </a:p>
        </p:txBody>
      </p:sp>
      <p:pic>
        <p:nvPicPr>
          <p:cNvPr id="4098" name="Picture 2" descr="H:\Hematopoesis\GAMBAR 4.jpg"/>
          <p:cNvPicPr>
            <a:picLocks noChangeAspect="1" noChangeArrowheads="1"/>
          </p:cNvPicPr>
          <p:nvPr/>
        </p:nvPicPr>
        <p:blipFill>
          <a:blip r:embed="rId2"/>
          <a:srcRect/>
          <a:stretch>
            <a:fillRect/>
          </a:stretch>
        </p:blipFill>
        <p:spPr bwMode="auto">
          <a:xfrm>
            <a:off x="457200" y="214290"/>
            <a:ext cx="8382000" cy="4265309"/>
          </a:xfrm>
          <a:prstGeom prst="rect">
            <a:avLst/>
          </a:prstGeom>
          <a:noFill/>
          <a:ln>
            <a:solidFill>
              <a:srgbClr val="C00000"/>
            </a:solidFill>
          </a:ln>
        </p:spPr>
      </p:pic>
    </p:spTree>
    <p:extLst>
      <p:ext uri="{BB962C8B-B14F-4D97-AF65-F5344CB8AC3E}">
        <p14:creationId xmlns:p14="http://schemas.microsoft.com/office/powerpoint/2010/main" val="164021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9600" b="1" dirty="0">
                <a:effectLst>
                  <a:outerShdw blurRad="38100" dist="38100" dir="2700000" algn="tl">
                    <a:srgbClr val="000000">
                      <a:alpha val="43137"/>
                    </a:srgbClr>
                  </a:outerShdw>
                </a:effectLst>
              </a:rPr>
              <a:t>APLAZIA MEDULARA</a:t>
            </a:r>
          </a:p>
        </p:txBody>
      </p:sp>
      <p:pic>
        <p:nvPicPr>
          <p:cNvPr id="5122" name="Picture 2" descr="C:\Users\rodir\Desktop\34512276-aplastic-anemia-disease-bone-marro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194538"/>
            <a:ext cx="3962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762000"/>
            <a:ext cx="8229600" cy="1143000"/>
          </a:xfrm>
        </p:spPr>
        <p:txBody>
          <a:bodyPr>
            <a:normAutofit/>
          </a:bodyPr>
          <a:lstStyle/>
          <a:p>
            <a:r>
              <a:rPr lang="en-US" sz="3200" dirty="0">
                <a:latin typeface="Arial" panose="020B0604020202020204" pitchFamily="34" charset="0"/>
                <a:cs typeface="Arial" panose="020B0604020202020204" pitchFamily="34" charset="0"/>
              </a:rPr>
              <a:t>1888 Ehrlich  -  </a:t>
            </a:r>
            <a:r>
              <a:rPr lang="en-US" sz="3200" dirty="0" err="1">
                <a:latin typeface="Arial" panose="020B0604020202020204" pitchFamily="34" charset="0"/>
                <a:cs typeface="Arial" panose="020B0604020202020204" pitchFamily="34" charset="0"/>
              </a:rPr>
              <a:t>gravidă</a:t>
            </a:r>
            <a:br>
              <a:rPr lang="en-US" sz="3200" dirty="0">
                <a:latin typeface="Arial" panose="020B0604020202020204" pitchFamily="34" charset="0"/>
                <a:cs typeface="Arial" panose="020B0604020202020204" pitchFamily="34" charset="0"/>
              </a:rPr>
            </a:br>
            <a:r>
              <a:rPr lang="en-US" sz="3200" dirty="0" err="1">
                <a:latin typeface="Arial" panose="020B0604020202020204" pitchFamily="34" charset="0"/>
                <a:cs typeface="Arial" panose="020B0604020202020204" pitchFamily="34" charset="0"/>
              </a:rPr>
              <a:t>anemie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aplastică</a:t>
            </a:r>
            <a:r>
              <a:rPr lang="en-US" sz="3200" dirty="0">
                <a:latin typeface="Arial" panose="020B0604020202020204" pitchFamily="34" charset="0"/>
                <a:cs typeface="Arial" panose="020B0604020202020204" pitchFamily="34" charset="0"/>
              </a:rPr>
              <a:t> = </a:t>
            </a:r>
            <a:r>
              <a:rPr lang="en-US" sz="3200" dirty="0" err="1">
                <a:latin typeface="Arial" panose="020B0604020202020204" pitchFamily="34" charset="0"/>
                <a:cs typeface="Arial" panose="020B0604020202020204" pitchFamily="34" charset="0"/>
              </a:rPr>
              <a:t>aplazie</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medulară</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8229600" cy="3962400"/>
          </a:xfrm>
        </p:spPr>
        <p:txBody>
          <a:bodyPr>
            <a:normAutofit/>
          </a:bodyPr>
          <a:lstStyle/>
          <a:p>
            <a:pPr algn="just">
              <a:lnSpc>
                <a:spcPct val="150000"/>
              </a:lnSpc>
            </a:pPr>
            <a:r>
              <a:rPr lang="en-US" sz="2800" dirty="0" err="1">
                <a:latin typeface="Arial" panose="020B0604020202020204" pitchFamily="34" charset="0"/>
                <a:cs typeface="Arial" panose="020B0604020202020204" pitchFamily="34" charset="0"/>
              </a:rPr>
              <a:t>Boală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nonclonală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nonmalignă</a:t>
            </a:r>
            <a:r>
              <a:rPr lang="en-US" sz="2800" dirty="0">
                <a:latin typeface="Arial" panose="020B0604020202020204" pitchFamily="34" charset="0"/>
                <a:cs typeface="Arial" panose="020B0604020202020204" pitchFamily="34" charset="0"/>
              </a:rPr>
              <a:t> </a:t>
            </a:r>
          </a:p>
          <a:p>
            <a:pPr marL="0" indent="0" algn="ctr">
              <a:lnSpc>
                <a:spcPct val="150000"/>
              </a:lnSpc>
              <a:buNone/>
            </a:pPr>
            <a:endParaRPr lang="en-US" sz="2800" b="1" dirty="0">
              <a:latin typeface="Arial" panose="020B0604020202020204" pitchFamily="34" charset="0"/>
              <a:cs typeface="Arial" panose="020B0604020202020204" pitchFamily="34" charset="0"/>
            </a:endParaRPr>
          </a:p>
          <a:p>
            <a:pPr marL="0" indent="0" algn="ctr">
              <a:lnSpc>
                <a:spcPct val="150000"/>
              </a:lnSpc>
              <a:buNone/>
            </a:pPr>
            <a:r>
              <a:rPr lang="en-US" sz="2800" b="1" dirty="0">
                <a:latin typeface="Arial" panose="020B0604020202020204" pitchFamily="34" charset="0"/>
                <a:cs typeface="Arial" panose="020B0604020202020204" pitchFamily="34" charset="0"/>
              </a:rPr>
              <a:t>PANCITOPENIE CU MADUVĂ HIPOCELULARĂ</a:t>
            </a:r>
            <a:endParaRPr lang="ro-RO"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35256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075107" cy="824457"/>
          </a:xfrm>
        </p:spPr>
        <p:txBody>
          <a:bodyPr>
            <a:normAutofit/>
          </a:bodyPr>
          <a:lstStyle/>
          <a:p>
            <a:r>
              <a:rPr lang="en-US" sz="1800" b="1" dirty="0" err="1">
                <a:solidFill>
                  <a:schemeClr val="bg1"/>
                </a:solidFill>
              </a:rPr>
              <a:t>generalitati</a:t>
            </a:r>
            <a:endParaRPr lang="en-US" sz="1800" b="1" dirty="0">
              <a:solidFill>
                <a:schemeClr val="bg1"/>
              </a:solidFill>
            </a:endParaRPr>
          </a:p>
        </p:txBody>
      </p:sp>
      <p:sp>
        <p:nvSpPr>
          <p:cNvPr id="4" name="Content Placeholder 3"/>
          <p:cNvSpPr>
            <a:spLocks noGrp="1"/>
          </p:cNvSpPr>
          <p:nvPr>
            <p:ph idx="1"/>
          </p:nvPr>
        </p:nvSpPr>
        <p:spPr>
          <a:xfrm>
            <a:off x="103340" y="1121569"/>
            <a:ext cx="8868427" cy="4986338"/>
          </a:xfrm>
        </p:spPr>
        <p:txBody>
          <a:bodyPr>
            <a:normAutofit fontScale="47500" lnSpcReduction="20000"/>
          </a:bodyPr>
          <a:lstStyle/>
          <a:p>
            <a:pPr marL="0" indent="0" algn="ctr">
              <a:buNone/>
            </a:pPr>
            <a:r>
              <a:rPr lang="en-US" sz="3150" b="1" u="sng" dirty="0" err="1"/>
              <a:t>Definitie</a:t>
            </a:r>
            <a:r>
              <a:rPr lang="en-US" sz="3150" b="1" dirty="0"/>
              <a:t>: </a:t>
            </a:r>
            <a:r>
              <a:rPr lang="en-US" sz="3150" b="1" dirty="0" err="1"/>
              <a:t>stări</a:t>
            </a:r>
            <a:r>
              <a:rPr lang="en-US" sz="3150" b="1" dirty="0"/>
              <a:t> </a:t>
            </a:r>
            <a:r>
              <a:rPr lang="en-US" sz="3150" b="1" dirty="0" err="1"/>
              <a:t>patologice</a:t>
            </a:r>
            <a:r>
              <a:rPr lang="en-US" sz="3150" b="1" dirty="0"/>
              <a:t> </a:t>
            </a:r>
            <a:r>
              <a:rPr lang="en-US" sz="3150" b="1" dirty="0" err="1"/>
              <a:t>datorate</a:t>
            </a:r>
            <a:r>
              <a:rPr lang="en-US" sz="3150" b="1" dirty="0"/>
              <a:t> </a:t>
            </a:r>
            <a:r>
              <a:rPr lang="en-US" sz="3150" b="1" dirty="0" err="1"/>
              <a:t>tulburării</a:t>
            </a:r>
            <a:r>
              <a:rPr lang="en-US" sz="3150" b="1" dirty="0"/>
              <a:t> </a:t>
            </a:r>
            <a:r>
              <a:rPr lang="en-US" sz="3150" b="1" dirty="0" err="1"/>
              <a:t>diviziunii</a:t>
            </a:r>
            <a:r>
              <a:rPr lang="en-US" sz="3150" b="1" dirty="0"/>
              <a:t> </a:t>
            </a:r>
            <a:r>
              <a:rPr lang="en-US" sz="3150" b="1" dirty="0" err="1"/>
              <a:t>celulare</a:t>
            </a:r>
            <a:r>
              <a:rPr lang="en-US" sz="3150" b="1" dirty="0"/>
              <a:t> </a:t>
            </a:r>
            <a:r>
              <a:rPr lang="en-US" sz="3150" b="1" dirty="0" err="1"/>
              <a:t>secundare</a:t>
            </a:r>
            <a:r>
              <a:rPr lang="en-US" sz="3150" b="1" dirty="0"/>
              <a:t> </a:t>
            </a:r>
            <a:r>
              <a:rPr lang="en-US" sz="3150" b="1" dirty="0" err="1"/>
              <a:t>deficitului</a:t>
            </a:r>
            <a:r>
              <a:rPr lang="en-US" sz="3150" b="1" dirty="0"/>
              <a:t> de </a:t>
            </a:r>
            <a:r>
              <a:rPr lang="en-US" sz="3150" b="1" dirty="0" err="1"/>
              <a:t>sinteză</a:t>
            </a:r>
            <a:r>
              <a:rPr lang="en-US" sz="3150" b="1" dirty="0"/>
              <a:t> a </a:t>
            </a:r>
            <a:r>
              <a:rPr lang="en-US" sz="3150" b="1" dirty="0" err="1"/>
              <a:t>acizilor</a:t>
            </a:r>
            <a:r>
              <a:rPr lang="en-US" sz="3150" b="1" dirty="0"/>
              <a:t> </a:t>
            </a:r>
            <a:r>
              <a:rPr lang="en-US" sz="3150" b="1" dirty="0" err="1"/>
              <a:t>nucleici</a:t>
            </a:r>
            <a:r>
              <a:rPr lang="en-US" sz="3150" b="1" dirty="0"/>
              <a:t>.</a:t>
            </a:r>
          </a:p>
          <a:p>
            <a:endParaRPr lang="en-US" sz="3150" b="1" dirty="0"/>
          </a:p>
          <a:p>
            <a:endParaRPr lang="en-US" sz="3150" b="1" dirty="0"/>
          </a:p>
          <a:p>
            <a:pPr marL="0" indent="0">
              <a:buNone/>
            </a:pPr>
            <a:r>
              <a:rPr lang="en-US" sz="3150" b="1" dirty="0"/>
              <a:t>	</a:t>
            </a:r>
          </a:p>
          <a:p>
            <a:pPr marL="0" indent="0">
              <a:buNone/>
            </a:pPr>
            <a:endParaRPr lang="en-US" sz="3150" b="1" dirty="0"/>
          </a:p>
          <a:p>
            <a:pPr marL="0" indent="0">
              <a:buNone/>
            </a:pPr>
            <a:r>
              <a:rPr lang="en-US" sz="3150" b="1" dirty="0" err="1"/>
              <a:t>transformare</a:t>
            </a:r>
            <a:r>
              <a:rPr lang="en-US" sz="3150" b="1" dirty="0"/>
              <a:t> </a:t>
            </a:r>
            <a:r>
              <a:rPr lang="en-US" sz="3150" b="1" dirty="0" err="1"/>
              <a:t>megaloblastică</a:t>
            </a:r>
            <a:r>
              <a:rPr lang="en-US" sz="3150" b="1" dirty="0"/>
              <a:t>																  		</a:t>
            </a:r>
            <a:r>
              <a:rPr lang="en-US" sz="3150" b="1" dirty="0" err="1"/>
              <a:t>hematopoieză</a:t>
            </a:r>
            <a:r>
              <a:rPr lang="en-US" sz="3150" b="1" dirty="0"/>
              <a:t> </a:t>
            </a:r>
            <a:r>
              <a:rPr lang="en-US" sz="3150" b="1" dirty="0" err="1"/>
              <a:t>ineficientă</a:t>
            </a:r>
            <a:endParaRPr lang="en-US" sz="3150" b="1" dirty="0"/>
          </a:p>
          <a:p>
            <a:pPr marL="0" indent="0">
              <a:buNone/>
            </a:pPr>
            <a:endParaRPr lang="en-US" sz="3150" b="1" dirty="0"/>
          </a:p>
          <a:p>
            <a:pPr marL="0" indent="0">
              <a:buNone/>
            </a:pPr>
            <a:r>
              <a:rPr lang="en-US" sz="3150" b="1" dirty="0" err="1"/>
              <a:t>scăderea</a:t>
            </a:r>
            <a:r>
              <a:rPr lang="en-US" sz="3150" b="1" dirty="0"/>
              <a:t> </a:t>
            </a:r>
            <a:r>
              <a:rPr lang="en-US" sz="3150" b="1" dirty="0" err="1"/>
              <a:t>sintezei</a:t>
            </a:r>
            <a:r>
              <a:rPr lang="en-US" sz="3150" b="1" dirty="0"/>
              <a:t> ADN		</a:t>
            </a:r>
            <a:r>
              <a:rPr lang="en-US" sz="3150" b="1" dirty="0" err="1"/>
              <a:t>alungirea</a:t>
            </a:r>
            <a:r>
              <a:rPr lang="en-US" sz="3150" b="1" dirty="0"/>
              <a:t> </a:t>
            </a:r>
            <a:r>
              <a:rPr lang="en-US" sz="3150" b="1" dirty="0" err="1"/>
              <a:t>intervalului</a:t>
            </a:r>
            <a:r>
              <a:rPr lang="en-US" sz="3150" b="1" dirty="0"/>
              <a:t> intermitotic		</a:t>
            </a:r>
            <a:r>
              <a:rPr lang="en-US" sz="3150" b="1" dirty="0" err="1"/>
              <a:t>blocarea</a:t>
            </a:r>
            <a:r>
              <a:rPr lang="en-US" sz="3150" b="1" dirty="0"/>
              <a:t> </a:t>
            </a:r>
            <a:r>
              <a:rPr lang="en-US" sz="3150" b="1" dirty="0" err="1"/>
              <a:t>ultimelor</a:t>
            </a:r>
            <a:r>
              <a:rPr lang="en-US" sz="3150" b="1" dirty="0"/>
              <a:t> </a:t>
            </a:r>
            <a:r>
              <a:rPr lang="en-US" sz="3150" b="1" dirty="0" err="1"/>
              <a:t>diviziuni</a:t>
            </a:r>
            <a:r>
              <a:rPr lang="en-US" sz="3150" b="1" dirty="0"/>
              <a:t> </a:t>
            </a:r>
          </a:p>
          <a:p>
            <a:pPr marL="0" indent="0">
              <a:buNone/>
            </a:pPr>
            <a:r>
              <a:rPr lang="en-US" sz="3150" b="1" dirty="0"/>
              <a:t>										“de </a:t>
            </a:r>
            <a:r>
              <a:rPr lang="en-US" sz="3150" b="1" dirty="0" err="1"/>
              <a:t>maturare</a:t>
            </a:r>
            <a:r>
              <a:rPr lang="en-US" sz="3150" b="1" dirty="0"/>
              <a:t>”	</a:t>
            </a:r>
          </a:p>
          <a:p>
            <a:pPr lvl="1"/>
            <a:endParaRPr lang="en-US" sz="3000" b="1" dirty="0"/>
          </a:p>
          <a:p>
            <a:pPr lvl="4"/>
            <a:r>
              <a:rPr lang="en-US" sz="3000" b="1" dirty="0" err="1"/>
              <a:t>asincronism</a:t>
            </a:r>
            <a:r>
              <a:rPr lang="en-US" sz="3000" b="1" dirty="0"/>
              <a:t> </a:t>
            </a:r>
            <a:r>
              <a:rPr lang="en-US" sz="3000" b="1" dirty="0" err="1"/>
              <a:t>nucleo-citoplasmatic</a:t>
            </a:r>
            <a:endParaRPr lang="en-US" sz="3000" b="1" dirty="0"/>
          </a:p>
          <a:p>
            <a:pPr lvl="4"/>
            <a:r>
              <a:rPr lang="en-US" sz="3000" b="1" dirty="0" err="1"/>
              <a:t>mitoze</a:t>
            </a:r>
            <a:r>
              <a:rPr lang="en-US" sz="3000" b="1" dirty="0"/>
              <a:t> </a:t>
            </a:r>
            <a:r>
              <a:rPr lang="en-US" sz="3000" b="1" dirty="0" err="1"/>
              <a:t>atipice</a:t>
            </a:r>
            <a:endParaRPr lang="en-US" sz="3000" b="1" dirty="0"/>
          </a:p>
          <a:p>
            <a:pPr lvl="4"/>
            <a:r>
              <a:rPr lang="en-US" sz="3000" b="1" dirty="0" err="1"/>
              <a:t>hipersegmentarea</a:t>
            </a:r>
            <a:r>
              <a:rPr lang="en-US" sz="3000" b="1" dirty="0"/>
              <a:t> </a:t>
            </a:r>
            <a:r>
              <a:rPr lang="en-US" sz="3000" b="1" dirty="0" err="1"/>
              <a:t>nucleului</a:t>
            </a:r>
            <a:r>
              <a:rPr lang="en-US" sz="3000" b="1" dirty="0"/>
              <a:t> </a:t>
            </a:r>
            <a:r>
              <a:rPr lang="en-US" sz="3000" b="1" dirty="0" err="1"/>
              <a:t>granulocitelor</a:t>
            </a:r>
            <a:r>
              <a:rPr lang="en-US" sz="3000" b="1" dirty="0"/>
              <a:t> </a:t>
            </a:r>
            <a:r>
              <a:rPr lang="en-US" sz="3000" b="1" dirty="0" err="1"/>
              <a:t>şi</a:t>
            </a:r>
            <a:r>
              <a:rPr lang="en-US" sz="3000" b="1" dirty="0"/>
              <a:t> MK</a:t>
            </a:r>
          </a:p>
          <a:p>
            <a:endParaRPr lang="en-US" sz="3150" b="1" dirty="0"/>
          </a:p>
          <a:p>
            <a:pPr marL="0" indent="0">
              <a:buNone/>
            </a:pPr>
            <a:r>
              <a:rPr lang="en-US" sz="3150" b="1" dirty="0"/>
              <a:t>PANCITOPENIE</a:t>
            </a:r>
          </a:p>
          <a:p>
            <a:pPr marL="0" indent="0">
              <a:buNone/>
            </a:pPr>
            <a:r>
              <a:rPr lang="en-US" sz="3150" b="1" dirty="0" err="1"/>
              <a:t>hematopoieză</a:t>
            </a:r>
            <a:r>
              <a:rPr lang="en-US" sz="3150" b="1" dirty="0"/>
              <a:t> </a:t>
            </a:r>
            <a:r>
              <a:rPr lang="en-US" sz="3150" b="1" dirty="0" err="1"/>
              <a:t>ineficientă</a:t>
            </a:r>
            <a:r>
              <a:rPr lang="en-US" sz="3150" b="1" dirty="0"/>
              <a:t>			</a:t>
            </a:r>
            <a:r>
              <a:rPr lang="en-US" sz="3150" b="1" dirty="0" err="1"/>
              <a:t>Creşte</a:t>
            </a:r>
            <a:r>
              <a:rPr lang="en-US" sz="3150" b="1" dirty="0"/>
              <a:t> </a:t>
            </a:r>
            <a:r>
              <a:rPr lang="en-US" sz="3150" b="1" dirty="0" err="1"/>
              <a:t>Epo</a:t>
            </a:r>
            <a:r>
              <a:rPr lang="en-US" sz="3150" b="1" dirty="0"/>
              <a:t>		</a:t>
            </a:r>
            <a:r>
              <a:rPr lang="en-US" sz="3150" b="1" dirty="0" err="1"/>
              <a:t>hiperplazia</a:t>
            </a:r>
            <a:r>
              <a:rPr lang="en-US" sz="3150" b="1" dirty="0"/>
              <a:t> </a:t>
            </a:r>
            <a:r>
              <a:rPr lang="en-US" sz="3150" b="1" dirty="0" err="1"/>
              <a:t>seriei</a:t>
            </a:r>
            <a:r>
              <a:rPr lang="en-US" sz="3150" b="1" dirty="0"/>
              <a:t> </a:t>
            </a:r>
            <a:r>
              <a:rPr lang="en-US" sz="3150" b="1" dirty="0" err="1"/>
              <a:t>roşii</a:t>
            </a:r>
            <a:r>
              <a:rPr lang="en-US" sz="3150" b="1" dirty="0"/>
              <a:t> in MO</a:t>
            </a:r>
          </a:p>
          <a:p>
            <a:pPr lvl="3"/>
            <a:endParaRPr lang="en-US" sz="3150" b="1" dirty="0"/>
          </a:p>
          <a:p>
            <a:pPr marL="1028700" lvl="3" indent="0">
              <a:buNone/>
            </a:pPr>
            <a:r>
              <a:rPr lang="en-US" b="1" dirty="0"/>
              <a:t>	</a:t>
            </a:r>
          </a:p>
        </p:txBody>
      </p:sp>
      <p:cxnSp>
        <p:nvCxnSpPr>
          <p:cNvPr id="11" name="Straight Arrow Connector 10"/>
          <p:cNvCxnSpPr/>
          <p:nvPr/>
        </p:nvCxnSpPr>
        <p:spPr>
          <a:xfrm flipH="1">
            <a:off x="2677438" y="2022171"/>
            <a:ext cx="1972850" cy="33820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Straight Arrow Connector 12"/>
          <p:cNvCxnSpPr/>
          <p:nvPr/>
        </p:nvCxnSpPr>
        <p:spPr>
          <a:xfrm>
            <a:off x="4650288" y="2022170"/>
            <a:ext cx="1972849" cy="450938"/>
          </a:xfrm>
          <a:prstGeom prst="straightConnector1">
            <a:avLst/>
          </a:prstGeom>
          <a:ln>
            <a:solidFill>
              <a:schemeClr val="accent1"/>
            </a:solidFill>
            <a:tailEnd type="arrow"/>
          </a:ln>
        </p:spPr>
        <p:style>
          <a:lnRef idx="3">
            <a:schemeClr val="dk1"/>
          </a:lnRef>
          <a:fillRef idx="0">
            <a:schemeClr val="dk1"/>
          </a:fillRef>
          <a:effectRef idx="2">
            <a:schemeClr val="dk1"/>
          </a:effectRef>
          <a:fontRef idx="minor">
            <a:schemeClr val="tx1"/>
          </a:fontRef>
        </p:style>
      </p:cxnSp>
      <p:sp>
        <p:nvSpPr>
          <p:cNvPr id="14" name="Right Arrow 13"/>
          <p:cNvSpPr/>
          <p:nvPr/>
        </p:nvSpPr>
        <p:spPr>
          <a:xfrm>
            <a:off x="2066794" y="3170768"/>
            <a:ext cx="695195" cy="109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flipV="1">
            <a:off x="5636712" y="3179340"/>
            <a:ext cx="554277" cy="923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2548948" y="4896111"/>
            <a:ext cx="526094" cy="122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ight Arrow 16"/>
          <p:cNvSpPr/>
          <p:nvPr/>
        </p:nvSpPr>
        <p:spPr>
          <a:xfrm>
            <a:off x="4828785" y="4896111"/>
            <a:ext cx="507304" cy="122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1511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BBCB75-0DD2-4D3A-B896-DB7CFEF87020}"/>
              </a:ext>
            </a:extLst>
          </p:cNvPr>
          <p:cNvSpPr txBox="1"/>
          <p:nvPr/>
        </p:nvSpPr>
        <p:spPr>
          <a:xfrm flipH="1">
            <a:off x="-274320" y="304800"/>
            <a:ext cx="3505200" cy="6694653"/>
          </a:xfrm>
          <a:prstGeom prst="rect">
            <a:avLst/>
          </a:prstGeom>
          <a:noFill/>
        </p:spPr>
        <p:txBody>
          <a:bodyPr wrap="square" rtlCol="0">
            <a:spAutoFit/>
          </a:bodyPr>
          <a:lstStyle/>
          <a:p>
            <a:pPr marL="400050" lvl="1">
              <a:lnSpc>
                <a:spcPct val="150000"/>
              </a:lnSpc>
              <a:defRPr/>
            </a:pPr>
            <a:r>
              <a:rPr lang="en-US" sz="1600" b="1" i="1" dirty="0">
                <a:latin typeface="Arial" panose="020B0604020202020204" pitchFamily="34" charset="0"/>
                <a:cs typeface="Arial" panose="020B0604020202020204" pitchFamily="34" charset="0"/>
              </a:rPr>
              <a:t>CONGENITALE</a:t>
            </a:r>
          </a:p>
          <a:p>
            <a:pPr marL="400050" lvl="1">
              <a:lnSpc>
                <a:spcPct val="150000"/>
              </a:lnSpc>
              <a:defRPr/>
            </a:pPr>
            <a:endParaRPr lang="en-US" sz="1600" b="1" i="1" dirty="0">
              <a:latin typeface="Arial" panose="020B0604020202020204" pitchFamily="34" charset="0"/>
              <a:cs typeface="Arial" panose="020B0604020202020204" pitchFamily="34" charset="0"/>
            </a:endParaRPr>
          </a:p>
          <a:p>
            <a:pPr marL="400050" lvl="1">
              <a:lnSpc>
                <a:spcPct val="150000"/>
              </a:lnSpc>
              <a:defRPr/>
            </a:pPr>
            <a:r>
              <a:rPr lang="en-US" sz="1600" b="1" i="1" dirty="0">
                <a:latin typeface="Arial" panose="020B0604020202020204" pitchFamily="34" charset="0"/>
                <a:cs typeface="Arial" panose="020B0604020202020204" pitchFamily="34" charset="0"/>
              </a:rPr>
              <a:t>Anemia FANCONI </a:t>
            </a:r>
            <a:endParaRPr lang="en-US" sz="1600" i="1" dirty="0">
              <a:latin typeface="Arial" panose="020B0604020202020204" pitchFamily="34" charset="0"/>
              <a:cs typeface="Arial" panose="020B0604020202020204" pitchFamily="34" charset="0"/>
            </a:endParaRPr>
          </a:p>
          <a:p>
            <a:pPr marL="685800" lvl="1" indent="-285750">
              <a:lnSpc>
                <a:spcPct val="150000"/>
              </a:lnSpc>
              <a:buFontTx/>
              <a:buChar char="-"/>
              <a:defRPr/>
            </a:pPr>
            <a:r>
              <a:rPr lang="en-US" sz="1600" dirty="0" err="1">
                <a:latin typeface="Arial" panose="020B0604020202020204" pitchFamily="34" charset="0"/>
                <a:cs typeface="Arial" panose="020B0604020202020204" pitchFamily="34" charset="0"/>
              </a:rPr>
              <a:t>anomalii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staturoponderale</a:t>
            </a:r>
            <a:r>
              <a:rPr lang="en-US" sz="1600" dirty="0">
                <a:latin typeface="Arial" panose="020B0604020202020204" pitchFamily="34" charset="0"/>
                <a:cs typeface="Arial" panose="020B0604020202020204" pitchFamily="34" charset="0"/>
              </a:rPr>
              <a:t>/ale </a:t>
            </a:r>
            <a:r>
              <a:rPr lang="en-US" sz="1600" dirty="0" err="1">
                <a:latin typeface="Arial" panose="020B0604020202020204" pitchFamily="34" charset="0"/>
                <a:cs typeface="Arial" panose="020B0604020202020204" pitchFamily="34" charset="0"/>
              </a:rPr>
              <a:t>membrelor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superioare</a:t>
            </a:r>
            <a:endParaRPr lang="en-US" sz="1600" dirty="0">
              <a:latin typeface="Arial" panose="020B0604020202020204" pitchFamily="34" charset="0"/>
              <a:cs typeface="Arial" panose="020B0604020202020204" pitchFamily="34" charset="0"/>
            </a:endParaRPr>
          </a:p>
          <a:p>
            <a:pPr marL="685800" lvl="1" indent="-285750">
              <a:lnSpc>
                <a:spcPct val="150000"/>
              </a:lnSpc>
              <a:buFontTx/>
              <a:buChar char="-"/>
              <a:defRPr/>
            </a:pPr>
            <a:r>
              <a:rPr lang="en-US" sz="1600" dirty="0" err="1">
                <a:latin typeface="Arial" panose="020B0604020202020204" pitchFamily="34" charset="0"/>
                <a:cs typeface="Arial" panose="020B0604020202020204" pitchFamily="34" charset="0"/>
              </a:rPr>
              <a:t>hipogonadism</a:t>
            </a:r>
            <a:endParaRPr lang="en-US" sz="1600" dirty="0">
              <a:latin typeface="Arial" panose="020B0604020202020204" pitchFamily="34" charset="0"/>
              <a:cs typeface="Arial" panose="020B0604020202020204" pitchFamily="34" charset="0"/>
            </a:endParaRPr>
          </a:p>
          <a:p>
            <a:pPr marL="685800" lvl="1" indent="-285750">
              <a:lnSpc>
                <a:spcPct val="150000"/>
              </a:lnSpc>
              <a:buFontTx/>
              <a:buChar char="-"/>
              <a:defRPr/>
            </a:pPr>
            <a:r>
              <a:rPr lang="en-US" sz="1600" dirty="0" err="1">
                <a:latin typeface="Arial" panose="020B0604020202020204" pitchFamily="34" charset="0"/>
                <a:cs typeface="Arial" panose="020B0604020202020204" pitchFamily="34" charset="0"/>
              </a:rPr>
              <a:t>malformaţii</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urechii</a:t>
            </a:r>
            <a:endParaRPr lang="en-US" sz="1600" dirty="0">
              <a:latin typeface="Arial" panose="020B0604020202020204" pitchFamily="34" charset="0"/>
              <a:cs typeface="Arial" panose="020B0604020202020204" pitchFamily="34" charset="0"/>
            </a:endParaRPr>
          </a:p>
          <a:p>
            <a:pPr marL="685800" lvl="1" indent="-285750">
              <a:lnSpc>
                <a:spcPct val="150000"/>
              </a:lnSpc>
              <a:buFontTx/>
              <a:buChar char="-"/>
              <a:defRPr/>
            </a:pPr>
            <a:r>
              <a:rPr lang="en-US" sz="1600" dirty="0" err="1">
                <a:latin typeface="Arial" panose="020B0604020202020204" pitchFamily="34" charset="0"/>
                <a:cs typeface="Arial" panose="020B0604020202020204" pitchFamily="34" charset="0"/>
              </a:rPr>
              <a:t>malformatii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renale</a:t>
            </a:r>
            <a:endParaRPr lang="en-US" sz="1600" dirty="0">
              <a:latin typeface="Arial" panose="020B0604020202020204" pitchFamily="34" charset="0"/>
              <a:cs typeface="Arial" panose="020B0604020202020204" pitchFamily="34" charset="0"/>
            </a:endParaRPr>
          </a:p>
          <a:p>
            <a:pPr marL="685800" lvl="1" indent="-285750">
              <a:lnSpc>
                <a:spcPct val="150000"/>
              </a:lnSpc>
              <a:buFontTx/>
              <a:buChar char="-"/>
              <a:defRPr/>
            </a:pPr>
            <a:endParaRPr lang="en-US" sz="1600" dirty="0">
              <a:latin typeface="Arial" panose="020B0604020202020204" pitchFamily="34" charset="0"/>
              <a:cs typeface="Arial" panose="020B0604020202020204" pitchFamily="34" charset="0"/>
            </a:endParaRPr>
          </a:p>
          <a:p>
            <a:pPr marL="400050" lvl="1" indent="0">
              <a:lnSpc>
                <a:spcPct val="150000"/>
              </a:lnSpc>
              <a:buNone/>
            </a:pPr>
            <a:r>
              <a:rPr lang="en-US" sz="1600" b="1" i="1" dirty="0" err="1">
                <a:latin typeface="Arial" panose="020B0604020202020204" pitchFamily="34" charset="0"/>
                <a:cs typeface="Arial" panose="020B0604020202020204" pitchFamily="34" charset="0"/>
              </a:rPr>
              <a:t>Diskeratoza</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congenitală</a:t>
            </a:r>
            <a:endParaRPr lang="en-US" sz="1600" b="1" i="1" dirty="0">
              <a:latin typeface="Arial" panose="020B0604020202020204" pitchFamily="34" charset="0"/>
              <a:cs typeface="Arial" panose="020B0604020202020204" pitchFamily="34" charset="0"/>
            </a:endParaRPr>
          </a:p>
          <a:p>
            <a:pPr marL="400050" lvl="1" indent="0">
              <a:lnSpc>
                <a:spcPct val="150000"/>
              </a:lnSpc>
              <a:buNone/>
            </a:pPr>
            <a:r>
              <a:rPr lang="en-US" sz="1600" b="1" i="1" dirty="0" err="1">
                <a:latin typeface="Arial" panose="020B0604020202020204" pitchFamily="34" charset="0"/>
                <a:cs typeface="Arial" panose="020B0604020202020204" pitchFamily="34" charset="0"/>
              </a:rPr>
              <a:t>Sindromul</a:t>
            </a:r>
            <a:r>
              <a:rPr lang="en-US" sz="1600" b="1" i="1" dirty="0">
                <a:latin typeface="Arial" panose="020B0604020202020204" pitchFamily="34" charset="0"/>
                <a:cs typeface="Arial" panose="020B0604020202020204" pitchFamily="34" charset="0"/>
              </a:rPr>
              <a:t> SHWACHMAN-DIAMOND</a:t>
            </a:r>
          </a:p>
          <a:p>
            <a:pPr marL="400050" lvl="1" indent="0">
              <a:lnSpc>
                <a:spcPct val="150000"/>
              </a:lnSpc>
              <a:buNone/>
            </a:pPr>
            <a:r>
              <a:rPr lang="en-US" sz="1600" b="1" dirty="0">
                <a:latin typeface="Arial" panose="020B0604020202020204" pitchFamily="34" charset="0"/>
                <a:cs typeface="Arial" panose="020B0604020202020204" pitchFamily="34" charset="0"/>
              </a:rPr>
              <a:t>Anemia </a:t>
            </a:r>
            <a:r>
              <a:rPr lang="en-US" sz="1600" b="1" dirty="0" err="1">
                <a:latin typeface="Arial" panose="020B0604020202020204" pitchFamily="34" charset="0"/>
                <a:cs typeface="Arial" panose="020B0604020202020204" pitchFamily="34" charset="0"/>
              </a:rPr>
              <a:t>aplastică</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familiala</a:t>
            </a:r>
            <a:endParaRPr lang="en-US" sz="1600" b="1" dirty="0">
              <a:latin typeface="Arial" panose="020B0604020202020204" pitchFamily="34" charset="0"/>
              <a:cs typeface="Arial" panose="020B0604020202020204" pitchFamily="34" charset="0"/>
            </a:endParaRPr>
          </a:p>
          <a:p>
            <a:pPr marL="400050" lvl="1" indent="0">
              <a:lnSpc>
                <a:spcPct val="150000"/>
              </a:lnSpc>
              <a:buNone/>
            </a:pPr>
            <a:r>
              <a:rPr lang="en-US" sz="1600" b="1" i="1" dirty="0">
                <a:latin typeface="Arial" panose="020B0604020202020204" pitchFamily="34" charset="0"/>
                <a:cs typeface="Arial" panose="020B0604020202020204" pitchFamily="34" charset="0"/>
              </a:rPr>
              <a:t>Anemia </a:t>
            </a:r>
            <a:r>
              <a:rPr lang="en-US" sz="1600" b="1" i="1" dirty="0" err="1">
                <a:latin typeface="Arial" panose="020B0604020202020204" pitchFamily="34" charset="0"/>
                <a:cs typeface="Arial" panose="020B0604020202020204" pitchFamily="34" charset="0"/>
              </a:rPr>
              <a:t>aplastică</a:t>
            </a:r>
            <a:r>
              <a:rPr lang="en-US" sz="1600" b="1" i="1" dirty="0">
                <a:latin typeface="Arial" panose="020B0604020202020204" pitchFamily="34" charset="0"/>
                <a:cs typeface="Arial" panose="020B0604020202020204" pitchFamily="34" charset="0"/>
              </a:rPr>
              <a:t> din </a:t>
            </a:r>
            <a:r>
              <a:rPr lang="en-US" sz="1600" b="1" i="1" dirty="0" err="1">
                <a:latin typeface="Arial" panose="020B0604020202020204" pitchFamily="34" charset="0"/>
                <a:cs typeface="Arial" panose="020B0604020202020204" pitchFamily="34" charset="0"/>
              </a:rPr>
              <a:t>sindroame</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nonhematologice</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Sindromul</a:t>
            </a:r>
            <a:r>
              <a:rPr lang="en-US" sz="1600" b="1" i="1" dirty="0">
                <a:latin typeface="Arial" panose="020B0604020202020204" pitchFamily="34" charset="0"/>
                <a:cs typeface="Arial" panose="020B0604020202020204" pitchFamily="34" charset="0"/>
              </a:rPr>
              <a:t> DOWN</a:t>
            </a:r>
          </a:p>
          <a:p>
            <a:pPr marL="400050" lvl="1">
              <a:lnSpc>
                <a:spcPct val="150000"/>
              </a:lnSpc>
              <a:defRPr/>
            </a:pPr>
            <a:endParaRPr lang="en-US"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A74A4F-49D5-4001-870E-49A9EB562D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477801"/>
            <a:ext cx="2894409" cy="1781175"/>
          </a:xfrm>
          <a:prstGeom prst="rect">
            <a:avLst/>
          </a:prstGeom>
        </p:spPr>
      </p:pic>
      <p:pic>
        <p:nvPicPr>
          <p:cNvPr id="8" name="Picture 7">
            <a:extLst>
              <a:ext uri="{FF2B5EF4-FFF2-40B4-BE49-F238E27FC236}">
                <a16:creationId xmlns:a16="http://schemas.microsoft.com/office/drawing/2014/main" id="{06D5DC4E-CC2C-4E0F-AFE9-45B911861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984" y="477801"/>
            <a:ext cx="2710713" cy="1884399"/>
          </a:xfrm>
          <a:prstGeom prst="rect">
            <a:avLst/>
          </a:prstGeom>
        </p:spPr>
      </p:pic>
      <p:pic>
        <p:nvPicPr>
          <p:cNvPr id="10" name="Picture 9">
            <a:extLst>
              <a:ext uri="{FF2B5EF4-FFF2-40B4-BE49-F238E27FC236}">
                <a16:creationId xmlns:a16="http://schemas.microsoft.com/office/drawing/2014/main" id="{BF5C5A33-B506-493D-9311-15BD0EC9F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1445" y="3276600"/>
            <a:ext cx="3766969" cy="2576404"/>
          </a:xfrm>
          <a:prstGeom prst="rect">
            <a:avLst/>
          </a:prstGeom>
        </p:spPr>
      </p:pic>
    </p:spTree>
    <p:extLst>
      <p:ext uri="{BB962C8B-B14F-4D97-AF65-F5344CB8AC3E}">
        <p14:creationId xmlns:p14="http://schemas.microsoft.com/office/powerpoint/2010/main" val="288209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843808-CAB8-42CC-853D-EE99271778C3}"/>
              </a:ext>
            </a:extLst>
          </p:cNvPr>
          <p:cNvSpPr txBox="1"/>
          <p:nvPr/>
        </p:nvSpPr>
        <p:spPr>
          <a:xfrm>
            <a:off x="304800" y="533400"/>
            <a:ext cx="8839200" cy="6617196"/>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DOBÂNDITĂ</a:t>
            </a:r>
          </a:p>
          <a:p>
            <a:endParaRPr lang="en-US" dirty="0"/>
          </a:p>
          <a:p>
            <a:pPr marL="342900" indent="-342900">
              <a:lnSpc>
                <a:spcPct val="150000"/>
              </a:lnSpc>
              <a:buAutoNum type="arabicPeriod"/>
            </a:pPr>
            <a:r>
              <a:rPr lang="en-US" dirty="0">
                <a:latin typeface="Arial" panose="020B0604020202020204" pitchFamily="34" charset="0"/>
                <a:cs typeface="Arial" panose="020B0604020202020204" pitchFamily="34" charset="0"/>
              </a:rPr>
              <a:t>IDIOPATICĂ</a:t>
            </a:r>
          </a:p>
          <a:p>
            <a:pPr marL="342900" indent="-342900">
              <a:lnSpc>
                <a:spcPct val="150000"/>
              </a:lnSpc>
              <a:buAutoNum type="arabicPeriod"/>
            </a:pPr>
            <a:r>
              <a:rPr lang="en-US" dirty="0">
                <a:latin typeface="Arial" panose="020B0604020202020204" pitchFamily="34" charset="0"/>
                <a:cs typeface="Arial" panose="020B0604020202020204" pitchFamily="34" charset="0"/>
              </a:rPr>
              <a:t>SECUNDARĂ</a:t>
            </a:r>
          </a:p>
          <a:p>
            <a:endParaRPr lang="en-US" dirty="0"/>
          </a:p>
          <a:p>
            <a:pPr marL="400050" lvl="1" indent="0">
              <a:lnSpc>
                <a:spcPct val="150000"/>
              </a:lnSpc>
              <a:buNone/>
            </a:pPr>
            <a:r>
              <a:rPr lang="en-US" sz="2000" dirty="0" err="1">
                <a:latin typeface="Arial" panose="020B0604020202020204" pitchFamily="34" charset="0"/>
                <a:cs typeface="Arial" panose="020B0604020202020204" pitchFamily="34" charset="0"/>
              </a:rPr>
              <a:t>Radiaţii</a:t>
            </a:r>
            <a:endParaRPr lang="en-US" sz="2000" dirty="0">
              <a:latin typeface="Arial" panose="020B0604020202020204" pitchFamily="34" charset="0"/>
              <a:cs typeface="Arial" panose="020B0604020202020204" pitchFamily="34" charset="0"/>
            </a:endParaRPr>
          </a:p>
          <a:p>
            <a:pPr marL="400050" lvl="1" indent="0">
              <a:lnSpc>
                <a:spcPct val="150000"/>
              </a:lnSpc>
              <a:buNone/>
            </a:pPr>
            <a:r>
              <a:rPr lang="en-US" sz="2000" dirty="0" err="1">
                <a:latin typeface="Arial" panose="020B0604020202020204" pitchFamily="34" charset="0"/>
                <a:cs typeface="Arial" panose="020B0604020202020204" pitchFamily="34" charset="0"/>
              </a:rPr>
              <a:t>Medicamente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cloramfenicol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săruri</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aur</a:t>
            </a:r>
            <a:r>
              <a:rPr lang="en-US" sz="2000" dirty="0">
                <a:latin typeface="Arial" panose="020B0604020202020204" pitchFamily="34" charset="0"/>
                <a:cs typeface="Arial" panose="020B0604020202020204" pitchFamily="34" charset="0"/>
              </a:rPr>
              <a:t>, AINS, </a:t>
            </a:r>
            <a:r>
              <a:rPr lang="en-US" sz="2000" dirty="0" err="1">
                <a:latin typeface="Arial" panose="020B0604020202020204" pitchFamily="34" charset="0"/>
                <a:cs typeface="Arial" panose="020B0604020202020204" pitchFamily="34" charset="0"/>
              </a:rPr>
              <a:t>antiepileptice</a:t>
            </a:r>
            <a:r>
              <a:rPr lang="en-US" sz="2000" dirty="0">
                <a:latin typeface="Arial" panose="020B0604020202020204" pitchFamily="34" charset="0"/>
                <a:cs typeface="Arial" panose="020B0604020202020204" pitchFamily="34" charset="0"/>
              </a:rPr>
              <a:t>)</a:t>
            </a:r>
          </a:p>
          <a:p>
            <a:pPr marL="400050" lvl="1" indent="0">
              <a:lnSpc>
                <a:spcPct val="150000"/>
              </a:lnSpc>
              <a:buNone/>
            </a:pPr>
            <a:r>
              <a:rPr lang="en-US" sz="2000" dirty="0" err="1">
                <a:latin typeface="Arial" panose="020B0604020202020204" pitchFamily="34" charset="0"/>
                <a:cs typeface="Arial" panose="020B0604020202020204" pitchFamily="34" charset="0"/>
              </a:rPr>
              <a:t>Substanţe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chimice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benzen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coloranţi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industria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plasticelor</a:t>
            </a:r>
            <a:r>
              <a:rPr lang="en-US" sz="2000" dirty="0">
                <a:latin typeface="Arial" panose="020B0604020202020204" pitchFamily="34" charset="0"/>
                <a:cs typeface="Arial" panose="020B0604020202020204" pitchFamily="34" charset="0"/>
              </a:rPr>
              <a:t>)</a:t>
            </a:r>
          </a:p>
          <a:p>
            <a:pPr marL="400050" lvl="1" indent="0">
              <a:lnSpc>
                <a:spcPct val="150000"/>
              </a:lnSpc>
              <a:buNone/>
            </a:pPr>
            <a:r>
              <a:rPr lang="en-US" sz="2000" dirty="0" err="1">
                <a:latin typeface="Arial" panose="020B0604020202020204" pitchFamily="34" charset="0"/>
                <a:cs typeface="Arial" panose="020B0604020202020204" pitchFamily="34" charset="0"/>
              </a:rPr>
              <a:t>Agenţi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citotoxici</a:t>
            </a:r>
            <a:endParaRPr lang="en-US" sz="2000" dirty="0">
              <a:latin typeface="Arial" panose="020B0604020202020204" pitchFamily="34" charset="0"/>
              <a:cs typeface="Arial" panose="020B0604020202020204" pitchFamily="34" charset="0"/>
            </a:endParaRPr>
          </a:p>
          <a:p>
            <a:pPr marL="400050" lvl="1" indent="0">
              <a:lnSpc>
                <a:spcPct val="150000"/>
              </a:lnSpc>
              <a:buNone/>
            </a:pPr>
            <a:r>
              <a:rPr lang="en-US" sz="2000" dirty="0" err="1">
                <a:latin typeface="Arial" panose="020B0604020202020204" pitchFamily="34" charset="0"/>
                <a:cs typeface="Arial" panose="020B0604020202020204" pitchFamily="34" charset="0"/>
              </a:rPr>
              <a:t>Virusuri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nonA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nonB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nonC</a:t>
            </a:r>
            <a:r>
              <a:rPr lang="en-US" sz="2000" dirty="0">
                <a:latin typeface="Arial" panose="020B0604020202020204" pitchFamily="34" charset="0"/>
                <a:cs typeface="Arial" panose="020B0604020202020204" pitchFamily="34" charset="0"/>
              </a:rPr>
              <a:t>, HIV, parvovirus B19 (</a:t>
            </a:r>
            <a:r>
              <a:rPr lang="en-US" sz="2000" dirty="0" err="1">
                <a:latin typeface="Arial" panose="020B0604020202020204" pitchFamily="34" charset="0"/>
                <a:cs typeface="Arial" panose="020B0604020202020204" pitchFamily="34" charset="0"/>
              </a:rPr>
              <a:t>aplazia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eritroidă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pură</a:t>
            </a:r>
            <a:r>
              <a:rPr lang="en-US" sz="2000" dirty="0">
                <a:latin typeface="Arial" panose="020B0604020202020204" pitchFamily="34" charset="0"/>
                <a:cs typeface="Arial" panose="020B0604020202020204" pitchFamily="34" charset="0"/>
              </a:rPr>
              <a:t>)</a:t>
            </a:r>
          </a:p>
          <a:p>
            <a:pPr marL="400050" lvl="1" indent="0">
              <a:lnSpc>
                <a:spcPct val="150000"/>
              </a:lnSpc>
              <a:buNone/>
            </a:pPr>
            <a:r>
              <a:rPr lang="en-US" sz="2000" dirty="0" err="1">
                <a:latin typeface="Arial" panose="020B0604020202020204" pitchFamily="34" charset="0"/>
                <a:cs typeface="Arial" panose="020B0604020202020204" pitchFamily="34" charset="0"/>
              </a:rPr>
              <a:t>Boli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imune</a:t>
            </a:r>
            <a:endParaRPr lang="en-US" sz="2000" dirty="0">
              <a:latin typeface="Arial" panose="020B0604020202020204" pitchFamily="34" charset="0"/>
              <a:cs typeface="Arial" panose="020B0604020202020204" pitchFamily="34" charset="0"/>
            </a:endParaRPr>
          </a:p>
          <a:p>
            <a:pPr marL="400050" lvl="1" indent="0">
              <a:lnSpc>
                <a:spcPct val="150000"/>
              </a:lnSpc>
              <a:buNone/>
            </a:pPr>
            <a:r>
              <a:rPr lang="en-US" sz="2000" dirty="0" err="1">
                <a:latin typeface="Arial" panose="020B0604020202020204" pitchFamily="34" charset="0"/>
                <a:cs typeface="Arial" panose="020B0604020202020204" pitchFamily="34" charset="0"/>
              </a:rPr>
              <a:t>Timom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carcinom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timic</a:t>
            </a:r>
            <a:endParaRPr lang="en-US" sz="2000" dirty="0">
              <a:latin typeface="Arial" panose="020B0604020202020204" pitchFamily="34" charset="0"/>
              <a:cs typeface="Arial" panose="020B0604020202020204" pitchFamily="34" charset="0"/>
            </a:endParaRPr>
          </a:p>
          <a:p>
            <a:pPr marL="400050" lvl="1" indent="0">
              <a:lnSpc>
                <a:spcPct val="150000"/>
              </a:lnSpc>
              <a:buNone/>
            </a:pPr>
            <a:r>
              <a:rPr lang="en-US" sz="2000" dirty="0">
                <a:latin typeface="Arial" panose="020B0604020202020204" pitchFamily="34" charset="0"/>
                <a:cs typeface="Arial" panose="020B0604020202020204" pitchFamily="34" charset="0"/>
              </a:rPr>
              <a:t>GVHD</a:t>
            </a:r>
            <a:r>
              <a:rPr lang="ro-RO"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HPN</a:t>
            </a:r>
          </a:p>
          <a:p>
            <a:pPr marL="400050" lvl="1" indent="0">
              <a:lnSpc>
                <a:spcPct val="150000"/>
              </a:lnSpc>
              <a:buNone/>
            </a:pPr>
            <a:r>
              <a:rPr lang="en-US" sz="2000" dirty="0" err="1">
                <a:latin typeface="Arial" panose="020B0604020202020204" pitchFamily="34" charset="0"/>
                <a:cs typeface="Arial" panose="020B0604020202020204" pitchFamily="34" charset="0"/>
              </a:rPr>
              <a:t>Sarcina</a:t>
            </a:r>
            <a:endParaRPr lang="en-US" sz="2000" dirty="0">
              <a:latin typeface="Arial" panose="020B0604020202020204" pitchFamily="34" charset="0"/>
              <a:cs typeface="Arial" panose="020B0604020202020204" pitchFamily="34" charset="0"/>
            </a:endParaRPr>
          </a:p>
          <a:p>
            <a:pPr>
              <a:lnSpc>
                <a:spcPct val="150000"/>
              </a:lnSpc>
            </a:pPr>
            <a:endParaRPr lang="en-GB"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72920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0" y="152400"/>
            <a:ext cx="9067800" cy="762000"/>
          </a:xfrm>
        </p:spPr>
        <p:txBody>
          <a:bodyPr>
            <a:normAutofit/>
          </a:bodyPr>
          <a:lstStyle/>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PATOGENIE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61077"/>
              </p:ext>
            </p:extLst>
          </p:nvPr>
        </p:nvGraphicFramePr>
        <p:xfrm>
          <a:off x="19930" y="982055"/>
          <a:ext cx="9067800" cy="6035040"/>
        </p:xfrm>
        <a:graphic>
          <a:graphicData uri="http://schemas.openxmlformats.org/drawingml/2006/table">
            <a:tbl>
              <a:tblPr firstRow="1" bandRow="1">
                <a:tableStyleId>{5C22544A-7EE6-4342-B048-85BDC9FD1C3A}</a:tableStyleId>
              </a:tblPr>
              <a:tblGrid>
                <a:gridCol w="211367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067930">
                  <a:extLst>
                    <a:ext uri="{9D8B030D-6E8A-4147-A177-3AD203B41FA5}">
                      <a16:colId xmlns:a16="http://schemas.microsoft.com/office/drawing/2014/main" val="20003"/>
                    </a:ext>
                  </a:extLst>
                </a:gridCol>
              </a:tblGrid>
              <a:tr h="1376189">
                <a:tc>
                  <a:txBody>
                    <a:bodyPr/>
                    <a:lstStyle/>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defect al </a:t>
                      </a:r>
                      <a:r>
                        <a:rPr lang="en-US" sz="2000" dirty="0" err="1">
                          <a:latin typeface="Arial" panose="020B0604020202020204" pitchFamily="34" charset="0"/>
                          <a:cs typeface="Arial" panose="020B0604020202020204" pitchFamily="34" charset="0"/>
                        </a:rPr>
                        <a:t>celulelor</a:t>
                      </a:r>
                      <a:r>
                        <a:rPr lang="en-US" sz="2000" dirty="0">
                          <a:latin typeface="Arial" panose="020B0604020202020204" pitchFamily="34" charset="0"/>
                          <a:cs typeface="Arial" panose="020B0604020202020204" pitchFamily="34" charset="0"/>
                        </a:rPr>
                        <a:t> stem?</a:t>
                      </a:r>
                    </a:p>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defect al </a:t>
                      </a:r>
                      <a:r>
                        <a:rPr lang="en-US" sz="2000" dirty="0" err="1">
                          <a:latin typeface="Arial" panose="020B0604020202020204" pitchFamily="34" charset="0"/>
                          <a:cs typeface="Arial" panose="020B0604020202020204" pitchFamily="34" charset="0"/>
                        </a:rPr>
                        <a:t>stromei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medulare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defect al </a:t>
                      </a:r>
                      <a:r>
                        <a:rPr lang="en-US" sz="2000" dirty="0" err="1">
                          <a:latin typeface="Arial" panose="020B0604020202020204" pitchFamily="34" charset="0"/>
                          <a:cs typeface="Arial" panose="020B0604020202020204" pitchFamily="34" charset="0"/>
                        </a:rPr>
                        <a:t>factorilor</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creştere</a:t>
                      </a:r>
                      <a:r>
                        <a:rPr lang="en-US" sz="2000"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txBody>
                  <a:tcPr/>
                </a:tc>
                <a:tc>
                  <a:txBody>
                    <a:bodyPr/>
                    <a:lstStyle/>
                    <a:p>
                      <a:endParaRPr lang="en-US" sz="2000" dirty="0">
                        <a:latin typeface="Arial" panose="020B0604020202020204" pitchFamily="34" charset="0"/>
                        <a:cs typeface="Arial" panose="020B0604020202020204" pitchFamily="34" charset="0"/>
                      </a:endParaRPr>
                    </a:p>
                    <a:p>
                      <a:pPr algn="ctr"/>
                      <a:r>
                        <a:rPr lang="en-US" sz="2000" dirty="0" err="1">
                          <a:latin typeface="Arial" panose="020B0604020202020204" pitchFamily="34" charset="0"/>
                          <a:cs typeface="Arial" panose="020B0604020202020204" pitchFamily="34" charset="0"/>
                        </a:rPr>
                        <a:t>Citokine</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actionează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stadiile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incipiente</a:t>
                      </a:r>
                      <a:r>
                        <a:rPr lang="en-US" sz="2000" dirty="0">
                          <a:latin typeface="Arial" panose="020B0604020202020204" pitchFamily="34" charset="0"/>
                          <a:cs typeface="Arial" panose="020B0604020202020204" pitchFamily="34" charset="0"/>
                        </a:rPr>
                        <a:t> ale </a:t>
                      </a:r>
                      <a:r>
                        <a:rPr lang="en-US" sz="2000" dirty="0" err="1">
                          <a:latin typeface="Arial" panose="020B0604020202020204" pitchFamily="34" charset="0"/>
                          <a:cs typeface="Arial" panose="020B0604020202020204" pitchFamily="34" charset="0"/>
                        </a:rPr>
                        <a:t>hematopoiezei</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698508">
                <a:tc>
                  <a:txBody>
                    <a:bodyPr/>
                    <a:lstStyle/>
                    <a:p>
                      <a:pPr marL="285750" indent="-285750">
                        <a:buFontTx/>
                        <a:buChar char="-"/>
                      </a:pPr>
                      <a:r>
                        <a:rPr lang="it-IT" sz="2000" dirty="0">
                          <a:latin typeface="Arial" panose="020B0604020202020204" pitchFamily="34" charset="0"/>
                          <a:cs typeface="Arial" panose="020B0604020202020204" pitchFamily="34" charset="0"/>
                        </a:rPr>
                        <a:t>progenitori hematopoietici</a:t>
                      </a:r>
                    </a:p>
                    <a:p>
                      <a:pPr marL="285750" indent="-285750">
                        <a:buFontTx/>
                        <a:buChar char="-"/>
                      </a:pPr>
                      <a:r>
                        <a:rPr lang="it-IT" sz="2000" dirty="0">
                          <a:latin typeface="Arial" panose="020B0604020202020204" pitchFamily="34" charset="0"/>
                          <a:cs typeface="Arial" panose="020B0604020202020204" pitchFamily="34" charset="0"/>
                        </a:rPr>
                        <a:t>formării de colonii chiar în prezenţa unor cantităţi crescute de factori de creştere</a:t>
                      </a:r>
                    </a:p>
                    <a:p>
                      <a:endParaRPr lang="en-US"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2000" dirty="0" err="1">
                          <a:latin typeface="Arial" panose="020B0604020202020204" pitchFamily="34" charset="0"/>
                          <a:cs typeface="Arial" panose="020B0604020202020204" pitchFamily="34" charset="0"/>
                        </a:rPr>
                        <a:t>funcţional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celulele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stromale</a:t>
                      </a:r>
                      <a:r>
                        <a:rPr lang="en-US" sz="2000" dirty="0">
                          <a:latin typeface="Arial" panose="020B0604020202020204" pitchFamily="34" charset="0"/>
                          <a:cs typeface="Arial" panose="020B0604020202020204" pitchFamily="34" charset="0"/>
                        </a:rPr>
                        <a:t> sunt </a:t>
                      </a:r>
                      <a:r>
                        <a:rPr lang="en-US" sz="2000" b="1" dirty="0" err="1">
                          <a:latin typeface="Arial" panose="020B0604020202020204" pitchFamily="34" charset="0"/>
                          <a:cs typeface="Arial" panose="020B0604020202020204" pitchFamily="34" charset="0"/>
                        </a:rPr>
                        <a:t>normale</a:t>
                      </a:r>
                      <a:r>
                        <a:rPr lang="en-US" sz="2000" b="1" dirty="0">
                          <a:latin typeface="Arial" panose="020B0604020202020204" pitchFamily="34" charset="0"/>
                          <a:cs typeface="Arial" panose="020B0604020202020204" pitchFamily="34" charset="0"/>
                        </a:rPr>
                        <a:t> </a:t>
                      </a:r>
                    </a:p>
                    <a:p>
                      <a:pPr marL="285750" indent="-285750">
                        <a:buFontTx/>
                        <a:buChar char="-"/>
                      </a:pPr>
                      <a:r>
                        <a:rPr lang="en-US" sz="2000" dirty="0" err="1">
                          <a:latin typeface="Arial" panose="020B0604020202020204" pitchFamily="34" charset="0"/>
                          <a:cs typeface="Arial" panose="020B0604020202020204" pitchFamily="34" charset="0"/>
                        </a:rPr>
                        <a:t>cultura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celulelor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stromale</a:t>
                      </a:r>
                      <a:r>
                        <a:rPr lang="en-US" sz="2000" dirty="0">
                          <a:latin typeface="Arial" panose="020B0604020202020204" pitchFamily="34" charset="0"/>
                          <a:cs typeface="Arial" panose="020B0604020202020204" pitchFamily="34" charset="0"/>
                        </a:rPr>
                        <a:t> produce </a:t>
                      </a:r>
                      <a:r>
                        <a:rPr lang="en-US" sz="2000" b="1" dirty="0" err="1">
                          <a:latin typeface="Arial" panose="020B0604020202020204" pitchFamily="34" charset="0"/>
                          <a:cs typeface="Arial" panose="020B0604020202020204" pitchFamily="34" charset="0"/>
                        </a:rPr>
                        <a:t>cantităţi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normale</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factori</a:t>
                      </a:r>
                      <a:r>
                        <a:rPr lang="en-US" sz="2000" b="1" dirty="0">
                          <a:latin typeface="Arial" panose="020B0604020202020204" pitchFamily="34" charset="0"/>
                          <a:cs typeface="Arial" panose="020B0604020202020204" pitchFamily="34" charset="0"/>
                        </a:rPr>
                        <a:t> de </a:t>
                      </a:r>
                      <a:r>
                        <a:rPr lang="en-US" sz="2000" b="1" dirty="0" err="1">
                          <a:latin typeface="Arial" panose="020B0604020202020204" pitchFamily="34" charset="0"/>
                          <a:cs typeface="Arial" panose="020B0604020202020204" pitchFamily="34" charset="0"/>
                        </a:rPr>
                        <a:t>creştere</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r>
                        <a:rPr lang="en-US" sz="2000" dirty="0" err="1">
                          <a:latin typeface="Arial" panose="020B0604020202020204" pitchFamily="34" charset="0"/>
                          <a:cs typeface="Arial" panose="020B0604020202020204" pitchFamily="34" charset="0"/>
                        </a:rPr>
                        <a:t>Epo</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Tpo</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cG</a:t>
                      </a:r>
                      <a:r>
                        <a:rPr lang="en-US" sz="2000" dirty="0">
                          <a:latin typeface="Arial" panose="020B0604020202020204" pitchFamily="34" charset="0"/>
                          <a:cs typeface="Arial" panose="020B0604020202020204" pitchFamily="34" charset="0"/>
                        </a:rPr>
                        <a:t>-CSF sunt </a:t>
                      </a:r>
                      <a:r>
                        <a:rPr lang="en-US" sz="2000" b="1" dirty="0" err="1">
                          <a:latin typeface="Arial" panose="020B0604020202020204" pitchFamily="34" charset="0"/>
                          <a:cs typeface="Arial" panose="020B0604020202020204" pitchFamily="34" charset="0"/>
                        </a:rPr>
                        <a:t>normale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sau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crescute</a:t>
                      </a:r>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tc>
                <a:tc>
                  <a:txBody>
                    <a:bodyPr/>
                    <a:lstStyle/>
                    <a:p>
                      <a:pPr marL="285750" indent="-285750">
                        <a:buFontTx/>
                        <a:buChar char="-"/>
                      </a:pPr>
                      <a:r>
                        <a:rPr lang="en-US" sz="2000" dirty="0">
                          <a:latin typeface="Arial" panose="020B0604020202020204" pitchFamily="34" charset="0"/>
                          <a:cs typeface="Arial" panose="020B0604020202020204" pitchFamily="34" charset="0"/>
                        </a:rPr>
                        <a:t>SP </a:t>
                      </a:r>
                      <a:r>
                        <a:rPr lang="en-US" sz="2000" dirty="0" err="1">
                          <a:latin typeface="Arial" panose="020B0604020202020204" pitchFamily="34" charset="0"/>
                          <a:cs typeface="Arial" panose="020B0604020202020204" pitchFamily="34" charset="0"/>
                        </a:rPr>
                        <a:t>şi</a:t>
                      </a:r>
                      <a:r>
                        <a:rPr lang="en-US" sz="2000" dirty="0">
                          <a:latin typeface="Arial" panose="020B0604020202020204" pitchFamily="34" charset="0"/>
                          <a:cs typeface="Arial" panose="020B0604020202020204" pitchFamily="34" charset="0"/>
                        </a:rPr>
                        <a:t> MO </a:t>
                      </a:r>
                      <a:r>
                        <a:rPr lang="en-US" sz="2000" b="1" dirty="0">
                          <a:latin typeface="Arial" panose="020B0604020202020204" pitchFamily="34" charset="0"/>
                          <a:cs typeface="Arial" panose="020B0604020202020204" pitchFamily="34" charset="0"/>
                        </a:rPr>
                        <a:t>Ly T </a:t>
                      </a:r>
                      <a:r>
                        <a:rPr lang="en-US" sz="2000" b="1" dirty="0" err="1">
                          <a:latin typeface="Arial" panose="020B0604020202020204" pitchFamily="34" charset="0"/>
                          <a:cs typeface="Arial" panose="020B0604020202020204" pitchFamily="34" charset="0"/>
                        </a:rPr>
                        <a:t>citotoxice</a:t>
                      </a:r>
                      <a:r>
                        <a:rPr lang="en-US" sz="2000" b="1" dirty="0">
                          <a:latin typeface="Arial" panose="020B0604020202020204" pitchFamily="34" charset="0"/>
                          <a:cs typeface="Arial" panose="020B0604020202020204" pitchFamily="34" charset="0"/>
                        </a:rPr>
                        <a:t> activate</a:t>
                      </a:r>
                    </a:p>
                    <a:p>
                      <a:pPr marL="285750" indent="-285750">
                        <a:buFontTx/>
                        <a:buChar char="-"/>
                      </a:pPr>
                      <a:r>
                        <a:rPr lang="en-US" sz="2000" dirty="0" err="1">
                          <a:latin typeface="Arial" panose="020B0604020202020204" pitchFamily="34" charset="0"/>
                          <a:cs typeface="Arial" panose="020B0604020202020204" pitchFamily="34" charset="0"/>
                        </a:rPr>
                        <a:t>activitatea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LyTctx</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scade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urma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tratamentului</a:t>
                      </a:r>
                      <a:r>
                        <a:rPr lang="en-US" sz="2000" dirty="0">
                          <a:latin typeface="Arial" panose="020B0604020202020204" pitchFamily="34" charset="0"/>
                          <a:cs typeface="Arial" panose="020B0604020202020204" pitchFamily="34" charset="0"/>
                        </a:rPr>
                        <a:t> cu ATG</a:t>
                      </a:r>
                    </a:p>
                    <a:p>
                      <a:pPr marL="285750" indent="-285750">
                        <a:buFontTx/>
                        <a:buChar char="-"/>
                      </a:pPr>
                      <a:r>
                        <a:rPr lang="en-US" sz="2000" dirty="0">
                          <a:latin typeface="Arial" panose="020B0604020202020204" pitchFamily="34" charset="0"/>
                          <a:cs typeface="Arial" panose="020B0604020202020204" pitchFamily="34" charset="0"/>
                        </a:rPr>
                        <a:t> Ly T </a:t>
                      </a:r>
                      <a:r>
                        <a:rPr lang="en-US" sz="2000" dirty="0" err="1">
                          <a:latin typeface="Arial" panose="020B0604020202020204" pitchFamily="34" charset="0"/>
                          <a:cs typeface="Arial" panose="020B0604020202020204" pitchFamily="34" charset="0"/>
                        </a:rPr>
                        <a:t>produc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cantităţi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exagerate</a:t>
                      </a:r>
                      <a:r>
                        <a:rPr lang="en-US" sz="2000" dirty="0">
                          <a:latin typeface="Arial" panose="020B0604020202020204" pitchFamily="34" charset="0"/>
                          <a:cs typeface="Arial" panose="020B0604020202020204" pitchFamily="34" charset="0"/>
                        </a:rPr>
                        <a:t> de </a:t>
                      </a:r>
                      <a:r>
                        <a:rPr lang="en-US" sz="2000" b="1" dirty="0">
                          <a:latin typeface="Arial" panose="020B0604020202020204" pitchFamily="34" charset="0"/>
                          <a:cs typeface="Arial" panose="020B0604020202020204" pitchFamily="34" charset="0"/>
                        </a:rPr>
                        <a:t>IFN </a:t>
                      </a:r>
                      <a:r>
                        <a:rPr lang="en-US" sz="2000" b="1" dirty="0" err="1">
                          <a:latin typeface="Arial" panose="020B0604020202020204" pitchFamily="34" charset="0"/>
                          <a:cs typeface="Arial" panose="020B0604020202020204" pitchFamily="34" charset="0"/>
                        </a:rPr>
                        <a:t>gama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a:t>
                      </a:r>
                      <a:r>
                        <a:rPr lang="en-US" sz="2000" b="1" dirty="0">
                          <a:latin typeface="Arial" panose="020B0604020202020204" pitchFamily="34" charset="0"/>
                          <a:cs typeface="Arial" panose="020B0604020202020204" pitchFamily="34" charset="0"/>
                        </a:rPr>
                        <a:t> TNF</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44047">
                <a:tc gridSpan="4">
                  <a:txBody>
                    <a:bodyPr/>
                    <a:lstStyle/>
                    <a:p>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Down Arrow 4"/>
          <p:cNvSpPr/>
          <p:nvPr/>
        </p:nvSpPr>
        <p:spPr>
          <a:xfrm>
            <a:off x="270815" y="27432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80" y="3261518"/>
            <a:ext cx="10318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245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a:latin typeface="Arial" panose="020B0604020202020204" pitchFamily="34" charset="0"/>
                <a:cs typeface="Arial" panose="020B0604020202020204" pitchFamily="34" charset="0"/>
              </a:rPr>
              <a:t>Argumente</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în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favoarea</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ipotezei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imune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953000"/>
          </a:xfrm>
        </p:spPr>
        <p:txBody>
          <a:bodyPr>
            <a:normAutofit fontScale="92500"/>
          </a:bodyPr>
          <a:lstStyle/>
          <a:p>
            <a:pPr>
              <a:lnSpc>
                <a:spcPct val="150000"/>
              </a:lnSpc>
            </a:pPr>
            <a:r>
              <a:rPr lang="en-GB" sz="2800" dirty="0">
                <a:latin typeface="Arial" panose="020B0604020202020204" pitchFamily="34" charset="0"/>
                <a:ea typeface="Times New Roman" panose="02020603050405020304" pitchFamily="18" charset="0"/>
              </a:rPr>
              <a:t>Ly</a:t>
            </a:r>
            <a:r>
              <a:rPr lang="ro-RO" sz="2800" dirty="0">
                <a:latin typeface="Arial" panose="020B0604020202020204" pitchFamily="34" charset="0"/>
                <a:ea typeface="Times New Roman" panose="02020603050405020304" pitchFamily="18" charset="0"/>
              </a:rPr>
              <a:t> Ts </a:t>
            </a:r>
            <a:r>
              <a:rPr lang="en-GB" sz="2800" dirty="0">
                <a:latin typeface="Arial" panose="020B0604020202020204" pitchFamily="34" charset="0"/>
                <a:ea typeface="Times New Roman" panose="02020603050405020304" pitchFamily="18" charset="0"/>
              </a:rPr>
              <a:t>  </a:t>
            </a:r>
            <a:r>
              <a:rPr lang="ro-RO" sz="2800" dirty="0">
                <a:latin typeface="Arial" panose="020B0604020202020204" pitchFamily="34" charset="0"/>
                <a:ea typeface="Times New Roman" panose="02020603050405020304" pitchFamily="18" charset="0"/>
              </a:rPr>
              <a:t>care inhibă celulele hematopoietice</a:t>
            </a:r>
            <a:endParaRPr lang="en-GB" sz="2800" dirty="0">
              <a:latin typeface="Arial" panose="020B0604020202020204" pitchFamily="34" charset="0"/>
              <a:ea typeface="Times New Roman" panose="02020603050405020304" pitchFamily="18" charset="0"/>
            </a:endParaRPr>
          </a:p>
          <a:p>
            <a:pPr>
              <a:lnSpc>
                <a:spcPct val="150000"/>
              </a:lnSpc>
            </a:pPr>
            <a:r>
              <a:rPr lang="en-GB" sz="2800" dirty="0">
                <a:latin typeface="Arial" panose="020B0604020202020204" pitchFamily="34" charset="0"/>
                <a:ea typeface="Times New Roman" panose="02020603050405020304" pitchFamily="18" charset="0"/>
              </a:rPr>
              <a:t>Ly</a:t>
            </a:r>
            <a:r>
              <a:rPr lang="ro-RO" sz="2800" dirty="0">
                <a:latin typeface="Arial" panose="020B0604020202020204" pitchFamily="34" charset="0"/>
                <a:ea typeface="Times New Roman" panose="02020603050405020304" pitchFamily="18" charset="0"/>
              </a:rPr>
              <a:t> T</a:t>
            </a:r>
            <a:r>
              <a:rPr lang="en-GB" sz="2800" dirty="0" err="1">
                <a:latin typeface="Arial" panose="020B0604020202020204" pitchFamily="34" charset="0"/>
                <a:ea typeface="Times New Roman" panose="02020603050405020304" pitchFamily="18" charset="0"/>
              </a:rPr>
              <a:t>ctx</a:t>
            </a:r>
            <a:r>
              <a:rPr lang="ro-RO" sz="2800" dirty="0">
                <a:latin typeface="Arial" panose="020B0604020202020204" pitchFamily="34" charset="0"/>
                <a:ea typeface="Times New Roman" panose="02020603050405020304" pitchFamily="18" charset="0"/>
              </a:rPr>
              <a:t> activate</a:t>
            </a:r>
            <a:r>
              <a:rPr lang="en-GB" sz="2800" dirty="0">
                <a:latin typeface="Arial" panose="020B0604020202020204" pitchFamily="34" charset="0"/>
                <a:ea typeface="Times New Roman" panose="02020603050405020304" pitchFamily="18" charset="0"/>
              </a:rPr>
              <a:t> </a:t>
            </a:r>
          </a:p>
          <a:p>
            <a:pPr marL="457200" lvl="1" indent="0">
              <a:lnSpc>
                <a:spcPct val="150000"/>
              </a:lnSpc>
              <a:buNone/>
            </a:pPr>
            <a:r>
              <a:rPr lang="en-GB" dirty="0">
                <a:latin typeface="Arial" panose="020B0604020202020204" pitchFamily="34" charset="0"/>
                <a:ea typeface="Times New Roman" panose="02020603050405020304" pitchFamily="18" charset="0"/>
              </a:rPr>
              <a:t>	</a:t>
            </a:r>
            <a:r>
              <a:rPr lang="ro-RO" dirty="0">
                <a:latin typeface="Arial" panose="020B0604020202020204" pitchFamily="34" charset="0"/>
                <a:ea typeface="Times New Roman" panose="02020603050405020304" pitchFamily="18" charset="0"/>
              </a:rPr>
              <a:t>IFN gama</a:t>
            </a:r>
            <a:endParaRPr lang="en-GB" dirty="0">
              <a:latin typeface="Arial" panose="020B0604020202020204" pitchFamily="34" charset="0"/>
              <a:ea typeface="Times New Roman" panose="02020603050405020304" pitchFamily="18" charset="0"/>
            </a:endParaRPr>
          </a:p>
          <a:p>
            <a:pPr marL="457200" lvl="1" indent="0">
              <a:lnSpc>
                <a:spcPct val="150000"/>
              </a:lnSpc>
              <a:buNone/>
            </a:pPr>
            <a:r>
              <a:rPr lang="en-GB" dirty="0">
                <a:latin typeface="Arial" panose="020B0604020202020204" pitchFamily="34" charset="0"/>
                <a:ea typeface="Times New Roman" panose="02020603050405020304" pitchFamily="18" charset="0"/>
              </a:rPr>
              <a:t>	</a:t>
            </a:r>
            <a:r>
              <a:rPr lang="ro-RO" dirty="0">
                <a:latin typeface="Arial" panose="020B0604020202020204" pitchFamily="34" charset="0"/>
                <a:ea typeface="Times New Roman" panose="02020603050405020304" pitchFamily="18" charset="0"/>
              </a:rPr>
              <a:t>TNF</a:t>
            </a:r>
            <a:r>
              <a:rPr lang="en-US" dirty="0">
                <a:latin typeface="Arial" panose="020B0604020202020204" pitchFamily="34" charset="0"/>
                <a:ea typeface="Times New Roman" panose="02020603050405020304" pitchFamily="18" charset="0"/>
              </a:rPr>
              <a:t> alfa</a:t>
            </a:r>
            <a:endParaRPr lang="en-GB" dirty="0">
              <a:latin typeface="Arial" panose="020B0604020202020204" pitchFamily="34" charset="0"/>
              <a:ea typeface="Times New Roman" panose="02020603050405020304" pitchFamily="18" charset="0"/>
            </a:endParaRPr>
          </a:p>
          <a:p>
            <a:pPr>
              <a:lnSpc>
                <a:spcPct val="150000"/>
              </a:lnSpc>
            </a:pPr>
            <a:r>
              <a:rPr lang="ro-RO" sz="2800" dirty="0">
                <a:latin typeface="Arial" panose="020B0604020202020204" pitchFamily="34" charset="0"/>
                <a:ea typeface="Times New Roman" panose="02020603050405020304" pitchFamily="18" charset="0"/>
              </a:rPr>
              <a:t>progenitorii hematopoietici, nu răspund la stimularea cu factori de creştere, chiar în cantităţi crescute. </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Stroma </a:t>
            </a:r>
            <a:r>
              <a:rPr lang="en-US"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medulară</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intactă</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7171C5B-F92B-438E-9C3E-BD7EA2CD54F6}"/>
              </a:ext>
            </a:extLst>
          </p:cNvPr>
          <p:cNvSpPr txBox="1"/>
          <p:nvPr/>
        </p:nvSpPr>
        <p:spPr>
          <a:xfrm>
            <a:off x="4114789" y="2795825"/>
            <a:ext cx="4800601" cy="1723549"/>
          </a:xfrm>
          <a:prstGeom prst="rect">
            <a:avLst/>
          </a:prstGeom>
          <a:noFill/>
        </p:spPr>
        <p:txBody>
          <a:bodyPr wrap="square" rtlCol="0">
            <a:spAutoFit/>
          </a:bodyPr>
          <a:lstStyle/>
          <a:p>
            <a:pPr marL="457200" indent="-457200" algn="ctr">
              <a:buFont typeface="Arial" panose="020B0604020202020204" pitchFamily="34" charset="0"/>
              <a:buChar char="•"/>
            </a:pPr>
            <a:r>
              <a:rPr lang="ro-RO" sz="2600" dirty="0">
                <a:latin typeface="Arial" panose="020B0604020202020204" pitchFamily="34" charset="0"/>
                <a:ea typeface="Times New Roman" panose="02020603050405020304" pitchFamily="18" charset="0"/>
              </a:rPr>
              <a:t>inhibă proliferarea celulelor hematopoietice</a:t>
            </a:r>
            <a:endParaRPr lang="en-GB" sz="2600" dirty="0">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r>
              <a:rPr lang="en-US" sz="2800" dirty="0" err="1">
                <a:latin typeface="Arial" panose="020B0604020202020204" pitchFamily="34" charset="0"/>
                <a:cs typeface="Arial" panose="020B0604020202020204" pitchFamily="34" charset="0"/>
              </a:rPr>
              <a:t>stimulează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apoptoza</a:t>
            </a:r>
            <a:endParaRPr lang="en-US" sz="2800" dirty="0">
              <a:latin typeface="Arial" panose="020B0604020202020204" pitchFamily="34" charset="0"/>
              <a:cs typeface="Arial" panose="020B0604020202020204" pitchFamily="34" charset="0"/>
            </a:endParaRPr>
          </a:p>
          <a:p>
            <a:pPr algn="ctr"/>
            <a:endParaRPr lang="en-GB" sz="2600" dirty="0"/>
          </a:p>
        </p:txBody>
      </p:sp>
      <p:cxnSp>
        <p:nvCxnSpPr>
          <p:cNvPr id="6" name="Straight Arrow Connector 5">
            <a:extLst>
              <a:ext uri="{FF2B5EF4-FFF2-40B4-BE49-F238E27FC236}">
                <a16:creationId xmlns:a16="http://schemas.microsoft.com/office/drawing/2014/main" id="{1ADF635E-B787-42BF-99DF-FA9E772D5D30}"/>
              </a:ext>
            </a:extLst>
          </p:cNvPr>
          <p:cNvCxnSpPr>
            <a:cxnSpLocks/>
          </p:cNvCxnSpPr>
          <p:nvPr/>
        </p:nvCxnSpPr>
        <p:spPr>
          <a:xfrm flipV="1">
            <a:off x="1752600" y="1752600"/>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48D712-A8E5-4B52-B213-EF8C7816FE38}"/>
              </a:ext>
            </a:extLst>
          </p:cNvPr>
          <p:cNvCxnSpPr>
            <a:cxnSpLocks/>
          </p:cNvCxnSpPr>
          <p:nvPr/>
        </p:nvCxnSpPr>
        <p:spPr>
          <a:xfrm flipV="1">
            <a:off x="3352800" y="2438400"/>
            <a:ext cx="0"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29009D8-EBE0-4C05-BEA9-4F59290D81A6}"/>
              </a:ext>
            </a:extLst>
          </p:cNvPr>
          <p:cNvSpPr/>
          <p:nvPr/>
        </p:nvSpPr>
        <p:spPr>
          <a:xfrm>
            <a:off x="838200" y="2971800"/>
            <a:ext cx="2743195" cy="1371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17AC9C85-3BF4-4BCE-9BE8-7AD6E915F48B}"/>
              </a:ext>
            </a:extLst>
          </p:cNvPr>
          <p:cNvCxnSpPr/>
          <p:nvPr/>
        </p:nvCxnSpPr>
        <p:spPr>
          <a:xfrm>
            <a:off x="3581395" y="3657600"/>
            <a:ext cx="533405"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44032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200" b="1" dirty="0" err="1">
                <a:latin typeface="Arial" pitchFamily="34" charset="0"/>
                <a:cs typeface="Arial" pitchFamily="34" charset="0"/>
              </a:rPr>
              <a:t>Relaţia</a:t>
            </a:r>
            <a:r>
              <a:rPr lang="en-US" sz="3200" b="1" dirty="0">
                <a:latin typeface="Arial" pitchFamily="34" charset="0"/>
                <a:cs typeface="Arial" pitchFamily="34" charset="0"/>
              </a:rPr>
              <a:t> AM-HPN</a:t>
            </a:r>
          </a:p>
        </p:txBody>
      </p:sp>
      <p:sp>
        <p:nvSpPr>
          <p:cNvPr id="3" name="Content Placeholder 2"/>
          <p:cNvSpPr>
            <a:spLocks noGrp="1"/>
          </p:cNvSpPr>
          <p:nvPr>
            <p:ph idx="1"/>
          </p:nvPr>
        </p:nvSpPr>
        <p:spPr>
          <a:xfrm>
            <a:off x="228600" y="1143000"/>
            <a:ext cx="8915400" cy="5486400"/>
          </a:xfrm>
        </p:spPr>
        <p:txBody>
          <a:bodyPr>
            <a:normAutofit/>
          </a:bodyPr>
          <a:lstStyle/>
          <a:p>
            <a:r>
              <a:rPr lang="en-US" sz="2400" dirty="0">
                <a:latin typeface="Arial" panose="020B0604020202020204" pitchFamily="34" charset="0"/>
                <a:cs typeface="Arial" panose="020B0604020202020204" pitchFamily="34" charset="0"/>
              </a:rPr>
              <a:t>HPN – </a:t>
            </a:r>
            <a:r>
              <a:rPr lang="en-US" sz="2400" dirty="0" err="1">
                <a:latin typeface="Arial" panose="020B0604020202020204" pitchFamily="34" charset="0"/>
                <a:cs typeface="Arial" panose="020B0604020202020204" pitchFamily="34" charset="0"/>
              </a:rPr>
              <a:t>boala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clonală</a:t>
            </a:r>
            <a:endParaRPr lang="en-US" sz="2400" dirty="0">
              <a:latin typeface="Arial" panose="020B0604020202020204" pitchFamily="34" charset="0"/>
              <a:cs typeface="Arial" panose="020B0604020202020204" pitchFamily="34" charset="0"/>
            </a:endParaRPr>
          </a:p>
          <a:p>
            <a:r>
              <a:rPr lang="en-US" sz="2400" dirty="0" err="1">
                <a:latin typeface="Arial" panose="020B0604020202020204" pitchFamily="34" charset="0"/>
                <a:cs typeface="Arial" panose="020B0604020202020204" pitchFamily="34" charset="0"/>
              </a:rPr>
              <a:t>Riscul</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aparitie</a:t>
            </a:r>
            <a:r>
              <a:rPr lang="en-US" sz="2400" dirty="0">
                <a:latin typeface="Arial" panose="020B0604020202020204" pitchFamily="34" charset="0"/>
                <a:cs typeface="Arial" panose="020B0604020202020204" pitchFamily="34" charset="0"/>
              </a:rPr>
              <a:t> a HPN la </a:t>
            </a:r>
            <a:r>
              <a:rPr lang="en-US" sz="2400" dirty="0" err="1">
                <a:latin typeface="Arial" panose="020B0604020202020204" pitchFamily="34" charset="0"/>
                <a:cs typeface="Arial" panose="020B0604020202020204" pitchFamily="34" charset="0"/>
              </a:rPr>
              <a:t>pacienţii</a:t>
            </a:r>
            <a:r>
              <a:rPr lang="en-US" sz="2400" dirty="0">
                <a:latin typeface="Arial" panose="020B0604020202020204" pitchFamily="34" charset="0"/>
                <a:cs typeface="Arial" panose="020B0604020202020204" pitchFamily="34" charset="0"/>
              </a:rPr>
              <a:t> cu AM </a:t>
            </a:r>
            <a:r>
              <a:rPr lang="en-US" sz="2400" dirty="0" err="1">
                <a:latin typeface="Arial" panose="020B0604020202020204" pitchFamily="34" charset="0"/>
                <a:cs typeface="Arial" panose="020B0604020202020204" pitchFamily="34" charset="0"/>
              </a:rPr>
              <a:t>dobândită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de 20-30%</a:t>
            </a:r>
          </a:p>
          <a:p>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50% AM </a:t>
            </a:r>
            <a:r>
              <a:rPr lang="en-US" sz="2400" dirty="0" err="1">
                <a:latin typeface="Arial" panose="020B0604020202020204" pitchFamily="34" charset="0"/>
                <a:cs typeface="Arial" panose="020B0604020202020204" pitchFamily="34" charset="0"/>
              </a:rPr>
              <a:t>dobândită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poartă</a:t>
            </a:r>
            <a:r>
              <a:rPr lang="en-US" sz="2400" dirty="0">
                <a:latin typeface="Arial" panose="020B0604020202020204" pitchFamily="34" charset="0"/>
                <a:cs typeface="Arial" panose="020B0604020202020204" pitchFamily="34" charset="0"/>
              </a:rPr>
              <a:t> o </a:t>
            </a:r>
            <a:r>
              <a:rPr lang="en-US" sz="2400" dirty="0" err="1">
                <a:latin typeface="Arial" panose="020B0604020202020204" pitchFamily="34" charset="0"/>
                <a:cs typeface="Arial" panose="020B0604020202020204" pitchFamily="34" charset="0"/>
              </a:rPr>
              <a:t>populaţie</a:t>
            </a:r>
            <a:r>
              <a:rPr lang="en-US" sz="2400" dirty="0">
                <a:latin typeface="Arial" panose="020B0604020202020204" pitchFamily="34" charset="0"/>
                <a:cs typeface="Arial" panose="020B0604020202020204" pitchFamily="34" charset="0"/>
              </a:rPr>
              <a:t> HPN – IF </a:t>
            </a:r>
            <a:r>
              <a:rPr lang="en-US" sz="2400" dirty="0" err="1">
                <a:latin typeface="Arial" panose="020B0604020202020204" pitchFamily="34" charset="0"/>
                <a:cs typeface="Arial" panose="020B0604020202020204" pitchFamily="34" charset="0"/>
              </a:rPr>
              <a:t>glicozilfosfoinozitol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proteină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ancorată</a:t>
            </a:r>
            <a:r>
              <a:rPr lang="en-US" sz="2400" dirty="0">
                <a:latin typeface="Arial" panose="020B0604020202020204" pitchFamily="34" charset="0"/>
                <a:cs typeface="Arial" panose="020B0604020202020204" pitchFamily="34" charset="0"/>
              </a:rPr>
              <a:t> de mb </a:t>
            </a:r>
            <a:r>
              <a:rPr lang="en-US" sz="2400" dirty="0" err="1">
                <a:latin typeface="Arial" panose="020B0604020202020204" pitchFamily="34" charset="0"/>
                <a:cs typeface="Arial" panose="020B0604020202020204" pitchFamily="34" charset="0"/>
              </a:rPr>
              <a:t>granulocitelor</a:t>
            </a:r>
            <a:endParaRPr lang="en-US" sz="2400" dirty="0">
              <a:latin typeface="Arial" panose="020B0604020202020204" pitchFamily="34" charset="0"/>
              <a:cs typeface="Arial" panose="020B0604020202020204" pitchFamily="34" charset="0"/>
            </a:endParaRPr>
          </a:p>
          <a:p>
            <a:pPr marL="0" indent="0" algn="ctr">
              <a:buNone/>
            </a:pPr>
            <a:r>
              <a:rPr lang="en-US" sz="2400" dirty="0">
                <a:latin typeface="Arial" panose="020B0604020202020204" pitchFamily="34" charset="0"/>
                <a:cs typeface="Arial" panose="020B0604020202020204" pitchFamily="34" charset="0"/>
              </a:rPr>
              <a:t>50% cu AM </a:t>
            </a:r>
            <a:r>
              <a:rPr lang="en-US" sz="2400" dirty="0" err="1">
                <a:latin typeface="Arial" panose="020B0604020202020204" pitchFamily="34" charset="0"/>
                <a:cs typeface="Arial" panose="020B0604020202020204" pitchFamily="34" charset="0"/>
              </a:rPr>
              <a:t>dobândită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populaţia</a:t>
            </a:r>
            <a:r>
              <a:rPr lang="en-US" sz="2400" dirty="0">
                <a:latin typeface="Arial" panose="020B0604020202020204" pitchFamily="34" charset="0"/>
                <a:cs typeface="Arial" panose="020B0604020202020204" pitchFamily="34" charset="0"/>
              </a:rPr>
              <a:t> HPN </a:t>
            </a:r>
            <a:r>
              <a:rPr lang="en-US" sz="2400" dirty="0" err="1">
                <a:latin typeface="Arial" panose="020B0604020202020204" pitchFamily="34" charset="0"/>
                <a:cs typeface="Arial" panose="020B0604020202020204" pitchFamily="34" charset="0"/>
              </a:rPr>
              <a:t>poate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apare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în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evoluţia</a:t>
            </a:r>
            <a:r>
              <a:rPr lang="en-US" sz="2400" dirty="0">
                <a:latin typeface="Arial" panose="020B0604020202020204" pitchFamily="34" charset="0"/>
                <a:cs typeface="Arial" panose="020B0604020202020204" pitchFamily="34" charset="0"/>
              </a:rPr>
              <a:t> AM</a:t>
            </a:r>
          </a:p>
          <a:p>
            <a:pPr marL="0" indent="0" algn="ctr">
              <a:buNone/>
            </a:pPr>
            <a:endParaRPr lang="en-US"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AM-HPN - </a:t>
            </a:r>
            <a:r>
              <a:rPr lang="ro-RO" sz="2400" dirty="0">
                <a:latin typeface="Arial" panose="020B0604020202020204" pitchFamily="34" charset="0"/>
                <a:cs typeface="Arial" panose="020B0604020202020204" pitchFamily="34" charset="0"/>
              </a:rPr>
              <a:t>evoluţia clonală face parte din istoria naturală a AM</a:t>
            </a:r>
            <a:endParaRPr lang="en-GB" sz="2400" dirty="0">
              <a:latin typeface="Arial" panose="020B0604020202020204" pitchFamily="34" charset="0"/>
              <a:cs typeface="Arial" panose="020B0604020202020204" pitchFamily="34" charset="0"/>
            </a:endParaRPr>
          </a:p>
          <a:p>
            <a:r>
              <a:rPr lang="ro-RO" sz="2400" dirty="0">
                <a:latin typeface="Arial" panose="020B0604020202020204" pitchFamily="34" charset="0"/>
                <a:cs typeface="Arial" panose="020B0604020202020204" pitchFamily="34" charset="0"/>
              </a:rPr>
              <a:t>30% dintre pacienţii cu AM trataţi cu imunosupresoare dezvoltă după câţiva ani HPN sau SMD ( boli clonale)</a:t>
            </a:r>
          </a:p>
          <a:p>
            <a:r>
              <a:rPr lang="ro-RO" sz="2400" dirty="0">
                <a:latin typeface="Arial" panose="020B0604020202020204" pitchFamily="34" charset="0"/>
                <a:cs typeface="Arial" panose="020B0604020202020204" pitchFamily="34" charset="0"/>
              </a:rPr>
              <a:t>AlloTMO elimină riscul de evoluţie către HPN</a:t>
            </a:r>
          </a:p>
          <a:p>
            <a:pPr marL="0" indent="0" algn="ctr">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5596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1143000"/>
          </a:xfrm>
        </p:spPr>
        <p:txBody>
          <a:bodyPr/>
          <a:lstStyle/>
          <a:p>
            <a:r>
              <a:rPr lang="en-US" dirty="0"/>
              <a:t>HPN</a:t>
            </a:r>
          </a:p>
        </p:txBody>
      </p:sp>
      <p:sp>
        <p:nvSpPr>
          <p:cNvPr id="3" name="Content Placeholder 2"/>
          <p:cNvSpPr>
            <a:spLocks noGrp="1"/>
          </p:cNvSpPr>
          <p:nvPr>
            <p:ph sz="half" idx="1"/>
          </p:nvPr>
        </p:nvSpPr>
        <p:spPr>
          <a:xfrm>
            <a:off x="457200" y="1600200"/>
            <a:ext cx="3048000" cy="4525963"/>
          </a:xfrm>
        </p:spPr>
        <p:txBody>
          <a:bodyPr/>
          <a:lstStyle/>
          <a:p>
            <a:r>
              <a:rPr lang="en-US" dirty="0"/>
              <a:t>MO </a:t>
            </a:r>
            <a:r>
              <a:rPr lang="en-US" dirty="0" err="1"/>
              <a:t>bogata</a:t>
            </a:r>
            <a:endParaRPr lang="en-US" dirty="0"/>
          </a:p>
          <a:p>
            <a:r>
              <a:rPr lang="en-US" dirty="0" err="1"/>
              <a:t>Pancitopenie</a:t>
            </a:r>
            <a:endParaRPr lang="en-US" dirty="0"/>
          </a:p>
          <a:p>
            <a:r>
              <a:rPr lang="en-US" dirty="0" err="1"/>
              <a:t>Rt</a:t>
            </a:r>
            <a:r>
              <a:rPr lang="en-US" dirty="0"/>
              <a:t> </a:t>
            </a:r>
            <a:r>
              <a:rPr lang="en-US" dirty="0" err="1"/>
              <a:t>crescute</a:t>
            </a:r>
            <a:endParaRPr lang="en-US" dirty="0"/>
          </a:p>
          <a:p>
            <a:r>
              <a:rPr lang="en-US" dirty="0"/>
              <a:t>AH </a:t>
            </a:r>
            <a:r>
              <a:rPr lang="en-US" dirty="0" err="1"/>
              <a:t>intravasculara</a:t>
            </a:r>
            <a:endParaRPr lang="en-US" dirty="0"/>
          </a:p>
        </p:txBody>
      </p:sp>
      <p:pic>
        <p:nvPicPr>
          <p:cNvPr id="4099" name="Picture 3" descr="C:\Users\Rodica\Desktop\HP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904" y="152400"/>
            <a:ext cx="339925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odica\Desktop\HP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8905" y="3276600"/>
            <a:ext cx="3399259" cy="280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96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a:latin typeface="Arial" pitchFamily="34" charset="0"/>
                <a:cs typeface="Arial" pitchFamily="34" charset="0"/>
              </a:rPr>
              <a:t>Clinic</a:t>
            </a:r>
          </a:p>
        </p:txBody>
      </p:sp>
      <p:sp>
        <p:nvSpPr>
          <p:cNvPr id="3" name="Content Placeholder 2"/>
          <p:cNvSpPr>
            <a:spLocks noGrp="1"/>
          </p:cNvSpPr>
          <p:nvPr>
            <p:ph idx="1"/>
          </p:nvPr>
        </p:nvSpPr>
        <p:spPr>
          <a:xfrm>
            <a:off x="457200" y="1295400"/>
            <a:ext cx="8229600" cy="5029200"/>
          </a:xfrm>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r>
              <a:rPr lang="ro-RO" sz="2800" dirty="0">
                <a:latin typeface="Arial" panose="020B0604020202020204" pitchFamily="34" charset="0"/>
                <a:cs typeface="Arial" panose="020B0604020202020204" pitchFamily="34" charset="0"/>
              </a:rPr>
              <a:t>anemie – 27%, se instalează treptat</a:t>
            </a:r>
          </a:p>
          <a:p>
            <a:r>
              <a:rPr lang="ro-RO" sz="2800" dirty="0">
                <a:latin typeface="Arial" panose="020B0604020202020204" pitchFamily="34" charset="0"/>
                <a:cs typeface="Arial" panose="020B0604020202020204" pitchFamily="34" charset="0"/>
              </a:rPr>
              <a:t>granulocitopenie – sindrom infecţios</a:t>
            </a:r>
          </a:p>
          <a:p>
            <a:r>
              <a:rPr lang="ro-RO" sz="2800" dirty="0">
                <a:latin typeface="Arial" panose="020B0604020202020204" pitchFamily="34" charset="0"/>
                <a:cs typeface="Arial" panose="020B0604020202020204" pitchFamily="34" charset="0"/>
              </a:rPr>
              <a:t>trombocitopenie: sindrom hemoragipar – 40%</a:t>
            </a:r>
          </a:p>
          <a:p>
            <a:pPr marL="0" indent="0">
              <a:buNone/>
            </a:pPr>
            <a:r>
              <a:rPr lang="ro-RO" sz="2800" dirty="0">
                <a:latin typeface="Arial" panose="020B0604020202020204" pitchFamily="34" charset="0"/>
                <a:cs typeface="Arial" panose="020B0604020202020204" pitchFamily="34" charset="0"/>
              </a:rPr>
              <a:t>	- cutaneo-mucoase: purpură, echimoze, </a:t>
            </a:r>
            <a:r>
              <a:rPr lang="en-GB"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gingivoragii, epistaxis, hemoragii genito-</a:t>
            </a:r>
            <a:r>
              <a:rPr lang="en-GB"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urinare</a:t>
            </a:r>
          </a:p>
          <a:p>
            <a:pPr marL="0" indent="0">
              <a:buNone/>
            </a:pPr>
            <a:r>
              <a:rPr lang="ro-RO" sz="2800" dirty="0">
                <a:latin typeface="Arial" panose="020B0604020202020204" pitchFamily="34" charset="0"/>
                <a:cs typeface="Arial" panose="020B0604020202020204" pitchFamily="34" charset="0"/>
              </a:rPr>
              <a:t>	- HDS este rară	</a:t>
            </a:r>
          </a:p>
          <a:p>
            <a:endParaRPr lang="ro-RO" dirty="0"/>
          </a:p>
        </p:txBody>
      </p:sp>
    </p:spTree>
    <p:extLst>
      <p:ext uri="{BB962C8B-B14F-4D97-AF65-F5344CB8AC3E}">
        <p14:creationId xmlns:p14="http://schemas.microsoft.com/office/powerpoint/2010/main" val="312693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74638"/>
            <a:ext cx="8763000" cy="6430962"/>
          </a:xfrm>
        </p:spPr>
      </p:pic>
    </p:spTree>
    <p:extLst>
      <p:ext uri="{BB962C8B-B14F-4D97-AF65-F5344CB8AC3E}">
        <p14:creationId xmlns:p14="http://schemas.microsoft.com/office/powerpoint/2010/main" val="3480780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17"/>
            <a:ext cx="8229600" cy="1143000"/>
          </a:xfrm>
        </p:spPr>
        <p:txBody>
          <a:bodyPr>
            <a:normAutofit/>
          </a:bodyPr>
          <a:lstStyle/>
          <a:p>
            <a:r>
              <a:rPr lang="en-US" sz="3200" b="1" dirty="0" err="1">
                <a:latin typeface="Arial" pitchFamily="34" charset="0"/>
                <a:cs typeface="Arial" pitchFamily="34" charset="0"/>
              </a:rPr>
              <a:t>Paraclinic</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143000"/>
            <a:ext cx="8229600" cy="5334000"/>
          </a:xfrm>
        </p:spPr>
        <p:txBody>
          <a:bodyPr>
            <a:normAutofit fontScale="92500"/>
          </a:bodyPr>
          <a:lstStyle/>
          <a:p>
            <a:r>
              <a:rPr lang="en-US" sz="2800" dirty="0" err="1">
                <a:latin typeface="Arial" panose="020B0604020202020204" pitchFamily="34" charset="0"/>
                <a:cs typeface="Arial" panose="020B0604020202020204" pitchFamily="34" charset="0"/>
              </a:rPr>
              <a:t>pancitopenie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cazurile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tipice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aplazie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medulară</a:t>
            </a:r>
            <a:endParaRPr lang="en-US" sz="2800" dirty="0">
              <a:latin typeface="Arial" panose="020B0604020202020204" pitchFamily="34" charset="0"/>
              <a:cs typeface="Arial" panose="020B0604020202020204" pitchFamily="34" charset="0"/>
            </a:endParaRPr>
          </a:p>
          <a:p>
            <a:endParaRPr lang="ro-RO"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leucocite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şi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trombocite</a:t>
            </a:r>
            <a:r>
              <a:rPr lang="en-US" sz="2800" dirty="0">
                <a:latin typeface="Arial" panose="020B0604020202020204" pitchFamily="34" charset="0"/>
                <a:cs typeface="Arial" panose="020B0604020202020204" pitchFamily="34" charset="0"/>
              </a:rPr>
              <a:t> cu </a:t>
            </a:r>
            <a:r>
              <a:rPr lang="en-US" sz="2800" dirty="0" err="1">
                <a:latin typeface="Arial" panose="020B0604020202020204" pitchFamily="34" charset="0"/>
                <a:cs typeface="Arial" panose="020B0604020202020204" pitchFamily="34" charset="0"/>
              </a:rPr>
              <a:t>morfologie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normală</a:t>
            </a:r>
            <a:endParaRPr lang="en-US" sz="2800" dirty="0">
              <a:latin typeface="Arial" panose="020B0604020202020204" pitchFamily="34" charset="0"/>
              <a:cs typeface="Arial" panose="020B0604020202020204" pitchFamily="34" charset="0"/>
            </a:endParaRPr>
          </a:p>
          <a:p>
            <a:endParaRPr lang="ro-RO"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Rt </a:t>
            </a:r>
            <a:r>
              <a:rPr lang="en-US" sz="2800" dirty="0" err="1">
                <a:latin typeface="Arial" panose="020B0604020202020204" pitchFamily="34" charset="0"/>
                <a:cs typeface="Arial" panose="020B0604020202020204" pitchFamily="34" charset="0"/>
              </a:rPr>
              <a:t>corectate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scăzute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Excepţie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cazul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asocierii</a:t>
            </a:r>
            <a:r>
              <a:rPr lang="en-US" sz="2800" dirty="0">
                <a:latin typeface="Arial" panose="020B0604020202020204" pitchFamily="34" charset="0"/>
                <a:cs typeface="Arial" panose="020B0604020202020204" pitchFamily="34" charset="0"/>
              </a:rPr>
              <a:t> AM/HPN </a:t>
            </a:r>
            <a:r>
              <a:rPr lang="en-US" sz="2800" dirty="0" err="1">
                <a:latin typeface="Arial" panose="020B0604020202020204" pitchFamily="34" charset="0"/>
                <a:cs typeface="Arial" panose="020B0604020202020204" pitchFamily="34" charset="0"/>
              </a:rPr>
              <a:t>reticulocitoză</a:t>
            </a: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anemie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hemolitică</a:t>
            </a:r>
            <a:endParaRPr lang="en-US" sz="2800" dirty="0">
              <a:latin typeface="Arial" panose="020B0604020202020204" pitchFamily="34" charset="0"/>
              <a:cs typeface="Arial" panose="020B0604020202020204" pitchFamily="34" charset="0"/>
            </a:endParaRPr>
          </a:p>
          <a:p>
            <a:endParaRPr lang="ro-RO" sz="2800" dirty="0">
              <a:latin typeface="Arial" panose="020B0604020202020204" pitchFamily="34" charset="0"/>
              <a:cs typeface="Arial" panose="020B0604020202020204" pitchFamily="34" charset="0"/>
            </a:endParaRPr>
          </a:p>
          <a:p>
            <a:r>
              <a:rPr lang="en-US" sz="2800" dirty="0" err="1">
                <a:latin typeface="Arial" panose="020B0604020202020204" pitchFamily="34" charset="0"/>
                <a:cs typeface="Arial" panose="020B0604020202020204" pitchFamily="34" charset="0"/>
              </a:rPr>
              <a:t>există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limfocitoză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relativă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SP</a:t>
            </a:r>
          </a:p>
          <a:p>
            <a:endParaRPr lang="ro-RO"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nu </a:t>
            </a:r>
            <a:r>
              <a:rPr lang="en-US" sz="2800" dirty="0" err="1">
                <a:latin typeface="Arial" panose="020B0604020202020204" pitchFamily="34" charset="0"/>
                <a:cs typeface="Arial" panose="020B0604020202020204" pitchFamily="34" charset="0"/>
              </a:rPr>
              <a:t>există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celule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tinere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formula </a:t>
            </a:r>
            <a:r>
              <a:rPr lang="en-US" sz="2800" dirty="0" err="1">
                <a:latin typeface="Arial" panose="020B0604020202020204" pitchFamily="34" charset="0"/>
                <a:cs typeface="Arial" panose="020B0604020202020204" pitchFamily="34" charset="0"/>
              </a:rPr>
              <a:t>leucocitară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deviere</a:t>
            </a:r>
            <a:r>
              <a:rPr lang="en-US" sz="2800" dirty="0">
                <a:latin typeface="Arial" panose="020B0604020202020204" pitchFamily="34" charset="0"/>
                <a:cs typeface="Arial" panose="020B0604020202020204" pitchFamily="34" charset="0"/>
              </a:rPr>
              <a:t> la </a:t>
            </a:r>
            <a:r>
              <a:rPr lang="en-US" sz="2800" dirty="0" err="1">
                <a:latin typeface="Arial" panose="020B0604020202020204" pitchFamily="34" charset="0"/>
                <a:cs typeface="Arial" panose="020B0604020202020204" pitchFamily="34" charset="0"/>
              </a:rPr>
              <a:t>stânga</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formulei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leucocitare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8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err="1">
                <a:latin typeface="Arial" pitchFamily="34" charset="0"/>
                <a:cs typeface="Arial" pitchFamily="34" charset="0"/>
              </a:rPr>
              <a:t>Paraclinic</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pPr>
              <a:lnSpc>
                <a:spcPct val="150000"/>
              </a:lnSpc>
            </a:pPr>
            <a:endParaRPr lang="en-US" sz="2200" dirty="0">
              <a:latin typeface="Arial" pitchFamily="34" charset="0"/>
              <a:cs typeface="Arial" pitchFamily="34" charset="0"/>
            </a:endParaRPr>
          </a:p>
          <a:p>
            <a:pPr marL="0" indent="0">
              <a:lnSpc>
                <a:spcPct val="150000"/>
              </a:lnSpc>
              <a:buNone/>
            </a:pPr>
            <a:r>
              <a:rPr lang="en-US" sz="2200" dirty="0" err="1">
                <a:latin typeface="Arial" pitchFamily="34" charset="0"/>
                <a:cs typeface="Arial" pitchFamily="34" charset="0"/>
              </a:rPr>
              <a:t>Puncţia</a:t>
            </a:r>
            <a:r>
              <a:rPr lang="en-US" sz="2200" dirty="0">
                <a:latin typeface="Arial" pitchFamily="34" charset="0"/>
                <a:cs typeface="Arial" pitchFamily="34" charset="0"/>
              </a:rPr>
              <a:t> </a:t>
            </a:r>
            <a:r>
              <a:rPr lang="en-US" sz="2200" dirty="0" err="1">
                <a:latin typeface="Arial" pitchFamily="34" charset="0"/>
                <a:cs typeface="Arial" pitchFamily="34" charset="0"/>
              </a:rPr>
              <a:t>medulară</a:t>
            </a:r>
            <a:r>
              <a:rPr lang="en-US" sz="2200" dirty="0">
                <a:latin typeface="Arial" pitchFamily="34" charset="0"/>
                <a:cs typeface="Arial" pitchFamily="34" charset="0"/>
              </a:rPr>
              <a:t>– </a:t>
            </a:r>
            <a:r>
              <a:rPr lang="en-US" sz="2200" dirty="0" err="1">
                <a:latin typeface="Arial" pitchFamily="34" charset="0"/>
                <a:cs typeface="Arial" pitchFamily="34" charset="0"/>
              </a:rPr>
              <a:t>albă</a:t>
            </a:r>
            <a:r>
              <a:rPr lang="en-US" sz="2200" dirty="0">
                <a:latin typeface="Arial" pitchFamily="34" charset="0"/>
                <a:cs typeface="Arial" pitchFamily="34" charset="0"/>
              </a:rPr>
              <a:t>, </a:t>
            </a:r>
            <a:r>
              <a:rPr lang="en-US" sz="2200" dirty="0" err="1">
                <a:latin typeface="Arial" pitchFamily="34" charset="0"/>
                <a:cs typeface="Arial" pitchFamily="34" charset="0"/>
              </a:rPr>
              <a:t>sau</a:t>
            </a:r>
            <a:r>
              <a:rPr lang="en-US" sz="2200" dirty="0">
                <a:latin typeface="Arial" pitchFamily="34" charset="0"/>
                <a:cs typeface="Arial" pitchFamily="34" charset="0"/>
              </a:rPr>
              <a:t> </a:t>
            </a:r>
            <a:r>
              <a:rPr lang="en-US" sz="2200" dirty="0" err="1">
                <a:latin typeface="Arial" pitchFamily="34" charset="0"/>
                <a:cs typeface="Arial" pitchFamily="34" charset="0"/>
              </a:rPr>
              <a:t>suc</a:t>
            </a:r>
            <a:r>
              <a:rPr lang="en-US" sz="2200" dirty="0">
                <a:latin typeface="Arial" pitchFamily="34" charset="0"/>
                <a:cs typeface="Arial" pitchFamily="34" charset="0"/>
              </a:rPr>
              <a:t> </a:t>
            </a:r>
            <a:r>
              <a:rPr lang="en-US" sz="2200" dirty="0" err="1">
                <a:latin typeface="Arial" pitchFamily="34" charset="0"/>
                <a:cs typeface="Arial" pitchFamily="34" charset="0"/>
              </a:rPr>
              <a:t>medular</a:t>
            </a:r>
            <a:r>
              <a:rPr lang="en-US" sz="2200" dirty="0">
                <a:latin typeface="Arial" pitchFamily="34" charset="0"/>
                <a:cs typeface="Arial" pitchFamily="34" charset="0"/>
              </a:rPr>
              <a:t> </a:t>
            </a:r>
            <a:r>
              <a:rPr lang="en-US" sz="2200" dirty="0" err="1">
                <a:latin typeface="Arial" pitchFamily="34" charset="0"/>
                <a:cs typeface="Arial" pitchFamily="34" charset="0"/>
              </a:rPr>
              <a:t>fără</a:t>
            </a:r>
            <a:r>
              <a:rPr lang="en-US" sz="2200" dirty="0">
                <a:latin typeface="Arial" pitchFamily="34" charset="0"/>
                <a:cs typeface="Arial" pitchFamily="34" charset="0"/>
              </a:rPr>
              <a:t> </a:t>
            </a:r>
            <a:r>
              <a:rPr lang="en-US" sz="2200" dirty="0" err="1">
                <a:latin typeface="Arial" pitchFamily="34" charset="0"/>
                <a:cs typeface="Arial" pitchFamily="34" charset="0"/>
              </a:rPr>
              <a:t>grunji</a:t>
            </a:r>
            <a:endParaRPr lang="en-US" sz="2200" dirty="0">
              <a:latin typeface="Arial" pitchFamily="34" charset="0"/>
              <a:cs typeface="Arial" pitchFamily="34" charset="0"/>
            </a:endParaRPr>
          </a:p>
          <a:p>
            <a:pPr>
              <a:lnSpc>
                <a:spcPct val="150000"/>
              </a:lnSpc>
            </a:pPr>
            <a:r>
              <a:rPr lang="en-US" sz="2200" dirty="0">
                <a:latin typeface="Arial" pitchFamily="34" charset="0"/>
                <a:cs typeface="Arial" pitchFamily="34" charset="0"/>
              </a:rPr>
              <a:t>PBO – fragment </a:t>
            </a:r>
            <a:r>
              <a:rPr lang="en-US" sz="2200" dirty="0" err="1">
                <a:latin typeface="Arial" pitchFamily="34" charset="0"/>
                <a:cs typeface="Arial" pitchFamily="34" charset="0"/>
              </a:rPr>
              <a:t>osos</a:t>
            </a:r>
            <a:r>
              <a:rPr lang="en-US" sz="2200" dirty="0">
                <a:latin typeface="Arial" pitchFamily="34" charset="0"/>
                <a:cs typeface="Arial" pitchFamily="34" charset="0"/>
              </a:rPr>
              <a:t> 1-2 cm cu </a:t>
            </a:r>
            <a:r>
              <a:rPr lang="en-US" sz="2200" dirty="0" err="1">
                <a:latin typeface="Arial" pitchFamily="34" charset="0"/>
                <a:cs typeface="Arial" pitchFamily="34" charset="0"/>
              </a:rPr>
              <a:t>examen</a:t>
            </a:r>
            <a:r>
              <a:rPr lang="en-US" sz="2200" dirty="0">
                <a:latin typeface="Arial" pitchFamily="34" charset="0"/>
                <a:cs typeface="Arial" pitchFamily="34" charset="0"/>
              </a:rPr>
              <a:t> hp</a:t>
            </a:r>
          </a:p>
          <a:p>
            <a:pPr lvl="1">
              <a:lnSpc>
                <a:spcPct val="150000"/>
              </a:lnSpc>
            </a:pPr>
            <a:r>
              <a:rPr lang="en-US" sz="2200" dirty="0" err="1">
                <a:latin typeface="Arial" pitchFamily="34" charset="0"/>
                <a:cs typeface="Arial" pitchFamily="34" charset="0"/>
              </a:rPr>
              <a:t>aprecierea</a:t>
            </a:r>
            <a:r>
              <a:rPr lang="en-US" sz="2200" dirty="0">
                <a:latin typeface="Arial" pitchFamily="34" charset="0"/>
                <a:cs typeface="Arial" pitchFamily="34" charset="0"/>
              </a:rPr>
              <a:t> </a:t>
            </a:r>
            <a:r>
              <a:rPr lang="en-US" sz="2200" dirty="0" err="1">
                <a:latin typeface="Arial" pitchFamily="34" charset="0"/>
                <a:cs typeface="Arial" pitchFamily="34" charset="0"/>
              </a:rPr>
              <a:t>cantitativă</a:t>
            </a:r>
            <a:r>
              <a:rPr lang="en-US" sz="2200" dirty="0">
                <a:latin typeface="Arial" pitchFamily="34" charset="0"/>
                <a:cs typeface="Arial" pitchFamily="34" charset="0"/>
              </a:rPr>
              <a:t> (</a:t>
            </a:r>
            <a:r>
              <a:rPr lang="en-US" sz="2200" dirty="0" err="1">
                <a:latin typeface="Arial" pitchFamily="34" charset="0"/>
                <a:cs typeface="Arial" pitchFamily="34" charset="0"/>
              </a:rPr>
              <a:t>celularitate</a:t>
            </a:r>
            <a:r>
              <a:rPr lang="en-US" sz="2200" dirty="0">
                <a:latin typeface="Arial" pitchFamily="34" charset="0"/>
                <a:cs typeface="Arial" pitchFamily="34" charset="0"/>
              </a:rPr>
              <a:t> </a:t>
            </a:r>
            <a:r>
              <a:rPr lang="en-US" sz="2200" dirty="0" err="1">
                <a:latin typeface="Arial" pitchFamily="34" charset="0"/>
                <a:cs typeface="Arial" pitchFamily="34" charset="0"/>
              </a:rPr>
              <a:t>medulară</a:t>
            </a:r>
            <a:r>
              <a:rPr lang="en-US" sz="2200" dirty="0">
                <a:latin typeface="Arial" pitchFamily="34" charset="0"/>
                <a:cs typeface="Arial" pitchFamily="34" charset="0"/>
              </a:rPr>
              <a:t> &lt;30%)</a:t>
            </a:r>
          </a:p>
          <a:p>
            <a:pPr lvl="1">
              <a:lnSpc>
                <a:spcPct val="150000"/>
              </a:lnSpc>
            </a:pPr>
            <a:r>
              <a:rPr lang="en-US" sz="2200" dirty="0" err="1">
                <a:latin typeface="Arial" pitchFamily="34" charset="0"/>
                <a:cs typeface="Arial" pitchFamily="34" charset="0"/>
              </a:rPr>
              <a:t>calitativă</a:t>
            </a:r>
            <a:r>
              <a:rPr lang="en-US" sz="2200" dirty="0">
                <a:latin typeface="Arial" pitchFamily="34" charset="0"/>
                <a:cs typeface="Arial" pitchFamily="34" charset="0"/>
              </a:rPr>
              <a:t> a MO</a:t>
            </a:r>
          </a:p>
          <a:p>
            <a:pPr marL="457200" lvl="1" indent="0">
              <a:lnSpc>
                <a:spcPct val="150000"/>
              </a:lnSpc>
              <a:buNone/>
            </a:pPr>
            <a:endParaRPr lang="en-GB" sz="2200" dirty="0">
              <a:latin typeface="Arial" pitchFamily="34" charset="0"/>
              <a:cs typeface="Arial" pitchFamily="34" charset="0"/>
            </a:endParaRPr>
          </a:p>
          <a:p>
            <a:pPr marL="457200" lvl="1" indent="0">
              <a:buNone/>
            </a:pPr>
            <a:endParaRPr lang="en-GB" sz="2200"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408372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382" y="983261"/>
            <a:ext cx="3629025" cy="781050"/>
          </a:xfrm>
        </p:spPr>
        <p:txBody>
          <a:bodyPr/>
          <a:lstStyle/>
          <a:p>
            <a:r>
              <a:rPr lang="en-US" b="1" dirty="0"/>
              <a:t>VITAMINA B12</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626" y="1411527"/>
            <a:ext cx="4572818" cy="3673257"/>
          </a:xfrm>
        </p:spPr>
      </p:pic>
      <p:sp>
        <p:nvSpPr>
          <p:cNvPr id="4" name="Text Placeholder 3"/>
          <p:cNvSpPr>
            <a:spLocks noGrp="1"/>
          </p:cNvSpPr>
          <p:nvPr>
            <p:ph type="body" sz="half" idx="2"/>
          </p:nvPr>
        </p:nvSpPr>
        <p:spPr>
          <a:xfrm>
            <a:off x="4886326" y="2094586"/>
            <a:ext cx="4037037" cy="2934614"/>
          </a:xfrm>
        </p:spPr>
        <p:txBody>
          <a:bodyPr>
            <a:noAutofit/>
          </a:bodyPr>
          <a:lstStyle/>
          <a:p>
            <a:r>
              <a:rPr lang="en-US" sz="1800" dirty="0" err="1">
                <a:latin typeface="Arial" panose="020B0604020202020204" pitchFamily="34" charset="0"/>
                <a:cs typeface="Arial" panose="020B0604020202020204" pitchFamily="34" charset="0"/>
              </a:rPr>
              <a:t>Nucleu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tetrapirolic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centrat</a:t>
            </a:r>
            <a:r>
              <a:rPr lang="en-US" sz="1800" dirty="0">
                <a:latin typeface="Arial" panose="020B0604020202020204" pitchFamily="34" charset="0"/>
                <a:cs typeface="Arial" panose="020B0604020202020204" pitchFamily="34" charset="0"/>
              </a:rPr>
              <a:t> pe un atom de Co </a:t>
            </a:r>
            <a:r>
              <a:rPr lang="en-US" sz="1800" dirty="0" err="1">
                <a:latin typeface="Arial" panose="020B0604020202020204" pitchFamily="34" charset="0"/>
                <a:cs typeface="Arial" panose="020B0604020202020204" pitchFamily="34" charset="0"/>
              </a:rPr>
              <a:t>şi</a:t>
            </a:r>
            <a:r>
              <a:rPr lang="en-US" sz="1800" dirty="0">
                <a:latin typeface="Arial" panose="020B0604020202020204" pitchFamily="34" charset="0"/>
                <a:cs typeface="Arial" panose="020B0604020202020204" pitchFamily="34" charset="0"/>
              </a:rPr>
              <a:t> un radical –CN</a:t>
            </a:r>
          </a:p>
          <a:p>
            <a:r>
              <a:rPr lang="en-US" sz="1800" dirty="0">
                <a:latin typeface="Arial" panose="020B0604020202020204" pitchFamily="34" charset="0"/>
                <a:cs typeface="Arial" panose="020B0604020202020204" pitchFamily="34" charset="0"/>
              </a:rPr>
              <a:t>-OH – </a:t>
            </a:r>
            <a:r>
              <a:rPr lang="en-US" sz="1800" dirty="0" err="1">
                <a:latin typeface="Arial" panose="020B0604020202020204" pitchFamily="34" charset="0"/>
                <a:cs typeface="Arial" panose="020B0604020202020204" pitchFamily="34" charset="0"/>
              </a:rPr>
              <a:t>hidroxicobalamina</a:t>
            </a:r>
            <a:r>
              <a:rPr lang="en-US" sz="1800" dirty="0">
                <a:latin typeface="Arial" panose="020B0604020202020204" pitchFamily="34" charset="0"/>
                <a:cs typeface="Arial" panose="020B0604020202020204" pitchFamily="34" charset="0"/>
              </a:rPr>
              <a:t> forma </a:t>
            </a:r>
            <a:r>
              <a:rPr lang="en-US" sz="1800" dirty="0" err="1">
                <a:latin typeface="Arial" panose="020B0604020202020204" pitchFamily="34" charset="0"/>
                <a:cs typeface="Arial" panose="020B0604020202020204" pitchFamily="34" charset="0"/>
              </a:rPr>
              <a:t>activă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i.m.</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-CH3 – </a:t>
            </a:r>
            <a:r>
              <a:rPr lang="en-US" sz="1800" dirty="0" err="1">
                <a:latin typeface="Arial" panose="020B0604020202020204" pitchFamily="34" charset="0"/>
                <a:cs typeface="Arial" panose="020B0604020202020204" pitchFamily="34" charset="0"/>
              </a:rPr>
              <a:t>metilcobalamina</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coenzima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transformarea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homocisteinei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metionină</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adenozilcobalamina</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metabolismul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acidului</a:t>
            </a:r>
            <a:r>
              <a:rPr lang="en-US" sz="1800" dirty="0">
                <a:latin typeface="Arial" panose="020B0604020202020204" pitchFamily="34" charset="0"/>
                <a:cs typeface="Arial" panose="020B0604020202020204" pitchFamily="34" charset="0"/>
              </a:rPr>
              <a:t> propionic</a:t>
            </a:r>
          </a:p>
        </p:txBody>
      </p:sp>
    </p:spTree>
    <p:extLst>
      <p:ext uri="{BB962C8B-B14F-4D97-AF65-F5344CB8AC3E}">
        <p14:creationId xmlns:p14="http://schemas.microsoft.com/office/powerpoint/2010/main" val="363968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odica\Desktop\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3078"/>
            <a:ext cx="3388946" cy="61864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odica\Desktop\M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83153"/>
            <a:ext cx="4302106" cy="498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81600" y="57834"/>
            <a:ext cx="901209" cy="646331"/>
          </a:xfrm>
          <a:prstGeom prst="rect">
            <a:avLst/>
          </a:prstGeom>
          <a:noFill/>
        </p:spPr>
        <p:txBody>
          <a:bodyPr wrap="none" rtlCol="0">
            <a:spAutoFit/>
          </a:bodyPr>
          <a:lstStyle/>
          <a:p>
            <a:r>
              <a:rPr lang="en-US" sz="3600" b="1" dirty="0"/>
              <a:t>MO</a:t>
            </a:r>
          </a:p>
        </p:txBody>
      </p:sp>
    </p:spTree>
    <p:extLst>
      <p:ext uri="{BB962C8B-B14F-4D97-AF65-F5344CB8AC3E}">
        <p14:creationId xmlns:p14="http://schemas.microsoft.com/office/powerpoint/2010/main" val="137688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PBO</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0" y="1752600"/>
            <a:ext cx="2094978" cy="39512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124200" y="1752600"/>
            <a:ext cx="2216343" cy="3951288"/>
          </a:xfrm>
        </p:spPr>
      </p:pic>
      <p:pic>
        <p:nvPicPr>
          <p:cNvPr id="1026" name="Picture 2" descr="C:\Users\Rodica\Desktop\A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750" y="1752600"/>
            <a:ext cx="2099250" cy="382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428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dica\Desktop\PB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3" y="690563"/>
            <a:ext cx="2986087" cy="209645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odica\Desktop\PBO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674729"/>
            <a:ext cx="3179044"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dica\Desktop\PB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0"/>
            <a:ext cx="3929063" cy="315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49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t>PBO – MO </a:t>
            </a:r>
            <a:r>
              <a:rPr lang="en-US" sz="2800" b="1" dirty="0" err="1"/>
              <a:t>normală</a:t>
            </a:r>
            <a:r>
              <a:rPr lang="en-US" sz="2800" b="1" dirty="0"/>
              <a:t>/MO </a:t>
            </a:r>
            <a:r>
              <a:rPr lang="en-US" sz="2800" b="1" dirty="0" err="1"/>
              <a:t>aplazie</a:t>
            </a:r>
            <a:r>
              <a:rPr lang="en-US" sz="2800" b="1" dirty="0"/>
              <a:t> </a:t>
            </a:r>
            <a:r>
              <a:rPr lang="en-US" sz="2800" b="1" dirty="0" err="1"/>
              <a:t>medulară</a:t>
            </a:r>
            <a:endParaRPr lang="en-US" sz="28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64390" y="1143000"/>
            <a:ext cx="4242362" cy="315521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3119" y="1132127"/>
            <a:ext cx="4331411" cy="3097374"/>
          </a:xfrm>
        </p:spPr>
      </p:pic>
      <p:sp>
        <p:nvSpPr>
          <p:cNvPr id="3" name="TextBox 2">
            <a:extLst>
              <a:ext uri="{FF2B5EF4-FFF2-40B4-BE49-F238E27FC236}">
                <a16:creationId xmlns:a16="http://schemas.microsoft.com/office/drawing/2014/main" id="{5349A690-FA36-40FF-B339-CCB54F29130C}"/>
              </a:ext>
            </a:extLst>
          </p:cNvPr>
          <p:cNvSpPr txBox="1"/>
          <p:nvPr/>
        </p:nvSpPr>
        <p:spPr>
          <a:xfrm>
            <a:off x="0" y="4626353"/>
            <a:ext cx="9296399" cy="2031325"/>
          </a:xfrm>
          <a:prstGeom prst="rect">
            <a:avLst/>
          </a:prstGeom>
          <a:noFill/>
        </p:spPr>
        <p:txBody>
          <a:bodyPr wrap="square" rtlCol="0">
            <a:spAutoFit/>
          </a:bodyPr>
          <a:lstStyle/>
          <a:p>
            <a:pPr marL="285750" indent="-285750">
              <a:lnSpc>
                <a:spcPct val="150000"/>
              </a:lnSpc>
              <a:buFontTx/>
              <a:buChar char="-"/>
            </a:pPr>
            <a:r>
              <a:rPr lang="vi-VN" dirty="0">
                <a:latin typeface="Arial" panose="020B0604020202020204" pitchFamily="34" charset="0"/>
                <a:cs typeface="Arial" panose="020B0604020202020204" pitchFamily="34" charset="0"/>
              </a:rPr>
              <a:t>ţesut hematopoietic restant redus, dar </a:t>
            </a:r>
            <a:r>
              <a:rPr lang="vi-VN" b="1" dirty="0">
                <a:solidFill>
                  <a:srgbClr val="FF0000"/>
                </a:solidFill>
                <a:latin typeface="Arial" panose="020B0604020202020204" pitchFamily="34" charset="0"/>
                <a:cs typeface="Arial" panose="020B0604020202020204" pitchFamily="34" charset="0"/>
              </a:rPr>
              <a:t>cu aspect morfologic normal</a:t>
            </a:r>
            <a:endParaRPr lang="en-GB" b="1" dirty="0">
              <a:solidFill>
                <a:srgbClr val="FF0000"/>
              </a:solidFill>
              <a:latin typeface="Arial" panose="020B0604020202020204" pitchFamily="34" charset="0"/>
              <a:cs typeface="Arial" panose="020B0604020202020204" pitchFamily="34" charset="0"/>
            </a:endParaRPr>
          </a:p>
          <a:p>
            <a:pPr marL="285750" indent="-285750">
              <a:lnSpc>
                <a:spcPct val="150000"/>
              </a:lnSpc>
              <a:buFontTx/>
              <a:buChar char="-"/>
            </a:pPr>
            <a:r>
              <a:rPr lang="vi-VN" dirty="0">
                <a:latin typeface="Arial" panose="020B0604020202020204" pitchFamily="34" charset="0"/>
                <a:cs typeface="Arial" panose="020B0604020202020204" pitchFamily="34" charset="0"/>
              </a:rPr>
              <a:t>ţesut medular în care </a:t>
            </a:r>
            <a:r>
              <a:rPr lang="vi-VN" b="1" dirty="0">
                <a:solidFill>
                  <a:srgbClr val="FF0000"/>
                </a:solidFill>
                <a:latin typeface="Arial" panose="020B0604020202020204" pitchFamily="34" charset="0"/>
                <a:cs typeface="Arial" panose="020B0604020202020204" pitchFamily="34" charset="0"/>
              </a:rPr>
              <a:t>domină adipocitele</a:t>
            </a:r>
            <a:r>
              <a:rPr lang="vi-VN" dirty="0">
                <a:latin typeface="Arial" panose="020B0604020202020204" pitchFamily="34" charset="0"/>
                <a:cs typeface="Arial" panose="020B0604020202020204" pitchFamily="34" charset="0"/>
              </a:rPr>
              <a:t>, celulele stromale, rare limfocite</a:t>
            </a:r>
            <a:r>
              <a:rPr lang="en-GB" dirty="0">
                <a:latin typeface="Arial" panose="020B0604020202020204" pitchFamily="34" charset="0"/>
                <a:cs typeface="Arial" panose="020B0604020202020204" pitchFamily="34" charset="0"/>
              </a:rPr>
              <a:t>,</a:t>
            </a:r>
            <a:r>
              <a:rPr lang="vi-VN" dirty="0">
                <a:latin typeface="Arial" panose="020B0604020202020204" pitchFamily="34" charset="0"/>
                <a:cs typeface="Arial" panose="020B0604020202020204" pitchFamily="34" charset="0"/>
              </a:rPr>
              <a:t>plasmocite</a:t>
            </a:r>
            <a:endParaRPr lang="en-GB" dirty="0">
              <a:latin typeface="Arial" panose="020B0604020202020204" pitchFamily="34" charset="0"/>
              <a:cs typeface="Arial" panose="020B0604020202020204" pitchFamily="34" charset="0"/>
            </a:endParaRPr>
          </a:p>
          <a:p>
            <a:pPr marL="285750" indent="-285750">
              <a:lnSpc>
                <a:spcPct val="150000"/>
              </a:lnSpc>
              <a:buFontTx/>
              <a:buChar char="-"/>
            </a:pPr>
            <a:r>
              <a:rPr lang="vi-VN" b="1" dirty="0">
                <a:solidFill>
                  <a:srgbClr val="FF0000"/>
                </a:solidFill>
                <a:latin typeface="Arial" panose="020B0604020202020204" pitchFamily="34" charset="0"/>
                <a:cs typeface="Arial" panose="020B0604020202020204" pitchFamily="34" charset="0"/>
              </a:rPr>
              <a:t>absenţa fibrozei medulare </a:t>
            </a:r>
            <a:r>
              <a:rPr lang="vi-VN" dirty="0">
                <a:latin typeface="Arial" panose="020B0604020202020204" pitchFamily="34" charset="0"/>
                <a:cs typeface="Arial" panose="020B0604020202020204" pitchFamily="34" charset="0"/>
              </a:rPr>
              <a:t>şi a infiltrarii medulare cu alte </a:t>
            </a:r>
            <a:r>
              <a:rPr lang="vi-VN" b="1" dirty="0">
                <a:solidFill>
                  <a:srgbClr val="FF0000"/>
                </a:solidFill>
                <a:latin typeface="Arial" panose="020B0604020202020204" pitchFamily="34" charset="0"/>
                <a:cs typeface="Arial" panose="020B0604020202020204" pitchFamily="34" charset="0"/>
              </a:rPr>
              <a:t>celule patologice</a:t>
            </a:r>
            <a:endParaRPr lang="en-GB" b="1" dirty="0">
              <a:solidFill>
                <a:srgbClr val="FF0000"/>
              </a:solidFill>
              <a:latin typeface="Arial" panose="020B0604020202020204" pitchFamily="34" charset="0"/>
              <a:cs typeface="Arial" panose="020B0604020202020204" pitchFamily="34" charset="0"/>
            </a:endParaRPr>
          </a:p>
          <a:p>
            <a:pPr marL="285750" indent="-285750">
              <a:lnSpc>
                <a:spcPct val="150000"/>
              </a:lnSpc>
              <a:buFontTx/>
              <a:buChar char="-"/>
            </a:pPr>
            <a:r>
              <a:rPr lang="vi-VN" b="1" dirty="0">
                <a:solidFill>
                  <a:srgbClr val="FF0000"/>
                </a:solidFill>
                <a:latin typeface="Arial" panose="020B0604020202020204" pitchFamily="34" charset="0"/>
                <a:cs typeface="Arial" panose="020B0604020202020204" pitchFamily="34" charset="0"/>
              </a:rPr>
              <a:t>ţesut hematopoietic nonmegaloblastic</a:t>
            </a:r>
          </a:p>
          <a:p>
            <a:endParaRPr lang="en-GB" dirty="0"/>
          </a:p>
        </p:txBody>
      </p:sp>
    </p:spTree>
    <p:extLst>
      <p:ext uri="{BB962C8B-B14F-4D97-AF65-F5344CB8AC3E}">
        <p14:creationId xmlns:p14="http://schemas.microsoft.com/office/powerpoint/2010/main" val="187077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t>Diagnostic </a:t>
            </a:r>
            <a:r>
              <a:rPr lang="en-US" sz="2800" b="1" dirty="0" err="1"/>
              <a:t>pozitiv</a:t>
            </a:r>
            <a:endParaRPr lang="en-US" sz="2800" b="1" dirty="0"/>
          </a:p>
        </p:txBody>
      </p:sp>
      <p:sp>
        <p:nvSpPr>
          <p:cNvPr id="3" name="Content Placeholder 2"/>
          <p:cNvSpPr>
            <a:spLocks noGrp="1"/>
          </p:cNvSpPr>
          <p:nvPr>
            <p:ph idx="1"/>
          </p:nvPr>
        </p:nvSpPr>
        <p:spPr>
          <a:xfrm>
            <a:off x="457200" y="1066800"/>
            <a:ext cx="8382000" cy="5562600"/>
          </a:xfrm>
        </p:spPr>
        <p:txBody>
          <a:bodyPr>
            <a:normAutofit fontScale="62500" lnSpcReduction="20000"/>
          </a:bodyPr>
          <a:lstStyle/>
          <a:p>
            <a:r>
              <a:rPr lang="en-US" sz="3400" dirty="0" err="1">
                <a:latin typeface="Arial" pitchFamily="34" charset="0"/>
                <a:cs typeface="Arial" pitchFamily="34" charset="0"/>
              </a:rPr>
              <a:t>anamneza</a:t>
            </a:r>
            <a:r>
              <a:rPr lang="en-US" sz="3400" dirty="0">
                <a:latin typeface="Arial" pitchFamily="34" charset="0"/>
                <a:cs typeface="Arial" pitchFamily="34" charset="0"/>
              </a:rPr>
              <a:t> – </a:t>
            </a:r>
            <a:r>
              <a:rPr lang="en-US" sz="3400" dirty="0" err="1">
                <a:latin typeface="Arial" pitchFamily="34" charset="0"/>
                <a:cs typeface="Arial" pitchFamily="34" charset="0"/>
              </a:rPr>
              <a:t>factori</a:t>
            </a:r>
            <a:r>
              <a:rPr lang="en-US" sz="3400" dirty="0">
                <a:latin typeface="Arial" pitchFamily="34" charset="0"/>
                <a:cs typeface="Arial" pitchFamily="34" charset="0"/>
              </a:rPr>
              <a:t> de </a:t>
            </a:r>
            <a:r>
              <a:rPr lang="en-US" sz="3400" dirty="0" err="1">
                <a:latin typeface="Arial" pitchFamily="34" charset="0"/>
                <a:cs typeface="Arial" pitchFamily="34" charset="0"/>
              </a:rPr>
              <a:t>risc</a:t>
            </a:r>
            <a:endParaRPr lang="en-US" sz="3400" dirty="0">
              <a:latin typeface="Arial" pitchFamily="34" charset="0"/>
              <a:cs typeface="Arial" pitchFamily="34" charset="0"/>
            </a:endParaRPr>
          </a:p>
          <a:p>
            <a:r>
              <a:rPr lang="en-US" sz="3400" dirty="0" err="1">
                <a:latin typeface="Arial" pitchFamily="34" charset="0"/>
                <a:cs typeface="Arial" pitchFamily="34" charset="0"/>
              </a:rPr>
              <a:t>examenul</a:t>
            </a:r>
            <a:r>
              <a:rPr lang="en-US" sz="3400" dirty="0">
                <a:latin typeface="Arial" pitchFamily="34" charset="0"/>
                <a:cs typeface="Arial" pitchFamily="34" charset="0"/>
              </a:rPr>
              <a:t> </a:t>
            </a:r>
            <a:r>
              <a:rPr lang="en-US" sz="3400" dirty="0" err="1">
                <a:latin typeface="Arial" pitchFamily="34" charset="0"/>
                <a:cs typeface="Arial" pitchFamily="34" charset="0"/>
              </a:rPr>
              <a:t>obiectiv</a:t>
            </a:r>
            <a:r>
              <a:rPr lang="en-US" sz="3400" dirty="0">
                <a:latin typeface="Arial" pitchFamily="34" charset="0"/>
                <a:cs typeface="Arial" pitchFamily="34" charset="0"/>
              </a:rPr>
              <a:t> – </a:t>
            </a:r>
            <a:r>
              <a:rPr lang="en-US" sz="3400" dirty="0" err="1">
                <a:latin typeface="Arial" pitchFamily="34" charset="0"/>
                <a:cs typeface="Arial" pitchFamily="34" charset="0"/>
              </a:rPr>
              <a:t>anomalii</a:t>
            </a:r>
            <a:r>
              <a:rPr lang="en-US" sz="3400" dirty="0">
                <a:latin typeface="Arial" pitchFamily="34" charset="0"/>
                <a:cs typeface="Arial" pitchFamily="34" charset="0"/>
              </a:rPr>
              <a:t> AM </a:t>
            </a:r>
            <a:r>
              <a:rPr lang="en-US" sz="3400" dirty="0" err="1">
                <a:latin typeface="Arial" pitchFamily="34" charset="0"/>
                <a:cs typeface="Arial" pitchFamily="34" charset="0"/>
              </a:rPr>
              <a:t>congenitale</a:t>
            </a:r>
            <a:endParaRPr lang="en-US" sz="3400" dirty="0">
              <a:latin typeface="Arial" pitchFamily="34" charset="0"/>
              <a:cs typeface="Arial" pitchFamily="34" charset="0"/>
            </a:endParaRPr>
          </a:p>
          <a:p>
            <a:pPr marL="0" indent="0">
              <a:buNone/>
            </a:pPr>
            <a:endParaRPr lang="en-US" sz="3400" dirty="0">
              <a:latin typeface="Arial" pitchFamily="34" charset="0"/>
              <a:cs typeface="Arial" pitchFamily="34" charset="0"/>
            </a:endParaRPr>
          </a:p>
          <a:p>
            <a:pPr marL="0" indent="0">
              <a:buNone/>
            </a:pPr>
            <a:r>
              <a:rPr lang="en-US" sz="3400" dirty="0" err="1">
                <a:latin typeface="Arial" pitchFamily="34" charset="0"/>
                <a:cs typeface="Arial" pitchFamily="34" charset="0"/>
              </a:rPr>
              <a:t>Criterii</a:t>
            </a:r>
            <a:r>
              <a:rPr lang="en-US" sz="3400" dirty="0">
                <a:latin typeface="Arial" pitchFamily="34" charset="0"/>
                <a:cs typeface="Arial" pitchFamily="34" charset="0"/>
              </a:rPr>
              <a:t> de diagnostic</a:t>
            </a:r>
          </a:p>
          <a:p>
            <a:r>
              <a:rPr lang="en-US" sz="3400" dirty="0" err="1">
                <a:latin typeface="Arial" pitchFamily="34" charset="0"/>
                <a:cs typeface="Arial" pitchFamily="34" charset="0"/>
              </a:rPr>
              <a:t>pancitopenie</a:t>
            </a:r>
            <a:endParaRPr lang="en-US" sz="3400" dirty="0">
              <a:latin typeface="Arial" pitchFamily="34" charset="0"/>
              <a:cs typeface="Arial" pitchFamily="34" charset="0"/>
            </a:endParaRPr>
          </a:p>
          <a:p>
            <a:r>
              <a:rPr lang="en-US" sz="3400" dirty="0">
                <a:latin typeface="Arial" pitchFamily="34" charset="0"/>
                <a:cs typeface="Arial" pitchFamily="34" charset="0"/>
              </a:rPr>
              <a:t>PBO – </a:t>
            </a:r>
            <a:r>
              <a:rPr lang="en-US" sz="3400" dirty="0" err="1">
                <a:latin typeface="Arial" pitchFamily="34" charset="0"/>
                <a:cs typeface="Arial" pitchFamily="34" charset="0"/>
              </a:rPr>
              <a:t>ţesut</a:t>
            </a:r>
            <a:r>
              <a:rPr lang="en-US" sz="3400" dirty="0">
                <a:latin typeface="Arial" pitchFamily="34" charset="0"/>
                <a:cs typeface="Arial" pitchFamily="34" charset="0"/>
              </a:rPr>
              <a:t> </a:t>
            </a:r>
            <a:r>
              <a:rPr lang="en-US" sz="3400" dirty="0" err="1">
                <a:latin typeface="Arial" pitchFamily="34" charset="0"/>
                <a:cs typeface="Arial" pitchFamily="34" charset="0"/>
              </a:rPr>
              <a:t>hematoformator</a:t>
            </a:r>
            <a:r>
              <a:rPr lang="en-US" sz="3400" dirty="0">
                <a:latin typeface="Arial" pitchFamily="34" charset="0"/>
                <a:cs typeface="Arial" pitchFamily="34" charset="0"/>
              </a:rPr>
              <a:t> &lt;30%</a:t>
            </a:r>
          </a:p>
          <a:p>
            <a:pPr marL="0" indent="0" algn="ctr">
              <a:buNone/>
            </a:pPr>
            <a:endParaRPr lang="ro-RO" sz="3400" b="1" dirty="0">
              <a:latin typeface="Arial" pitchFamily="34" charset="0"/>
              <a:cs typeface="Arial" pitchFamily="34" charset="0"/>
            </a:endParaRPr>
          </a:p>
          <a:p>
            <a:pPr marL="0" indent="0" algn="ctr">
              <a:buNone/>
            </a:pPr>
            <a:r>
              <a:rPr lang="x-none" sz="3400" b="1" dirty="0">
                <a:latin typeface="Arial" pitchFamily="34" charset="0"/>
                <a:cs typeface="Arial" pitchFamily="34" charset="0"/>
              </a:rPr>
              <a:t>Criterii de aplazie medulară severă: </a:t>
            </a:r>
            <a:endParaRPr lang="ro-RO" sz="3400" b="1" dirty="0">
              <a:latin typeface="Arial" pitchFamily="34" charset="0"/>
              <a:cs typeface="Arial" pitchFamily="34" charset="0"/>
            </a:endParaRPr>
          </a:p>
          <a:p>
            <a:pPr marL="0" indent="0" algn="ctr">
              <a:buNone/>
            </a:pPr>
            <a:r>
              <a:rPr lang="x-none" sz="3400" dirty="0">
                <a:latin typeface="Arial" pitchFamily="34" charset="0"/>
                <a:cs typeface="Arial" pitchFamily="34" charset="0"/>
              </a:rPr>
              <a:t>criteri</a:t>
            </a:r>
            <a:r>
              <a:rPr lang="ro-RO" sz="3400" dirty="0">
                <a:latin typeface="Arial" pitchFamily="34" charset="0"/>
                <a:cs typeface="Arial" pitchFamily="34" charset="0"/>
              </a:rPr>
              <a:t>ul</a:t>
            </a:r>
            <a:r>
              <a:rPr lang="x-none" sz="3400" dirty="0">
                <a:latin typeface="Arial" pitchFamily="34" charset="0"/>
                <a:cs typeface="Arial" pitchFamily="34" charset="0"/>
              </a:rPr>
              <a:t> central </a:t>
            </a:r>
            <a:r>
              <a:rPr lang="ro-RO" sz="3400" dirty="0">
                <a:latin typeface="Arial" pitchFamily="34" charset="0"/>
                <a:cs typeface="Arial" pitchFamily="34" charset="0"/>
              </a:rPr>
              <a:t>+</a:t>
            </a:r>
            <a:r>
              <a:rPr lang="x-none" sz="3400" dirty="0">
                <a:latin typeface="Arial" pitchFamily="34" charset="0"/>
                <a:cs typeface="Arial" pitchFamily="34" charset="0"/>
              </a:rPr>
              <a:t> minim 2 criterii periferice</a:t>
            </a:r>
            <a:r>
              <a:rPr lang="en-US" sz="3400" dirty="0">
                <a:latin typeface="Arial" pitchFamily="34" charset="0"/>
                <a:cs typeface="Arial" pitchFamily="34" charset="0"/>
              </a:rPr>
              <a:t>. </a:t>
            </a:r>
            <a:endParaRPr lang="ro-RO" sz="3400" dirty="0">
              <a:latin typeface="Arial" pitchFamily="34" charset="0"/>
              <a:cs typeface="Arial" pitchFamily="34" charset="0"/>
            </a:endParaRPr>
          </a:p>
          <a:p>
            <a:pPr marL="0" indent="0" algn="ctr">
              <a:buNone/>
            </a:pPr>
            <a:endParaRPr lang="ro-RO" sz="3400" dirty="0">
              <a:latin typeface="Arial" pitchFamily="34" charset="0"/>
              <a:cs typeface="Arial" pitchFamily="34" charset="0"/>
            </a:endParaRPr>
          </a:p>
          <a:p>
            <a:pPr lvl="0"/>
            <a:r>
              <a:rPr lang="ro-RO" sz="3400" u="sng" dirty="0">
                <a:latin typeface="Arial" pitchFamily="34" charset="0"/>
                <a:cs typeface="Arial" pitchFamily="34" charset="0"/>
              </a:rPr>
              <a:t>c</a:t>
            </a:r>
            <a:r>
              <a:rPr lang="x-none" sz="3400" u="sng" dirty="0">
                <a:latin typeface="Arial" pitchFamily="34" charset="0"/>
                <a:cs typeface="Arial" pitchFamily="34" charset="0"/>
              </a:rPr>
              <a:t>riteriul central </a:t>
            </a:r>
            <a:r>
              <a:rPr lang="x-none" sz="3400" dirty="0">
                <a:latin typeface="Arial" pitchFamily="34" charset="0"/>
                <a:cs typeface="Arial" pitchFamily="34" charset="0"/>
              </a:rPr>
              <a:t>– celularitate medulară biopsia osoasă &lt; 25% sau &lt; 50 % celularitate medulară</a:t>
            </a:r>
            <a:r>
              <a:rPr lang="ro-RO" sz="3400" dirty="0">
                <a:latin typeface="Arial" pitchFamily="34" charset="0"/>
                <a:cs typeface="Arial" pitchFamily="34" charset="0"/>
              </a:rPr>
              <a:t>,</a:t>
            </a:r>
            <a:r>
              <a:rPr lang="x-none" sz="3400" dirty="0">
                <a:latin typeface="Arial" pitchFamily="34" charset="0"/>
                <a:cs typeface="Arial" pitchFamily="34" charset="0"/>
              </a:rPr>
              <a:t> dar cu &lt; 30% celule hematopoietice</a:t>
            </a:r>
            <a:endParaRPr lang="ro-RO" sz="3400" dirty="0">
              <a:latin typeface="Arial" pitchFamily="34" charset="0"/>
              <a:cs typeface="Arial" pitchFamily="34" charset="0"/>
            </a:endParaRPr>
          </a:p>
          <a:p>
            <a:pPr lvl="0"/>
            <a:r>
              <a:rPr lang="ro-RO" sz="3400" u="sng" dirty="0">
                <a:latin typeface="Arial" pitchFamily="34" charset="0"/>
                <a:cs typeface="Arial" pitchFamily="34" charset="0"/>
              </a:rPr>
              <a:t>c</a:t>
            </a:r>
            <a:r>
              <a:rPr lang="x-none" sz="3400" u="sng" dirty="0">
                <a:latin typeface="Arial" pitchFamily="34" charset="0"/>
                <a:cs typeface="Arial" pitchFamily="34" charset="0"/>
              </a:rPr>
              <a:t>riterii periferice </a:t>
            </a:r>
            <a:endParaRPr lang="ro-RO" sz="3400" u="sng" dirty="0">
              <a:latin typeface="Arial" pitchFamily="34" charset="0"/>
              <a:cs typeface="Arial" pitchFamily="34" charset="0"/>
            </a:endParaRPr>
          </a:p>
          <a:p>
            <a:pPr marL="0" indent="0">
              <a:buNone/>
            </a:pPr>
            <a:r>
              <a:rPr lang="ro-RO" sz="3400" dirty="0">
                <a:latin typeface="Arial" pitchFamily="34" charset="0"/>
                <a:cs typeface="Arial" pitchFamily="34" charset="0"/>
              </a:rPr>
              <a:t>	- </a:t>
            </a:r>
            <a:r>
              <a:rPr lang="x-none" sz="3400" dirty="0">
                <a:latin typeface="Arial" pitchFamily="34" charset="0"/>
                <a:cs typeface="Arial" pitchFamily="34" charset="0"/>
              </a:rPr>
              <a:t>granulocite &lt; 500/mm</a:t>
            </a:r>
            <a:r>
              <a:rPr lang="x-none" sz="3400" baseline="30000" dirty="0">
                <a:latin typeface="Arial" pitchFamily="34" charset="0"/>
                <a:cs typeface="Arial" pitchFamily="34" charset="0"/>
              </a:rPr>
              <a:t>3</a:t>
            </a:r>
            <a:r>
              <a:rPr lang="x-none" sz="3400" dirty="0">
                <a:latin typeface="Arial" pitchFamily="34" charset="0"/>
                <a:cs typeface="Arial" pitchFamily="34" charset="0"/>
              </a:rPr>
              <a:t> (&lt; 200/mm</a:t>
            </a:r>
            <a:r>
              <a:rPr lang="x-none" sz="3400" baseline="30000" dirty="0">
                <a:latin typeface="Arial" pitchFamily="34" charset="0"/>
                <a:cs typeface="Arial" pitchFamily="34" charset="0"/>
              </a:rPr>
              <a:t>3</a:t>
            </a:r>
            <a:r>
              <a:rPr lang="x-none" sz="3400" dirty="0">
                <a:latin typeface="Arial" pitchFamily="34" charset="0"/>
                <a:cs typeface="Arial" pitchFamily="34" charset="0"/>
              </a:rPr>
              <a:t> în formele foarte severe)</a:t>
            </a:r>
            <a:endParaRPr lang="ro-RO" sz="3400" dirty="0">
              <a:latin typeface="Arial" pitchFamily="34" charset="0"/>
              <a:cs typeface="Arial" pitchFamily="34" charset="0"/>
            </a:endParaRPr>
          </a:p>
          <a:p>
            <a:pPr marL="0" indent="0">
              <a:buNone/>
            </a:pPr>
            <a:r>
              <a:rPr lang="ro-RO" sz="3400" dirty="0">
                <a:latin typeface="Arial" pitchFamily="34" charset="0"/>
                <a:cs typeface="Arial" pitchFamily="34" charset="0"/>
              </a:rPr>
              <a:t>	- </a:t>
            </a:r>
            <a:r>
              <a:rPr lang="x-none" sz="3400" dirty="0">
                <a:latin typeface="Arial" pitchFamily="34" charset="0"/>
                <a:cs typeface="Arial" pitchFamily="34" charset="0"/>
              </a:rPr>
              <a:t>trombocite &lt; 20 000/mm</a:t>
            </a:r>
            <a:r>
              <a:rPr lang="x-none" sz="3400" baseline="30000" dirty="0">
                <a:latin typeface="Arial" pitchFamily="34" charset="0"/>
                <a:cs typeface="Arial" pitchFamily="34" charset="0"/>
              </a:rPr>
              <a:t>3</a:t>
            </a:r>
            <a:endParaRPr lang="ro-RO" sz="3400" dirty="0">
              <a:latin typeface="Arial" pitchFamily="34" charset="0"/>
              <a:cs typeface="Arial" pitchFamily="34" charset="0"/>
            </a:endParaRPr>
          </a:p>
          <a:p>
            <a:pPr marL="0" indent="0">
              <a:buNone/>
            </a:pPr>
            <a:r>
              <a:rPr lang="ro-RO" sz="3400" dirty="0">
                <a:latin typeface="Arial" pitchFamily="34" charset="0"/>
                <a:cs typeface="Arial" pitchFamily="34" charset="0"/>
              </a:rPr>
              <a:t>	- </a:t>
            </a:r>
            <a:r>
              <a:rPr lang="x-none" sz="3400" dirty="0">
                <a:latin typeface="Arial" pitchFamily="34" charset="0"/>
                <a:cs typeface="Arial" pitchFamily="34" charset="0"/>
              </a:rPr>
              <a:t>reticulocite &lt; 20 000/mm</a:t>
            </a:r>
            <a:r>
              <a:rPr lang="x-none" sz="3400" baseline="30000" dirty="0">
                <a:latin typeface="Arial" pitchFamily="34" charset="0"/>
                <a:cs typeface="Arial" pitchFamily="34" charset="0"/>
              </a:rPr>
              <a:t>3</a:t>
            </a:r>
            <a:endParaRPr lang="ro-RO" sz="3400" dirty="0">
              <a:latin typeface="Arial" pitchFamily="34" charset="0"/>
              <a:cs typeface="Arial" pitchFamily="34" charset="0"/>
            </a:endParaRPr>
          </a:p>
          <a:p>
            <a:pPr marL="0" indent="0">
              <a:buNone/>
            </a:pPr>
            <a:endParaRPr lang="en-US" dirty="0"/>
          </a:p>
        </p:txBody>
      </p:sp>
    </p:spTree>
    <p:extLst>
      <p:ext uri="{BB962C8B-B14F-4D97-AF65-F5344CB8AC3E}">
        <p14:creationId xmlns:p14="http://schemas.microsoft.com/office/powerpoint/2010/main" val="3509010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800" b="1" dirty="0">
                <a:latin typeface="Arial" pitchFamily="34" charset="0"/>
                <a:cs typeface="Arial" pitchFamily="34" charset="0"/>
              </a:rPr>
              <a:t>Diagnostic </a:t>
            </a:r>
            <a:r>
              <a:rPr lang="en-US" sz="2800" b="1" dirty="0" err="1">
                <a:latin typeface="Arial" pitchFamily="34" charset="0"/>
                <a:cs typeface="Arial" pitchFamily="34" charset="0"/>
              </a:rPr>
              <a:t>diferenţial</a:t>
            </a:r>
            <a:r>
              <a:rPr lang="en-US" sz="2800" b="1" dirty="0">
                <a:latin typeface="Arial" pitchFamily="34" charset="0"/>
                <a:cs typeface="Arial" pitchFamily="34" charset="0"/>
              </a:rPr>
              <a:t> – </a:t>
            </a:r>
            <a:r>
              <a:rPr lang="en-US" sz="2800" b="1" dirty="0" err="1">
                <a:latin typeface="Arial" pitchFamily="34" charset="0"/>
                <a:cs typeface="Arial" pitchFamily="34" charset="0"/>
              </a:rPr>
              <a:t>cel</a:t>
            </a:r>
            <a:r>
              <a:rPr lang="en-US" sz="2800" b="1" dirty="0">
                <a:latin typeface="Arial" pitchFamily="34" charset="0"/>
                <a:cs typeface="Arial" pitchFamily="34" charset="0"/>
              </a:rPr>
              <a:t> al </a:t>
            </a:r>
            <a:r>
              <a:rPr lang="en-US" sz="2800" b="1" dirty="0" err="1">
                <a:latin typeface="Arial" pitchFamily="34" charset="0"/>
                <a:cs typeface="Arial" pitchFamily="34" charset="0"/>
              </a:rPr>
              <a:t>pancitopeniei</a:t>
            </a:r>
            <a:br>
              <a:rPr lang="ro-RO" sz="2800" b="1" dirty="0">
                <a:latin typeface="Arial" pitchFamily="34" charset="0"/>
                <a:cs typeface="Arial" pitchFamily="34" charset="0"/>
              </a:rPr>
            </a:br>
            <a:r>
              <a:rPr lang="en-US" sz="2800" dirty="0" err="1">
                <a:effectLst>
                  <a:outerShdw blurRad="38100" dist="38100" dir="2700000" algn="tl">
                    <a:srgbClr val="000000">
                      <a:alpha val="43137"/>
                    </a:srgbClr>
                  </a:outerShdw>
                </a:effectLst>
                <a:latin typeface="Arial" pitchFamily="34" charset="0"/>
                <a:cs typeface="Arial" pitchFamily="34" charset="0"/>
              </a:rPr>
              <a:t>Cauzele</a:t>
            </a:r>
            <a:r>
              <a:rPr lang="en-US" sz="2800" dirty="0">
                <a:effectLst>
                  <a:outerShdw blurRad="38100" dist="38100" dir="2700000" algn="tl">
                    <a:srgbClr val="000000">
                      <a:alpha val="43137"/>
                    </a:srgbClr>
                  </a:outerShdw>
                </a:effectLst>
                <a:latin typeface="Arial" pitchFamily="34" charset="0"/>
                <a:cs typeface="Arial" pitchFamily="34" charset="0"/>
              </a:rPr>
              <a:t> </a:t>
            </a:r>
            <a:r>
              <a:rPr lang="en-US" sz="2800" dirty="0" err="1">
                <a:effectLst>
                  <a:outerShdw blurRad="38100" dist="38100" dir="2700000" algn="tl">
                    <a:srgbClr val="000000">
                      <a:alpha val="43137"/>
                    </a:srgbClr>
                  </a:outerShdw>
                </a:effectLst>
                <a:latin typeface="Arial" pitchFamily="34" charset="0"/>
                <a:cs typeface="Arial" pitchFamily="34" charset="0"/>
              </a:rPr>
              <a:t>pancitopeniei</a:t>
            </a:r>
            <a:endParaRPr lang="en-US" sz="2800"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66700" y="1219200"/>
            <a:ext cx="8610600" cy="5638800"/>
          </a:xfrm>
        </p:spPr>
        <p:txBody>
          <a:bodyPr>
            <a:normAutofit fontScale="32500" lnSpcReduction="20000"/>
          </a:bodyPr>
          <a:lstStyle/>
          <a:p>
            <a:pPr marL="0" indent="0">
              <a:buNone/>
            </a:pPr>
            <a:r>
              <a:rPr lang="en-US" sz="5500" b="1" dirty="0">
                <a:latin typeface="Arial" pitchFamily="34" charset="0"/>
                <a:cs typeface="Arial" pitchFamily="34" charset="0"/>
              </a:rPr>
              <a:t>1.</a:t>
            </a:r>
            <a:r>
              <a:rPr lang="ro-RO" sz="5500" b="1" dirty="0">
                <a:latin typeface="Arial" pitchFamily="34" charset="0"/>
                <a:cs typeface="Arial" pitchFamily="34" charset="0"/>
              </a:rPr>
              <a:t>Cauze centrale</a:t>
            </a:r>
          </a:p>
          <a:p>
            <a:pPr marL="0" indent="0">
              <a:buNone/>
            </a:pPr>
            <a:r>
              <a:rPr lang="en-US" sz="5500" b="1" dirty="0" err="1">
                <a:latin typeface="Arial" pitchFamily="34" charset="0"/>
                <a:cs typeface="Arial" pitchFamily="34" charset="0"/>
              </a:rPr>
              <a:t>Scăderea</a:t>
            </a:r>
            <a:r>
              <a:rPr lang="en-US" sz="5500" b="1" dirty="0">
                <a:latin typeface="Arial" pitchFamily="34" charset="0"/>
                <a:cs typeface="Arial" pitchFamily="34" charset="0"/>
              </a:rPr>
              <a:t> </a:t>
            </a:r>
            <a:r>
              <a:rPr lang="en-US" sz="5500" b="1" dirty="0" err="1">
                <a:latin typeface="Arial" pitchFamily="34" charset="0"/>
                <a:cs typeface="Arial" pitchFamily="34" charset="0"/>
              </a:rPr>
              <a:t>producţiei</a:t>
            </a:r>
            <a:endParaRPr lang="en-US" sz="5500" b="1" dirty="0">
              <a:latin typeface="Arial" pitchFamily="34" charset="0"/>
              <a:cs typeface="Arial" pitchFamily="34" charset="0"/>
            </a:endParaRPr>
          </a:p>
          <a:p>
            <a:pPr marL="0" indent="0">
              <a:buNone/>
            </a:pPr>
            <a:r>
              <a:rPr lang="en-US" sz="5500" dirty="0">
                <a:latin typeface="Arial" pitchFamily="34" charset="0"/>
                <a:cs typeface="Arial" pitchFamily="34" charset="0"/>
              </a:rPr>
              <a:t>	a) </a:t>
            </a:r>
            <a:r>
              <a:rPr lang="en-US" sz="5500" dirty="0" err="1">
                <a:latin typeface="Arial" pitchFamily="34" charset="0"/>
                <a:cs typeface="Arial" pitchFamily="34" charset="0"/>
              </a:rPr>
              <a:t>infiltrarea</a:t>
            </a:r>
            <a:r>
              <a:rPr lang="en-US" sz="5500" dirty="0">
                <a:latin typeface="Arial" pitchFamily="34" charset="0"/>
                <a:cs typeface="Arial" pitchFamily="34" charset="0"/>
              </a:rPr>
              <a:t> MO</a:t>
            </a: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leucemii</a:t>
            </a:r>
            <a:r>
              <a:rPr lang="en-US" sz="5500" dirty="0">
                <a:latin typeface="Arial" pitchFamily="34" charset="0"/>
                <a:cs typeface="Arial" pitchFamily="34" charset="0"/>
              </a:rPr>
              <a:t> acute</a:t>
            </a:r>
          </a:p>
          <a:p>
            <a:pPr marL="0" indent="0">
              <a:buNone/>
            </a:pPr>
            <a:r>
              <a:rPr lang="en-US" sz="5500" dirty="0">
                <a:latin typeface="Arial" pitchFamily="34" charset="0"/>
                <a:cs typeface="Arial" pitchFamily="34" charset="0"/>
              </a:rPr>
              <a:t>		- hairy cell leukemia</a:t>
            </a: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mielom</a:t>
            </a:r>
            <a:r>
              <a:rPr lang="en-US" sz="5500" dirty="0">
                <a:latin typeface="Arial" pitchFamily="34" charset="0"/>
                <a:cs typeface="Arial" pitchFamily="34" charset="0"/>
              </a:rPr>
              <a:t> </a:t>
            </a:r>
            <a:r>
              <a:rPr lang="en-US" sz="5500" dirty="0" err="1">
                <a:latin typeface="Arial" pitchFamily="34" charset="0"/>
                <a:cs typeface="Arial" pitchFamily="34" charset="0"/>
              </a:rPr>
              <a:t>multiplu</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limfoame</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mielofibroza</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metastaze</a:t>
            </a:r>
            <a:r>
              <a:rPr lang="en-US" sz="5500" dirty="0">
                <a:latin typeface="Arial" pitchFamily="34" charset="0"/>
                <a:cs typeface="Arial" pitchFamily="34" charset="0"/>
              </a:rPr>
              <a:t> ale </a:t>
            </a:r>
            <a:r>
              <a:rPr lang="en-US" sz="5500" dirty="0" err="1">
                <a:latin typeface="Arial" pitchFamily="34" charset="0"/>
                <a:cs typeface="Arial" pitchFamily="34" charset="0"/>
              </a:rPr>
              <a:t>unor</a:t>
            </a:r>
            <a:r>
              <a:rPr lang="en-US" sz="5500" dirty="0">
                <a:latin typeface="Arial" pitchFamily="34" charset="0"/>
                <a:cs typeface="Arial" pitchFamily="34" charset="0"/>
              </a:rPr>
              <a:t> </a:t>
            </a:r>
            <a:r>
              <a:rPr lang="en-US" sz="5500" dirty="0" err="1">
                <a:latin typeface="Arial" pitchFamily="34" charset="0"/>
                <a:cs typeface="Arial" pitchFamily="34" charset="0"/>
              </a:rPr>
              <a:t>carcinoame</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b) anemia </a:t>
            </a:r>
            <a:r>
              <a:rPr lang="en-US" sz="5500" dirty="0" err="1">
                <a:latin typeface="Arial" pitchFamily="34" charset="0"/>
                <a:cs typeface="Arial" pitchFamily="34" charset="0"/>
              </a:rPr>
              <a:t>aplastică</a:t>
            </a:r>
            <a:endParaRPr lang="en-US" sz="5500" dirty="0">
              <a:latin typeface="Arial" pitchFamily="34" charset="0"/>
              <a:cs typeface="Arial" pitchFamily="34" charset="0"/>
            </a:endParaRPr>
          </a:p>
          <a:p>
            <a:pPr marL="0" indent="0">
              <a:buNone/>
            </a:pPr>
            <a:r>
              <a:rPr lang="en-US" sz="5500" b="1" dirty="0" err="1">
                <a:latin typeface="Arial" pitchFamily="34" charset="0"/>
                <a:cs typeface="Arial" pitchFamily="34" charset="0"/>
              </a:rPr>
              <a:t>Hematopoieza</a:t>
            </a:r>
            <a:r>
              <a:rPr lang="en-US" sz="5500" b="1" dirty="0">
                <a:latin typeface="Arial" pitchFamily="34" charset="0"/>
                <a:cs typeface="Arial" pitchFamily="34" charset="0"/>
              </a:rPr>
              <a:t> </a:t>
            </a:r>
            <a:r>
              <a:rPr lang="en-US" sz="5500" b="1" dirty="0" err="1">
                <a:latin typeface="Arial" pitchFamily="34" charset="0"/>
                <a:cs typeface="Arial" pitchFamily="34" charset="0"/>
              </a:rPr>
              <a:t>ineficientă</a:t>
            </a:r>
            <a:r>
              <a:rPr lang="en-US" sz="5500" dirty="0">
                <a:latin typeface="Arial" pitchFamily="34" charset="0"/>
                <a:cs typeface="Arial" pitchFamily="34" charset="0"/>
              </a:rPr>
              <a:t>		</a:t>
            </a: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sindroame</a:t>
            </a:r>
            <a:r>
              <a:rPr lang="en-US" sz="5500" dirty="0">
                <a:latin typeface="Arial" pitchFamily="34" charset="0"/>
                <a:cs typeface="Arial" pitchFamily="34" charset="0"/>
              </a:rPr>
              <a:t> </a:t>
            </a:r>
            <a:r>
              <a:rPr lang="en-US" sz="5500" dirty="0" err="1">
                <a:latin typeface="Arial" pitchFamily="34" charset="0"/>
                <a:cs typeface="Arial" pitchFamily="34" charset="0"/>
              </a:rPr>
              <a:t>mielodisplazice</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deficit de </a:t>
            </a:r>
            <a:r>
              <a:rPr lang="en-US" sz="5500" dirty="0" err="1">
                <a:latin typeface="Arial" pitchFamily="34" charset="0"/>
                <a:cs typeface="Arial" pitchFamily="34" charset="0"/>
              </a:rPr>
              <a:t>vitamina</a:t>
            </a:r>
            <a:r>
              <a:rPr lang="en-US" sz="5500" dirty="0">
                <a:latin typeface="Arial" pitchFamily="34" charset="0"/>
                <a:cs typeface="Arial" pitchFamily="34" charset="0"/>
              </a:rPr>
              <a:t> B12 </a:t>
            </a:r>
            <a:r>
              <a:rPr lang="en-US" sz="5500" dirty="0" err="1">
                <a:latin typeface="Arial" pitchFamily="34" charset="0"/>
                <a:cs typeface="Arial" pitchFamily="34" charset="0"/>
              </a:rPr>
              <a:t>sau</a:t>
            </a:r>
            <a:r>
              <a:rPr lang="en-US" sz="5500" dirty="0">
                <a:latin typeface="Arial" pitchFamily="34" charset="0"/>
                <a:cs typeface="Arial" pitchFamily="34" charset="0"/>
              </a:rPr>
              <a:t> acid folic</a:t>
            </a:r>
            <a:endParaRPr lang="ro-RO" sz="5500" dirty="0">
              <a:latin typeface="Arial" pitchFamily="34" charset="0"/>
              <a:cs typeface="Arial" pitchFamily="34" charset="0"/>
            </a:endParaRPr>
          </a:p>
          <a:p>
            <a:pPr marL="0" indent="0">
              <a:buNone/>
            </a:pPr>
            <a:r>
              <a:rPr lang="en-US" sz="5500" b="1" dirty="0" err="1">
                <a:latin typeface="Arial" pitchFamily="34" charset="0"/>
                <a:cs typeface="Arial" pitchFamily="34" charset="0"/>
              </a:rPr>
              <a:t>Mielosupresia</a:t>
            </a:r>
            <a:r>
              <a:rPr lang="en-US" sz="5500" dirty="0">
                <a:latin typeface="Arial" pitchFamily="34" charset="0"/>
                <a:cs typeface="Arial" pitchFamily="34" charset="0"/>
              </a:rPr>
              <a:t> </a:t>
            </a:r>
            <a:r>
              <a:rPr lang="en-US" sz="5500" dirty="0" err="1">
                <a:latin typeface="Arial" pitchFamily="34" charset="0"/>
                <a:cs typeface="Arial" pitchFamily="34" charset="0"/>
              </a:rPr>
              <a:t>după</a:t>
            </a:r>
            <a:r>
              <a:rPr lang="en-US" sz="5500" dirty="0">
                <a:latin typeface="Arial" pitchFamily="34" charset="0"/>
                <a:cs typeface="Arial" pitchFamily="34" charset="0"/>
              </a:rPr>
              <a:t> </a:t>
            </a:r>
            <a:r>
              <a:rPr lang="en-US" sz="5500" dirty="0" err="1">
                <a:latin typeface="Arial" pitchFamily="34" charset="0"/>
                <a:cs typeface="Arial" pitchFamily="34" charset="0"/>
              </a:rPr>
              <a:t>iradiere</a:t>
            </a:r>
            <a:r>
              <a:rPr lang="en-US" sz="5500" dirty="0">
                <a:latin typeface="Arial" pitchFamily="34" charset="0"/>
                <a:cs typeface="Arial" pitchFamily="34" charset="0"/>
              </a:rPr>
              <a:t> </a:t>
            </a:r>
            <a:r>
              <a:rPr lang="en-US" sz="5500" dirty="0" err="1">
                <a:latin typeface="Arial" pitchFamily="34" charset="0"/>
                <a:cs typeface="Arial" pitchFamily="34" charset="0"/>
              </a:rPr>
              <a:t>sau</a:t>
            </a:r>
            <a:r>
              <a:rPr lang="en-US" sz="5500" dirty="0">
                <a:latin typeface="Arial" pitchFamily="34" charset="0"/>
                <a:cs typeface="Arial" pitchFamily="34" charset="0"/>
              </a:rPr>
              <a:t> </a:t>
            </a:r>
            <a:r>
              <a:rPr lang="en-US" sz="5500" dirty="0" err="1">
                <a:latin typeface="Arial" pitchFamily="34" charset="0"/>
                <a:cs typeface="Arial" pitchFamily="34" charset="0"/>
              </a:rPr>
              <a:t>utilizarea</a:t>
            </a:r>
            <a:r>
              <a:rPr lang="en-US" sz="5500" dirty="0">
                <a:latin typeface="Arial" pitchFamily="34" charset="0"/>
                <a:cs typeface="Arial" pitchFamily="34" charset="0"/>
              </a:rPr>
              <a:t> </a:t>
            </a:r>
            <a:r>
              <a:rPr lang="en-US" sz="5500" dirty="0" err="1">
                <a:latin typeface="Arial" pitchFamily="34" charset="0"/>
                <a:cs typeface="Arial" pitchFamily="34" charset="0"/>
              </a:rPr>
              <a:t>unor</a:t>
            </a:r>
            <a:r>
              <a:rPr lang="en-US" sz="5500" dirty="0">
                <a:latin typeface="Arial" pitchFamily="34" charset="0"/>
                <a:cs typeface="Arial" pitchFamily="34" charset="0"/>
              </a:rPr>
              <a:t> </a:t>
            </a:r>
            <a:r>
              <a:rPr lang="en-US" sz="5500" dirty="0" err="1">
                <a:latin typeface="Arial" pitchFamily="34" charset="0"/>
                <a:cs typeface="Arial" pitchFamily="34" charset="0"/>
              </a:rPr>
              <a:t>medicamente</a:t>
            </a:r>
            <a:r>
              <a:rPr lang="en-US" sz="5500" dirty="0">
                <a:latin typeface="Arial" pitchFamily="34" charset="0"/>
                <a:cs typeface="Arial" pitchFamily="34" charset="0"/>
              </a:rPr>
              <a:t> antiproliferative</a:t>
            </a:r>
          </a:p>
          <a:p>
            <a:pPr marL="0" indent="0">
              <a:buNone/>
            </a:pPr>
            <a:endParaRPr lang="en-US" sz="5500" dirty="0">
              <a:latin typeface="Arial" pitchFamily="34" charset="0"/>
              <a:cs typeface="Arial" pitchFamily="34" charset="0"/>
            </a:endParaRPr>
          </a:p>
          <a:p>
            <a:pPr marL="0" indent="0">
              <a:buNone/>
            </a:pPr>
            <a:r>
              <a:rPr lang="ro-RO" sz="5500" b="1" dirty="0">
                <a:latin typeface="Arial" pitchFamily="34" charset="0"/>
                <a:cs typeface="Arial" pitchFamily="34" charset="0"/>
              </a:rPr>
              <a:t>2</a:t>
            </a:r>
            <a:r>
              <a:rPr lang="en-US" sz="5500" b="1" dirty="0">
                <a:latin typeface="Arial" pitchFamily="34" charset="0"/>
                <a:cs typeface="Arial" pitchFamily="34" charset="0"/>
              </a:rPr>
              <a:t>. </a:t>
            </a:r>
            <a:r>
              <a:rPr lang="ro-RO" sz="5500" b="1" dirty="0">
                <a:latin typeface="Arial" pitchFamily="34" charset="0"/>
                <a:cs typeface="Arial" pitchFamily="34" charset="0"/>
              </a:rPr>
              <a:t>Cauze periferice </a:t>
            </a:r>
          </a:p>
          <a:p>
            <a:pPr marL="0" indent="0">
              <a:buNone/>
            </a:pPr>
            <a:r>
              <a:rPr lang="ro-RO" sz="5500" b="1" dirty="0">
                <a:latin typeface="Arial" pitchFamily="34" charset="0"/>
                <a:cs typeface="Arial" pitchFamily="34" charset="0"/>
              </a:rPr>
              <a:t>C</a:t>
            </a:r>
            <a:r>
              <a:rPr lang="en-US" sz="5500" b="1" dirty="0" err="1">
                <a:latin typeface="Arial" pitchFamily="34" charset="0"/>
                <a:cs typeface="Arial" pitchFamily="34" charset="0"/>
              </a:rPr>
              <a:t>reşterea</a:t>
            </a:r>
            <a:r>
              <a:rPr lang="en-US" sz="5500" b="1" dirty="0">
                <a:latin typeface="Arial" pitchFamily="34" charset="0"/>
                <a:cs typeface="Arial" pitchFamily="34" charset="0"/>
              </a:rPr>
              <a:t> </a:t>
            </a:r>
            <a:r>
              <a:rPr lang="en-US" sz="5500" b="1" dirty="0" err="1">
                <a:latin typeface="Arial" pitchFamily="34" charset="0"/>
                <a:cs typeface="Arial" pitchFamily="34" charset="0"/>
              </a:rPr>
              <a:t>distrucţiei</a:t>
            </a:r>
            <a:endParaRPr lang="en-US" sz="5500" b="1" dirty="0">
              <a:latin typeface="Arial" pitchFamily="34" charset="0"/>
              <a:cs typeface="Arial" pitchFamily="34" charset="0"/>
            </a:endParaRP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hipersplenism</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a:t>
            </a:r>
            <a:r>
              <a:rPr lang="en-US" sz="5500" dirty="0" err="1">
                <a:latin typeface="Arial" pitchFamily="34" charset="0"/>
                <a:cs typeface="Arial" pitchFamily="34" charset="0"/>
              </a:rPr>
              <a:t>boli</a:t>
            </a:r>
            <a:r>
              <a:rPr lang="en-US" sz="5500" dirty="0">
                <a:latin typeface="Arial" pitchFamily="34" charset="0"/>
                <a:cs typeface="Arial" pitchFamily="34" charset="0"/>
              </a:rPr>
              <a:t> </a:t>
            </a:r>
            <a:r>
              <a:rPr lang="en-US" sz="5500" dirty="0" err="1">
                <a:latin typeface="Arial" pitchFamily="34" charset="0"/>
                <a:cs typeface="Arial" pitchFamily="34" charset="0"/>
              </a:rPr>
              <a:t>autoimune</a:t>
            </a:r>
            <a:endParaRPr lang="en-US" sz="5500" dirty="0">
              <a:latin typeface="Arial" pitchFamily="34" charset="0"/>
              <a:cs typeface="Arial" pitchFamily="34" charset="0"/>
            </a:endParaRPr>
          </a:p>
          <a:p>
            <a:pPr marL="0" indent="0">
              <a:buNone/>
            </a:pPr>
            <a:r>
              <a:rPr lang="en-US" sz="5500" dirty="0">
                <a:latin typeface="Arial" pitchFamily="34" charset="0"/>
                <a:cs typeface="Arial" pitchFamily="34" charset="0"/>
              </a:rPr>
              <a:t>   	 - HPN</a:t>
            </a:r>
          </a:p>
          <a:p>
            <a:endParaRPr lang="en-US" dirty="0"/>
          </a:p>
          <a:p>
            <a:endParaRPr lang="en-US" dirty="0"/>
          </a:p>
        </p:txBody>
      </p:sp>
    </p:spTree>
    <p:extLst>
      <p:ext uri="{BB962C8B-B14F-4D97-AF65-F5344CB8AC3E}">
        <p14:creationId xmlns:p14="http://schemas.microsoft.com/office/powerpoint/2010/main" val="242776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400800"/>
          </a:xfrm>
        </p:spPr>
        <p:txBody>
          <a:bodyPr>
            <a:noAutofit/>
          </a:bodyPr>
          <a:lstStyle/>
          <a:p>
            <a:pPr marL="0" indent="0" algn="ctr">
              <a:buNone/>
            </a:pPr>
            <a:r>
              <a:rPr lang="en-US" sz="2800" dirty="0" err="1">
                <a:solidFill>
                  <a:srgbClr val="FF0000"/>
                </a:solidFill>
                <a:latin typeface="Arial" panose="020B0604020202020204" pitchFamily="34" charset="0"/>
                <a:cs typeface="Arial" panose="020B0604020202020204" pitchFamily="34" charset="0"/>
              </a:rPr>
              <a:t>Pancitopenia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însoţită</a:t>
            </a:r>
            <a:r>
              <a:rPr lang="en-US" sz="2800" dirty="0">
                <a:solidFill>
                  <a:srgbClr val="FF0000"/>
                </a:solidFill>
                <a:latin typeface="Arial" panose="020B0604020202020204" pitchFamily="34" charset="0"/>
                <a:cs typeface="Arial" panose="020B0604020202020204" pitchFamily="34" charset="0"/>
              </a:rPr>
              <a:t> de o </a:t>
            </a:r>
            <a:r>
              <a:rPr lang="en-US" sz="2800" dirty="0" err="1">
                <a:solidFill>
                  <a:srgbClr val="FF0000"/>
                </a:solidFill>
                <a:latin typeface="Arial" panose="020B0604020202020204" pitchFamily="34" charset="0"/>
                <a:cs typeface="Arial" panose="020B0604020202020204" pitchFamily="34" charset="0"/>
              </a:rPr>
              <a:t>măduva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osoasă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bogată</a:t>
            </a:r>
            <a:r>
              <a:rPr lang="en-US" sz="2800" dirty="0">
                <a:solidFill>
                  <a:srgbClr val="FF0000"/>
                </a:solidFill>
                <a:latin typeface="Arial" panose="020B0604020202020204" pitchFamily="34" charset="0"/>
                <a:cs typeface="Arial" panose="020B0604020202020204" pitchFamily="34" charset="0"/>
              </a:rPr>
              <a:t> exclude </a:t>
            </a:r>
            <a:r>
              <a:rPr lang="en-US" sz="2800" dirty="0" err="1">
                <a:solidFill>
                  <a:srgbClr val="FF0000"/>
                </a:solidFill>
                <a:latin typeface="Arial" panose="020B0604020202020204" pitchFamily="34" charset="0"/>
                <a:cs typeface="Arial" panose="020B0604020202020204" pitchFamily="34" charset="0"/>
              </a:rPr>
              <a:t>aplazia</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medulară</a:t>
            </a:r>
            <a:endParaRPr lang="en-US" sz="2800" dirty="0">
              <a:solidFill>
                <a:srgbClr val="FF0000"/>
              </a:solidFill>
              <a:latin typeface="Arial" panose="020B0604020202020204" pitchFamily="34" charset="0"/>
              <a:cs typeface="Arial" panose="020B0604020202020204" pitchFamily="34" charset="0"/>
            </a:endParaRPr>
          </a:p>
          <a:p>
            <a:pPr algn="just"/>
            <a:r>
              <a:rPr lang="en-US" sz="2800" dirty="0" err="1">
                <a:latin typeface="Arial" panose="020B0604020202020204" pitchFamily="34" charset="0"/>
                <a:cs typeface="Arial" panose="020B0604020202020204" pitchFamily="34" charset="0"/>
              </a:rPr>
              <a:t>Pancitopenia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poate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constitui</a:t>
            </a:r>
            <a:r>
              <a:rPr lang="en-US" sz="2800" dirty="0">
                <a:latin typeface="Arial" panose="020B0604020202020204" pitchFamily="34" charset="0"/>
                <a:cs typeface="Arial" panose="020B0604020202020204" pitchFamily="34" charset="0"/>
              </a:rPr>
              <a:t> o </a:t>
            </a:r>
            <a:r>
              <a:rPr lang="en-US" sz="2800" dirty="0" err="1">
                <a:latin typeface="Arial" panose="020B0604020202020204" pitchFamily="34" charset="0"/>
                <a:cs typeface="Arial" panose="020B0604020202020204" pitchFamily="34" charset="0"/>
              </a:rPr>
              <a:t>primă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manifestare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hipersplenism</a:t>
            </a:r>
            <a:r>
              <a:rPr lang="en-US" sz="2800" dirty="0">
                <a:latin typeface="Arial" panose="020B0604020202020204" pitchFamily="34" charset="0"/>
                <a:cs typeface="Arial" panose="020B0604020202020204" pitchFamily="34" charset="0"/>
              </a:rPr>
              <a:t>, lupus </a:t>
            </a:r>
            <a:r>
              <a:rPr lang="en-US" sz="2800" dirty="0" err="1">
                <a:latin typeface="Arial" panose="020B0604020202020204" pitchFamily="34" charset="0"/>
                <a:cs typeface="Arial" panose="020B0604020202020204" pitchFamily="34" charset="0"/>
              </a:rPr>
              <a:t>eritematos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sistemic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sindromul</a:t>
            </a:r>
            <a:r>
              <a:rPr lang="en-US" sz="2800" dirty="0">
                <a:latin typeface="Arial" panose="020B0604020202020204" pitchFamily="34" charset="0"/>
                <a:cs typeface="Arial" panose="020B0604020202020204" pitchFamily="34" charset="0"/>
              </a:rPr>
              <a:t> Evans.</a:t>
            </a:r>
          </a:p>
          <a:p>
            <a:r>
              <a:rPr lang="en-US" sz="2800" b="1" dirty="0">
                <a:latin typeface="Arial" panose="020B0604020202020204" pitchFamily="34" charset="0"/>
                <a:cs typeface="Arial" panose="020B0604020202020204" pitchFamily="34" charset="0"/>
              </a:rPr>
              <a:t>MMM</a:t>
            </a:r>
            <a:r>
              <a:rPr lang="en-US" sz="2800" dirty="0">
                <a:latin typeface="Arial" panose="020B0604020202020204" pitchFamily="34" charset="0"/>
                <a:cs typeface="Arial" panose="020B0604020202020204" pitchFamily="34" charset="0"/>
              </a:rPr>
              <a:t> se </a:t>
            </a:r>
            <a:r>
              <a:rPr lang="en-US" sz="2800" dirty="0" err="1">
                <a:latin typeface="Arial" panose="020B0604020202020204" pitchFamily="34" charset="0"/>
                <a:cs typeface="Arial" panose="020B0604020202020204" pitchFamily="34" charset="0"/>
              </a:rPr>
              <a:t>însoţeşte</a:t>
            </a:r>
            <a:r>
              <a:rPr lang="en-US" sz="2800" dirty="0">
                <a:latin typeface="Arial" panose="020B0604020202020204" pitchFamily="34" charset="0"/>
                <a:cs typeface="Arial" panose="020B0604020202020204" pitchFamily="34" charset="0"/>
              </a:rPr>
              <a:t> de o </a:t>
            </a:r>
            <a:r>
              <a:rPr lang="en-US" sz="2800" dirty="0" err="1">
                <a:latin typeface="Arial" panose="020B0604020202020204" pitchFamily="34" charset="0"/>
                <a:cs typeface="Arial" panose="020B0604020202020204" pitchFamily="34" charset="0"/>
              </a:rPr>
              <a:t>splenomegalie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gradul</a:t>
            </a:r>
            <a:r>
              <a:rPr lang="en-US" sz="2800" dirty="0">
                <a:latin typeface="Arial" panose="020B0604020202020204" pitchFamily="34" charset="0"/>
                <a:cs typeface="Arial" panose="020B0604020202020204" pitchFamily="34" charset="0"/>
              </a:rPr>
              <a:t> III, IV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V.</a:t>
            </a:r>
          </a:p>
          <a:p>
            <a:r>
              <a:rPr lang="en-US" sz="2800" b="1" dirty="0">
                <a:latin typeface="Arial" panose="020B0604020202020204" pitchFamily="34" charset="0"/>
                <a:cs typeface="Arial" panose="020B0604020202020204" pitchFamily="34" charset="0"/>
              </a:rPr>
              <a:t>Anemia </a:t>
            </a:r>
            <a:r>
              <a:rPr lang="en-US" sz="2800" b="1" dirty="0" err="1">
                <a:latin typeface="Arial" panose="020B0604020202020204" pitchFamily="34" charset="0"/>
                <a:cs typeface="Arial" panose="020B0604020202020204" pitchFamily="34" charset="0"/>
              </a:rPr>
              <a:t>Biermer</a:t>
            </a: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Hairy cell leukemia</a:t>
            </a:r>
          </a:p>
          <a:p>
            <a:endParaRPr lang="en-US" sz="2800" dirty="0">
              <a:latin typeface="Arial" panose="020B0604020202020204" pitchFamily="34" charset="0"/>
              <a:cs typeface="Arial" panose="020B0604020202020204" pitchFamily="34" charset="0"/>
            </a:endParaRPr>
          </a:p>
          <a:p>
            <a:pPr marL="0" indent="0">
              <a:buNone/>
            </a:pPr>
            <a:r>
              <a:rPr lang="en-US" sz="2800" dirty="0" err="1">
                <a:latin typeface="Arial" panose="020B0604020202020204" pitchFamily="34" charset="0"/>
                <a:cs typeface="Arial" panose="020B0604020202020204" pitchFamily="34" charset="0"/>
              </a:rPr>
              <a:t>Cel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mai</a:t>
            </a:r>
            <a:r>
              <a:rPr lang="en-US" sz="2800" dirty="0">
                <a:latin typeface="Arial" panose="020B0604020202020204" pitchFamily="34" charset="0"/>
                <a:cs typeface="Arial" panose="020B0604020202020204" pitchFamily="34" charset="0"/>
              </a:rPr>
              <a:t> important: </a:t>
            </a:r>
          </a:p>
          <a:p>
            <a:pPr marL="0" indent="0">
              <a:buNone/>
            </a:pPr>
            <a:r>
              <a:rPr lang="en-US" sz="2800"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SMD</a:t>
            </a:r>
            <a:r>
              <a:rPr lang="en-US" sz="2800" dirty="0">
                <a:latin typeface="Arial" panose="020B0604020202020204" pitchFamily="34" charset="0"/>
                <a:cs typeface="Arial" panose="020B0604020202020204" pitchFamily="34" charset="0"/>
              </a:rPr>
              <a:t>- forma </a:t>
            </a:r>
            <a:r>
              <a:rPr lang="en-US" sz="2800" dirty="0" err="1">
                <a:latin typeface="Arial" panose="020B0604020202020204" pitchFamily="34" charset="0"/>
                <a:cs typeface="Arial" panose="020B0604020202020204" pitchFamily="34" charset="0"/>
              </a:rPr>
              <a:t>hipocelulară</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 </a:t>
            </a:r>
            <a:r>
              <a:rPr lang="en-US" sz="2800" b="1" dirty="0">
                <a:latin typeface="Arial" panose="020B0604020202020204" pitchFamily="34" charset="0"/>
                <a:cs typeface="Arial" panose="020B0604020202020204" pitchFamily="34" charset="0"/>
              </a:rPr>
              <a:t>LA</a:t>
            </a:r>
            <a:r>
              <a:rPr lang="en-US" sz="2800" dirty="0">
                <a:latin typeface="Arial" panose="020B0604020202020204" pitchFamily="34" charset="0"/>
                <a:cs typeface="Arial" panose="020B0604020202020204" pitchFamily="34" charset="0"/>
              </a:rPr>
              <a:t> - forma </a:t>
            </a:r>
            <a:r>
              <a:rPr lang="en-US" sz="2800" dirty="0" err="1">
                <a:latin typeface="Arial" panose="020B0604020202020204" pitchFamily="34" charset="0"/>
                <a:cs typeface="Arial" panose="020B0604020202020204" pitchFamily="34" charset="0"/>
              </a:rPr>
              <a:t>aleucemică</a:t>
            </a:r>
            <a:endParaRPr lang="en-US" sz="28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853434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noAutofit/>
          </a:bodyPr>
          <a:lstStyle/>
          <a:p>
            <a:r>
              <a:rPr lang="en-US" sz="3200" b="1" dirty="0">
                <a:latin typeface="Arial" panose="020B0604020202020204" pitchFamily="34" charset="0"/>
                <a:cs typeface="Arial" panose="020B0604020202020204" pitchFamily="34" charset="0"/>
              </a:rPr>
              <a:t>EVOLUŢIE.COMPLICAŢII .PROGNOSTIC</a:t>
            </a:r>
            <a:r>
              <a:rPr lang="en-US" sz="3200" dirty="0">
                <a:latin typeface="Arial" panose="020B060402020202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685800"/>
            <a:ext cx="8991600" cy="6019800"/>
          </a:xfrm>
        </p:spPr>
        <p:txBody>
          <a:bodyPr>
            <a:noAutofit/>
          </a:bodyPr>
          <a:lstStyle/>
          <a:p>
            <a:endParaRPr lang="ro-RO" sz="2400" dirty="0">
              <a:latin typeface="Arial" pitchFamily="34" charset="0"/>
              <a:cs typeface="Arial" pitchFamily="34" charset="0"/>
            </a:endParaRPr>
          </a:p>
          <a:p>
            <a:r>
              <a:rPr lang="en-US" sz="2400" u="sng" dirty="0" err="1">
                <a:latin typeface="Arial" pitchFamily="34" charset="0"/>
                <a:cs typeface="Arial" pitchFamily="34" charset="0"/>
              </a:rPr>
              <a:t>Aplazia</a:t>
            </a:r>
            <a:r>
              <a:rPr lang="en-US" sz="2400" u="sng" dirty="0">
                <a:latin typeface="Arial" pitchFamily="34" charset="0"/>
                <a:cs typeface="Arial" pitchFamily="34" charset="0"/>
              </a:rPr>
              <a:t> </a:t>
            </a:r>
            <a:r>
              <a:rPr lang="en-US" sz="2400" u="sng" dirty="0" err="1">
                <a:latin typeface="Arial" pitchFamily="34" charset="0"/>
                <a:cs typeface="Arial" pitchFamily="34" charset="0"/>
              </a:rPr>
              <a:t>medulară</a:t>
            </a:r>
            <a:r>
              <a:rPr lang="en-US" sz="2400" u="sng" dirty="0">
                <a:latin typeface="Arial" pitchFamily="34" charset="0"/>
                <a:cs typeface="Arial" pitchFamily="34" charset="0"/>
              </a:rPr>
              <a:t> </a:t>
            </a:r>
            <a:r>
              <a:rPr lang="en-US" sz="2400" u="sng" dirty="0" err="1">
                <a:latin typeface="Arial" pitchFamily="34" charset="0"/>
                <a:cs typeface="Arial" pitchFamily="34" charset="0"/>
              </a:rPr>
              <a:t>severă</a:t>
            </a:r>
            <a:r>
              <a:rPr lang="en-US" sz="2400" u="sng" dirty="0">
                <a:latin typeface="Arial" pitchFamily="34" charset="0"/>
                <a:cs typeface="Arial" pitchFamily="34" charset="0"/>
              </a:rPr>
              <a:t> </a:t>
            </a:r>
            <a:r>
              <a:rPr lang="en-US" sz="2400" dirty="0">
                <a:latin typeface="Arial" pitchFamily="34" charset="0"/>
                <a:cs typeface="Arial" pitchFamily="34" charset="0"/>
              </a:rPr>
              <a:t>– prognostic </a:t>
            </a:r>
            <a:r>
              <a:rPr lang="en-US" sz="2400" dirty="0" err="1">
                <a:latin typeface="Arial" pitchFamily="34" charset="0"/>
                <a:cs typeface="Arial" pitchFamily="34" charset="0"/>
              </a:rPr>
              <a:t>extrem</a:t>
            </a:r>
            <a:r>
              <a:rPr lang="en-US" sz="2400" dirty="0">
                <a:latin typeface="Arial" pitchFamily="34" charset="0"/>
                <a:cs typeface="Arial" pitchFamily="34" charset="0"/>
              </a:rPr>
              <a:t> de </a:t>
            </a:r>
            <a:r>
              <a:rPr lang="en-US" sz="2400" dirty="0" err="1">
                <a:latin typeface="Arial" pitchFamily="34" charset="0"/>
                <a:cs typeface="Arial" pitchFamily="34" charset="0"/>
              </a:rPr>
              <a:t>grav</a:t>
            </a:r>
            <a:endParaRPr lang="en-US" sz="2400" dirty="0">
              <a:latin typeface="Arial" pitchFamily="34" charset="0"/>
              <a:cs typeface="Arial" pitchFamily="34" charset="0"/>
            </a:endParaRPr>
          </a:p>
          <a:p>
            <a:r>
              <a:rPr lang="en-US" sz="2400" dirty="0" err="1">
                <a:latin typeface="Arial" pitchFamily="34" charset="0"/>
                <a:cs typeface="Arial" pitchFamily="34" charset="0"/>
              </a:rPr>
              <a:t>Cauza</a:t>
            </a:r>
            <a:r>
              <a:rPr lang="en-US" sz="2400" dirty="0">
                <a:latin typeface="Arial" pitchFamily="34" charset="0"/>
                <a:cs typeface="Arial" pitchFamily="34" charset="0"/>
              </a:rPr>
              <a:t> de </a:t>
            </a:r>
            <a:r>
              <a:rPr lang="en-US" sz="2400" dirty="0" err="1">
                <a:latin typeface="Arial" pitchFamily="34" charset="0"/>
                <a:cs typeface="Arial" pitchFamily="34" charset="0"/>
              </a:rPr>
              <a:t>deces</a:t>
            </a:r>
            <a:r>
              <a:rPr lang="en-US" sz="2400" dirty="0">
                <a:latin typeface="Arial" pitchFamily="34" charset="0"/>
                <a:cs typeface="Arial" pitchFamily="34" charset="0"/>
              </a:rPr>
              <a:t> - </a:t>
            </a:r>
            <a:r>
              <a:rPr lang="en-US" sz="2400" dirty="0" err="1">
                <a:latin typeface="Arial" pitchFamily="34" charset="0"/>
                <a:cs typeface="Arial" pitchFamily="34" charset="0"/>
              </a:rPr>
              <a:t>hemoragii</a:t>
            </a:r>
            <a:endParaRPr lang="en-US" sz="2400" dirty="0">
              <a:latin typeface="Arial" pitchFamily="34" charset="0"/>
              <a:cs typeface="Arial" pitchFamily="34" charset="0"/>
            </a:endParaRPr>
          </a:p>
          <a:p>
            <a:r>
              <a:rPr lang="en-US" sz="2400" dirty="0" err="1">
                <a:latin typeface="Arial" pitchFamily="34" charset="0"/>
                <a:cs typeface="Arial" pitchFamily="34" charset="0"/>
              </a:rPr>
              <a:t>Dacă</a:t>
            </a:r>
            <a:r>
              <a:rPr lang="en-US" sz="2400" dirty="0">
                <a:latin typeface="Arial" pitchFamily="34" charset="0"/>
                <a:cs typeface="Arial" pitchFamily="34" charset="0"/>
              </a:rPr>
              <a:t> </a:t>
            </a:r>
            <a:r>
              <a:rPr lang="en-US" sz="2400" dirty="0" err="1">
                <a:latin typeface="Arial" pitchFamily="34" charset="0"/>
                <a:cs typeface="Arial" pitchFamily="34" charset="0"/>
              </a:rPr>
              <a:t>citopeniile</a:t>
            </a:r>
            <a:r>
              <a:rPr lang="en-US" sz="2400" dirty="0">
                <a:latin typeface="Arial" pitchFamily="34" charset="0"/>
                <a:cs typeface="Arial" pitchFamily="34" charset="0"/>
              </a:rPr>
              <a:t> severe </a:t>
            </a:r>
            <a:r>
              <a:rPr lang="en-US" sz="2400" dirty="0" err="1">
                <a:latin typeface="Arial" pitchFamily="34" charset="0"/>
                <a:cs typeface="Arial" pitchFamily="34" charset="0"/>
              </a:rPr>
              <a:t>iniţiale</a:t>
            </a:r>
            <a:r>
              <a:rPr lang="en-US" sz="2400" dirty="0">
                <a:latin typeface="Arial" pitchFamily="34" charset="0"/>
                <a:cs typeface="Arial" pitchFamily="34" charset="0"/>
              </a:rPr>
              <a:t> nu pot fi </a:t>
            </a:r>
            <a:r>
              <a:rPr lang="en-US" sz="2400" dirty="0" err="1">
                <a:latin typeface="Arial" pitchFamily="34" charset="0"/>
                <a:cs typeface="Arial" pitchFamily="34" charset="0"/>
              </a:rPr>
              <a:t>corectate</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urmatoarele</a:t>
            </a:r>
            <a:r>
              <a:rPr lang="en-US" sz="2400" dirty="0">
                <a:latin typeface="Arial" pitchFamily="34" charset="0"/>
                <a:cs typeface="Arial" pitchFamily="34" charset="0"/>
              </a:rPr>
              <a:t> 3 </a:t>
            </a:r>
            <a:r>
              <a:rPr lang="en-US" sz="2400" dirty="0" err="1">
                <a:latin typeface="Arial" pitchFamily="34" charset="0"/>
                <a:cs typeface="Arial" pitchFamily="34" charset="0"/>
              </a:rPr>
              <a:t>luni</a:t>
            </a:r>
            <a:r>
              <a:rPr lang="en-US" sz="2400" dirty="0">
                <a:latin typeface="Arial" pitchFamily="34" charset="0"/>
                <a:cs typeface="Arial" pitchFamily="34" charset="0"/>
              </a:rPr>
              <a:t> de la diagnostic, </a:t>
            </a:r>
            <a:r>
              <a:rPr lang="en-US" sz="2400" dirty="0" err="1">
                <a:latin typeface="Arial" pitchFamily="34" charset="0"/>
                <a:cs typeface="Arial" pitchFamily="34" charset="0"/>
              </a:rPr>
              <a:t>prognosticul</a:t>
            </a:r>
            <a:r>
              <a:rPr lang="en-US" sz="2400" dirty="0">
                <a:latin typeface="Arial" pitchFamily="34" charset="0"/>
                <a:cs typeface="Arial" pitchFamily="34" charset="0"/>
              </a:rPr>
              <a:t> </a:t>
            </a:r>
            <a:r>
              <a:rPr lang="en-US" sz="2400" dirty="0" err="1">
                <a:latin typeface="Arial" pitchFamily="34" charset="0"/>
                <a:cs typeface="Arial" pitchFamily="34" charset="0"/>
              </a:rPr>
              <a:t>rezervat</a:t>
            </a:r>
            <a:endParaRPr lang="en-US" sz="2400" dirty="0">
              <a:latin typeface="Arial" pitchFamily="34" charset="0"/>
              <a:cs typeface="Arial" pitchFamily="34" charset="0"/>
            </a:endParaRPr>
          </a:p>
          <a:p>
            <a:r>
              <a:rPr lang="en-US" sz="2400" dirty="0">
                <a:latin typeface="Arial" pitchFamily="34" charset="0"/>
                <a:cs typeface="Arial" pitchFamily="34" charset="0"/>
              </a:rPr>
              <a:t>70% </a:t>
            </a:r>
            <a:r>
              <a:rPr lang="en-US" sz="2400" dirty="0" err="1">
                <a:latin typeface="Arial" pitchFamily="34" charset="0"/>
                <a:cs typeface="Arial" pitchFamily="34" charset="0"/>
              </a:rPr>
              <a:t>dintre</a:t>
            </a:r>
            <a:r>
              <a:rPr lang="en-US" sz="2400" dirty="0">
                <a:latin typeface="Arial" pitchFamily="34" charset="0"/>
                <a:cs typeface="Arial" pitchFamily="34" charset="0"/>
              </a:rPr>
              <a:t> </a:t>
            </a:r>
            <a:r>
              <a:rPr lang="en-US" sz="2400" dirty="0" err="1">
                <a:latin typeface="Arial" pitchFamily="34" charset="0"/>
                <a:cs typeface="Arial" pitchFamily="34" charset="0"/>
              </a:rPr>
              <a:t>pacienţii</a:t>
            </a:r>
            <a:r>
              <a:rPr lang="en-US" sz="2400" dirty="0">
                <a:latin typeface="Arial" pitchFamily="34" charset="0"/>
                <a:cs typeface="Arial" pitchFamily="34" charset="0"/>
              </a:rPr>
              <a:t> cu </a:t>
            </a:r>
            <a:r>
              <a:rPr lang="en-US" sz="2400" dirty="0" err="1">
                <a:latin typeface="Arial" pitchFamily="34" charset="0"/>
                <a:cs typeface="Arial" pitchFamily="34" charset="0"/>
              </a:rPr>
              <a:t>aplazie</a:t>
            </a:r>
            <a:r>
              <a:rPr lang="en-US" sz="2400" dirty="0">
                <a:latin typeface="Arial" pitchFamily="34" charset="0"/>
                <a:cs typeface="Arial" pitchFamily="34" charset="0"/>
              </a:rPr>
              <a:t> </a:t>
            </a:r>
            <a:r>
              <a:rPr lang="en-US" sz="2400" dirty="0" err="1">
                <a:latin typeface="Arial" pitchFamily="34" charset="0"/>
                <a:cs typeface="Arial" pitchFamily="34" charset="0"/>
              </a:rPr>
              <a:t>severă</a:t>
            </a:r>
            <a:r>
              <a:rPr lang="en-US" sz="2400" dirty="0">
                <a:latin typeface="Arial" pitchFamily="34" charset="0"/>
                <a:cs typeface="Arial" pitchFamily="34" charset="0"/>
              </a:rPr>
              <a:t> </a:t>
            </a:r>
            <a:r>
              <a:rPr lang="en-US" sz="2400" dirty="0" err="1">
                <a:latin typeface="Arial" pitchFamily="34" charset="0"/>
                <a:cs typeface="Arial" pitchFamily="34" charset="0"/>
              </a:rPr>
              <a:t>mor</a:t>
            </a:r>
            <a:r>
              <a:rPr lang="en-US" sz="2400" dirty="0">
                <a:latin typeface="Arial" pitchFamily="34" charset="0"/>
                <a:cs typeface="Arial" pitchFamily="34" charset="0"/>
              </a:rPr>
              <a:t>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primul</a:t>
            </a:r>
            <a:r>
              <a:rPr lang="en-US" sz="2400" dirty="0">
                <a:latin typeface="Arial" pitchFamily="34" charset="0"/>
                <a:cs typeface="Arial" pitchFamily="34" charset="0"/>
              </a:rPr>
              <a:t> an de la diagnostic </a:t>
            </a:r>
            <a:r>
              <a:rPr lang="en-US" sz="2400" dirty="0" err="1">
                <a:latin typeface="Arial" pitchFamily="34" charset="0"/>
                <a:cs typeface="Arial" pitchFamily="34" charset="0"/>
              </a:rPr>
              <a:t>în</a:t>
            </a:r>
            <a:r>
              <a:rPr lang="en-US" sz="2400" dirty="0">
                <a:latin typeface="Arial" pitchFamily="34" charset="0"/>
                <a:cs typeface="Arial" pitchFamily="34" charset="0"/>
              </a:rPr>
              <a:t> </a:t>
            </a:r>
            <a:r>
              <a:rPr lang="en-US" sz="2400" dirty="0" err="1">
                <a:latin typeface="Arial" pitchFamily="34" charset="0"/>
                <a:cs typeface="Arial" pitchFamily="34" charset="0"/>
              </a:rPr>
              <a:t>absenţa</a:t>
            </a:r>
            <a:r>
              <a:rPr lang="en-US" sz="2400" dirty="0">
                <a:latin typeface="Arial" pitchFamily="34" charset="0"/>
                <a:cs typeface="Arial" pitchFamily="34" charset="0"/>
              </a:rPr>
              <a:t> </a:t>
            </a:r>
            <a:r>
              <a:rPr lang="en-US" sz="2400" dirty="0" err="1">
                <a:latin typeface="Arial" pitchFamily="34" charset="0"/>
                <a:cs typeface="Arial" pitchFamily="34" charset="0"/>
              </a:rPr>
              <a:t>terapiei</a:t>
            </a:r>
            <a:endParaRPr lang="en-US" sz="2400" dirty="0">
              <a:latin typeface="Arial" pitchFamily="34" charset="0"/>
              <a:cs typeface="Arial" pitchFamily="34" charset="0"/>
            </a:endParaRPr>
          </a:p>
          <a:p>
            <a:endParaRPr lang="en-US" sz="2400" u="sng" dirty="0">
              <a:latin typeface="Arial" pitchFamily="34" charset="0"/>
              <a:cs typeface="Arial" pitchFamily="34" charset="0"/>
            </a:endParaRPr>
          </a:p>
          <a:p>
            <a:r>
              <a:rPr lang="en-US" sz="2400" u="sng" dirty="0" err="1">
                <a:latin typeface="Arial" pitchFamily="34" charset="0"/>
                <a:cs typeface="Arial" pitchFamily="34" charset="0"/>
              </a:rPr>
              <a:t>Aplazia</a:t>
            </a:r>
            <a:r>
              <a:rPr lang="en-US" sz="2400" u="sng" dirty="0">
                <a:latin typeface="Arial" pitchFamily="34" charset="0"/>
                <a:cs typeface="Arial" pitchFamily="34" charset="0"/>
              </a:rPr>
              <a:t> </a:t>
            </a:r>
            <a:r>
              <a:rPr lang="en-US" sz="2400" u="sng" dirty="0" err="1">
                <a:latin typeface="Arial" pitchFamily="34" charset="0"/>
                <a:cs typeface="Arial" pitchFamily="34" charset="0"/>
              </a:rPr>
              <a:t>medulară</a:t>
            </a:r>
            <a:r>
              <a:rPr lang="en-US" sz="2400" u="sng" dirty="0">
                <a:latin typeface="Arial" pitchFamily="34" charset="0"/>
                <a:cs typeface="Arial" pitchFamily="34" charset="0"/>
              </a:rPr>
              <a:t> </a:t>
            </a:r>
            <a:r>
              <a:rPr lang="en-US" sz="2400" u="sng" dirty="0" err="1">
                <a:latin typeface="Arial" pitchFamily="34" charset="0"/>
                <a:cs typeface="Arial" pitchFamily="34" charset="0"/>
              </a:rPr>
              <a:t>moderată</a:t>
            </a:r>
            <a:r>
              <a:rPr lang="en-US" sz="2400" u="sng" dirty="0">
                <a:latin typeface="Arial" pitchFamily="34" charset="0"/>
                <a:cs typeface="Arial" pitchFamily="34" charset="0"/>
              </a:rPr>
              <a:t> </a:t>
            </a:r>
            <a:r>
              <a:rPr lang="en-US" sz="2400" dirty="0">
                <a:latin typeface="Arial" pitchFamily="34" charset="0"/>
                <a:cs typeface="Arial" pitchFamily="34" charset="0"/>
              </a:rPr>
              <a:t>(</a:t>
            </a:r>
            <a:r>
              <a:rPr lang="en-US" sz="2400" dirty="0" err="1">
                <a:latin typeface="Arial" pitchFamily="34" charset="0"/>
                <a:cs typeface="Arial" pitchFamily="34" charset="0"/>
              </a:rPr>
              <a:t>hipoplazii</a:t>
            </a:r>
            <a:r>
              <a:rPr lang="en-US" sz="2400" dirty="0">
                <a:latin typeface="Arial" pitchFamily="34" charset="0"/>
                <a:cs typeface="Arial" pitchFamily="34" charset="0"/>
              </a:rPr>
              <a:t> ) - prognostic </a:t>
            </a:r>
            <a:r>
              <a:rPr lang="en-US" sz="2400" dirty="0" err="1">
                <a:latin typeface="Arial" pitchFamily="34" charset="0"/>
                <a:cs typeface="Arial" pitchFamily="34" charset="0"/>
              </a:rPr>
              <a:t>mai</a:t>
            </a:r>
            <a:r>
              <a:rPr lang="en-US" sz="2400" dirty="0">
                <a:latin typeface="Arial" pitchFamily="34" charset="0"/>
                <a:cs typeface="Arial" pitchFamily="34" charset="0"/>
              </a:rPr>
              <a:t> bun.</a:t>
            </a:r>
          </a:p>
          <a:p>
            <a:endParaRPr lang="en-US" sz="2400" dirty="0">
              <a:latin typeface="Arial" pitchFamily="34" charset="0"/>
              <a:cs typeface="Arial" pitchFamily="34" charset="0"/>
            </a:endParaRPr>
          </a:p>
          <a:p>
            <a:r>
              <a:rPr lang="en-US" sz="2400" dirty="0" err="1">
                <a:latin typeface="Arial" pitchFamily="34" charset="0"/>
                <a:cs typeface="Arial" pitchFamily="34" charset="0"/>
              </a:rPr>
              <a:t>Tratamentul</a:t>
            </a:r>
            <a:r>
              <a:rPr lang="en-US" sz="2400" dirty="0">
                <a:latin typeface="Arial" pitchFamily="34" charset="0"/>
                <a:cs typeface="Arial" pitchFamily="34" charset="0"/>
              </a:rPr>
              <a:t> </a:t>
            </a:r>
            <a:r>
              <a:rPr lang="en-US" sz="2400" dirty="0" err="1">
                <a:latin typeface="Arial" pitchFamily="34" charset="0"/>
                <a:cs typeface="Arial" pitchFamily="34" charset="0"/>
              </a:rPr>
              <a:t>simptomatic</a:t>
            </a:r>
            <a:r>
              <a:rPr lang="en-US" sz="2400" dirty="0">
                <a:latin typeface="Arial" pitchFamily="34" charset="0"/>
                <a:cs typeface="Arial" pitchFamily="34" charset="0"/>
              </a:rPr>
              <a:t>  + </a:t>
            </a:r>
            <a:r>
              <a:rPr lang="en-US" sz="2400" dirty="0" err="1">
                <a:latin typeface="Arial" pitchFamily="34" charset="0"/>
                <a:cs typeface="Arial" pitchFamily="34" charset="0"/>
              </a:rPr>
              <a:t>corticoizi</a:t>
            </a:r>
            <a:r>
              <a:rPr lang="en-US" sz="2400" dirty="0">
                <a:latin typeface="Arial" pitchFamily="34" charset="0"/>
                <a:cs typeface="Arial" pitchFamily="34" charset="0"/>
              </a:rPr>
              <a:t> + </a:t>
            </a:r>
            <a:r>
              <a:rPr lang="en-US" sz="2400" dirty="0" err="1">
                <a:latin typeface="Arial" pitchFamily="34" charset="0"/>
                <a:cs typeface="Arial" pitchFamily="34" charset="0"/>
              </a:rPr>
              <a:t>androgeni</a:t>
            </a:r>
            <a:r>
              <a:rPr lang="en-US" sz="2400" dirty="0">
                <a:latin typeface="Arial" pitchFamily="34" charset="0"/>
                <a:cs typeface="Arial" pitchFamily="34" charset="0"/>
              </a:rPr>
              <a:t> </a:t>
            </a:r>
            <a:r>
              <a:rPr lang="en-US" sz="2400" dirty="0" err="1">
                <a:latin typeface="Arial" pitchFamily="34" charset="0"/>
                <a:cs typeface="Arial" pitchFamily="34" charset="0"/>
              </a:rPr>
              <a:t>mortalitate</a:t>
            </a:r>
            <a:r>
              <a:rPr lang="en-US" sz="2400" dirty="0">
                <a:latin typeface="Arial" pitchFamily="34" charset="0"/>
                <a:cs typeface="Arial" pitchFamily="34" charset="0"/>
              </a:rPr>
              <a:t> de </a:t>
            </a:r>
            <a:r>
              <a:rPr lang="en-US" sz="2400" b="1" dirty="0">
                <a:latin typeface="Arial" pitchFamily="34" charset="0"/>
                <a:cs typeface="Arial" pitchFamily="34" charset="0"/>
              </a:rPr>
              <a:t>56 % la un an </a:t>
            </a:r>
            <a:r>
              <a:rPr lang="en-US" sz="2400" b="1" dirty="0" err="1">
                <a:latin typeface="Arial" pitchFamily="34" charset="0"/>
                <a:cs typeface="Arial" pitchFamily="34" charset="0"/>
              </a:rPr>
              <a:t>si</a:t>
            </a:r>
            <a:r>
              <a:rPr lang="en-US" sz="2400" b="1" dirty="0">
                <a:latin typeface="Arial" pitchFamily="34" charset="0"/>
                <a:cs typeface="Arial" pitchFamily="34" charset="0"/>
              </a:rPr>
              <a:t> de 72 % la 18 </a:t>
            </a:r>
            <a:r>
              <a:rPr lang="en-US" sz="2400" b="1" dirty="0" err="1">
                <a:latin typeface="Arial" pitchFamily="34" charset="0"/>
                <a:cs typeface="Arial" pitchFamily="34" charset="0"/>
              </a:rPr>
              <a:t>luni</a:t>
            </a:r>
            <a:r>
              <a:rPr lang="en-US" sz="2400" b="1" dirty="0">
                <a:latin typeface="Arial" pitchFamily="34" charset="0"/>
                <a:cs typeface="Arial" pitchFamily="34" charset="0"/>
              </a:rPr>
              <a:t> de </a:t>
            </a:r>
            <a:r>
              <a:rPr lang="en-US" sz="2400" b="1" dirty="0" err="1">
                <a:latin typeface="Arial" pitchFamily="34" charset="0"/>
                <a:cs typeface="Arial" pitchFamily="34" charset="0"/>
              </a:rPr>
              <a:t>tratament</a:t>
            </a:r>
            <a:r>
              <a:rPr lang="en-US" sz="2400" b="1" dirty="0">
                <a:latin typeface="Arial" pitchFamily="34" charset="0"/>
                <a:cs typeface="Arial" pitchFamily="34" charset="0"/>
              </a:rPr>
              <a:t>.</a:t>
            </a:r>
          </a:p>
          <a:p>
            <a:pPr marL="0" indent="0">
              <a:buNone/>
            </a:pPr>
            <a:endParaRPr lang="ro-RO" sz="2400" dirty="0">
              <a:latin typeface="Arial" pitchFamily="34" charset="0"/>
              <a:cs typeface="Arial" pitchFamily="34" charset="0"/>
            </a:endParaRPr>
          </a:p>
          <a:p>
            <a:pPr marL="0" indent="0">
              <a:buNone/>
            </a:pPr>
            <a:r>
              <a:rPr lang="ro-RO" sz="2400" dirty="0">
                <a:latin typeface="Arial" pitchFamily="34" charset="0"/>
                <a:cs typeface="Arial" pitchFamily="34" charset="0"/>
              </a:rPr>
              <a:t>- </a:t>
            </a:r>
            <a:r>
              <a:rPr lang="en-US" sz="2400" dirty="0" err="1">
                <a:latin typeface="Arial" pitchFamily="34" charset="0"/>
                <a:cs typeface="Arial" pitchFamily="34" charset="0"/>
              </a:rPr>
              <a:t>Imunosupresoare</a:t>
            </a:r>
            <a:r>
              <a:rPr lang="ro-RO" sz="2400" dirty="0">
                <a:latin typeface="Arial" pitchFamily="34" charset="0"/>
                <a:cs typeface="Arial" pitchFamily="34" charset="0"/>
              </a:rPr>
              <a:t> -</a:t>
            </a:r>
            <a:r>
              <a:rPr lang="en-US" sz="2400" dirty="0">
                <a:latin typeface="Arial" pitchFamily="34" charset="0"/>
                <a:cs typeface="Arial" pitchFamily="34" charset="0"/>
              </a:rPr>
              <a:t> </a:t>
            </a:r>
            <a:r>
              <a:rPr lang="en-US" sz="2400" dirty="0" err="1">
                <a:latin typeface="Arial" pitchFamily="34" charset="0"/>
                <a:cs typeface="Arial" pitchFamily="34" charset="0"/>
              </a:rPr>
              <a:t>boli</a:t>
            </a:r>
            <a:r>
              <a:rPr lang="en-US" sz="2400" dirty="0">
                <a:latin typeface="Arial" pitchFamily="34" charset="0"/>
                <a:cs typeface="Arial" pitchFamily="34" charset="0"/>
              </a:rPr>
              <a:t> </a:t>
            </a:r>
            <a:r>
              <a:rPr lang="en-US" sz="2400" dirty="0" err="1">
                <a:latin typeface="Arial" pitchFamily="34" charset="0"/>
                <a:cs typeface="Arial" pitchFamily="34" charset="0"/>
              </a:rPr>
              <a:t>hematologice</a:t>
            </a:r>
            <a:r>
              <a:rPr lang="en-US" sz="2400" dirty="0">
                <a:latin typeface="Arial" pitchFamily="34" charset="0"/>
                <a:cs typeface="Arial" pitchFamily="34" charset="0"/>
              </a:rPr>
              <a:t> </a:t>
            </a:r>
            <a:r>
              <a:rPr lang="en-US" sz="2400" dirty="0" err="1">
                <a:latin typeface="Arial" pitchFamily="34" charset="0"/>
                <a:cs typeface="Arial" pitchFamily="34" charset="0"/>
              </a:rPr>
              <a:t>clonale</a:t>
            </a:r>
            <a:r>
              <a:rPr lang="en-US" sz="2400" dirty="0">
                <a:latin typeface="Arial" pitchFamily="34" charset="0"/>
                <a:cs typeface="Arial" pitchFamily="34" charset="0"/>
              </a:rPr>
              <a:t> </a:t>
            </a:r>
            <a:r>
              <a:rPr lang="en-US" sz="2400" dirty="0" err="1">
                <a:latin typeface="Arial" pitchFamily="34" charset="0"/>
                <a:cs typeface="Arial" pitchFamily="34" charset="0"/>
              </a:rPr>
              <a:t>sau</a:t>
            </a:r>
            <a:r>
              <a:rPr lang="en-US" sz="2400" dirty="0">
                <a:latin typeface="Arial" pitchFamily="34" charset="0"/>
                <a:cs typeface="Arial" pitchFamily="34" charset="0"/>
              </a:rPr>
              <a:t> </a:t>
            </a:r>
            <a:r>
              <a:rPr lang="en-US" sz="2400" dirty="0" err="1">
                <a:latin typeface="Arial" pitchFamily="34" charset="0"/>
                <a:cs typeface="Arial" pitchFamily="34" charset="0"/>
              </a:rPr>
              <a:t>alte</a:t>
            </a:r>
            <a:r>
              <a:rPr lang="en-US" sz="2400" dirty="0">
                <a:latin typeface="Arial" pitchFamily="34" charset="0"/>
                <a:cs typeface="Arial" pitchFamily="34" charset="0"/>
              </a:rPr>
              <a:t> </a:t>
            </a:r>
            <a:r>
              <a:rPr lang="en-US" sz="2400" dirty="0" err="1">
                <a:latin typeface="Arial" pitchFamily="34" charset="0"/>
                <a:cs typeface="Arial" pitchFamily="34" charset="0"/>
              </a:rPr>
              <a:t>neoplazii</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411537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pPr eaLnBrk="1" hangingPunct="1"/>
            <a:r>
              <a:rPr lang="en-US" sz="3200" b="1" dirty="0">
                <a:solidFill>
                  <a:srgbClr val="FFFF00"/>
                </a:solidFill>
                <a:latin typeface="Arial" panose="020B0604020202020204" pitchFamily="34" charset="0"/>
                <a:cs typeface="Arial" panose="020B0604020202020204" pitchFamily="34" charset="0"/>
              </a:rPr>
              <a:t>ANEMIA APLASTICĂ</a:t>
            </a:r>
            <a:r>
              <a:rPr lang="en-US" sz="3200" dirty="0">
                <a:solidFill>
                  <a:srgbClr val="FFFF00"/>
                </a:solidFill>
                <a:latin typeface="Arial" panose="020B0604020202020204" pitchFamily="34" charset="0"/>
                <a:cs typeface="Arial" panose="020B0604020202020204" pitchFamily="34" charset="0"/>
              </a:rPr>
              <a:t> - </a:t>
            </a:r>
            <a:r>
              <a:rPr lang="en-US" sz="3200" dirty="0" err="1">
                <a:solidFill>
                  <a:srgbClr val="FFFF00"/>
                </a:solidFill>
                <a:latin typeface="Arial" panose="020B0604020202020204" pitchFamily="34" charset="0"/>
                <a:cs typeface="Arial" panose="020B0604020202020204" pitchFamily="34" charset="0"/>
              </a:rPr>
              <a:t>tratament</a:t>
            </a:r>
            <a:endParaRPr lang="en-US" sz="3200" dirty="0">
              <a:solidFill>
                <a:srgbClr val="FFFF00"/>
              </a:solidFill>
              <a:latin typeface="Arial" panose="020B0604020202020204" pitchFamily="34" charset="0"/>
              <a:cs typeface="Arial" panose="020B0604020202020204" pitchFamily="34" charset="0"/>
            </a:endParaRPr>
          </a:p>
        </p:txBody>
      </p:sp>
      <p:sp>
        <p:nvSpPr>
          <p:cNvPr id="30723" name="Rectangle 3"/>
          <p:cNvSpPr>
            <a:spLocks noGrp="1" noChangeArrowheads="1"/>
          </p:cNvSpPr>
          <p:nvPr>
            <p:ph idx="1"/>
          </p:nvPr>
        </p:nvSpPr>
        <p:spPr>
          <a:xfrm>
            <a:off x="685800" y="2209800"/>
            <a:ext cx="8077200" cy="3657600"/>
          </a:xfrm>
        </p:spPr>
        <p:txBody>
          <a:bodyPr/>
          <a:lstStyle/>
          <a:p>
            <a:pPr eaLnBrk="1" hangingPunct="1"/>
            <a:r>
              <a:rPr lang="en-US" sz="2800" dirty="0" err="1">
                <a:solidFill>
                  <a:schemeClr val="bg1"/>
                </a:solidFill>
                <a:latin typeface="Arial" panose="020B0604020202020204" pitchFamily="34" charset="0"/>
                <a:cs typeface="Arial" panose="020B0604020202020204" pitchFamily="34" charset="0"/>
              </a:rPr>
              <a:t>Tratament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suportiv</a:t>
            </a:r>
            <a:endParaRPr lang="en-US" sz="2800" dirty="0">
              <a:solidFill>
                <a:schemeClr val="bg1"/>
              </a:solidFill>
              <a:latin typeface="Arial" panose="020B0604020202020204" pitchFamily="34" charset="0"/>
              <a:cs typeface="Arial" panose="020B0604020202020204" pitchFamily="34" charset="0"/>
            </a:endParaRPr>
          </a:p>
          <a:p>
            <a:pPr lvl="1" eaLnBrk="1" hangingPunct="1"/>
            <a:r>
              <a:rPr lang="en-US" dirty="0" err="1">
                <a:solidFill>
                  <a:schemeClr val="bg1"/>
                </a:solidFill>
                <a:latin typeface="Arial" panose="020B0604020202020204" pitchFamily="34" charset="0"/>
                <a:cs typeface="Arial" panose="020B0604020202020204" pitchFamily="34" charset="0"/>
              </a:rPr>
              <a:t>Transfuzii</a:t>
            </a:r>
            <a:endParaRPr lang="en-US" dirty="0">
              <a:solidFill>
                <a:schemeClr val="bg1"/>
              </a:solidFill>
              <a:latin typeface="Arial" panose="020B0604020202020204" pitchFamily="34" charset="0"/>
              <a:cs typeface="Arial" panose="020B0604020202020204" pitchFamily="34" charset="0"/>
            </a:endParaRPr>
          </a:p>
          <a:p>
            <a:pPr lvl="1" eaLnBrk="1" hangingPunct="1"/>
            <a:r>
              <a:rPr lang="en-US" dirty="0" err="1">
                <a:solidFill>
                  <a:schemeClr val="bg1"/>
                </a:solidFill>
                <a:latin typeface="Arial" panose="020B0604020202020204" pitchFamily="34" charset="0"/>
                <a:cs typeface="Arial" panose="020B0604020202020204" pitchFamily="34" charset="0"/>
              </a:rPr>
              <a:t>Tratamentul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anemiei</a:t>
            </a:r>
            <a:endParaRPr lang="en-US" dirty="0">
              <a:solidFill>
                <a:schemeClr val="bg1"/>
              </a:solidFill>
              <a:latin typeface="Arial" panose="020B0604020202020204" pitchFamily="34" charset="0"/>
              <a:cs typeface="Arial" panose="020B0604020202020204" pitchFamily="34" charset="0"/>
            </a:endParaRPr>
          </a:p>
          <a:p>
            <a:pPr lvl="1" eaLnBrk="1" hangingPunct="1"/>
            <a:r>
              <a:rPr lang="en-US" dirty="0" err="1">
                <a:solidFill>
                  <a:schemeClr val="bg1"/>
                </a:solidFill>
                <a:latin typeface="Arial" panose="020B0604020202020204" pitchFamily="34" charset="0"/>
                <a:cs typeface="Arial" panose="020B0604020202020204" pitchFamily="34" charset="0"/>
              </a:rPr>
              <a:t>Tratamentul</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sindromului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hemoragipar</a:t>
            </a:r>
            <a:endParaRPr lang="en-US" dirty="0">
              <a:solidFill>
                <a:schemeClr val="bg1"/>
              </a:solidFill>
              <a:latin typeface="Arial" panose="020B0604020202020204" pitchFamily="34" charset="0"/>
              <a:cs typeface="Arial" panose="020B0604020202020204" pitchFamily="34" charset="0"/>
            </a:endParaRPr>
          </a:p>
          <a:p>
            <a:pPr lvl="1" eaLnBrk="1" hangingPunct="1"/>
            <a:r>
              <a:rPr lang="en-US" dirty="0" err="1">
                <a:solidFill>
                  <a:schemeClr val="bg1"/>
                </a:solidFill>
                <a:latin typeface="Arial" panose="020B0604020202020204" pitchFamily="34" charset="0"/>
                <a:cs typeface="Arial" panose="020B0604020202020204" pitchFamily="34" charset="0"/>
              </a:rPr>
              <a:t>Prevenirea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şi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tratarea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infecţiilor</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581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a:lstStyle/>
          <a:p>
            <a:r>
              <a:rPr lang="en-US" sz="3200" b="1" dirty="0" err="1">
                <a:solidFill>
                  <a:schemeClr val="bg1"/>
                </a:solidFill>
                <a:latin typeface="Arial" panose="020B0604020202020204" pitchFamily="34" charset="0"/>
                <a:cs typeface="Arial" panose="020B0604020202020204" pitchFamily="34" charset="0"/>
              </a:rPr>
              <a:t>Tratamentul</a:t>
            </a:r>
            <a:r>
              <a:rPr lang="en-US" sz="3200" b="1" dirty="0">
                <a:solidFill>
                  <a:schemeClr val="bg1"/>
                </a:solidFill>
                <a:latin typeface="Arial" panose="020B0604020202020204" pitchFamily="34" charset="0"/>
                <a:cs typeface="Arial" panose="020B0604020202020204" pitchFamily="34" charset="0"/>
              </a:rPr>
              <a:t> specific </a:t>
            </a:r>
            <a:r>
              <a:rPr lang="en-US" sz="3200" b="1" dirty="0" err="1">
                <a:solidFill>
                  <a:schemeClr val="bg1"/>
                </a:solidFill>
                <a:latin typeface="Arial" panose="020B0604020202020204" pitchFamily="34" charset="0"/>
                <a:cs typeface="Arial" panose="020B0604020202020204" pitchFamily="34" charset="0"/>
              </a:rPr>
              <a:t>în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functie</a:t>
            </a:r>
            <a:r>
              <a:rPr lang="en-US" sz="3200" b="1" dirty="0">
                <a:solidFill>
                  <a:schemeClr val="bg1"/>
                </a:solidFill>
                <a:latin typeface="Arial" panose="020B0604020202020204" pitchFamily="34" charset="0"/>
                <a:cs typeface="Arial" panose="020B0604020202020204" pitchFamily="34" charset="0"/>
              </a:rPr>
              <a:t> de </a:t>
            </a:r>
            <a:r>
              <a:rPr lang="en-US" sz="3200" b="1" dirty="0" err="1">
                <a:solidFill>
                  <a:schemeClr val="bg1"/>
                </a:solidFill>
                <a:latin typeface="Arial" panose="020B0604020202020204" pitchFamily="34" charset="0"/>
                <a:cs typeface="Arial" panose="020B0604020202020204" pitchFamily="34" charset="0"/>
              </a:rPr>
              <a:t>vârsta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pacientului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şi</a:t>
            </a:r>
            <a:r>
              <a:rPr lang="en-US" sz="3200" b="1" dirty="0">
                <a:solidFill>
                  <a:schemeClr val="bg1"/>
                </a:solidFill>
                <a:latin typeface="Arial" panose="020B0604020202020204" pitchFamily="34" charset="0"/>
                <a:cs typeface="Arial" panose="020B0604020202020204" pitchFamily="34" charset="0"/>
              </a:rPr>
              <a:t> de </a:t>
            </a:r>
            <a:r>
              <a:rPr lang="en-US" sz="3200" b="1" dirty="0" err="1">
                <a:solidFill>
                  <a:schemeClr val="bg1"/>
                </a:solidFill>
                <a:latin typeface="Arial" panose="020B0604020202020204" pitchFamily="34" charset="0"/>
                <a:cs typeface="Arial" panose="020B0604020202020204" pitchFamily="34" charset="0"/>
              </a:rPr>
              <a:t>severitatea</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anemiei</a:t>
            </a:r>
            <a:r>
              <a:rPr lang="en-US" sz="3200" b="1" dirty="0">
                <a:solidFill>
                  <a:schemeClr val="bg1"/>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95300" y="1828800"/>
            <a:ext cx="8153400" cy="4876800"/>
          </a:xfrm>
        </p:spPr>
        <p:txBody>
          <a:bodyPr/>
          <a:lstStyle/>
          <a:p>
            <a:r>
              <a:rPr lang="en-US" sz="2800" dirty="0" err="1">
                <a:solidFill>
                  <a:schemeClr val="bg1"/>
                </a:solidFill>
                <a:latin typeface="Arial" panose="020B0604020202020204" pitchFamily="34" charset="0"/>
                <a:cs typeface="Arial" panose="020B0604020202020204" pitchFamily="34" charset="0"/>
              </a:rPr>
              <a:t>AlloTMO</a:t>
            </a:r>
            <a:r>
              <a:rPr lang="en-US" sz="2800" dirty="0">
                <a:solidFill>
                  <a:schemeClr val="bg1"/>
                </a:solidFill>
                <a:latin typeface="Arial" panose="020B0604020202020204" pitchFamily="34" charset="0"/>
                <a:cs typeface="Arial" panose="020B0604020202020204" pitchFamily="34" charset="0"/>
              </a:rPr>
              <a:t> – </a:t>
            </a:r>
            <a:r>
              <a:rPr lang="en-US" sz="2800" dirty="0" err="1">
                <a:solidFill>
                  <a:schemeClr val="bg1"/>
                </a:solidFill>
                <a:latin typeface="Arial" panose="020B0604020202020204" pitchFamily="34" charset="0"/>
                <a:cs typeface="Arial" panose="020B0604020202020204" pitchFamily="34" charset="0"/>
              </a:rPr>
              <a:t>singura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metodă</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curativă</a:t>
            </a:r>
            <a:endParaRPr lang="en-US" sz="2800" dirty="0">
              <a:solidFill>
                <a:schemeClr val="bg1"/>
              </a:solidFill>
              <a:latin typeface="Arial" panose="020B0604020202020204" pitchFamily="34" charset="0"/>
              <a:cs typeface="Arial" panose="020B0604020202020204" pitchFamily="34" charset="0"/>
            </a:endParaRPr>
          </a:p>
          <a:p>
            <a:r>
              <a:rPr lang="en-US" sz="2800" dirty="0" err="1">
                <a:solidFill>
                  <a:schemeClr val="bg1"/>
                </a:solidFill>
                <a:latin typeface="Arial" panose="020B0604020202020204" pitchFamily="34" charset="0"/>
                <a:cs typeface="Arial" panose="020B0604020202020204" pitchFamily="34" charset="0"/>
              </a:rPr>
              <a:t>Terapia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imunosupresoare</a:t>
            </a:r>
            <a:endParaRPr lang="en-US" sz="2800" dirty="0">
              <a:solidFill>
                <a:schemeClr val="bg1"/>
              </a:solidFill>
              <a:latin typeface="Arial" panose="020B0604020202020204" pitchFamily="34" charset="0"/>
              <a:cs typeface="Arial" panose="020B0604020202020204" pitchFamily="34" charset="0"/>
            </a:endParaRPr>
          </a:p>
          <a:p>
            <a:r>
              <a:rPr lang="en-US" sz="2800" dirty="0" err="1">
                <a:solidFill>
                  <a:schemeClr val="bg1"/>
                </a:solidFill>
                <a:latin typeface="Arial" panose="020B0604020202020204" pitchFamily="34" charset="0"/>
                <a:cs typeface="Arial" panose="020B0604020202020204" pitchFamily="34" charset="0"/>
              </a:rPr>
              <a:t>Altele</a:t>
            </a:r>
            <a:r>
              <a:rPr lang="en-US" sz="2800" dirty="0">
                <a:solidFill>
                  <a:schemeClr val="bg1"/>
                </a:solidFill>
                <a:latin typeface="Arial" panose="020B0604020202020204" pitchFamily="34" charset="0"/>
                <a:cs typeface="Arial" panose="020B0604020202020204" pitchFamily="34" charset="0"/>
              </a:rPr>
              <a:t> – </a:t>
            </a:r>
            <a:r>
              <a:rPr lang="en-US" sz="2800" dirty="0" err="1">
                <a:solidFill>
                  <a:schemeClr val="bg1"/>
                </a:solidFill>
                <a:latin typeface="Arial" panose="020B0604020202020204" pitchFamily="34" charset="0"/>
                <a:cs typeface="Arial" panose="020B0604020202020204" pitchFamily="34" charset="0"/>
              </a:rPr>
              <a:t>corticoterapia</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androgeni</a:t>
            </a:r>
            <a:r>
              <a:rPr lang="en-US" sz="2800" dirty="0">
                <a:solidFill>
                  <a:schemeClr val="bg1"/>
                </a:solidFill>
                <a:latin typeface="Arial" panose="020B0604020202020204" pitchFamily="34" charset="0"/>
                <a:cs typeface="Arial" panose="020B0604020202020204" pitchFamily="34" charset="0"/>
              </a:rPr>
              <a:t>…</a:t>
            </a:r>
          </a:p>
          <a:p>
            <a:endParaRPr lang="en-US" sz="2800" dirty="0">
              <a:solidFill>
                <a:schemeClr val="bg1"/>
              </a:solidFill>
              <a:latin typeface="Arial" panose="020B0604020202020204" pitchFamily="34" charset="0"/>
              <a:cs typeface="Arial" panose="020B0604020202020204" pitchFamily="34" charset="0"/>
            </a:endParaRPr>
          </a:p>
          <a:p>
            <a:pPr marL="0" indent="0">
              <a:buNone/>
            </a:pPr>
            <a:r>
              <a:rPr lang="en-US" sz="2800" dirty="0" err="1">
                <a:solidFill>
                  <a:schemeClr val="bg1"/>
                </a:solidFill>
                <a:latin typeface="Arial" panose="020B0604020202020204" pitchFamily="34" charset="0"/>
                <a:cs typeface="Arial" panose="020B0604020202020204" pitchFamily="34" charset="0"/>
              </a:rPr>
              <a:t>Indicaţiile</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alloTMO</a:t>
            </a:r>
            <a:r>
              <a:rPr lang="ro-RO" sz="2800" dirty="0">
                <a:solidFill>
                  <a:schemeClr val="bg1"/>
                </a:solidFill>
                <a:latin typeface="Arial" panose="020B0604020202020204" pitchFamily="34" charset="0"/>
                <a:cs typeface="Arial" panose="020B0604020202020204" pitchFamily="34" charset="0"/>
              </a:rPr>
              <a:t> – 45 – 50 de ani</a:t>
            </a:r>
            <a:endParaRPr lang="en-US" sz="2800" dirty="0">
              <a:solidFill>
                <a:schemeClr val="bg1"/>
              </a:solidFill>
              <a:latin typeface="Arial" panose="020B0604020202020204" pitchFamily="34" charset="0"/>
              <a:cs typeface="Arial" panose="020B0604020202020204" pitchFamily="34" charset="0"/>
            </a:endParaRPr>
          </a:p>
          <a:p>
            <a:pPr>
              <a:buFontTx/>
              <a:buChar char="-"/>
            </a:pPr>
            <a:r>
              <a:rPr lang="en-US" sz="2800" dirty="0" err="1">
                <a:solidFill>
                  <a:schemeClr val="bg1"/>
                </a:solidFill>
                <a:latin typeface="Arial" panose="020B0604020202020204" pitchFamily="34" charset="0"/>
                <a:cs typeface="Arial" panose="020B0604020202020204" pitchFamily="34" charset="0"/>
              </a:rPr>
              <a:t>Tineri</a:t>
            </a:r>
            <a:r>
              <a:rPr lang="en-US" sz="2800" dirty="0">
                <a:solidFill>
                  <a:schemeClr val="bg1"/>
                </a:solidFill>
                <a:latin typeface="Arial" panose="020B0604020202020204" pitchFamily="34" charset="0"/>
                <a:cs typeface="Arial" panose="020B0604020202020204" pitchFamily="34" charset="0"/>
              </a:rPr>
              <a:t> &lt; 20 ani cu </a:t>
            </a:r>
            <a:r>
              <a:rPr lang="en-US" sz="2800" dirty="0" err="1">
                <a:solidFill>
                  <a:schemeClr val="bg1"/>
                </a:solidFill>
                <a:latin typeface="Arial" panose="020B0604020202020204" pitchFamily="34" charset="0"/>
                <a:cs typeface="Arial" panose="020B0604020202020204" pitchFamily="34" charset="0"/>
              </a:rPr>
              <a:t>aplazie</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medulară</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severă</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şi</a:t>
            </a:r>
            <a:r>
              <a:rPr lang="en-US" sz="2800" dirty="0">
                <a:solidFill>
                  <a:schemeClr val="bg1"/>
                </a:solidFill>
                <a:latin typeface="Arial" panose="020B0604020202020204" pitchFamily="34" charset="0"/>
                <a:cs typeface="Arial" panose="020B0604020202020204" pitchFamily="34" charset="0"/>
              </a:rPr>
              <a:t> donator </a:t>
            </a:r>
            <a:r>
              <a:rPr lang="en-US" sz="2800" dirty="0" err="1">
                <a:solidFill>
                  <a:schemeClr val="bg1"/>
                </a:solidFill>
                <a:latin typeface="Arial" panose="020B0604020202020204" pitchFamily="34" charset="0"/>
                <a:cs typeface="Arial" panose="020B0604020202020204" pitchFamily="34" charset="0"/>
              </a:rPr>
              <a:t>înrudit</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compatibil</a:t>
            </a:r>
            <a:endParaRPr lang="en-US" sz="2800" dirty="0">
              <a:solidFill>
                <a:schemeClr val="bg1"/>
              </a:solidFill>
              <a:latin typeface="Arial" panose="020B0604020202020204" pitchFamily="34" charset="0"/>
              <a:cs typeface="Arial" panose="020B0604020202020204" pitchFamily="34" charset="0"/>
            </a:endParaRPr>
          </a:p>
          <a:p>
            <a:pPr>
              <a:buFontTx/>
              <a:buChar char="-"/>
            </a:pPr>
            <a:r>
              <a:rPr lang="en-US" sz="2800" dirty="0">
                <a:solidFill>
                  <a:schemeClr val="bg1"/>
                </a:solidFill>
                <a:latin typeface="Arial" panose="020B0604020202020204" pitchFamily="34" charset="0"/>
                <a:cs typeface="Arial" panose="020B0604020202020204" pitchFamily="34" charset="0"/>
              </a:rPr>
              <a:t>20-</a:t>
            </a:r>
            <a:r>
              <a:rPr lang="ro-RO" sz="2800" dirty="0">
                <a:solidFill>
                  <a:schemeClr val="bg1"/>
                </a:solidFill>
                <a:latin typeface="Arial" panose="020B0604020202020204" pitchFamily="34" charset="0"/>
                <a:cs typeface="Arial" panose="020B0604020202020204" pitchFamily="34" charset="0"/>
              </a:rPr>
              <a:t>5</a:t>
            </a:r>
            <a:r>
              <a:rPr lang="en-US" sz="2800" dirty="0">
                <a:solidFill>
                  <a:schemeClr val="bg1"/>
                </a:solidFill>
                <a:latin typeface="Arial" panose="020B0604020202020204" pitchFamily="34" charset="0"/>
                <a:cs typeface="Arial" panose="020B0604020202020204" pitchFamily="34" charset="0"/>
              </a:rPr>
              <a:t>0 </a:t>
            </a:r>
            <a:r>
              <a:rPr lang="en-US" sz="2800" dirty="0" err="1">
                <a:solidFill>
                  <a:schemeClr val="bg1"/>
                </a:solidFill>
                <a:latin typeface="Arial" panose="020B0604020202020204" pitchFamily="34" charset="0"/>
                <a:cs typeface="Arial" panose="020B0604020202020204" pitchFamily="34" charset="0"/>
              </a:rPr>
              <a:t>ani</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642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obalmi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0541" y="988774"/>
            <a:ext cx="4649426" cy="472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3946" y="2416741"/>
            <a:ext cx="4299895" cy="1477328"/>
          </a:xfrm>
          <a:prstGeom prst="rect">
            <a:avLst/>
          </a:prstGeom>
          <a:noFill/>
        </p:spPr>
        <p:txBody>
          <a:bodyPr wrap="none" rtlCol="0">
            <a:spAutoFit/>
          </a:bodyPr>
          <a:lstStyle/>
          <a:p>
            <a:pPr marL="214313" indent="-214313">
              <a:buFontTx/>
              <a:buChar char="-"/>
            </a:pPr>
            <a:r>
              <a:rPr lang="en-US" dirty="0">
                <a:latin typeface="Arial" pitchFamily="34" charset="0"/>
                <a:cs typeface="Arial" pitchFamily="34" charset="0"/>
              </a:rPr>
              <a:t>FI </a:t>
            </a:r>
            <a:r>
              <a:rPr lang="en-US" dirty="0" err="1">
                <a:latin typeface="Arial" pitchFamily="34" charset="0"/>
                <a:cs typeface="Arial" pitchFamily="34" charset="0"/>
              </a:rPr>
              <a:t>leagă</a:t>
            </a:r>
            <a:r>
              <a:rPr lang="en-US" dirty="0">
                <a:latin typeface="Arial" pitchFamily="34" charset="0"/>
                <a:cs typeface="Arial" pitchFamily="34" charset="0"/>
              </a:rPr>
              <a:t> B12 in </a:t>
            </a:r>
            <a:r>
              <a:rPr lang="en-US" dirty="0" err="1">
                <a:latin typeface="Arial" pitchFamily="34" charset="0"/>
                <a:cs typeface="Arial" pitchFamily="34" charset="0"/>
              </a:rPr>
              <a:t>duoden</a:t>
            </a:r>
            <a:endParaRPr lang="en-US" dirty="0">
              <a:latin typeface="Arial" pitchFamily="34" charset="0"/>
              <a:cs typeface="Arial" pitchFamily="34" charset="0"/>
            </a:endParaRPr>
          </a:p>
          <a:p>
            <a:pPr marL="214313" indent="-214313">
              <a:buFontTx/>
              <a:buChar char="-"/>
            </a:pPr>
            <a:endParaRPr lang="en-US" dirty="0">
              <a:latin typeface="Arial" pitchFamily="34" charset="0"/>
              <a:cs typeface="Arial" pitchFamily="34" charset="0"/>
            </a:endParaRPr>
          </a:p>
          <a:p>
            <a:pPr marL="214313" indent="-214313">
              <a:buFontTx/>
              <a:buChar char="-"/>
            </a:pPr>
            <a:r>
              <a:rPr lang="en-US" dirty="0">
                <a:latin typeface="Arial" pitchFamily="34" charset="0"/>
                <a:cs typeface="Arial" pitchFamily="34" charset="0"/>
              </a:rPr>
              <a:t>FI-B12 se </a:t>
            </a:r>
            <a:r>
              <a:rPr lang="en-US" dirty="0" err="1">
                <a:latin typeface="Arial" pitchFamily="34" charset="0"/>
                <a:cs typeface="Arial" pitchFamily="34" charset="0"/>
              </a:rPr>
              <a:t>absoarbe</a:t>
            </a:r>
            <a:r>
              <a:rPr lang="en-US" dirty="0">
                <a:latin typeface="Arial" pitchFamily="34" charset="0"/>
                <a:cs typeface="Arial" pitchFamily="34" charset="0"/>
              </a:rPr>
              <a:t> </a:t>
            </a:r>
            <a:r>
              <a:rPr lang="en-US" dirty="0" err="1">
                <a:latin typeface="Arial" pitchFamily="34" charset="0"/>
                <a:cs typeface="Arial" pitchFamily="34" charset="0"/>
              </a:rPr>
              <a:t>în</a:t>
            </a:r>
            <a:r>
              <a:rPr lang="en-US" dirty="0">
                <a:latin typeface="Arial" pitchFamily="34" charset="0"/>
                <a:cs typeface="Arial" pitchFamily="34" charset="0"/>
              </a:rPr>
              <a:t> </a:t>
            </a:r>
            <a:r>
              <a:rPr lang="en-US" dirty="0" err="1">
                <a:latin typeface="Arial" pitchFamily="34" charset="0"/>
                <a:cs typeface="Arial" pitchFamily="34" charset="0"/>
              </a:rPr>
              <a:t>ileonul</a:t>
            </a:r>
            <a:r>
              <a:rPr lang="en-US" dirty="0">
                <a:latin typeface="Arial" pitchFamily="34" charset="0"/>
                <a:cs typeface="Arial" pitchFamily="34" charset="0"/>
              </a:rPr>
              <a:t> terminal</a:t>
            </a:r>
          </a:p>
          <a:p>
            <a:pPr marL="214313" indent="-214313">
              <a:buFontTx/>
              <a:buChar char="-"/>
            </a:pPr>
            <a:endParaRPr lang="en-US" dirty="0">
              <a:latin typeface="Arial" pitchFamily="34" charset="0"/>
              <a:cs typeface="Arial" pitchFamily="34" charset="0"/>
            </a:endParaRPr>
          </a:p>
          <a:p>
            <a:pPr marL="214313" indent="-214313">
              <a:buFontTx/>
              <a:buChar char="-"/>
            </a:pPr>
            <a:r>
              <a:rPr lang="en-US" dirty="0" err="1">
                <a:latin typeface="Arial" pitchFamily="34" charset="0"/>
                <a:cs typeface="Arial" pitchFamily="34" charset="0"/>
              </a:rPr>
              <a:t>Transportată</a:t>
            </a:r>
            <a:r>
              <a:rPr lang="en-US" dirty="0">
                <a:latin typeface="Arial" pitchFamily="34" charset="0"/>
                <a:cs typeface="Arial" pitchFamily="34" charset="0"/>
              </a:rPr>
              <a:t> de TCII </a:t>
            </a:r>
          </a:p>
        </p:txBody>
      </p:sp>
    </p:spTree>
    <p:extLst>
      <p:ext uri="{BB962C8B-B14F-4D97-AF65-F5344CB8AC3E}">
        <p14:creationId xmlns:p14="http://schemas.microsoft.com/office/powerpoint/2010/main" val="31829485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04800"/>
            <a:ext cx="9144000" cy="1081088"/>
          </a:xfrm>
        </p:spPr>
        <p:txBody>
          <a:bodyPr/>
          <a:lstStyle/>
          <a:p>
            <a:pPr eaLnBrk="1" hangingPunct="1"/>
            <a:r>
              <a:rPr lang="en-GB" sz="3200" dirty="0" err="1">
                <a:solidFill>
                  <a:srgbClr val="FFFF00"/>
                </a:solidFill>
                <a:latin typeface="Arial" panose="020B0604020202020204" pitchFamily="34" charset="0"/>
                <a:cs typeface="Arial" panose="020B0604020202020204" pitchFamily="34" charset="0"/>
              </a:rPr>
              <a:t>Transplantul</a:t>
            </a:r>
            <a:r>
              <a:rPr lang="en-GB" sz="3200" dirty="0">
                <a:solidFill>
                  <a:srgbClr val="FFFF00"/>
                </a:solidFill>
                <a:latin typeface="Arial" panose="020B0604020202020204" pitchFamily="34" charset="0"/>
                <a:cs typeface="Arial" panose="020B0604020202020204" pitchFamily="34" charset="0"/>
              </a:rPr>
              <a:t> de </a:t>
            </a:r>
            <a:r>
              <a:rPr lang="en-GB" sz="3200" dirty="0" err="1">
                <a:solidFill>
                  <a:srgbClr val="FFFF00"/>
                </a:solidFill>
                <a:latin typeface="Arial" panose="020B0604020202020204" pitchFamily="34" charset="0"/>
                <a:cs typeface="Arial" panose="020B0604020202020204" pitchFamily="34" charset="0"/>
              </a:rPr>
              <a:t>celule</a:t>
            </a:r>
            <a:r>
              <a:rPr lang="en-GB" sz="3200" dirty="0">
                <a:solidFill>
                  <a:srgbClr val="FFFF00"/>
                </a:solidFill>
                <a:latin typeface="Arial" panose="020B0604020202020204" pitchFamily="34" charset="0"/>
                <a:cs typeface="Arial" panose="020B0604020202020204" pitchFamily="34" charset="0"/>
              </a:rPr>
              <a:t> stem </a:t>
            </a:r>
            <a:r>
              <a:rPr lang="en-GB" sz="3200" dirty="0" err="1">
                <a:solidFill>
                  <a:srgbClr val="FFFF00"/>
                </a:solidFill>
                <a:latin typeface="Arial" panose="020B0604020202020204" pitchFamily="34" charset="0"/>
                <a:cs typeface="Arial" panose="020B0604020202020204" pitchFamily="34" charset="0"/>
              </a:rPr>
              <a:t>în</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aplazia</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medulară</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severă</a:t>
            </a:r>
            <a:endParaRPr lang="en-GB" sz="3200" dirty="0">
              <a:solidFill>
                <a:srgbClr val="FFFF00"/>
              </a:solidFill>
              <a:latin typeface="Arial" panose="020B0604020202020204" pitchFamily="34" charset="0"/>
              <a:cs typeface="Arial" panose="020B0604020202020204" pitchFamily="34" charset="0"/>
            </a:endParaRPr>
          </a:p>
        </p:txBody>
      </p:sp>
      <p:sp>
        <p:nvSpPr>
          <p:cNvPr id="32771" name="Rectangle 3"/>
          <p:cNvSpPr>
            <a:spLocks noGrp="1" noChangeArrowheads="1"/>
          </p:cNvSpPr>
          <p:nvPr>
            <p:ph idx="1"/>
          </p:nvPr>
        </p:nvSpPr>
        <p:spPr>
          <a:xfrm>
            <a:off x="284163" y="1524000"/>
            <a:ext cx="8707437" cy="5029200"/>
          </a:xfrm>
        </p:spPr>
        <p:txBody>
          <a:bodyPr/>
          <a:lstStyle/>
          <a:p>
            <a:pPr eaLnBrk="1" hangingPunct="1">
              <a:lnSpc>
                <a:spcPct val="80000"/>
              </a:lnSpc>
              <a:buFontTx/>
              <a:buNone/>
            </a:pPr>
            <a:r>
              <a:rPr lang="en-GB" sz="2400" b="1" dirty="0">
                <a:solidFill>
                  <a:schemeClr val="bg1"/>
                </a:solidFill>
                <a:latin typeface="Arial" pitchFamily="34" charset="0"/>
                <a:cs typeface="Arial" pitchFamily="34" charset="0"/>
              </a:rPr>
              <a:t>1. </a:t>
            </a:r>
            <a:r>
              <a:rPr lang="en-GB" sz="2400" b="1" dirty="0" err="1">
                <a:solidFill>
                  <a:schemeClr val="bg1"/>
                </a:solidFill>
                <a:latin typeface="Arial" panose="020B0604020202020204" pitchFamily="34" charset="0"/>
                <a:cs typeface="Arial" pitchFamily="34" charset="0"/>
              </a:rPr>
              <a:t>Avantaje</a:t>
            </a:r>
            <a:endParaRPr lang="en-GB" sz="2400" b="1" dirty="0">
              <a:solidFill>
                <a:schemeClr val="bg1"/>
              </a:solidFill>
              <a:latin typeface="Arial" pitchFamily="34" charset="0"/>
              <a:cs typeface="Arial" pitchFamily="34" charset="0"/>
            </a:endParaRPr>
          </a:p>
          <a:p>
            <a:pPr eaLnBrk="1" hangingPunct="1">
              <a:lnSpc>
                <a:spcPct val="80000"/>
              </a:lnSpc>
              <a:buFontTx/>
              <a:buNone/>
            </a:pPr>
            <a:r>
              <a:rPr lang="en-GB" sz="2400" b="1" dirty="0">
                <a:solidFill>
                  <a:schemeClr val="bg1"/>
                </a:solidFill>
                <a:latin typeface="Arial" pitchFamily="34" charset="0"/>
                <a:cs typeface="Arial" pitchFamily="34" charset="0"/>
              </a:rPr>
              <a:t>	- </a:t>
            </a:r>
            <a:r>
              <a:rPr lang="en-GB" sz="2400" dirty="0" err="1">
                <a:solidFill>
                  <a:schemeClr val="bg1"/>
                </a:solidFill>
                <a:latin typeface="Arial" panose="020B0604020202020204" pitchFamily="34" charset="0"/>
                <a:cs typeface="Arial" pitchFamily="34" charset="0"/>
              </a:rPr>
              <a:t>corectarea</a:t>
            </a:r>
            <a:r>
              <a:rPr lang="en-GB" sz="2400" dirty="0">
                <a:solidFill>
                  <a:schemeClr val="bg1"/>
                </a:solidFill>
                <a:latin typeface="Arial" panose="020B0604020202020204" pitchFamily="34" charset="0"/>
                <a:cs typeface="Arial" pitchFamily="34" charset="0"/>
              </a:rPr>
              <a:t> </a:t>
            </a:r>
            <a:r>
              <a:rPr lang="en-GB" sz="2400" dirty="0" err="1">
                <a:solidFill>
                  <a:schemeClr val="bg1"/>
                </a:solidFill>
                <a:latin typeface="Arial" panose="020B0604020202020204" pitchFamily="34" charset="0"/>
                <a:cs typeface="Arial" pitchFamily="34" charset="0"/>
              </a:rPr>
              <a:t>hematopoiezei</a:t>
            </a:r>
            <a:r>
              <a:rPr lang="en-GB" sz="2400" dirty="0">
                <a:solidFill>
                  <a:schemeClr val="bg1"/>
                </a:solidFill>
                <a:latin typeface="Arial" panose="020B0604020202020204" pitchFamily="34" charset="0"/>
                <a:cs typeface="Arial" pitchFamily="34" charset="0"/>
              </a:rPr>
              <a:t> </a:t>
            </a:r>
            <a:r>
              <a:rPr lang="en-GB" sz="2400" dirty="0" err="1">
                <a:solidFill>
                  <a:schemeClr val="bg1"/>
                </a:solidFill>
                <a:latin typeface="Arial" panose="020B0604020202020204" pitchFamily="34" charset="0"/>
                <a:cs typeface="Arial" pitchFamily="34" charset="0"/>
              </a:rPr>
              <a:t>deficitare</a:t>
            </a:r>
            <a:endParaRPr lang="en-GB" sz="2400" dirty="0">
              <a:solidFill>
                <a:schemeClr val="bg1"/>
              </a:solidFill>
              <a:latin typeface="Arial" pitchFamily="34" charset="0"/>
              <a:cs typeface="Arial" pitchFamily="34" charset="0"/>
            </a:endParaRPr>
          </a:p>
          <a:p>
            <a:pPr eaLnBrk="1" hangingPunct="1">
              <a:lnSpc>
                <a:spcPct val="80000"/>
              </a:lnSpc>
              <a:buFontTx/>
              <a:buNone/>
            </a:pPr>
            <a:r>
              <a:rPr lang="en-GB" sz="2400" dirty="0">
                <a:solidFill>
                  <a:schemeClr val="bg1"/>
                </a:solidFill>
                <a:latin typeface="Arial" pitchFamily="34" charset="0"/>
                <a:cs typeface="Arial" pitchFamily="34" charset="0"/>
              </a:rPr>
              <a:t>	- </a:t>
            </a:r>
            <a:r>
              <a:rPr lang="en-GB" sz="2400" dirty="0" err="1">
                <a:solidFill>
                  <a:schemeClr val="bg1"/>
                </a:solidFill>
                <a:latin typeface="Arial" panose="020B0604020202020204" pitchFamily="34" charset="0"/>
                <a:cs typeface="Arial" pitchFamily="34" charset="0"/>
              </a:rPr>
              <a:t>supravieţuire</a:t>
            </a:r>
            <a:r>
              <a:rPr lang="en-GB" sz="2400" dirty="0">
                <a:solidFill>
                  <a:schemeClr val="bg1"/>
                </a:solidFill>
                <a:latin typeface="Arial" panose="020B0604020202020204" pitchFamily="34" charset="0"/>
                <a:cs typeface="Arial" pitchFamily="34" charset="0"/>
              </a:rPr>
              <a:t> pe </a:t>
            </a:r>
            <a:r>
              <a:rPr lang="en-GB" sz="2400" dirty="0" err="1">
                <a:solidFill>
                  <a:schemeClr val="bg1"/>
                </a:solidFill>
                <a:latin typeface="Arial" panose="020B0604020202020204" pitchFamily="34" charset="0"/>
                <a:cs typeface="Arial" pitchFamily="34" charset="0"/>
              </a:rPr>
              <a:t>termen</a:t>
            </a:r>
            <a:r>
              <a:rPr lang="en-GB" sz="2400" dirty="0">
                <a:solidFill>
                  <a:schemeClr val="bg1"/>
                </a:solidFill>
                <a:latin typeface="Arial" panose="020B0604020202020204" pitchFamily="34" charset="0"/>
                <a:cs typeface="Arial" pitchFamily="34" charset="0"/>
              </a:rPr>
              <a:t> lung</a:t>
            </a:r>
            <a:r>
              <a:rPr lang="pl-PL" sz="2400" dirty="0">
                <a:solidFill>
                  <a:schemeClr val="bg1"/>
                </a:solidFill>
                <a:latin typeface="Arial" panose="020B0604020202020204" pitchFamily="34" charset="0"/>
                <a:cs typeface="Arial" pitchFamily="34" charset="0"/>
              </a:rPr>
              <a:t>: </a:t>
            </a:r>
            <a:r>
              <a:rPr lang="en-GB" sz="2400" dirty="0">
                <a:solidFill>
                  <a:schemeClr val="bg1"/>
                </a:solidFill>
                <a:latin typeface="Arial" panose="020B0604020202020204" pitchFamily="34" charset="0"/>
                <a:cs typeface="Arial" pitchFamily="34" charset="0"/>
              </a:rPr>
              <a:t>80%</a:t>
            </a:r>
            <a:r>
              <a:rPr lang="pl-PL" sz="2400" dirty="0">
                <a:solidFill>
                  <a:schemeClr val="bg1"/>
                </a:solidFill>
                <a:latin typeface="Arial" panose="020B0604020202020204" pitchFamily="34" charset="0"/>
                <a:cs typeface="Arial" pitchFamily="34" charset="0"/>
              </a:rPr>
              <a:t> - 90% (</a:t>
            </a:r>
            <a:r>
              <a:rPr lang="en-US" sz="2400" dirty="0">
                <a:solidFill>
                  <a:schemeClr val="bg1"/>
                </a:solidFill>
                <a:latin typeface="Arial" panose="020B0604020202020204" pitchFamily="34" charset="0"/>
                <a:cs typeface="Arial" pitchFamily="34" charset="0"/>
              </a:rPr>
              <a:t>cu donator HLA identic)</a:t>
            </a:r>
            <a:endParaRPr lang="en-GB" sz="2400" dirty="0">
              <a:solidFill>
                <a:schemeClr val="bg1"/>
              </a:solidFill>
              <a:latin typeface="Arial" pitchFamily="34" charset="0"/>
              <a:cs typeface="Arial" pitchFamily="34" charset="0"/>
            </a:endParaRPr>
          </a:p>
          <a:p>
            <a:pPr eaLnBrk="1" hangingPunct="1">
              <a:lnSpc>
                <a:spcPct val="80000"/>
              </a:lnSpc>
              <a:buFontTx/>
              <a:buNone/>
            </a:pPr>
            <a:r>
              <a:rPr lang="en-GB" sz="2400" dirty="0">
                <a:solidFill>
                  <a:schemeClr val="bg1"/>
                </a:solidFill>
                <a:latin typeface="Arial" pitchFamily="34" charset="0"/>
                <a:cs typeface="Arial" pitchFamily="34" charset="0"/>
              </a:rPr>
              <a:t>	- </a:t>
            </a:r>
            <a:r>
              <a:rPr lang="en-GB" sz="2400" dirty="0" err="1">
                <a:solidFill>
                  <a:schemeClr val="bg1"/>
                </a:solidFill>
                <a:latin typeface="Arial" panose="020B0604020202020204" pitchFamily="34" charset="0"/>
                <a:cs typeface="Arial" pitchFamily="34" charset="0"/>
              </a:rPr>
              <a:t>majoritatea</a:t>
            </a:r>
            <a:r>
              <a:rPr lang="en-GB" sz="2400" dirty="0">
                <a:solidFill>
                  <a:schemeClr val="bg1"/>
                </a:solidFill>
                <a:latin typeface="Arial" panose="020B0604020202020204" pitchFamily="34" charset="0"/>
                <a:cs typeface="Arial" pitchFamily="34" charset="0"/>
              </a:rPr>
              <a:t> </a:t>
            </a:r>
            <a:r>
              <a:rPr lang="en-GB" sz="2400" dirty="0" err="1">
                <a:solidFill>
                  <a:schemeClr val="bg1"/>
                </a:solidFill>
                <a:latin typeface="Arial" panose="020B0604020202020204" pitchFamily="34" charset="0"/>
                <a:cs typeface="Arial" pitchFamily="34" charset="0"/>
              </a:rPr>
              <a:t>pacienţilor</a:t>
            </a:r>
            <a:r>
              <a:rPr lang="en-GB" sz="2400" dirty="0">
                <a:solidFill>
                  <a:schemeClr val="bg1"/>
                </a:solidFill>
                <a:latin typeface="Arial" panose="020B0604020202020204" pitchFamily="34" charset="0"/>
                <a:cs typeface="Arial" pitchFamily="34" charset="0"/>
              </a:rPr>
              <a:t> se </a:t>
            </a:r>
            <a:r>
              <a:rPr lang="en-GB" sz="2400" dirty="0" err="1">
                <a:solidFill>
                  <a:schemeClr val="bg1"/>
                </a:solidFill>
                <a:latin typeface="Arial" panose="020B0604020202020204" pitchFamily="34" charset="0"/>
                <a:cs typeface="Arial" pitchFamily="34" charset="0"/>
              </a:rPr>
              <a:t>vindecă</a:t>
            </a:r>
            <a:endParaRPr lang="en-GB" sz="2400" dirty="0">
              <a:solidFill>
                <a:schemeClr val="bg1"/>
              </a:solidFill>
              <a:latin typeface="Arial" panose="020B0604020202020204" pitchFamily="34" charset="0"/>
              <a:cs typeface="Arial" pitchFamily="34" charset="0"/>
            </a:endParaRPr>
          </a:p>
          <a:p>
            <a:pPr eaLnBrk="1" hangingPunct="1">
              <a:lnSpc>
                <a:spcPct val="80000"/>
              </a:lnSpc>
              <a:buFontTx/>
              <a:buNone/>
            </a:pPr>
            <a:r>
              <a:rPr lang="en-GB" sz="2400" b="1" dirty="0">
                <a:solidFill>
                  <a:schemeClr val="bg1"/>
                </a:solidFill>
                <a:latin typeface="Arial" panose="020B0604020202020204" pitchFamily="34" charset="0"/>
                <a:cs typeface="Arial" pitchFamily="34" charset="0"/>
              </a:rPr>
              <a:t>2. </a:t>
            </a:r>
            <a:r>
              <a:rPr lang="en-GB" sz="2400" b="1" dirty="0" err="1">
                <a:solidFill>
                  <a:schemeClr val="bg1"/>
                </a:solidFill>
                <a:latin typeface="Arial" panose="020B0604020202020204" pitchFamily="34" charset="0"/>
                <a:cs typeface="Arial" pitchFamily="34" charset="0"/>
              </a:rPr>
              <a:t>Restricţii</a:t>
            </a:r>
            <a:endParaRPr lang="en-GB" sz="2400" b="1" dirty="0">
              <a:solidFill>
                <a:schemeClr val="bg1"/>
              </a:solidFill>
              <a:latin typeface="Arial" pitchFamily="34" charset="0"/>
              <a:cs typeface="Arial" pitchFamily="34" charset="0"/>
            </a:endParaRPr>
          </a:p>
          <a:p>
            <a:pPr eaLnBrk="1" hangingPunct="1">
              <a:lnSpc>
                <a:spcPct val="80000"/>
              </a:lnSpc>
              <a:buFontTx/>
              <a:buNone/>
            </a:pPr>
            <a:r>
              <a:rPr lang="en-GB" sz="2400" b="1" dirty="0">
                <a:solidFill>
                  <a:schemeClr val="bg1"/>
                </a:solidFill>
                <a:latin typeface="Arial" pitchFamily="34" charset="0"/>
                <a:cs typeface="Arial" pitchFamily="34" charset="0"/>
              </a:rPr>
              <a:t>	- </a:t>
            </a:r>
            <a:r>
              <a:rPr lang="en-GB" sz="2400" dirty="0" err="1">
                <a:solidFill>
                  <a:schemeClr val="bg1"/>
                </a:solidFill>
                <a:latin typeface="Arial" panose="020B0604020202020204" pitchFamily="34" charset="0"/>
                <a:cs typeface="Arial" pitchFamily="34" charset="0"/>
              </a:rPr>
              <a:t>vârsta</a:t>
            </a:r>
            <a:r>
              <a:rPr lang="en-GB" sz="2400" dirty="0">
                <a:solidFill>
                  <a:schemeClr val="bg1"/>
                </a:solidFill>
                <a:latin typeface="Arial" panose="020B0604020202020204" pitchFamily="34" charset="0"/>
                <a:cs typeface="Arial" pitchFamily="34" charset="0"/>
              </a:rPr>
              <a:t> sub 40 de ani</a:t>
            </a:r>
            <a:r>
              <a:rPr lang="pl-PL" sz="2400" dirty="0">
                <a:solidFill>
                  <a:schemeClr val="bg1"/>
                </a:solidFill>
                <a:latin typeface="Arial" panose="020B0604020202020204" pitchFamily="34" charset="0"/>
                <a:cs typeface="Arial" pitchFamily="34" charset="0"/>
              </a:rPr>
              <a:t> </a:t>
            </a:r>
          </a:p>
          <a:p>
            <a:pPr eaLnBrk="1" hangingPunct="1">
              <a:lnSpc>
                <a:spcPct val="80000"/>
              </a:lnSpc>
              <a:buFontTx/>
              <a:buNone/>
            </a:pPr>
            <a:r>
              <a:rPr lang="en-GB" sz="2400" dirty="0">
                <a:solidFill>
                  <a:schemeClr val="bg1"/>
                </a:solidFill>
                <a:latin typeface="Arial" panose="020B0604020202020204" pitchFamily="34" charset="0"/>
                <a:cs typeface="Arial" pitchFamily="34" charset="0"/>
              </a:rPr>
              <a:t>	- donator identic </a:t>
            </a:r>
            <a:r>
              <a:rPr lang="en-GB" sz="2400" dirty="0" err="1">
                <a:solidFill>
                  <a:schemeClr val="bg1"/>
                </a:solidFill>
                <a:latin typeface="Arial" panose="020B0604020202020204" pitchFamily="34" charset="0"/>
                <a:cs typeface="Arial" pitchFamily="34" charset="0"/>
              </a:rPr>
              <a:t>numai</a:t>
            </a:r>
            <a:r>
              <a:rPr lang="en-GB" sz="2400" dirty="0">
                <a:solidFill>
                  <a:schemeClr val="bg1"/>
                </a:solidFill>
                <a:latin typeface="Arial" pitchFamily="34" charset="0"/>
                <a:cs typeface="Arial" pitchFamily="34" charset="0"/>
              </a:rPr>
              <a:t> </a:t>
            </a:r>
            <a:r>
              <a:rPr lang="en-GB" sz="2400" dirty="0" err="1">
                <a:solidFill>
                  <a:schemeClr val="bg1"/>
                </a:solidFill>
                <a:latin typeface="Arial" pitchFamily="34" charset="0"/>
                <a:cs typeface="Arial" pitchFamily="34" charset="0"/>
              </a:rPr>
              <a:t>în</a:t>
            </a:r>
            <a:r>
              <a:rPr lang="en-GB" sz="2400" dirty="0">
                <a:solidFill>
                  <a:schemeClr val="bg1"/>
                </a:solidFill>
                <a:latin typeface="Arial" pitchFamily="34" charset="0"/>
                <a:cs typeface="Arial" pitchFamily="34" charset="0"/>
              </a:rPr>
              <a:t> 30%</a:t>
            </a:r>
          </a:p>
          <a:p>
            <a:pPr eaLnBrk="1" hangingPunct="1">
              <a:lnSpc>
                <a:spcPct val="80000"/>
              </a:lnSpc>
              <a:buFontTx/>
              <a:buNone/>
            </a:pPr>
            <a:r>
              <a:rPr lang="en-GB" sz="2400" dirty="0">
                <a:solidFill>
                  <a:schemeClr val="bg1"/>
                </a:solidFill>
                <a:latin typeface="Arial" pitchFamily="34" charset="0"/>
                <a:cs typeface="Arial" pitchFamily="34" charset="0"/>
              </a:rPr>
              <a:t>	- 2</a:t>
            </a:r>
            <a:r>
              <a:rPr lang="pl-PL" sz="2400" dirty="0">
                <a:solidFill>
                  <a:schemeClr val="bg1"/>
                </a:solidFill>
                <a:latin typeface="Arial" panose="020B0604020202020204" pitchFamily="34" charset="0"/>
                <a:cs typeface="Arial" pitchFamily="34" charset="0"/>
              </a:rPr>
              <a:t>5</a:t>
            </a:r>
            <a:r>
              <a:rPr lang="en-GB" sz="2400" dirty="0">
                <a:solidFill>
                  <a:schemeClr val="bg1"/>
                </a:solidFill>
                <a:latin typeface="Arial" panose="020B0604020202020204" pitchFamily="34" charset="0"/>
                <a:cs typeface="Arial" pitchFamily="34" charset="0"/>
              </a:rPr>
              <a:t>-</a:t>
            </a:r>
            <a:r>
              <a:rPr lang="pl-PL" sz="2400" dirty="0">
                <a:solidFill>
                  <a:schemeClr val="bg1"/>
                </a:solidFill>
                <a:latin typeface="Arial" panose="020B0604020202020204" pitchFamily="34" charset="0"/>
                <a:cs typeface="Arial" pitchFamily="34" charset="0"/>
              </a:rPr>
              <a:t>4</a:t>
            </a:r>
            <a:r>
              <a:rPr lang="en-GB" sz="2400" dirty="0">
                <a:solidFill>
                  <a:schemeClr val="bg1"/>
                </a:solidFill>
                <a:latin typeface="Arial" panose="020B0604020202020204" pitchFamily="34" charset="0"/>
                <a:cs typeface="Arial" pitchFamily="34" charset="0"/>
              </a:rPr>
              <a:t>0% </a:t>
            </a:r>
            <a:r>
              <a:rPr lang="en-US" sz="2400" dirty="0" err="1">
                <a:solidFill>
                  <a:schemeClr val="bg1"/>
                </a:solidFill>
                <a:latin typeface="Arial" panose="020B0604020202020204" pitchFamily="34" charset="0"/>
                <a:cs typeface="Arial" pitchFamily="34" charset="0"/>
              </a:rPr>
              <a:t>risc</a:t>
            </a:r>
            <a:r>
              <a:rPr lang="en-US" sz="2400" dirty="0">
                <a:solidFill>
                  <a:schemeClr val="bg1"/>
                </a:solidFill>
                <a:latin typeface="Arial" panose="020B0604020202020204" pitchFamily="34" charset="0"/>
                <a:cs typeface="Arial" pitchFamily="34" charset="0"/>
              </a:rPr>
              <a:t> de </a:t>
            </a:r>
            <a:r>
              <a:rPr lang="en-US" sz="2400" dirty="0" err="1">
                <a:solidFill>
                  <a:schemeClr val="bg1"/>
                </a:solidFill>
                <a:latin typeface="Arial" panose="020B0604020202020204" pitchFamily="34" charset="0"/>
                <a:cs typeface="Arial" pitchFamily="34" charset="0"/>
              </a:rPr>
              <a:t>reacţie</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grefă</a:t>
            </a:r>
            <a:r>
              <a:rPr lang="en-US" sz="2400" dirty="0">
                <a:solidFill>
                  <a:schemeClr val="bg1"/>
                </a:solidFill>
                <a:latin typeface="Arial" panose="020B0604020202020204" pitchFamily="34" charset="0"/>
                <a:cs typeface="Arial" pitchFamily="34" charset="0"/>
              </a:rPr>
              <a:t> contra </a:t>
            </a:r>
            <a:r>
              <a:rPr lang="en-US" sz="2400" dirty="0" err="1">
                <a:solidFill>
                  <a:schemeClr val="bg1"/>
                </a:solidFill>
                <a:latin typeface="Arial" panose="020B0604020202020204" pitchFamily="34" charset="0"/>
                <a:cs typeface="Arial" pitchFamily="34" charset="0"/>
              </a:rPr>
              <a:t>gazdă</a:t>
            </a:r>
            <a:endParaRPr lang="en-US" sz="2400" dirty="0">
              <a:solidFill>
                <a:schemeClr val="bg1"/>
              </a:solidFill>
              <a:latin typeface="Arial" panose="020B0604020202020204" pitchFamily="34" charset="0"/>
              <a:cs typeface="Arial" pitchFamily="34" charset="0"/>
            </a:endParaRPr>
          </a:p>
          <a:p>
            <a:pPr eaLnBrk="1" hangingPunct="1">
              <a:lnSpc>
                <a:spcPct val="80000"/>
              </a:lnSpc>
              <a:buFontTx/>
              <a:buNone/>
            </a:pPr>
            <a:r>
              <a:rPr lang="pl-PL" sz="2400" dirty="0">
                <a:solidFill>
                  <a:schemeClr val="bg1"/>
                </a:solidFill>
                <a:latin typeface="Arial" pitchFamily="34" charset="0"/>
                <a:cs typeface="Arial" pitchFamily="34" charset="0"/>
              </a:rPr>
              <a:t>    - 5-15% </a:t>
            </a:r>
            <a:r>
              <a:rPr lang="en-US" sz="2400" dirty="0" err="1">
                <a:solidFill>
                  <a:schemeClr val="bg1"/>
                </a:solidFill>
                <a:latin typeface="Arial" panose="020B0604020202020204" pitchFamily="34" charset="0"/>
                <a:cs typeface="Arial" pitchFamily="34" charset="0"/>
              </a:rPr>
              <a:t>risc</a:t>
            </a:r>
            <a:r>
              <a:rPr lang="en-US" sz="2400" dirty="0">
                <a:solidFill>
                  <a:schemeClr val="bg1"/>
                </a:solidFill>
                <a:latin typeface="Arial" panose="020B0604020202020204" pitchFamily="34" charset="0"/>
                <a:cs typeface="Arial" pitchFamily="34" charset="0"/>
              </a:rPr>
              <a:t> de </a:t>
            </a:r>
            <a:r>
              <a:rPr lang="en-US" sz="2400" dirty="0" err="1">
                <a:solidFill>
                  <a:schemeClr val="bg1"/>
                </a:solidFill>
                <a:latin typeface="Arial" panose="020B0604020202020204" pitchFamily="34" charset="0"/>
                <a:cs typeface="Arial" pitchFamily="34" charset="0"/>
              </a:rPr>
              <a:t>respingere</a:t>
            </a:r>
            <a:r>
              <a:rPr lang="en-US" sz="2400" dirty="0">
                <a:solidFill>
                  <a:schemeClr val="bg1"/>
                </a:solidFill>
                <a:latin typeface="Arial" panose="020B0604020202020204" pitchFamily="34" charset="0"/>
                <a:cs typeface="Arial" pitchFamily="34" charset="0"/>
              </a:rPr>
              <a:t> a </a:t>
            </a:r>
            <a:r>
              <a:rPr lang="en-US" sz="2400" dirty="0" err="1">
                <a:solidFill>
                  <a:schemeClr val="bg1"/>
                </a:solidFill>
                <a:latin typeface="Arial" panose="020B0604020202020204" pitchFamily="34" charset="0"/>
                <a:cs typeface="Arial" pitchFamily="34" charset="0"/>
              </a:rPr>
              <a:t>grefei</a:t>
            </a:r>
            <a:r>
              <a:rPr lang="en-US" sz="2400" dirty="0">
                <a:solidFill>
                  <a:schemeClr val="bg1"/>
                </a:solidFill>
                <a:latin typeface="Arial" panose="020B0604020202020204" pitchFamily="34" charset="0"/>
                <a:cs typeface="Arial" pitchFamily="34" charset="0"/>
              </a:rPr>
              <a:t> la </a:t>
            </a:r>
            <a:r>
              <a:rPr lang="en-US" sz="2400" dirty="0" err="1">
                <a:solidFill>
                  <a:schemeClr val="bg1"/>
                </a:solidFill>
                <a:latin typeface="Arial" panose="020B0604020202020204" pitchFamily="34" charset="0"/>
                <a:cs typeface="Arial" pitchFamily="34" charset="0"/>
              </a:rPr>
              <a:t>pacienţii</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politransfuzaţi</a:t>
            </a:r>
            <a:endParaRPr lang="pl-PL" sz="2400" dirty="0">
              <a:solidFill>
                <a:schemeClr val="bg1"/>
              </a:solidFill>
              <a:latin typeface="Arial" pitchFamily="34" charset="0"/>
              <a:cs typeface="Arial" pitchFamily="34" charset="0"/>
            </a:endParaRPr>
          </a:p>
          <a:p>
            <a:pPr eaLnBrk="1" hangingPunct="1">
              <a:lnSpc>
                <a:spcPct val="80000"/>
              </a:lnSpc>
              <a:buFontTx/>
              <a:buNone/>
            </a:pPr>
            <a:r>
              <a:rPr lang="pl-PL" sz="2400" dirty="0">
                <a:solidFill>
                  <a:schemeClr val="bg1"/>
                </a:solidFill>
                <a:latin typeface="Arial" pitchFamily="34" charset="0"/>
                <a:cs typeface="Arial" pitchFamily="34" charset="0"/>
              </a:rPr>
              <a:t>    -</a:t>
            </a:r>
            <a:r>
              <a:rPr lang="en-GB"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mortalitate</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ridicată</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după</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alloTMO</a:t>
            </a:r>
            <a:r>
              <a:rPr lang="en-US" sz="2400" dirty="0">
                <a:solidFill>
                  <a:schemeClr val="bg1"/>
                </a:solidFill>
                <a:latin typeface="Arial" panose="020B0604020202020204" pitchFamily="34" charset="0"/>
                <a:cs typeface="Arial" pitchFamily="34" charset="0"/>
              </a:rPr>
              <a:t> de la donator </a:t>
            </a:r>
            <a:r>
              <a:rPr lang="en-US" sz="2400" dirty="0" err="1">
                <a:solidFill>
                  <a:schemeClr val="bg1"/>
                </a:solidFill>
                <a:latin typeface="Arial" panose="020B0604020202020204" pitchFamily="34" charset="0"/>
                <a:cs typeface="Arial" pitchFamily="34" charset="0"/>
              </a:rPr>
              <a:t>compatibil</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neînrudit</a:t>
            </a:r>
            <a:r>
              <a:rPr lang="pl-PL" sz="2400" dirty="0">
                <a:solidFill>
                  <a:schemeClr val="bg1"/>
                </a:solidFill>
                <a:latin typeface="Arial" pitchFamily="34" charset="0"/>
                <a:cs typeface="Arial" pitchFamily="34" charset="0"/>
              </a:rPr>
              <a:t> </a:t>
            </a:r>
          </a:p>
          <a:p>
            <a:pPr eaLnBrk="1" hangingPunct="1">
              <a:lnSpc>
                <a:spcPct val="80000"/>
              </a:lnSpc>
              <a:buFontTx/>
              <a:buNone/>
            </a:pPr>
            <a:r>
              <a:rPr lang="pl-PL" sz="2400" dirty="0">
                <a:solidFill>
                  <a:schemeClr val="bg1"/>
                </a:solidFill>
                <a:latin typeface="Arial" pitchFamily="34" charset="0"/>
                <a:cs typeface="Arial" pitchFamily="34" charset="0"/>
              </a:rPr>
              <a:t>    - </a:t>
            </a:r>
            <a:r>
              <a:rPr lang="en-US" sz="2400" dirty="0" err="1">
                <a:solidFill>
                  <a:schemeClr val="bg1"/>
                </a:solidFill>
                <a:latin typeface="Arial" panose="020B0604020202020204" pitchFamily="34" charset="0"/>
                <a:cs typeface="Arial" pitchFamily="34" charset="0"/>
              </a:rPr>
              <a:t>risc</a:t>
            </a:r>
            <a:r>
              <a:rPr lang="en-US" sz="2400" dirty="0">
                <a:solidFill>
                  <a:schemeClr val="bg1"/>
                </a:solidFill>
                <a:latin typeface="Arial" panose="020B0604020202020204" pitchFamily="34" charset="0"/>
                <a:cs typeface="Arial" pitchFamily="34" charset="0"/>
              </a:rPr>
              <a:t> de </a:t>
            </a:r>
            <a:r>
              <a:rPr lang="en-US" sz="2400" dirty="0" err="1">
                <a:solidFill>
                  <a:schemeClr val="bg1"/>
                </a:solidFill>
                <a:latin typeface="Arial" panose="020B0604020202020204" pitchFamily="34" charset="0"/>
                <a:cs typeface="Arial" pitchFamily="34" charset="0"/>
              </a:rPr>
              <a:t>apariţie</a:t>
            </a:r>
            <a:r>
              <a:rPr lang="en-US" sz="2400" dirty="0">
                <a:solidFill>
                  <a:schemeClr val="bg1"/>
                </a:solidFill>
                <a:latin typeface="Arial" panose="020B0604020202020204" pitchFamily="34" charset="0"/>
                <a:cs typeface="Arial" pitchFamily="34" charset="0"/>
              </a:rPr>
              <a:t> de </a:t>
            </a:r>
            <a:r>
              <a:rPr lang="en-US" sz="2400" dirty="0" err="1">
                <a:solidFill>
                  <a:schemeClr val="bg1"/>
                </a:solidFill>
                <a:latin typeface="Arial" panose="020B0604020202020204" pitchFamily="34" charset="0"/>
                <a:cs typeface="Arial" pitchFamily="34" charset="0"/>
              </a:rPr>
              <a:t>tumori</a:t>
            </a:r>
            <a:r>
              <a:rPr lang="en-US" sz="2400" dirty="0">
                <a:solidFill>
                  <a:schemeClr val="bg1"/>
                </a:solidFill>
                <a:latin typeface="Arial" panose="020B0604020202020204" pitchFamily="34" charset="0"/>
                <a:cs typeface="Arial" pitchFamily="34" charset="0"/>
              </a:rPr>
              <a:t> </a:t>
            </a:r>
            <a:r>
              <a:rPr lang="en-US" sz="2400" dirty="0" err="1">
                <a:solidFill>
                  <a:schemeClr val="bg1"/>
                </a:solidFill>
                <a:latin typeface="Arial" panose="020B0604020202020204" pitchFamily="34" charset="0"/>
                <a:cs typeface="Arial" pitchFamily="34" charset="0"/>
              </a:rPr>
              <a:t>solide</a:t>
            </a:r>
            <a:r>
              <a:rPr lang="en-US" sz="2400" dirty="0">
                <a:solidFill>
                  <a:schemeClr val="bg1"/>
                </a:solidFill>
                <a:latin typeface="Arial" panose="020B0604020202020204" pitchFamily="34" charset="0"/>
                <a:cs typeface="Arial" pitchFamily="34" charset="0"/>
              </a:rPr>
              <a:t> </a:t>
            </a:r>
            <a:r>
              <a:rPr lang="pl-PL" sz="2400" dirty="0">
                <a:solidFill>
                  <a:schemeClr val="bg1"/>
                </a:solidFill>
                <a:latin typeface="Arial" panose="020B0604020202020204" pitchFamily="34" charset="0"/>
                <a:cs typeface="Arial" pitchFamily="34" charset="0"/>
              </a:rPr>
              <a:t>(12%)</a:t>
            </a:r>
            <a:endParaRPr lang="en-GB" sz="2400" dirty="0">
              <a:solidFill>
                <a:schemeClr val="bg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482864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304800"/>
            <a:ext cx="7772400" cy="838200"/>
          </a:xfrm>
        </p:spPr>
        <p:txBody>
          <a:bodyPr/>
          <a:lstStyle/>
          <a:p>
            <a:pPr eaLnBrk="1" hangingPunct="1"/>
            <a:r>
              <a:rPr lang="en-GB" sz="3200" dirty="0" err="1">
                <a:solidFill>
                  <a:srgbClr val="FFFF00"/>
                </a:solidFill>
                <a:latin typeface="Arial" panose="020B0604020202020204" pitchFamily="34" charset="0"/>
                <a:cs typeface="Arial" panose="020B0604020202020204" pitchFamily="34" charset="0"/>
              </a:rPr>
              <a:t>Tratamentul</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imunosupresiv</a:t>
            </a:r>
            <a:endParaRPr lang="en-GB" sz="3200" dirty="0">
              <a:solidFill>
                <a:srgbClr val="FFFF00"/>
              </a:solidFill>
              <a:latin typeface="Arial" panose="020B0604020202020204" pitchFamily="34" charset="0"/>
              <a:cs typeface="Arial" panose="020B0604020202020204" pitchFamily="34" charset="0"/>
            </a:endParaRPr>
          </a:p>
        </p:txBody>
      </p:sp>
      <p:sp>
        <p:nvSpPr>
          <p:cNvPr id="33795" name="Content Placeholder 2"/>
          <p:cNvSpPr>
            <a:spLocks noGrp="1"/>
          </p:cNvSpPr>
          <p:nvPr>
            <p:ph idx="1"/>
          </p:nvPr>
        </p:nvSpPr>
        <p:spPr>
          <a:xfrm>
            <a:off x="685800" y="1295400"/>
            <a:ext cx="7772400" cy="5257800"/>
          </a:xfrm>
        </p:spPr>
        <p:txBody>
          <a:bodyPr/>
          <a:lstStyle/>
          <a:p>
            <a:pPr algn="just" eaLnBrk="1" hangingPunct="1"/>
            <a:r>
              <a:rPr lang="en-GB" sz="2800" dirty="0" err="1">
                <a:solidFill>
                  <a:schemeClr val="bg1"/>
                </a:solidFill>
                <a:latin typeface="Arial" panose="020B0604020202020204" pitchFamily="34" charset="0"/>
                <a:cs typeface="Arial" panose="020B0604020202020204" pitchFamily="34" charset="0"/>
              </a:rPr>
              <a:t>Indicat</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pentru</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pacienţii</a:t>
            </a:r>
            <a:r>
              <a:rPr lang="en-GB" sz="2800" dirty="0">
                <a:solidFill>
                  <a:schemeClr val="bg1"/>
                </a:solidFill>
                <a:latin typeface="Arial" panose="020B0604020202020204" pitchFamily="34" charset="0"/>
                <a:cs typeface="Arial" panose="020B0604020202020204" pitchFamily="34" charset="0"/>
              </a:rPr>
              <a:t> &gt; 40 – 50 de ani</a:t>
            </a:r>
          </a:p>
          <a:p>
            <a:pPr algn="just" eaLnBrk="1" hangingPunct="1"/>
            <a:r>
              <a:rPr lang="en-GB" sz="2800" dirty="0" err="1">
                <a:solidFill>
                  <a:schemeClr val="bg1"/>
                </a:solidFill>
                <a:latin typeface="Arial" panose="020B0604020202020204" pitchFamily="34" charset="0"/>
                <a:cs typeface="Arial" panose="020B0604020202020204" pitchFamily="34" charset="0"/>
              </a:rPr>
              <a:t>Pacienţii</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fără</a:t>
            </a:r>
            <a:r>
              <a:rPr lang="en-GB" sz="2800" dirty="0">
                <a:solidFill>
                  <a:schemeClr val="bg1"/>
                </a:solidFill>
                <a:latin typeface="Arial" panose="020B0604020202020204" pitchFamily="34" charset="0"/>
                <a:cs typeface="Arial" panose="020B0604020202020204" pitchFamily="34" charset="0"/>
              </a:rPr>
              <a:t> donator </a:t>
            </a:r>
            <a:r>
              <a:rPr lang="en-GB" sz="2800" dirty="0" err="1">
                <a:solidFill>
                  <a:schemeClr val="bg1"/>
                </a:solidFill>
                <a:latin typeface="Arial" panose="020B0604020202020204" pitchFamily="34" charset="0"/>
                <a:cs typeface="Arial" panose="020B0604020202020204" pitchFamily="34" charset="0"/>
              </a:rPr>
              <a:t>compatibil</a:t>
            </a:r>
            <a:r>
              <a:rPr lang="en-GB" sz="2800" dirty="0">
                <a:solidFill>
                  <a:schemeClr val="bg1"/>
                </a:solidFill>
                <a:latin typeface="Arial" panose="020B0604020202020204" pitchFamily="34" charset="0"/>
                <a:cs typeface="Arial" panose="020B0604020202020204" pitchFamily="34" charset="0"/>
              </a:rPr>
              <a:t> HLA </a:t>
            </a:r>
            <a:r>
              <a:rPr lang="en-GB" sz="2800" dirty="0" err="1">
                <a:solidFill>
                  <a:schemeClr val="bg1"/>
                </a:solidFill>
                <a:latin typeface="Arial" panose="020B0604020202020204" pitchFamily="34" charset="0"/>
                <a:cs typeface="Arial" panose="020B0604020202020204" pitchFamily="34" charset="0"/>
              </a:rPr>
              <a:t>indiferent</a:t>
            </a:r>
            <a:r>
              <a:rPr lang="en-GB" sz="2800" dirty="0">
                <a:solidFill>
                  <a:schemeClr val="bg1"/>
                </a:solidFill>
                <a:latin typeface="Arial" panose="020B0604020202020204" pitchFamily="34" charset="0"/>
                <a:cs typeface="Arial" panose="020B0604020202020204" pitchFamily="34" charset="0"/>
              </a:rPr>
              <a:t> de </a:t>
            </a:r>
            <a:r>
              <a:rPr lang="en-GB" sz="2800" dirty="0" err="1">
                <a:solidFill>
                  <a:schemeClr val="bg1"/>
                </a:solidFill>
                <a:latin typeface="Arial" panose="020B0604020202020204" pitchFamily="34" charset="0"/>
                <a:cs typeface="Arial" panose="020B0604020202020204" pitchFamily="34" charset="0"/>
              </a:rPr>
              <a:t>vârstă</a:t>
            </a:r>
            <a:r>
              <a:rPr lang="en-GB" sz="2800" dirty="0">
                <a:solidFill>
                  <a:schemeClr val="bg1"/>
                </a:solidFill>
                <a:latin typeface="Arial" panose="020B0604020202020204" pitchFamily="34" charset="0"/>
                <a:cs typeface="Arial" panose="020B0604020202020204" pitchFamily="34" charset="0"/>
              </a:rPr>
              <a:t>.</a:t>
            </a:r>
          </a:p>
          <a:p>
            <a:pPr lvl="1" algn="just" eaLnBrk="1" hangingPunct="1"/>
            <a:r>
              <a:rPr lang="en-GB" dirty="0" err="1">
                <a:solidFill>
                  <a:schemeClr val="bg1"/>
                </a:solidFill>
                <a:latin typeface="Arial" panose="020B0604020202020204" pitchFamily="34" charset="0"/>
                <a:cs typeface="Arial" panose="020B0604020202020204" pitchFamily="34" charset="0"/>
              </a:rPr>
              <a:t>Globulina</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antitimocitară</a:t>
            </a:r>
            <a:r>
              <a:rPr lang="en-GB" dirty="0">
                <a:solidFill>
                  <a:schemeClr val="bg1"/>
                </a:solidFill>
                <a:latin typeface="Arial" panose="020B0604020202020204" pitchFamily="34" charset="0"/>
                <a:cs typeface="Arial" panose="020B0604020202020204" pitchFamily="34" charset="0"/>
              </a:rPr>
              <a:t> (ATG)</a:t>
            </a:r>
            <a:r>
              <a:rPr lang="en-US" dirty="0">
                <a:solidFill>
                  <a:schemeClr val="bg1"/>
                </a:solidFill>
                <a:latin typeface="Arial" panose="020B0604020202020204" pitchFamily="34" charset="0"/>
                <a:cs typeface="Arial" panose="020B0604020202020204" pitchFamily="34" charset="0"/>
              </a:rPr>
              <a:t> 40 mg/kg/</a:t>
            </a:r>
            <a:r>
              <a:rPr lang="en-US" dirty="0" err="1">
                <a:solidFill>
                  <a:schemeClr val="bg1"/>
                </a:solidFill>
                <a:latin typeface="Arial" panose="020B0604020202020204" pitchFamily="34" charset="0"/>
                <a:cs typeface="Arial" panose="020B0604020202020204" pitchFamily="34" charset="0"/>
              </a:rPr>
              <a:t>zi</a:t>
            </a:r>
            <a:r>
              <a:rPr lang="en-US" dirty="0">
                <a:solidFill>
                  <a:schemeClr val="bg1"/>
                </a:solidFill>
                <a:latin typeface="Arial" panose="020B0604020202020204" pitchFamily="34" charset="0"/>
                <a:cs typeface="Arial" panose="020B0604020202020204" pitchFamily="34" charset="0"/>
              </a:rPr>
              <a:t> 4 </a:t>
            </a:r>
            <a:r>
              <a:rPr lang="en-US" dirty="0" err="1">
                <a:solidFill>
                  <a:schemeClr val="bg1"/>
                </a:solidFill>
                <a:latin typeface="Arial" panose="020B0604020202020204" pitchFamily="34" charset="0"/>
                <a:cs typeface="Arial" panose="020B0604020202020204" pitchFamily="34" charset="0"/>
              </a:rPr>
              <a:t>zile</a:t>
            </a:r>
            <a:r>
              <a:rPr lang="en-US" dirty="0">
                <a:solidFill>
                  <a:schemeClr val="bg1"/>
                </a:solidFill>
                <a:latin typeface="Arial" panose="020B0604020202020204" pitchFamily="34" charset="0"/>
                <a:cs typeface="Arial" panose="020B0604020202020204" pitchFamily="34" charset="0"/>
              </a:rPr>
              <a:t> consecutive PEV 12-18h</a:t>
            </a:r>
            <a:endParaRPr lang="en-GB" dirty="0">
              <a:solidFill>
                <a:schemeClr val="bg1"/>
              </a:solidFill>
              <a:latin typeface="Arial" panose="020B0604020202020204" pitchFamily="34" charset="0"/>
              <a:cs typeface="Arial" panose="020B0604020202020204" pitchFamily="34" charset="0"/>
            </a:endParaRPr>
          </a:p>
          <a:p>
            <a:pPr lvl="1" algn="just" eaLnBrk="1" hangingPunct="1"/>
            <a:r>
              <a:rPr lang="en-GB" dirty="0" err="1">
                <a:solidFill>
                  <a:schemeClr val="bg1"/>
                </a:solidFill>
                <a:latin typeface="Arial" panose="020B0604020202020204" pitchFamily="34" charset="0"/>
                <a:cs typeface="Arial" panose="020B0604020202020204" pitchFamily="34" charset="0"/>
              </a:rPr>
              <a:t>Ciclosporină</a:t>
            </a:r>
            <a:r>
              <a:rPr lang="en-GB" dirty="0">
                <a:solidFill>
                  <a:schemeClr val="bg1"/>
                </a:solidFill>
                <a:latin typeface="Arial" panose="020B0604020202020204" pitchFamily="34" charset="0"/>
                <a:cs typeface="Arial" panose="020B0604020202020204" pitchFamily="34" charset="0"/>
              </a:rPr>
              <a:t> 12 mg/</a:t>
            </a:r>
            <a:r>
              <a:rPr lang="en-GB" dirty="0" err="1">
                <a:solidFill>
                  <a:schemeClr val="bg1"/>
                </a:solidFill>
                <a:latin typeface="Arial" panose="020B0604020202020204" pitchFamily="34" charset="0"/>
                <a:cs typeface="Arial" panose="020B0604020202020204" pitchFamily="34" charset="0"/>
              </a:rPr>
              <a:t>kgc</a:t>
            </a:r>
            <a:r>
              <a:rPr lang="en-GB" dirty="0">
                <a:solidFill>
                  <a:schemeClr val="bg1"/>
                </a:solidFill>
                <a:latin typeface="Arial" panose="020B0604020202020204" pitchFamily="34" charset="0"/>
                <a:cs typeface="Arial" panose="020B0604020202020204" pitchFamily="34" charset="0"/>
              </a:rPr>
              <a:t>/</a:t>
            </a:r>
            <a:r>
              <a:rPr lang="en-GB" dirty="0" err="1">
                <a:solidFill>
                  <a:schemeClr val="bg1"/>
                </a:solidFill>
                <a:latin typeface="Arial" panose="020B0604020202020204" pitchFamily="34" charset="0"/>
                <a:cs typeface="Arial" panose="020B0604020202020204" pitchFamily="34" charset="0"/>
              </a:rPr>
              <a:t>zi</a:t>
            </a:r>
            <a:r>
              <a:rPr lang="en-GB" dirty="0">
                <a:solidFill>
                  <a:schemeClr val="bg1"/>
                </a:solidFill>
                <a:latin typeface="Arial" panose="020B0604020202020204" pitchFamily="34" charset="0"/>
                <a:cs typeface="Arial" panose="020B0604020202020204" pitchFamily="34" charset="0"/>
              </a:rPr>
              <a:t> maxim  2 ani</a:t>
            </a:r>
          </a:p>
          <a:p>
            <a:pPr lvl="1" algn="just" eaLnBrk="1" hangingPunct="1"/>
            <a:r>
              <a:rPr lang="en-GB" dirty="0" err="1">
                <a:solidFill>
                  <a:schemeClr val="bg1"/>
                </a:solidFill>
                <a:latin typeface="Arial" panose="020B0604020202020204" pitchFamily="34" charset="0"/>
                <a:cs typeface="Arial" panose="020B0604020202020204" pitchFamily="34" charset="0"/>
              </a:rPr>
              <a:t>Metilprednisolon</a:t>
            </a:r>
            <a:r>
              <a:rPr lang="en-GB" dirty="0">
                <a:solidFill>
                  <a:schemeClr val="bg1"/>
                </a:solidFill>
                <a:latin typeface="Arial" panose="020B0604020202020204" pitchFamily="34" charset="0"/>
                <a:cs typeface="Arial" panose="020B0604020202020204" pitchFamily="34" charset="0"/>
              </a:rPr>
              <a:t> </a:t>
            </a:r>
            <a:r>
              <a:rPr lang="en-GB" dirty="0" err="1">
                <a:solidFill>
                  <a:schemeClr val="bg1"/>
                </a:solidFill>
                <a:latin typeface="Arial" panose="020B0604020202020204" pitchFamily="34" charset="0"/>
                <a:cs typeface="Arial" panose="020B0604020202020204" pitchFamily="34" charset="0"/>
              </a:rPr>
              <a:t>premedicaţie</a:t>
            </a:r>
            <a:r>
              <a:rPr lang="en-GB" dirty="0">
                <a:solidFill>
                  <a:schemeClr val="bg1"/>
                </a:solidFill>
                <a:latin typeface="Arial" panose="020B0604020202020204" pitchFamily="34" charset="0"/>
                <a:cs typeface="Arial" panose="020B0604020202020204" pitchFamily="34" charset="0"/>
              </a:rPr>
              <a:t> ATG</a:t>
            </a:r>
          </a:p>
          <a:p>
            <a:pPr algn="just" eaLnBrk="1" hangingPunct="1"/>
            <a:r>
              <a:rPr lang="en-GB" sz="2800" dirty="0" err="1">
                <a:solidFill>
                  <a:schemeClr val="bg1"/>
                </a:solidFill>
                <a:latin typeface="Arial" panose="020B0604020202020204" pitchFamily="34" charset="0"/>
                <a:cs typeface="Arial" panose="020B0604020202020204" pitchFamily="34" charset="0"/>
              </a:rPr>
              <a:t>Rezultate</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mai</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bune</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pentru</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terapia</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combinată</a:t>
            </a:r>
            <a:r>
              <a:rPr lang="en-GB" sz="2800" dirty="0">
                <a:solidFill>
                  <a:schemeClr val="bg1"/>
                </a:solidFill>
                <a:latin typeface="Arial" panose="020B0604020202020204" pitchFamily="34" charset="0"/>
                <a:cs typeface="Arial" panose="020B0604020202020204" pitchFamily="34" charset="0"/>
              </a:rPr>
              <a:t>.</a:t>
            </a:r>
          </a:p>
          <a:p>
            <a:pPr algn="just" eaLnBrk="1" hangingPunct="1"/>
            <a:r>
              <a:rPr lang="en-GB" sz="2800" dirty="0" err="1">
                <a:solidFill>
                  <a:schemeClr val="bg1"/>
                </a:solidFill>
                <a:latin typeface="Arial" panose="020B0604020202020204" pitchFamily="34" charset="0"/>
                <a:cs typeface="Arial" panose="020B0604020202020204" pitchFamily="34" charset="0"/>
              </a:rPr>
              <a:t>Răspunsul</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este</a:t>
            </a:r>
            <a:r>
              <a:rPr lang="en-GB" sz="2800" dirty="0">
                <a:solidFill>
                  <a:schemeClr val="bg1"/>
                </a:solidFill>
                <a:latin typeface="Arial" panose="020B0604020202020204" pitchFamily="34" charset="0"/>
                <a:cs typeface="Arial" panose="020B0604020202020204" pitchFamily="34" charset="0"/>
              </a:rPr>
              <a:t> lent, 4-12 </a:t>
            </a:r>
            <a:r>
              <a:rPr lang="en-GB" sz="2800" dirty="0" err="1">
                <a:solidFill>
                  <a:schemeClr val="bg1"/>
                </a:solidFill>
                <a:latin typeface="Arial" panose="020B0604020202020204" pitchFamily="34" charset="0"/>
                <a:cs typeface="Arial" panose="020B0604020202020204" pitchFamily="34" charset="0"/>
              </a:rPr>
              <a:t>săptămâni</a:t>
            </a:r>
            <a:endParaRPr lang="en-GB"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727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GB" sz="3200" dirty="0" err="1">
                <a:solidFill>
                  <a:srgbClr val="FFFF00"/>
                </a:solidFill>
                <a:latin typeface="Arial" panose="020B0604020202020204" pitchFamily="34" charset="0"/>
                <a:cs typeface="Arial" panose="020B0604020202020204" pitchFamily="34" charset="0"/>
              </a:rPr>
              <a:t>Terapia</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imunosupresivă</a:t>
            </a:r>
            <a:endParaRPr lang="en-GB" sz="3200" dirty="0">
              <a:solidFill>
                <a:srgbClr val="FFFF00"/>
              </a:solidFill>
              <a:latin typeface="Arial" panose="020B0604020202020204" pitchFamily="34" charset="0"/>
              <a:cs typeface="Arial" panose="020B0604020202020204" pitchFamily="34" charset="0"/>
            </a:endParaRPr>
          </a:p>
        </p:txBody>
      </p:sp>
      <p:sp>
        <p:nvSpPr>
          <p:cNvPr id="35843" name="Content Placeholder 2"/>
          <p:cNvSpPr>
            <a:spLocks noGrp="1"/>
          </p:cNvSpPr>
          <p:nvPr>
            <p:ph idx="1"/>
          </p:nvPr>
        </p:nvSpPr>
        <p:spPr>
          <a:xfrm>
            <a:off x="715178" y="2362200"/>
            <a:ext cx="7772400" cy="3352800"/>
          </a:xfrm>
        </p:spPr>
        <p:txBody>
          <a:bodyPr/>
          <a:lstStyle/>
          <a:p>
            <a:pPr algn="just" eaLnBrk="1" hangingPunct="1"/>
            <a:r>
              <a:rPr lang="en-GB" sz="2800" dirty="0">
                <a:solidFill>
                  <a:schemeClr val="bg1"/>
                </a:solidFill>
                <a:latin typeface="Arial" panose="020B0604020202020204" pitchFamily="34" charset="0"/>
                <a:cs typeface="Arial" panose="020B0604020202020204" pitchFamily="34" charset="0"/>
              </a:rPr>
              <a:t>Rata de </a:t>
            </a:r>
            <a:r>
              <a:rPr lang="en-GB" sz="2800" dirty="0" err="1">
                <a:solidFill>
                  <a:schemeClr val="bg1"/>
                </a:solidFill>
                <a:latin typeface="Arial" panose="020B0604020202020204" pitchFamily="34" charset="0"/>
                <a:cs typeface="Arial" panose="020B0604020202020204" pitchFamily="34" charset="0"/>
              </a:rPr>
              <a:t>raspuns</a:t>
            </a:r>
            <a:r>
              <a:rPr lang="en-GB" sz="2800" dirty="0">
                <a:solidFill>
                  <a:schemeClr val="bg1"/>
                </a:solidFill>
                <a:latin typeface="Arial" panose="020B0604020202020204" pitchFamily="34" charset="0"/>
                <a:cs typeface="Arial" panose="020B0604020202020204" pitchFamily="34" charset="0"/>
              </a:rPr>
              <a:t> 60-70%</a:t>
            </a:r>
          </a:p>
          <a:p>
            <a:pPr algn="just" eaLnBrk="1" hangingPunct="1"/>
            <a:r>
              <a:rPr lang="en-GB" sz="2800" dirty="0" err="1">
                <a:solidFill>
                  <a:schemeClr val="bg1"/>
                </a:solidFill>
                <a:latin typeface="Arial" panose="020B0604020202020204" pitchFamily="34" charset="0"/>
                <a:cs typeface="Arial" panose="020B0604020202020204" pitchFamily="34" charset="0"/>
              </a:rPr>
              <a:t>Recăderile</a:t>
            </a:r>
            <a:r>
              <a:rPr lang="en-GB" sz="2800" dirty="0">
                <a:solidFill>
                  <a:schemeClr val="bg1"/>
                </a:solidFill>
                <a:latin typeface="Arial" panose="020B0604020202020204" pitchFamily="34" charset="0"/>
                <a:cs typeface="Arial" panose="020B0604020202020204" pitchFamily="34" charset="0"/>
              </a:rPr>
              <a:t> sunt </a:t>
            </a:r>
            <a:r>
              <a:rPr lang="en-GB" sz="2800" dirty="0" err="1">
                <a:solidFill>
                  <a:schemeClr val="bg1"/>
                </a:solidFill>
                <a:latin typeface="Arial" panose="020B0604020202020204" pitchFamily="34" charset="0"/>
                <a:cs typeface="Arial" panose="020B0604020202020204" pitchFamily="34" charset="0"/>
              </a:rPr>
              <a:t>frecvente</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şi</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tratamentul</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suportiv</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asociat</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este</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necesar</a:t>
            </a:r>
            <a:endParaRPr lang="en-GB" sz="2800" dirty="0">
              <a:solidFill>
                <a:schemeClr val="bg1"/>
              </a:solidFill>
              <a:latin typeface="Arial" panose="020B0604020202020204" pitchFamily="34" charset="0"/>
              <a:cs typeface="Arial" panose="020B0604020202020204" pitchFamily="34" charset="0"/>
            </a:endParaRPr>
          </a:p>
          <a:p>
            <a:pPr algn="just" eaLnBrk="1" hangingPunct="1"/>
            <a:r>
              <a:rPr lang="en-GB" sz="2800" dirty="0" err="1">
                <a:solidFill>
                  <a:schemeClr val="bg1"/>
                </a:solidFill>
                <a:latin typeface="Arial" panose="020B0604020202020204" pitchFamily="34" charset="0"/>
                <a:cs typeface="Arial" panose="020B0604020202020204" pitchFamily="34" charset="0"/>
              </a:rPr>
              <a:t>Până</a:t>
            </a:r>
            <a:r>
              <a:rPr lang="en-GB" sz="2800" dirty="0">
                <a:solidFill>
                  <a:schemeClr val="bg1"/>
                </a:solidFill>
                <a:latin typeface="Arial" panose="020B0604020202020204" pitchFamily="34" charset="0"/>
                <a:cs typeface="Arial" panose="020B0604020202020204" pitchFamily="34" charset="0"/>
              </a:rPr>
              <a:t> la 50% </a:t>
            </a:r>
            <a:r>
              <a:rPr lang="en-GB" sz="2800" dirty="0" err="1">
                <a:solidFill>
                  <a:schemeClr val="bg1"/>
                </a:solidFill>
                <a:latin typeface="Arial" panose="020B0604020202020204" pitchFamily="34" charset="0"/>
                <a:cs typeface="Arial" panose="020B0604020202020204" pitchFamily="34" charset="0"/>
              </a:rPr>
              <a:t>dintre</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pacienţii</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recăzuţi</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răspund</a:t>
            </a:r>
            <a:r>
              <a:rPr lang="en-GB" sz="2800" dirty="0">
                <a:solidFill>
                  <a:schemeClr val="bg1"/>
                </a:solidFill>
                <a:latin typeface="Arial" panose="020B0604020202020204" pitchFamily="34" charset="0"/>
                <a:cs typeface="Arial" panose="020B0604020202020204" pitchFamily="34" charset="0"/>
              </a:rPr>
              <a:t> la o a </a:t>
            </a:r>
            <a:r>
              <a:rPr lang="en-GB" sz="2800" dirty="0" err="1">
                <a:solidFill>
                  <a:schemeClr val="bg1"/>
                </a:solidFill>
                <a:latin typeface="Arial" panose="020B0604020202020204" pitchFamily="34" charset="0"/>
                <a:cs typeface="Arial" panose="020B0604020202020204" pitchFamily="34" charset="0"/>
              </a:rPr>
              <a:t>doua</a:t>
            </a:r>
            <a:r>
              <a:rPr lang="en-GB" sz="2800" dirty="0">
                <a:solidFill>
                  <a:schemeClr val="bg1"/>
                </a:solidFill>
                <a:latin typeface="Arial" panose="020B0604020202020204" pitchFamily="34" charset="0"/>
                <a:cs typeface="Arial" panose="020B0604020202020204" pitchFamily="34" charset="0"/>
              </a:rPr>
              <a:t> </a:t>
            </a:r>
            <a:r>
              <a:rPr lang="en-GB" sz="2800" dirty="0" err="1">
                <a:solidFill>
                  <a:schemeClr val="bg1"/>
                </a:solidFill>
                <a:latin typeface="Arial" panose="020B0604020202020204" pitchFamily="34" charset="0"/>
                <a:cs typeface="Arial" panose="020B0604020202020204" pitchFamily="34" charset="0"/>
              </a:rPr>
              <a:t>cură</a:t>
            </a:r>
            <a:r>
              <a:rPr lang="en-GB" sz="2800" dirty="0">
                <a:solidFill>
                  <a:schemeClr val="bg1"/>
                </a:solidFill>
                <a:latin typeface="Arial" panose="020B0604020202020204" pitchFamily="34" charset="0"/>
                <a:cs typeface="Arial" panose="020B0604020202020204" pitchFamily="34" charset="0"/>
              </a:rPr>
              <a:t> de </a:t>
            </a:r>
            <a:r>
              <a:rPr lang="en-GB" sz="2800" dirty="0" err="1">
                <a:solidFill>
                  <a:schemeClr val="bg1"/>
                </a:solidFill>
                <a:latin typeface="Arial" panose="020B0604020202020204" pitchFamily="34" charset="0"/>
                <a:cs typeface="Arial" panose="020B0604020202020204" pitchFamily="34" charset="0"/>
              </a:rPr>
              <a:t>imunosupresoare</a:t>
            </a:r>
            <a:r>
              <a:rPr lang="en-GB" sz="28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5369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6400" y="609600"/>
            <a:ext cx="8466138" cy="1143000"/>
          </a:xfrm>
        </p:spPr>
        <p:txBody>
          <a:bodyPr/>
          <a:lstStyle/>
          <a:p>
            <a:pPr eaLnBrk="1" hangingPunct="1"/>
            <a:r>
              <a:rPr lang="en-GB" sz="3200" dirty="0" err="1">
                <a:solidFill>
                  <a:srgbClr val="FFFF00"/>
                </a:solidFill>
                <a:latin typeface="Arial" panose="020B0604020202020204" pitchFamily="34" charset="0"/>
                <a:cs typeface="Arial" panose="020B0604020202020204" pitchFamily="34" charset="0"/>
              </a:rPr>
              <a:t>Terapia</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anemiei</a:t>
            </a:r>
            <a:r>
              <a:rPr lang="en-GB" sz="3200" dirty="0">
                <a:solidFill>
                  <a:srgbClr val="FFFF00"/>
                </a:solidFill>
                <a:latin typeface="Arial" panose="020B0604020202020204" pitchFamily="34" charset="0"/>
                <a:cs typeface="Arial" panose="020B0604020202020204" pitchFamily="34" charset="0"/>
              </a:rPr>
              <a:t> </a:t>
            </a:r>
            <a:r>
              <a:rPr lang="en-GB" sz="3200" dirty="0" err="1">
                <a:solidFill>
                  <a:srgbClr val="FFFF00"/>
                </a:solidFill>
                <a:latin typeface="Arial" panose="020B0604020202020204" pitchFamily="34" charset="0"/>
                <a:cs typeface="Arial" panose="020B0604020202020204" pitchFamily="34" charset="0"/>
              </a:rPr>
              <a:t>aplastice</a:t>
            </a:r>
            <a:r>
              <a:rPr lang="en-GB" sz="3200" dirty="0">
                <a:solidFill>
                  <a:srgbClr val="FFFF00"/>
                </a:solidFill>
                <a:latin typeface="Arial" panose="020B0604020202020204" pitchFamily="34" charset="0"/>
                <a:cs typeface="Arial" panose="020B0604020202020204" pitchFamily="34" charset="0"/>
              </a:rPr>
              <a:t> non </a:t>
            </a:r>
            <a:r>
              <a:rPr lang="en-GB" sz="3200" dirty="0" err="1">
                <a:solidFill>
                  <a:srgbClr val="FFFF00"/>
                </a:solidFill>
                <a:latin typeface="Arial" panose="020B0604020202020204" pitchFamily="34" charset="0"/>
                <a:cs typeface="Arial" panose="020B0604020202020204" pitchFamily="34" charset="0"/>
              </a:rPr>
              <a:t>severă</a:t>
            </a:r>
            <a:endParaRPr lang="en-GB" sz="3200" dirty="0">
              <a:solidFill>
                <a:srgbClr val="FFFF00"/>
              </a:solidFill>
              <a:latin typeface="Arial" panose="020B0604020202020204" pitchFamily="34" charset="0"/>
              <a:cs typeface="Arial" panose="020B0604020202020204" pitchFamily="34" charset="0"/>
            </a:endParaRPr>
          </a:p>
        </p:txBody>
      </p:sp>
      <p:sp>
        <p:nvSpPr>
          <p:cNvPr id="37891" name="Rectangle 3"/>
          <p:cNvSpPr>
            <a:spLocks noGrp="1" noChangeArrowheads="1"/>
          </p:cNvSpPr>
          <p:nvPr>
            <p:ph idx="1"/>
          </p:nvPr>
        </p:nvSpPr>
        <p:spPr>
          <a:xfrm>
            <a:off x="381000" y="2209800"/>
            <a:ext cx="8229600" cy="3810000"/>
          </a:xfrm>
        </p:spPr>
        <p:txBody>
          <a:bodyPr/>
          <a:lstStyle/>
          <a:p>
            <a:pPr eaLnBrk="1" hangingPunct="1">
              <a:buFontTx/>
              <a:buNone/>
            </a:pPr>
            <a:r>
              <a:rPr lang="en-GB" dirty="0">
                <a:solidFill>
                  <a:schemeClr val="bg1"/>
                </a:solidFill>
              </a:rPr>
              <a:t>1. „Watch and wait”</a:t>
            </a:r>
          </a:p>
          <a:p>
            <a:pPr eaLnBrk="1" hangingPunct="1">
              <a:buFontTx/>
              <a:buNone/>
            </a:pPr>
            <a:r>
              <a:rPr lang="en-GB" dirty="0">
                <a:solidFill>
                  <a:schemeClr val="bg1"/>
                </a:solidFill>
              </a:rPr>
              <a:t>2. </a:t>
            </a:r>
            <a:r>
              <a:rPr lang="en-GB" dirty="0" err="1">
                <a:solidFill>
                  <a:schemeClr val="bg1"/>
                </a:solidFill>
              </a:rPr>
              <a:t>Tratament</a:t>
            </a:r>
            <a:r>
              <a:rPr lang="en-GB" dirty="0">
                <a:solidFill>
                  <a:schemeClr val="bg1"/>
                </a:solidFill>
              </a:rPr>
              <a:t> </a:t>
            </a:r>
            <a:r>
              <a:rPr lang="en-GB" dirty="0" err="1">
                <a:solidFill>
                  <a:schemeClr val="bg1"/>
                </a:solidFill>
              </a:rPr>
              <a:t>suportiv</a:t>
            </a:r>
            <a:r>
              <a:rPr lang="en-GB" dirty="0">
                <a:solidFill>
                  <a:schemeClr val="bg1"/>
                </a:solidFill>
              </a:rPr>
              <a:t>:  </a:t>
            </a:r>
            <a:r>
              <a:rPr lang="en-US" dirty="0">
                <a:solidFill>
                  <a:schemeClr val="bg1"/>
                </a:solidFill>
              </a:rPr>
              <a:t>ME, MT</a:t>
            </a:r>
          </a:p>
          <a:p>
            <a:pPr eaLnBrk="1" hangingPunct="1">
              <a:buFontTx/>
              <a:buNone/>
            </a:pPr>
            <a:r>
              <a:rPr lang="en-US" dirty="0">
                <a:solidFill>
                  <a:schemeClr val="bg1"/>
                </a:solidFill>
              </a:rPr>
              <a:t>3. </a:t>
            </a:r>
            <a:r>
              <a:rPr lang="en-GB" dirty="0" err="1">
                <a:solidFill>
                  <a:schemeClr val="bg1"/>
                </a:solidFill>
              </a:rPr>
              <a:t>Androgeni</a:t>
            </a:r>
            <a:r>
              <a:rPr lang="pl-PL" dirty="0">
                <a:solidFill>
                  <a:schemeClr val="bg1"/>
                </a:solidFill>
              </a:rPr>
              <a:t> (?)</a:t>
            </a:r>
            <a:endParaRPr lang="en-GB" dirty="0">
              <a:solidFill>
                <a:schemeClr val="bg1"/>
              </a:solidFill>
            </a:endParaRPr>
          </a:p>
          <a:p>
            <a:pPr eaLnBrk="1" hangingPunct="1">
              <a:buFontTx/>
              <a:buNone/>
            </a:pPr>
            <a:r>
              <a:rPr lang="en-GB" dirty="0">
                <a:solidFill>
                  <a:schemeClr val="bg1"/>
                </a:solidFill>
              </a:rPr>
              <a:t>4. </a:t>
            </a:r>
            <a:r>
              <a:rPr lang="en-GB" dirty="0" err="1">
                <a:solidFill>
                  <a:schemeClr val="bg1"/>
                </a:solidFill>
              </a:rPr>
              <a:t>Antibioterapie</a:t>
            </a:r>
            <a:r>
              <a:rPr lang="pl-PL" dirty="0">
                <a:solidFill>
                  <a:schemeClr val="bg1"/>
                </a:solidFill>
              </a:rPr>
              <a:t>, </a:t>
            </a:r>
            <a:r>
              <a:rPr lang="en-US" dirty="0" err="1">
                <a:solidFill>
                  <a:schemeClr val="bg1"/>
                </a:solidFill>
              </a:rPr>
              <a:t>factori</a:t>
            </a:r>
            <a:r>
              <a:rPr lang="en-US" dirty="0">
                <a:solidFill>
                  <a:schemeClr val="bg1"/>
                </a:solidFill>
              </a:rPr>
              <a:t> de </a:t>
            </a:r>
            <a:r>
              <a:rPr lang="en-US" dirty="0" err="1">
                <a:solidFill>
                  <a:schemeClr val="bg1"/>
                </a:solidFill>
              </a:rPr>
              <a:t>creştere</a:t>
            </a:r>
            <a:endParaRPr lang="en-GB" dirty="0">
              <a:solidFill>
                <a:schemeClr val="bg1"/>
              </a:solidFill>
            </a:endParaRPr>
          </a:p>
          <a:p>
            <a:pPr eaLnBrk="1" hangingPunct="1">
              <a:buFontTx/>
              <a:buNone/>
            </a:pPr>
            <a:r>
              <a:rPr lang="en-GB" dirty="0">
                <a:solidFill>
                  <a:schemeClr val="bg1"/>
                </a:solidFill>
              </a:rPr>
              <a:t>4. </a:t>
            </a:r>
            <a:r>
              <a:rPr lang="en-GB" dirty="0" err="1">
                <a:solidFill>
                  <a:schemeClr val="bg1"/>
                </a:solidFill>
              </a:rPr>
              <a:t>Tratament</a:t>
            </a:r>
            <a:r>
              <a:rPr lang="en-GB" dirty="0">
                <a:solidFill>
                  <a:schemeClr val="bg1"/>
                </a:solidFill>
              </a:rPr>
              <a:t> </a:t>
            </a:r>
            <a:r>
              <a:rPr lang="en-GB" dirty="0" err="1">
                <a:solidFill>
                  <a:schemeClr val="bg1"/>
                </a:solidFill>
              </a:rPr>
              <a:t>imunosupresiv</a:t>
            </a:r>
            <a:r>
              <a:rPr lang="en-GB" dirty="0">
                <a:solidFill>
                  <a:schemeClr val="bg1"/>
                </a:solidFill>
              </a:rPr>
              <a:t> la </a:t>
            </a:r>
            <a:r>
              <a:rPr lang="en-GB" dirty="0" err="1">
                <a:solidFill>
                  <a:schemeClr val="bg1"/>
                </a:solidFill>
              </a:rPr>
              <a:t>pacienţi</a:t>
            </a:r>
            <a:r>
              <a:rPr lang="en-GB" dirty="0">
                <a:solidFill>
                  <a:schemeClr val="bg1"/>
                </a:solidFill>
              </a:rPr>
              <a:t> </a:t>
            </a:r>
            <a:r>
              <a:rPr lang="en-GB" dirty="0" err="1">
                <a:solidFill>
                  <a:schemeClr val="bg1"/>
                </a:solidFill>
              </a:rPr>
              <a:t>selectaţi</a:t>
            </a:r>
            <a:endParaRPr lang="en-GB" dirty="0">
              <a:solidFill>
                <a:schemeClr val="bg1"/>
              </a:solidFill>
            </a:endParaRPr>
          </a:p>
        </p:txBody>
      </p:sp>
    </p:spTree>
    <p:extLst>
      <p:ext uri="{BB962C8B-B14F-4D97-AF65-F5344CB8AC3E}">
        <p14:creationId xmlns:p14="http://schemas.microsoft.com/office/powerpoint/2010/main" val="4053655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82713"/>
            <a:ext cx="8382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p:cNvSpPr txBox="1">
            <a:spLocks noChangeArrowheads="1"/>
          </p:cNvSpPr>
          <p:nvPr/>
        </p:nvSpPr>
        <p:spPr bwMode="auto">
          <a:xfrm>
            <a:off x="1079500" y="152400"/>
            <a:ext cx="7883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a:lnSpc>
                <a:spcPct val="97000"/>
              </a:lnSpc>
              <a:buClr>
                <a:srgbClr val="000000"/>
              </a:buClr>
              <a:buSzPct val="45000"/>
              <a:buFont typeface="StarSymbol" charset="0"/>
              <a:buNone/>
            </a:pPr>
            <a:r>
              <a:rPr lang="en-GB" sz="3600">
                <a:solidFill>
                  <a:srgbClr val="FFFF00"/>
                </a:solidFill>
              </a:rPr>
              <a:t>Treatment for adults with acquired severe aplastic anaemia.</a:t>
            </a:r>
          </a:p>
        </p:txBody>
      </p:sp>
    </p:spTree>
    <p:extLst>
      <p:ext uri="{BB962C8B-B14F-4D97-AF65-F5344CB8AC3E}">
        <p14:creationId xmlns:p14="http://schemas.microsoft.com/office/powerpoint/2010/main" val="1127874943"/>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06513"/>
            <a:ext cx="74676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6"/>
          <p:cNvSpPr txBox="1">
            <a:spLocks noChangeArrowheads="1"/>
          </p:cNvSpPr>
          <p:nvPr/>
        </p:nvSpPr>
        <p:spPr bwMode="auto">
          <a:xfrm>
            <a:off x="1079500" y="114300"/>
            <a:ext cx="7883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eaLnBrk="1">
              <a:lnSpc>
                <a:spcPct val="97000"/>
              </a:lnSpc>
              <a:buClr>
                <a:srgbClr val="000000"/>
              </a:buClr>
              <a:buSzPct val="45000"/>
              <a:buFont typeface="StarSymbol" charset="0"/>
              <a:buNone/>
            </a:pPr>
            <a:r>
              <a:rPr lang="en-GB" sz="3600">
                <a:solidFill>
                  <a:srgbClr val="FFFF00"/>
                </a:solidFill>
              </a:rPr>
              <a:t>Treatment for adults with acquired non severe aplastic anaemia</a:t>
            </a:r>
            <a:r>
              <a:rPr lang="en-GB" sz="1400" b="1"/>
              <a:t>.</a:t>
            </a:r>
          </a:p>
        </p:txBody>
      </p:sp>
    </p:spTree>
    <p:extLst>
      <p:ext uri="{BB962C8B-B14F-4D97-AF65-F5344CB8AC3E}">
        <p14:creationId xmlns:p14="http://schemas.microsoft.com/office/powerpoint/2010/main" val="141581505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1"/>
            <a:ext cx="8686800" cy="4031873"/>
          </a:xfrm>
          <a:prstGeom prst="rect">
            <a:avLst/>
          </a:prstGeom>
        </p:spPr>
        <p:txBody>
          <a:bodyPr wrap="square">
            <a:spAutoFit/>
          </a:bodyPr>
          <a:lstStyle/>
          <a:p>
            <a:pPr lvl="0"/>
            <a:r>
              <a:rPr lang="en-US" sz="3200" dirty="0">
                <a:solidFill>
                  <a:schemeClr val="bg1"/>
                </a:solidFill>
              </a:rPr>
              <a:t>In hypochromic microcytic anemia :</a:t>
            </a:r>
            <a:endParaRPr lang="ro-RO" sz="3200" dirty="0">
              <a:solidFill>
                <a:schemeClr val="bg1"/>
              </a:solidFill>
            </a:endParaRPr>
          </a:p>
          <a:p>
            <a:pPr lvl="0"/>
            <a:r>
              <a:rPr lang="ro-RO" sz="3200" dirty="0">
                <a:solidFill>
                  <a:schemeClr val="bg1"/>
                </a:solidFill>
              </a:rPr>
              <a:t>a. </a:t>
            </a:r>
            <a:r>
              <a:rPr lang="en-US" sz="3200" dirty="0">
                <a:solidFill>
                  <a:schemeClr val="bg1"/>
                </a:solidFill>
              </a:rPr>
              <a:t>The MCV is 80-100 microni3</a:t>
            </a:r>
            <a:endParaRPr lang="ro-RO" sz="3200" dirty="0">
              <a:solidFill>
                <a:schemeClr val="bg1"/>
              </a:solidFill>
            </a:endParaRPr>
          </a:p>
          <a:p>
            <a:pPr lvl="0"/>
            <a:r>
              <a:rPr lang="ro-RO" sz="3200" dirty="0">
                <a:solidFill>
                  <a:schemeClr val="bg1"/>
                </a:solidFill>
              </a:rPr>
              <a:t>b. </a:t>
            </a:r>
            <a:r>
              <a:rPr lang="en-US" sz="3200" dirty="0">
                <a:solidFill>
                  <a:schemeClr val="bg1"/>
                </a:solidFill>
              </a:rPr>
              <a:t>In the  peripheral blood smear there are </a:t>
            </a:r>
            <a:r>
              <a:rPr lang="en-US" sz="3200" dirty="0" err="1">
                <a:solidFill>
                  <a:schemeClr val="bg1"/>
                </a:solidFill>
              </a:rPr>
              <a:t>rouleaux</a:t>
            </a:r>
            <a:endParaRPr lang="ro-RO" sz="3200" dirty="0">
              <a:solidFill>
                <a:schemeClr val="bg1"/>
              </a:solidFill>
            </a:endParaRPr>
          </a:p>
          <a:p>
            <a:pPr lvl="0"/>
            <a:r>
              <a:rPr lang="ro-RO" sz="3200" dirty="0">
                <a:solidFill>
                  <a:schemeClr val="bg1"/>
                </a:solidFill>
              </a:rPr>
              <a:t>c. </a:t>
            </a:r>
            <a:r>
              <a:rPr lang="en-US" sz="3200" dirty="0">
                <a:solidFill>
                  <a:schemeClr val="bg1"/>
                </a:solidFill>
              </a:rPr>
              <a:t>In the peripheral blood smear there are </a:t>
            </a:r>
            <a:r>
              <a:rPr lang="en-US" sz="3200" dirty="0" err="1">
                <a:solidFill>
                  <a:schemeClr val="bg1"/>
                </a:solidFill>
              </a:rPr>
              <a:t>hipochromia</a:t>
            </a:r>
            <a:r>
              <a:rPr lang="en-US" sz="3200" dirty="0">
                <a:solidFill>
                  <a:schemeClr val="bg1"/>
                </a:solidFill>
              </a:rPr>
              <a:t> and </a:t>
            </a:r>
            <a:r>
              <a:rPr lang="en-US" sz="3200" dirty="0" err="1">
                <a:solidFill>
                  <a:schemeClr val="bg1"/>
                </a:solidFill>
              </a:rPr>
              <a:t>microcytosis</a:t>
            </a:r>
            <a:r>
              <a:rPr lang="en-US" sz="3200" dirty="0">
                <a:solidFill>
                  <a:schemeClr val="bg1"/>
                </a:solidFill>
              </a:rPr>
              <a:t>. </a:t>
            </a:r>
            <a:endParaRPr lang="ro-RO" sz="3200" dirty="0">
              <a:solidFill>
                <a:schemeClr val="bg1"/>
              </a:solidFill>
            </a:endParaRPr>
          </a:p>
          <a:p>
            <a:pPr lvl="0"/>
            <a:r>
              <a:rPr lang="ro-RO" sz="3200" dirty="0">
                <a:solidFill>
                  <a:schemeClr val="bg1"/>
                </a:solidFill>
              </a:rPr>
              <a:t>d. </a:t>
            </a:r>
            <a:r>
              <a:rPr lang="en-US" sz="3200" dirty="0">
                <a:solidFill>
                  <a:schemeClr val="bg1"/>
                </a:solidFill>
              </a:rPr>
              <a:t>Serum ferritin is always low</a:t>
            </a:r>
            <a:endParaRPr lang="ro-RO" sz="3200" dirty="0">
              <a:solidFill>
                <a:schemeClr val="bg1"/>
              </a:solidFill>
            </a:endParaRPr>
          </a:p>
          <a:p>
            <a:pPr lvl="0"/>
            <a:r>
              <a:rPr lang="ro-RO" sz="3200" dirty="0">
                <a:solidFill>
                  <a:schemeClr val="bg1"/>
                </a:solidFill>
              </a:rPr>
              <a:t>e. </a:t>
            </a:r>
            <a:r>
              <a:rPr lang="en-US" sz="3200" dirty="0">
                <a:solidFill>
                  <a:schemeClr val="bg1"/>
                </a:solidFill>
              </a:rPr>
              <a:t>Iron treatment is not mandatory in all hypochromic microcytic anemia</a:t>
            </a:r>
            <a:endParaRPr lang="ro-RO" sz="3200" dirty="0">
              <a:solidFill>
                <a:schemeClr val="bg1"/>
              </a:solidFill>
            </a:endParaRPr>
          </a:p>
        </p:txBody>
      </p:sp>
    </p:spTree>
    <p:extLst>
      <p:ext uri="{BB962C8B-B14F-4D97-AF65-F5344CB8AC3E}">
        <p14:creationId xmlns:p14="http://schemas.microsoft.com/office/powerpoint/2010/main" val="376677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53043"/>
            <a:ext cx="7620000" cy="3416320"/>
          </a:xfrm>
          <a:prstGeom prst="rect">
            <a:avLst/>
          </a:prstGeom>
        </p:spPr>
        <p:txBody>
          <a:bodyPr wrap="square">
            <a:spAutoFit/>
          </a:bodyPr>
          <a:lstStyle/>
          <a:p>
            <a:pPr lvl="0"/>
            <a:r>
              <a:rPr lang="en-US" sz="3600" dirty="0">
                <a:solidFill>
                  <a:schemeClr val="bg1"/>
                </a:solidFill>
              </a:rPr>
              <a:t>Microcytic anemia can be caused by:</a:t>
            </a:r>
            <a:endParaRPr lang="ro-RO" sz="3600" dirty="0">
              <a:solidFill>
                <a:schemeClr val="bg1"/>
              </a:solidFill>
            </a:endParaRPr>
          </a:p>
          <a:p>
            <a:pPr lvl="0"/>
            <a:r>
              <a:rPr lang="ro-RO" sz="3600" dirty="0">
                <a:solidFill>
                  <a:schemeClr val="bg1"/>
                </a:solidFill>
              </a:rPr>
              <a:t>a. </a:t>
            </a:r>
            <a:r>
              <a:rPr lang="en-US" sz="3600" dirty="0">
                <a:solidFill>
                  <a:schemeClr val="bg1"/>
                </a:solidFill>
              </a:rPr>
              <a:t>Iron deficiency</a:t>
            </a:r>
            <a:endParaRPr lang="ro-RO" sz="3600" dirty="0">
              <a:solidFill>
                <a:schemeClr val="bg1"/>
              </a:solidFill>
            </a:endParaRPr>
          </a:p>
          <a:p>
            <a:pPr lvl="0"/>
            <a:r>
              <a:rPr lang="ro-RO" sz="3600" dirty="0">
                <a:solidFill>
                  <a:schemeClr val="bg1"/>
                </a:solidFill>
              </a:rPr>
              <a:t>b. </a:t>
            </a:r>
            <a:r>
              <a:rPr lang="en-US" sz="3600" dirty="0">
                <a:solidFill>
                  <a:schemeClr val="bg1"/>
                </a:solidFill>
              </a:rPr>
              <a:t>Folic acid deficiency</a:t>
            </a:r>
            <a:endParaRPr lang="ro-RO" sz="3600" dirty="0">
              <a:solidFill>
                <a:schemeClr val="bg1"/>
              </a:solidFill>
            </a:endParaRPr>
          </a:p>
          <a:p>
            <a:pPr lvl="0"/>
            <a:r>
              <a:rPr lang="ro-RO" sz="3600" dirty="0">
                <a:solidFill>
                  <a:schemeClr val="bg1"/>
                </a:solidFill>
              </a:rPr>
              <a:t>c. </a:t>
            </a:r>
            <a:r>
              <a:rPr lang="en-US" sz="3600" dirty="0">
                <a:solidFill>
                  <a:schemeClr val="bg1"/>
                </a:solidFill>
              </a:rPr>
              <a:t>Autoimmune hemolysis</a:t>
            </a:r>
            <a:endParaRPr lang="ro-RO" sz="3600" dirty="0">
              <a:solidFill>
                <a:schemeClr val="bg1"/>
              </a:solidFill>
            </a:endParaRPr>
          </a:p>
          <a:p>
            <a:pPr lvl="0"/>
            <a:r>
              <a:rPr lang="ro-RO" sz="3600" dirty="0">
                <a:solidFill>
                  <a:schemeClr val="bg1"/>
                </a:solidFill>
              </a:rPr>
              <a:t>d. </a:t>
            </a:r>
            <a:r>
              <a:rPr lang="en-US" sz="3600" dirty="0">
                <a:solidFill>
                  <a:schemeClr val="bg1"/>
                </a:solidFill>
              </a:rPr>
              <a:t>Thalassemia</a:t>
            </a:r>
            <a:endParaRPr lang="ro-RO" sz="3600" dirty="0">
              <a:solidFill>
                <a:schemeClr val="bg1"/>
              </a:solidFill>
            </a:endParaRPr>
          </a:p>
          <a:p>
            <a:pPr lvl="0"/>
            <a:r>
              <a:rPr lang="ro-RO" sz="3600" dirty="0">
                <a:solidFill>
                  <a:schemeClr val="bg1"/>
                </a:solidFill>
              </a:rPr>
              <a:t>e. </a:t>
            </a:r>
            <a:r>
              <a:rPr lang="en-US" sz="3600" dirty="0">
                <a:solidFill>
                  <a:schemeClr val="bg1"/>
                </a:solidFill>
              </a:rPr>
              <a:t>Chronic infections and inflammations</a:t>
            </a:r>
            <a:endParaRPr lang="ro-RO" sz="3600" dirty="0">
              <a:solidFill>
                <a:schemeClr val="bg1"/>
              </a:solidFill>
            </a:endParaRPr>
          </a:p>
        </p:txBody>
      </p:sp>
    </p:spTree>
    <p:extLst>
      <p:ext uri="{BB962C8B-B14F-4D97-AF65-F5344CB8AC3E}">
        <p14:creationId xmlns:p14="http://schemas.microsoft.com/office/powerpoint/2010/main" val="2309705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924800" cy="6124754"/>
          </a:xfrm>
          <a:prstGeom prst="rect">
            <a:avLst/>
          </a:prstGeom>
        </p:spPr>
        <p:txBody>
          <a:bodyPr wrap="square">
            <a:spAutoFit/>
          </a:bodyPr>
          <a:lstStyle/>
          <a:p>
            <a:pPr lvl="0"/>
            <a:r>
              <a:rPr lang="en-US" sz="3200" dirty="0">
                <a:solidFill>
                  <a:schemeClr val="bg1"/>
                </a:solidFill>
              </a:rPr>
              <a:t>Which of the following statements about anemia is not true?</a:t>
            </a:r>
            <a:endParaRPr lang="ro-RO" sz="3200" dirty="0">
              <a:solidFill>
                <a:schemeClr val="bg1"/>
              </a:solidFill>
            </a:endParaRPr>
          </a:p>
          <a:p>
            <a:pPr lvl="0"/>
            <a:r>
              <a:rPr lang="ro-RO" sz="3200" dirty="0">
                <a:solidFill>
                  <a:schemeClr val="bg1"/>
                </a:solidFill>
              </a:rPr>
              <a:t>a. </a:t>
            </a:r>
            <a:r>
              <a:rPr lang="en-US" sz="3200" dirty="0">
                <a:solidFill>
                  <a:schemeClr val="bg1"/>
                </a:solidFill>
              </a:rPr>
              <a:t>Not all vitamin B12 deficiency is </a:t>
            </a:r>
            <a:r>
              <a:rPr lang="en-US" sz="3200" dirty="0" err="1">
                <a:solidFill>
                  <a:schemeClr val="bg1"/>
                </a:solidFill>
              </a:rPr>
              <a:t>Biermer</a:t>
            </a:r>
            <a:r>
              <a:rPr lang="en-US" sz="3200" dirty="0">
                <a:solidFill>
                  <a:schemeClr val="bg1"/>
                </a:solidFill>
              </a:rPr>
              <a:t> anemia</a:t>
            </a:r>
            <a:endParaRPr lang="ro-RO" sz="3200" dirty="0">
              <a:solidFill>
                <a:schemeClr val="bg1"/>
              </a:solidFill>
            </a:endParaRPr>
          </a:p>
          <a:p>
            <a:pPr lvl="0"/>
            <a:r>
              <a:rPr lang="ro-RO" sz="3200" dirty="0">
                <a:solidFill>
                  <a:schemeClr val="bg1"/>
                </a:solidFill>
              </a:rPr>
              <a:t>b. </a:t>
            </a:r>
            <a:r>
              <a:rPr lang="en-US" sz="3200" dirty="0">
                <a:solidFill>
                  <a:schemeClr val="bg1"/>
                </a:solidFill>
              </a:rPr>
              <a:t>Treatment with vitamin B12 is recommended only in vitamin B12 deficiency</a:t>
            </a:r>
            <a:endParaRPr lang="ro-RO" sz="3200" dirty="0">
              <a:solidFill>
                <a:schemeClr val="bg1"/>
              </a:solidFill>
            </a:endParaRPr>
          </a:p>
          <a:p>
            <a:pPr lvl="0"/>
            <a:r>
              <a:rPr lang="ro-RO" sz="3200" dirty="0">
                <a:solidFill>
                  <a:schemeClr val="bg1"/>
                </a:solidFill>
              </a:rPr>
              <a:t>c. </a:t>
            </a:r>
            <a:r>
              <a:rPr lang="en-US" sz="3200" dirty="0">
                <a:solidFill>
                  <a:schemeClr val="bg1"/>
                </a:solidFill>
              </a:rPr>
              <a:t>Drug complexes containing vitamin B12, folic acid and iron are very efficient.</a:t>
            </a:r>
            <a:endParaRPr lang="ro-RO" sz="3200" dirty="0">
              <a:solidFill>
                <a:schemeClr val="bg1"/>
              </a:solidFill>
            </a:endParaRPr>
          </a:p>
          <a:p>
            <a:pPr lvl="0"/>
            <a:r>
              <a:rPr lang="ro-RO" sz="3200" dirty="0">
                <a:solidFill>
                  <a:schemeClr val="bg1"/>
                </a:solidFill>
              </a:rPr>
              <a:t>d. </a:t>
            </a:r>
            <a:r>
              <a:rPr lang="en-US" sz="3200" dirty="0" err="1">
                <a:solidFill>
                  <a:schemeClr val="bg1"/>
                </a:solidFill>
              </a:rPr>
              <a:t>Hypersegmented</a:t>
            </a:r>
            <a:r>
              <a:rPr lang="en-US" sz="3200" dirty="0">
                <a:solidFill>
                  <a:schemeClr val="bg1"/>
                </a:solidFill>
              </a:rPr>
              <a:t> </a:t>
            </a:r>
            <a:r>
              <a:rPr lang="en-US" sz="3200" dirty="0" err="1">
                <a:solidFill>
                  <a:schemeClr val="bg1"/>
                </a:solidFill>
              </a:rPr>
              <a:t>neutrophiles</a:t>
            </a:r>
            <a:r>
              <a:rPr lang="en-US" sz="3200" dirty="0">
                <a:solidFill>
                  <a:schemeClr val="bg1"/>
                </a:solidFill>
              </a:rPr>
              <a:t> are in the peripheral blood smear in minor thalassemia</a:t>
            </a:r>
            <a:endParaRPr lang="ro-RO" sz="3200" dirty="0">
              <a:solidFill>
                <a:schemeClr val="bg1"/>
              </a:solidFill>
            </a:endParaRPr>
          </a:p>
          <a:p>
            <a:r>
              <a:rPr lang="ro-RO" sz="3600" dirty="0">
                <a:solidFill>
                  <a:schemeClr val="bg1"/>
                </a:solidFill>
              </a:rPr>
              <a:t>e. </a:t>
            </a:r>
            <a:r>
              <a:rPr lang="en-US" sz="3600" dirty="0">
                <a:solidFill>
                  <a:schemeClr val="bg1"/>
                </a:solidFill>
              </a:rPr>
              <a:t>Post-treatment </a:t>
            </a:r>
            <a:r>
              <a:rPr lang="en-US" sz="3600" dirty="0" err="1">
                <a:solidFill>
                  <a:schemeClr val="bg1"/>
                </a:solidFill>
              </a:rPr>
              <a:t>reticulocytosis</a:t>
            </a:r>
            <a:r>
              <a:rPr lang="en-US" sz="3600" dirty="0">
                <a:solidFill>
                  <a:schemeClr val="bg1"/>
                </a:solidFill>
              </a:rPr>
              <a:t> shows treatment efficiency</a:t>
            </a:r>
            <a:endParaRPr lang="ro-RO" sz="3600" dirty="0">
              <a:solidFill>
                <a:schemeClr val="bg1"/>
              </a:solidFill>
            </a:endParaRPr>
          </a:p>
        </p:txBody>
      </p:sp>
    </p:spTree>
    <p:extLst>
      <p:ext uri="{BB962C8B-B14F-4D97-AF65-F5344CB8AC3E}">
        <p14:creationId xmlns:p14="http://schemas.microsoft.com/office/powerpoint/2010/main" val="2592403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8714" y="1219200"/>
            <a:ext cx="8229600" cy="3970318"/>
          </a:xfrm>
          <a:prstGeom prst="rect">
            <a:avLst/>
          </a:prstGeom>
        </p:spPr>
        <p:txBody>
          <a:bodyPr wrap="square">
            <a:spAutoFit/>
          </a:bodyPr>
          <a:lstStyle/>
          <a:p>
            <a:pPr lvl="0"/>
            <a:r>
              <a:rPr lang="en-US" sz="3600" dirty="0">
                <a:solidFill>
                  <a:schemeClr val="bg1"/>
                </a:solidFill>
              </a:rPr>
              <a:t>To establish the iron deficiency anemia diagnosis, we need:</a:t>
            </a:r>
            <a:endParaRPr lang="ro-RO" sz="3600" dirty="0">
              <a:solidFill>
                <a:schemeClr val="bg1"/>
              </a:solidFill>
            </a:endParaRPr>
          </a:p>
          <a:p>
            <a:pPr lvl="0"/>
            <a:r>
              <a:rPr lang="ro-RO" sz="3600" dirty="0">
                <a:solidFill>
                  <a:schemeClr val="bg1"/>
                </a:solidFill>
              </a:rPr>
              <a:t>a. </a:t>
            </a:r>
            <a:r>
              <a:rPr lang="en-US" sz="3600" dirty="0">
                <a:solidFill>
                  <a:schemeClr val="bg1"/>
                </a:solidFill>
              </a:rPr>
              <a:t>Low serum iron and ferritin levels</a:t>
            </a:r>
            <a:endParaRPr lang="ro-RO" sz="3600" dirty="0">
              <a:solidFill>
                <a:schemeClr val="bg1"/>
              </a:solidFill>
            </a:endParaRPr>
          </a:p>
          <a:p>
            <a:pPr lvl="0"/>
            <a:r>
              <a:rPr lang="ro-RO" sz="3600" dirty="0">
                <a:solidFill>
                  <a:schemeClr val="bg1"/>
                </a:solidFill>
              </a:rPr>
              <a:t>b. </a:t>
            </a:r>
            <a:r>
              <a:rPr lang="en-US" sz="3600" dirty="0">
                <a:solidFill>
                  <a:schemeClr val="bg1"/>
                </a:solidFill>
              </a:rPr>
              <a:t>Positive direct and indirect Coombs test</a:t>
            </a:r>
            <a:endParaRPr lang="ro-RO" sz="3600" dirty="0">
              <a:solidFill>
                <a:schemeClr val="bg1"/>
              </a:solidFill>
            </a:endParaRPr>
          </a:p>
          <a:p>
            <a:pPr lvl="0"/>
            <a:r>
              <a:rPr lang="ro-RO" sz="3600" dirty="0">
                <a:solidFill>
                  <a:schemeClr val="bg1"/>
                </a:solidFill>
              </a:rPr>
              <a:t>c. </a:t>
            </a:r>
            <a:r>
              <a:rPr lang="en-US" sz="3600" dirty="0">
                <a:solidFill>
                  <a:schemeClr val="bg1"/>
                </a:solidFill>
              </a:rPr>
              <a:t>Hemoglobin electrophoresis</a:t>
            </a:r>
            <a:endParaRPr lang="ro-RO" sz="3600" dirty="0">
              <a:solidFill>
                <a:schemeClr val="bg1"/>
              </a:solidFill>
            </a:endParaRPr>
          </a:p>
          <a:p>
            <a:pPr lvl="0"/>
            <a:r>
              <a:rPr lang="ro-RO" sz="3600" dirty="0">
                <a:solidFill>
                  <a:schemeClr val="bg1"/>
                </a:solidFill>
              </a:rPr>
              <a:t>d. </a:t>
            </a:r>
            <a:r>
              <a:rPr lang="en-US" sz="3600" dirty="0">
                <a:solidFill>
                  <a:schemeClr val="bg1"/>
                </a:solidFill>
              </a:rPr>
              <a:t>Investigating the cause of anemia</a:t>
            </a:r>
            <a:endParaRPr lang="ro-RO" sz="3600" dirty="0">
              <a:solidFill>
                <a:schemeClr val="bg1"/>
              </a:solidFill>
            </a:endParaRPr>
          </a:p>
          <a:p>
            <a:pPr lvl="0"/>
            <a:r>
              <a:rPr lang="ro-RO" sz="3600" dirty="0">
                <a:solidFill>
                  <a:schemeClr val="bg1"/>
                </a:solidFill>
              </a:rPr>
              <a:t>e. </a:t>
            </a:r>
            <a:r>
              <a:rPr lang="en-US" sz="3600" dirty="0">
                <a:solidFill>
                  <a:schemeClr val="bg1"/>
                </a:solidFill>
              </a:rPr>
              <a:t>High TIBC</a:t>
            </a:r>
            <a:endParaRPr lang="ro-RO" sz="3600" dirty="0">
              <a:solidFill>
                <a:schemeClr val="bg1"/>
              </a:solidFill>
            </a:endParaRPr>
          </a:p>
        </p:txBody>
      </p:sp>
    </p:spTree>
    <p:extLst>
      <p:ext uri="{BB962C8B-B14F-4D97-AF65-F5344CB8AC3E}">
        <p14:creationId xmlns:p14="http://schemas.microsoft.com/office/powerpoint/2010/main" val="36557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CFC4-274F-4DD5-A45C-F4903A5A7BC6}"/>
              </a:ext>
            </a:extLst>
          </p:cNvPr>
          <p:cNvSpPr>
            <a:spLocks noGrp="1"/>
          </p:cNvSpPr>
          <p:nvPr>
            <p:ph type="title"/>
          </p:nvPr>
        </p:nvSpPr>
        <p:spPr>
          <a:xfrm>
            <a:off x="0" y="1113235"/>
            <a:ext cx="9144000" cy="857250"/>
          </a:xfrm>
        </p:spPr>
        <p:txBody>
          <a:bodyPr>
            <a:normAutofit/>
          </a:bodyPr>
          <a:lstStyle/>
          <a:p>
            <a:pPr algn="just"/>
            <a:r>
              <a:rPr lang="en-GB" sz="2400" dirty="0">
                <a:latin typeface="Arial" panose="020B0604020202020204" pitchFamily="34" charset="0"/>
                <a:cs typeface="Arial" panose="020B0604020202020204" pitchFamily="34" charset="0"/>
              </a:rPr>
              <a:t>	Acid folic					</a:t>
            </a:r>
            <a:r>
              <a:rPr lang="en-GB" sz="2400" dirty="0" err="1">
                <a:latin typeface="Arial" panose="020B0604020202020204" pitchFamily="34" charset="0"/>
                <a:cs typeface="Arial" panose="020B0604020202020204" pitchFamily="34" charset="0"/>
              </a:rPr>
              <a:t>Vitamina</a:t>
            </a:r>
            <a:r>
              <a:rPr lang="en-GB" sz="2400" dirty="0">
                <a:latin typeface="Arial" panose="020B0604020202020204" pitchFamily="34" charset="0"/>
                <a:cs typeface="Arial" panose="020B0604020202020204" pitchFamily="34" charset="0"/>
              </a:rPr>
              <a:t> B12</a:t>
            </a:r>
          </a:p>
        </p:txBody>
      </p:sp>
      <p:sp>
        <p:nvSpPr>
          <p:cNvPr id="3" name="Content Placeholder 2">
            <a:extLst>
              <a:ext uri="{FF2B5EF4-FFF2-40B4-BE49-F238E27FC236}">
                <a16:creationId xmlns:a16="http://schemas.microsoft.com/office/drawing/2014/main" id="{FC2A3E20-78B8-4C21-ACB2-5E2E86BD58D2}"/>
              </a:ext>
            </a:extLst>
          </p:cNvPr>
          <p:cNvSpPr>
            <a:spLocks noGrp="1"/>
          </p:cNvSpPr>
          <p:nvPr>
            <p:ph sz="half" idx="1"/>
          </p:nvPr>
        </p:nvSpPr>
        <p:spPr>
          <a:xfrm>
            <a:off x="185739" y="2057403"/>
            <a:ext cx="3843337" cy="3394472"/>
          </a:xfrm>
        </p:spPr>
        <p:txBody>
          <a:bodyPr>
            <a:normAutofit fontScale="92500"/>
          </a:bodyPr>
          <a:lstStyle/>
          <a:p>
            <a:pPr>
              <a:lnSpc>
                <a:spcPct val="160000"/>
              </a:lnSpc>
            </a:pPr>
            <a:r>
              <a:rPr lang="en-GB" sz="1800" dirty="0" err="1">
                <a:latin typeface="Arial" panose="020B0604020202020204" pitchFamily="34" charset="0"/>
                <a:cs typeface="Arial" panose="020B0604020202020204" pitchFamily="34" charset="0"/>
              </a:rPr>
              <a:t>Aport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insuficient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alimentar</a:t>
            </a:r>
            <a:r>
              <a:rPr lang="en-GB" sz="1800" dirty="0">
                <a:latin typeface="Arial" panose="020B0604020202020204" pitchFamily="34" charset="0"/>
                <a:cs typeface="Arial" panose="020B0604020202020204" pitchFamily="34" charset="0"/>
              </a:rPr>
              <a:t>/</a:t>
            </a:r>
            <a:r>
              <a:rPr lang="en-GB" sz="1800" dirty="0" err="1">
                <a:latin typeface="Arial" panose="020B0604020202020204" pitchFamily="34" charset="0"/>
                <a:cs typeface="Arial" panose="020B0604020202020204" pitchFamily="34" charset="0"/>
              </a:rPr>
              <a:t>absorbţie</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alcoolism</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Rezectii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jejun</a:t>
            </a:r>
            <a:r>
              <a:rPr lang="en-GB" sz="1800" dirty="0">
                <a:latin typeface="Arial" panose="020B0604020202020204" pitchFamily="34" charset="0"/>
                <a:cs typeface="Arial" panose="020B0604020202020204" pitchFamily="34" charset="0"/>
              </a:rPr>
              <a:t> proximal</a:t>
            </a:r>
          </a:p>
          <a:p>
            <a:pPr>
              <a:lnSpc>
                <a:spcPct val="160000"/>
              </a:lnSpc>
            </a:pPr>
            <a:r>
              <a:rPr lang="en-GB" sz="1800" dirty="0" err="1">
                <a:latin typeface="Arial" panose="020B0604020202020204" pitchFamily="34" charset="0"/>
                <a:cs typeface="Arial" panose="020B0604020202020204" pitchFamily="34" charset="0"/>
              </a:rPr>
              <a:t>Tratamente</a:t>
            </a:r>
            <a:r>
              <a:rPr lang="en-GB" sz="1800" dirty="0">
                <a:latin typeface="Arial" panose="020B0604020202020204" pitchFamily="34" charset="0"/>
                <a:cs typeface="Arial" panose="020B0604020202020204" pitchFamily="34" charset="0"/>
              </a:rPr>
              <a:t> cu </a:t>
            </a:r>
            <a:r>
              <a:rPr lang="en-GB" sz="1800" dirty="0" err="1">
                <a:latin typeface="Arial" panose="020B0604020202020204" pitchFamily="34" charset="0"/>
                <a:cs typeface="Arial" panose="020B0604020202020204" pitchFamily="34" charset="0"/>
              </a:rPr>
              <a:t>antifolice</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Sarcina</a:t>
            </a:r>
            <a:r>
              <a:rPr lang="en-GB" sz="1800" dirty="0">
                <a:latin typeface="Arial" panose="020B0604020202020204" pitchFamily="34" charset="0"/>
                <a:cs typeface="Arial" panose="020B0604020202020204" pitchFamily="34" charset="0"/>
              </a:rPr>
              <a:t> – </a:t>
            </a:r>
            <a:r>
              <a:rPr lang="en-GB" sz="1800" dirty="0" err="1">
                <a:latin typeface="Arial" panose="020B0604020202020204" pitchFamily="34" charset="0"/>
                <a:cs typeface="Arial" panose="020B0604020202020204" pitchFamily="34" charset="0"/>
              </a:rPr>
              <a:t>necesar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crescut</a:t>
            </a:r>
            <a:endParaRPr lang="en-GB" sz="1800" dirty="0">
              <a:latin typeface="Arial" panose="020B0604020202020204" pitchFamily="34" charset="0"/>
              <a:cs typeface="Arial" panose="020B0604020202020204" pitchFamily="34" charset="0"/>
            </a:endParaRPr>
          </a:p>
          <a:p>
            <a:pPr>
              <a:lnSpc>
                <a:spcPct val="160000"/>
              </a:lnSpc>
            </a:pPr>
            <a:r>
              <a:rPr lang="en-GB" sz="1800" dirty="0">
                <a:latin typeface="Arial" panose="020B0604020202020204" pitchFamily="34" charset="0"/>
                <a:cs typeface="Arial" panose="020B0604020202020204" pitchFamily="34" charset="0"/>
              </a:rPr>
              <a:t>AH, SMPC – </a:t>
            </a:r>
            <a:r>
              <a:rPr lang="en-GB" sz="1800" dirty="0" err="1">
                <a:latin typeface="Arial" panose="020B0604020202020204" pitchFamily="34" charset="0"/>
                <a:cs typeface="Arial" panose="020B0604020202020204" pitchFamily="34" charset="0"/>
              </a:rPr>
              <a:t>consum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crescut</a:t>
            </a:r>
            <a:endParaRPr lang="en-GB" sz="1800" dirty="0">
              <a:latin typeface="Arial" panose="020B0604020202020204" pitchFamily="34" charset="0"/>
              <a:cs typeface="Arial" panose="020B0604020202020204" pitchFamily="34" charset="0"/>
            </a:endParaRPr>
          </a:p>
          <a:p>
            <a:pPr>
              <a:lnSpc>
                <a:spcPct val="160000"/>
              </a:lnSpc>
            </a:pPr>
            <a:endParaRPr lang="en-GB" sz="1800" dirty="0">
              <a:latin typeface="Arial" panose="020B0604020202020204" pitchFamily="34" charset="0"/>
              <a:cs typeface="Arial" panose="020B0604020202020204" pitchFamily="34" charset="0"/>
            </a:endParaRPr>
          </a:p>
          <a:p>
            <a:endParaRPr lang="en-GB" dirty="0"/>
          </a:p>
        </p:txBody>
      </p:sp>
      <p:sp>
        <p:nvSpPr>
          <p:cNvPr id="4" name="Content Placeholder 3">
            <a:extLst>
              <a:ext uri="{FF2B5EF4-FFF2-40B4-BE49-F238E27FC236}">
                <a16:creationId xmlns:a16="http://schemas.microsoft.com/office/drawing/2014/main" id="{2D3C6FD4-8E0E-4F2B-8EA7-059B3BF0E062}"/>
              </a:ext>
            </a:extLst>
          </p:cNvPr>
          <p:cNvSpPr>
            <a:spLocks noGrp="1"/>
          </p:cNvSpPr>
          <p:nvPr>
            <p:ph sz="half" idx="2"/>
          </p:nvPr>
        </p:nvSpPr>
        <p:spPr>
          <a:xfrm>
            <a:off x="4086225" y="2057402"/>
            <a:ext cx="4872037" cy="3793328"/>
          </a:xfrm>
        </p:spPr>
        <p:txBody>
          <a:bodyPr>
            <a:normAutofit fontScale="92500"/>
          </a:bodyPr>
          <a:lstStyle/>
          <a:p>
            <a:pPr>
              <a:lnSpc>
                <a:spcPct val="160000"/>
              </a:lnSpc>
            </a:pPr>
            <a:r>
              <a:rPr lang="en-GB" sz="1800" dirty="0" err="1">
                <a:latin typeface="Arial" panose="020B0604020202020204" pitchFamily="34" charset="0"/>
                <a:cs typeface="Arial" panose="020B0604020202020204" pitchFamily="34" charset="0"/>
              </a:rPr>
              <a:t>Regimuri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vegetariene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stricte</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Infestare</a:t>
            </a:r>
            <a:r>
              <a:rPr lang="en-GB" sz="1800" dirty="0">
                <a:latin typeface="Arial" panose="020B0604020202020204" pitchFamily="34" charset="0"/>
                <a:cs typeface="Arial" panose="020B0604020202020204" pitchFamily="34" charset="0"/>
              </a:rPr>
              <a:t> cu </a:t>
            </a:r>
            <a:r>
              <a:rPr lang="en-GB" sz="1800" dirty="0" err="1">
                <a:latin typeface="Arial" panose="020B0604020202020204" pitchFamily="34" charset="0"/>
                <a:cs typeface="Arial" panose="020B0604020202020204" pitchFamily="34" charset="0"/>
              </a:rPr>
              <a:t>botriocefal</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Afecţiuni</a:t>
            </a:r>
            <a:r>
              <a:rPr lang="en-GB" sz="1800" dirty="0">
                <a:latin typeface="Arial" panose="020B0604020202020204" pitchFamily="34" charset="0"/>
                <a:cs typeface="Arial" panose="020B0604020202020204" pitchFamily="34" charset="0"/>
              </a:rPr>
              <a:t> ale </a:t>
            </a:r>
            <a:r>
              <a:rPr lang="en-GB" sz="1800" dirty="0" err="1">
                <a:latin typeface="Arial" panose="020B0604020202020204" pitchFamily="34" charset="0"/>
                <a:cs typeface="Arial" panose="020B0604020202020204" pitchFamily="34" charset="0"/>
              </a:rPr>
              <a:t>ileonului</a:t>
            </a:r>
            <a:r>
              <a:rPr lang="en-GB" sz="1800" dirty="0">
                <a:latin typeface="Arial" panose="020B0604020202020204" pitchFamily="34" charset="0"/>
                <a:cs typeface="Arial" panose="020B0604020202020204" pitchFamily="34" charset="0"/>
              </a:rPr>
              <a:t> terminal</a:t>
            </a:r>
          </a:p>
          <a:p>
            <a:pPr>
              <a:lnSpc>
                <a:spcPct val="160000"/>
              </a:lnSpc>
            </a:pPr>
            <a:r>
              <a:rPr lang="en-GB" sz="1800" dirty="0" err="1">
                <a:latin typeface="Arial" panose="020B0604020202020204" pitchFamily="34" charset="0"/>
                <a:cs typeface="Arial" panose="020B0604020202020204" pitchFamily="34" charset="0"/>
              </a:rPr>
              <a:t>Rezecţii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gastrice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totale</a:t>
            </a:r>
            <a:r>
              <a:rPr lang="en-GB" sz="1800" dirty="0">
                <a:latin typeface="Arial" panose="020B0604020202020204" pitchFamily="34" charset="0"/>
                <a:cs typeface="Arial" panose="020B0604020202020204" pitchFamily="34" charset="0"/>
              </a:rPr>
              <a:t>/</a:t>
            </a:r>
            <a:r>
              <a:rPr lang="en-GB" sz="1800" dirty="0" err="1">
                <a:latin typeface="Arial" panose="020B0604020202020204" pitchFamily="34" charset="0"/>
                <a:cs typeface="Arial" panose="020B0604020202020204" pitchFamily="34" charset="0"/>
              </a:rPr>
              <a:t>chirurgia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bariatrică</a:t>
            </a:r>
            <a:endParaRPr lang="en-GB" sz="1800" dirty="0">
              <a:latin typeface="Arial" panose="020B0604020202020204" pitchFamily="34" charset="0"/>
              <a:cs typeface="Arial" panose="020B0604020202020204" pitchFamily="34" charset="0"/>
            </a:endParaRPr>
          </a:p>
          <a:p>
            <a:pPr>
              <a:lnSpc>
                <a:spcPct val="160000"/>
              </a:lnSpc>
            </a:pPr>
            <a:r>
              <a:rPr lang="en-GB" sz="1800" dirty="0" err="1">
                <a:latin typeface="Arial" panose="020B0604020202020204" pitchFamily="34" charset="0"/>
                <a:cs typeface="Arial" panose="020B0604020202020204" pitchFamily="34" charset="0"/>
              </a:rPr>
              <a:t>Deficite</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congenitale</a:t>
            </a:r>
            <a:r>
              <a:rPr lang="en-GB" sz="1800" dirty="0">
                <a:latin typeface="Arial" panose="020B0604020202020204" pitchFamily="34" charset="0"/>
                <a:cs typeface="Arial" panose="020B0604020202020204" pitchFamily="34" charset="0"/>
              </a:rPr>
              <a:t> de TCII</a:t>
            </a:r>
          </a:p>
          <a:p>
            <a:pPr>
              <a:lnSpc>
                <a:spcPct val="160000"/>
              </a:lnSpc>
            </a:pPr>
            <a:r>
              <a:rPr lang="en-GB" sz="1800" dirty="0" err="1">
                <a:latin typeface="Arial" panose="020B0604020202020204" pitchFamily="34" charset="0"/>
                <a:cs typeface="Arial" panose="020B0604020202020204" pitchFamily="34" charset="0"/>
              </a:rPr>
              <a:t>Afectarea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receptorilor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ileali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sdr</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Immerslund</a:t>
            </a:r>
            <a:r>
              <a:rPr lang="en-GB" sz="1800" dirty="0">
                <a:latin typeface="Arial" panose="020B0604020202020204" pitchFamily="34" charset="0"/>
                <a:cs typeface="Arial" panose="020B0604020202020204" pitchFamily="34" charset="0"/>
              </a:rPr>
              <a:t>)</a:t>
            </a:r>
          </a:p>
          <a:p>
            <a:pPr>
              <a:lnSpc>
                <a:spcPct val="160000"/>
              </a:lnSpc>
            </a:pPr>
            <a:r>
              <a:rPr lang="en-GB" sz="1800" dirty="0">
                <a:latin typeface="Arial" panose="020B0604020202020204" pitchFamily="34" charset="0"/>
                <a:cs typeface="Arial" panose="020B0604020202020204" pitchFamily="34" charset="0"/>
              </a:rPr>
              <a:t>……..</a:t>
            </a:r>
          </a:p>
          <a:p>
            <a:pPr>
              <a:lnSpc>
                <a:spcPct val="160000"/>
              </a:lnSpc>
            </a:pPr>
            <a:r>
              <a:rPr lang="en-GB" sz="1800" dirty="0" err="1">
                <a:latin typeface="Arial" panose="020B0604020202020204" pitchFamily="34" charset="0"/>
                <a:cs typeface="Arial" panose="020B0604020202020204" pitchFamily="34" charset="0"/>
              </a:rPr>
              <a:t>Anemia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Biermer</a:t>
            </a:r>
            <a:endParaRPr lang="en-GB" sz="1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820258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4524315"/>
          </a:xfrm>
          <a:prstGeom prst="rect">
            <a:avLst/>
          </a:prstGeom>
        </p:spPr>
        <p:txBody>
          <a:bodyPr wrap="square">
            <a:spAutoFit/>
          </a:bodyPr>
          <a:lstStyle/>
          <a:p>
            <a:pPr lvl="0"/>
            <a:r>
              <a:rPr lang="en-US" sz="3600" dirty="0">
                <a:solidFill>
                  <a:schemeClr val="bg1"/>
                </a:solidFill>
              </a:rPr>
              <a:t>In B12 deficiency anemia:</a:t>
            </a:r>
            <a:endParaRPr lang="ro-RO" sz="3600" dirty="0">
              <a:solidFill>
                <a:schemeClr val="bg1"/>
              </a:solidFill>
            </a:endParaRPr>
          </a:p>
          <a:p>
            <a:pPr lvl="0"/>
            <a:r>
              <a:rPr lang="ro-RO" sz="3600" dirty="0">
                <a:solidFill>
                  <a:schemeClr val="bg1"/>
                </a:solidFill>
              </a:rPr>
              <a:t>a. </a:t>
            </a:r>
            <a:r>
              <a:rPr lang="en-US" sz="3600" dirty="0">
                <a:solidFill>
                  <a:schemeClr val="bg1"/>
                </a:solidFill>
              </a:rPr>
              <a:t>Reticulocyte count is high</a:t>
            </a:r>
            <a:endParaRPr lang="ro-RO" sz="3600" dirty="0">
              <a:solidFill>
                <a:schemeClr val="bg1"/>
              </a:solidFill>
            </a:endParaRPr>
          </a:p>
          <a:p>
            <a:pPr lvl="0"/>
            <a:r>
              <a:rPr lang="ro-RO" sz="3600" dirty="0">
                <a:solidFill>
                  <a:schemeClr val="bg1"/>
                </a:solidFill>
              </a:rPr>
              <a:t>b. </a:t>
            </a:r>
            <a:r>
              <a:rPr lang="en-US" sz="3600" dirty="0">
                <a:solidFill>
                  <a:schemeClr val="bg1"/>
                </a:solidFill>
              </a:rPr>
              <a:t>The </a:t>
            </a:r>
            <a:r>
              <a:rPr lang="en-US" sz="3600" dirty="0" err="1">
                <a:solidFill>
                  <a:schemeClr val="bg1"/>
                </a:solidFill>
              </a:rPr>
              <a:t>neuro</a:t>
            </a:r>
            <a:r>
              <a:rPr lang="en-US" sz="3600" dirty="0">
                <a:solidFill>
                  <a:schemeClr val="bg1"/>
                </a:solidFill>
              </a:rPr>
              <a:t>-anemic syndrome is mandatory for diagnosis</a:t>
            </a:r>
            <a:endParaRPr lang="ro-RO" sz="3600" dirty="0">
              <a:solidFill>
                <a:schemeClr val="bg1"/>
              </a:solidFill>
            </a:endParaRPr>
          </a:p>
          <a:p>
            <a:pPr lvl="0"/>
            <a:r>
              <a:rPr lang="ro-RO" sz="3600" dirty="0">
                <a:solidFill>
                  <a:schemeClr val="bg1"/>
                </a:solidFill>
              </a:rPr>
              <a:t>c. </a:t>
            </a:r>
            <a:r>
              <a:rPr lang="en-US" sz="3600" dirty="0">
                <a:solidFill>
                  <a:schemeClr val="bg1"/>
                </a:solidFill>
              </a:rPr>
              <a:t>Bone marrow aspirate is mandatory</a:t>
            </a:r>
            <a:endParaRPr lang="ro-RO" sz="3600" dirty="0">
              <a:solidFill>
                <a:schemeClr val="bg1"/>
              </a:solidFill>
            </a:endParaRPr>
          </a:p>
          <a:p>
            <a:pPr lvl="0"/>
            <a:r>
              <a:rPr lang="ro-RO" sz="3600" dirty="0">
                <a:solidFill>
                  <a:schemeClr val="bg1"/>
                </a:solidFill>
              </a:rPr>
              <a:t>d. </a:t>
            </a:r>
            <a:r>
              <a:rPr lang="en-US" sz="3600" dirty="0">
                <a:solidFill>
                  <a:schemeClr val="bg1"/>
                </a:solidFill>
              </a:rPr>
              <a:t>MMA (</a:t>
            </a:r>
            <a:r>
              <a:rPr lang="en-US" sz="3600" dirty="0" err="1">
                <a:solidFill>
                  <a:schemeClr val="bg1"/>
                </a:solidFill>
              </a:rPr>
              <a:t>metilmalonic</a:t>
            </a:r>
            <a:r>
              <a:rPr lang="en-US" sz="3600" dirty="0">
                <a:solidFill>
                  <a:schemeClr val="bg1"/>
                </a:solidFill>
              </a:rPr>
              <a:t> acid) is normal and </a:t>
            </a:r>
            <a:r>
              <a:rPr lang="en-US" sz="3600" dirty="0" err="1">
                <a:solidFill>
                  <a:schemeClr val="bg1"/>
                </a:solidFill>
              </a:rPr>
              <a:t>homocysteine</a:t>
            </a:r>
            <a:r>
              <a:rPr lang="en-US" sz="3600" dirty="0">
                <a:solidFill>
                  <a:schemeClr val="bg1"/>
                </a:solidFill>
              </a:rPr>
              <a:t> is high</a:t>
            </a:r>
            <a:endParaRPr lang="ro-RO" sz="3600" dirty="0">
              <a:solidFill>
                <a:schemeClr val="bg1"/>
              </a:solidFill>
            </a:endParaRPr>
          </a:p>
          <a:p>
            <a:pPr lvl="0"/>
            <a:r>
              <a:rPr lang="ro-RO" sz="3600" dirty="0">
                <a:solidFill>
                  <a:schemeClr val="bg1"/>
                </a:solidFill>
              </a:rPr>
              <a:t>e. </a:t>
            </a:r>
            <a:r>
              <a:rPr lang="en-US" sz="3600" dirty="0">
                <a:solidFill>
                  <a:schemeClr val="bg1"/>
                </a:solidFill>
              </a:rPr>
              <a:t>There is pancytopenia</a:t>
            </a:r>
            <a:endParaRPr lang="ro-RO" sz="3600" dirty="0">
              <a:solidFill>
                <a:schemeClr val="bg1"/>
              </a:solidFill>
            </a:endParaRPr>
          </a:p>
        </p:txBody>
      </p:sp>
    </p:spTree>
    <p:extLst>
      <p:ext uri="{BB962C8B-B14F-4D97-AF65-F5344CB8AC3E}">
        <p14:creationId xmlns:p14="http://schemas.microsoft.com/office/powerpoint/2010/main" val="1208096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924800" cy="6001643"/>
          </a:xfrm>
          <a:prstGeom prst="rect">
            <a:avLst/>
          </a:prstGeom>
        </p:spPr>
        <p:txBody>
          <a:bodyPr wrap="square">
            <a:spAutoFit/>
          </a:bodyPr>
          <a:lstStyle/>
          <a:p>
            <a:pPr lvl="0"/>
            <a:r>
              <a:rPr lang="en-US" sz="3200" dirty="0">
                <a:solidFill>
                  <a:schemeClr val="bg1"/>
                </a:solidFill>
              </a:rPr>
              <a:t>Regarding the iron deficiency anemia treatment it is true that:</a:t>
            </a:r>
            <a:endParaRPr lang="ro-RO" sz="3200" dirty="0">
              <a:solidFill>
                <a:schemeClr val="bg1"/>
              </a:solidFill>
            </a:endParaRPr>
          </a:p>
          <a:p>
            <a:pPr lvl="0"/>
            <a:r>
              <a:rPr lang="ro-RO" sz="3200" dirty="0">
                <a:solidFill>
                  <a:schemeClr val="bg1"/>
                </a:solidFill>
              </a:rPr>
              <a:t>a. </a:t>
            </a:r>
            <a:r>
              <a:rPr lang="en-US" sz="3200" dirty="0">
                <a:solidFill>
                  <a:schemeClr val="bg1"/>
                </a:solidFill>
              </a:rPr>
              <a:t>Parenteral therapy is recommended to all patients with severe anemia</a:t>
            </a:r>
            <a:endParaRPr lang="ro-RO" sz="3200" dirty="0">
              <a:solidFill>
                <a:schemeClr val="bg1"/>
              </a:solidFill>
            </a:endParaRPr>
          </a:p>
          <a:p>
            <a:pPr lvl="0"/>
            <a:r>
              <a:rPr lang="ro-RO" sz="3200" dirty="0">
                <a:solidFill>
                  <a:schemeClr val="bg1"/>
                </a:solidFill>
              </a:rPr>
              <a:t>b. </a:t>
            </a:r>
            <a:r>
              <a:rPr lang="en-US" sz="3200" dirty="0">
                <a:solidFill>
                  <a:schemeClr val="bg1"/>
                </a:solidFill>
              </a:rPr>
              <a:t>Oral therapy can induce nausea, abdominal pain, </a:t>
            </a:r>
            <a:r>
              <a:rPr lang="en-US" sz="3200" dirty="0" err="1">
                <a:solidFill>
                  <a:schemeClr val="bg1"/>
                </a:solidFill>
              </a:rPr>
              <a:t>diarrhoea</a:t>
            </a:r>
            <a:endParaRPr lang="ro-RO" sz="3200" dirty="0">
              <a:solidFill>
                <a:schemeClr val="bg1"/>
              </a:solidFill>
            </a:endParaRPr>
          </a:p>
          <a:p>
            <a:pPr lvl="0"/>
            <a:r>
              <a:rPr lang="ro-RO" sz="3200" dirty="0">
                <a:solidFill>
                  <a:schemeClr val="bg1"/>
                </a:solidFill>
              </a:rPr>
              <a:t>c. </a:t>
            </a:r>
            <a:r>
              <a:rPr lang="en-US" sz="3200" dirty="0">
                <a:solidFill>
                  <a:schemeClr val="bg1"/>
                </a:solidFill>
              </a:rPr>
              <a:t>It is administered until the level of </a:t>
            </a:r>
            <a:r>
              <a:rPr lang="en-US" sz="3200" dirty="0" err="1">
                <a:solidFill>
                  <a:schemeClr val="bg1"/>
                </a:solidFill>
              </a:rPr>
              <a:t>Hb</a:t>
            </a:r>
            <a:r>
              <a:rPr lang="en-US" sz="3200" dirty="0">
                <a:solidFill>
                  <a:schemeClr val="bg1"/>
                </a:solidFill>
              </a:rPr>
              <a:t> is normal</a:t>
            </a:r>
            <a:endParaRPr lang="ro-RO" sz="3200" dirty="0">
              <a:solidFill>
                <a:schemeClr val="bg1"/>
              </a:solidFill>
            </a:endParaRPr>
          </a:p>
          <a:p>
            <a:pPr lvl="0"/>
            <a:r>
              <a:rPr lang="ro-RO" sz="3200" dirty="0">
                <a:solidFill>
                  <a:schemeClr val="bg1"/>
                </a:solidFill>
              </a:rPr>
              <a:t>d. </a:t>
            </a:r>
            <a:r>
              <a:rPr lang="en-US" sz="3200" dirty="0">
                <a:solidFill>
                  <a:schemeClr val="bg1"/>
                </a:solidFill>
              </a:rPr>
              <a:t>It is continuously administered when the cause cannot be removed</a:t>
            </a:r>
            <a:endParaRPr lang="ro-RO" sz="3200" dirty="0">
              <a:solidFill>
                <a:schemeClr val="bg1"/>
              </a:solidFill>
            </a:endParaRPr>
          </a:p>
          <a:p>
            <a:pPr lvl="0"/>
            <a:r>
              <a:rPr lang="ro-RO" sz="3200" dirty="0">
                <a:solidFill>
                  <a:schemeClr val="bg1"/>
                </a:solidFill>
              </a:rPr>
              <a:t>e. </a:t>
            </a:r>
            <a:r>
              <a:rPr lang="en-US" sz="3200" dirty="0">
                <a:solidFill>
                  <a:schemeClr val="bg1"/>
                </a:solidFill>
              </a:rPr>
              <a:t>When </a:t>
            </a:r>
            <a:r>
              <a:rPr lang="en-US" sz="3200" dirty="0" err="1">
                <a:solidFill>
                  <a:schemeClr val="bg1"/>
                </a:solidFill>
              </a:rPr>
              <a:t>reticulocytosis</a:t>
            </a:r>
            <a:r>
              <a:rPr lang="en-US" sz="3200" dirty="0">
                <a:solidFill>
                  <a:schemeClr val="bg1"/>
                </a:solidFill>
              </a:rPr>
              <a:t> appears, we must stop the iron treatment</a:t>
            </a:r>
            <a:endParaRPr lang="ro-RO" sz="3200" dirty="0">
              <a:solidFill>
                <a:schemeClr val="bg1"/>
              </a:solidFill>
            </a:endParaRPr>
          </a:p>
        </p:txBody>
      </p:sp>
    </p:spTree>
    <p:extLst>
      <p:ext uri="{BB962C8B-B14F-4D97-AF65-F5344CB8AC3E}">
        <p14:creationId xmlns:p14="http://schemas.microsoft.com/office/powerpoint/2010/main" val="3921387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229600" cy="3970318"/>
          </a:xfrm>
          <a:prstGeom prst="rect">
            <a:avLst/>
          </a:prstGeom>
        </p:spPr>
        <p:txBody>
          <a:bodyPr wrap="square">
            <a:spAutoFit/>
          </a:bodyPr>
          <a:lstStyle/>
          <a:p>
            <a:pPr lvl="0"/>
            <a:r>
              <a:rPr lang="en-US" sz="3600" dirty="0">
                <a:solidFill>
                  <a:schemeClr val="bg1"/>
                </a:solidFill>
              </a:rPr>
              <a:t>Minor thalassemia:</a:t>
            </a:r>
            <a:endParaRPr lang="ro-RO" sz="3600" dirty="0">
              <a:solidFill>
                <a:schemeClr val="bg1"/>
              </a:solidFill>
            </a:endParaRPr>
          </a:p>
          <a:p>
            <a:pPr lvl="0"/>
            <a:r>
              <a:rPr lang="ro-RO" sz="3600" dirty="0">
                <a:solidFill>
                  <a:schemeClr val="bg1"/>
                </a:solidFill>
              </a:rPr>
              <a:t>a. </a:t>
            </a:r>
            <a:r>
              <a:rPr lang="en-US" sz="3600" dirty="0">
                <a:solidFill>
                  <a:schemeClr val="bg1"/>
                </a:solidFill>
              </a:rPr>
              <a:t>Is a normochromic normocytic anemia</a:t>
            </a:r>
            <a:endParaRPr lang="ro-RO" sz="3600" dirty="0">
              <a:solidFill>
                <a:schemeClr val="bg1"/>
              </a:solidFill>
            </a:endParaRPr>
          </a:p>
          <a:p>
            <a:pPr lvl="0"/>
            <a:r>
              <a:rPr lang="ro-RO" sz="3600" dirty="0">
                <a:solidFill>
                  <a:schemeClr val="bg1"/>
                </a:solidFill>
              </a:rPr>
              <a:t>b. </a:t>
            </a:r>
            <a:r>
              <a:rPr lang="en-US" sz="3600" dirty="0">
                <a:solidFill>
                  <a:schemeClr val="bg1"/>
                </a:solidFill>
              </a:rPr>
              <a:t>The onset is past the age of 20</a:t>
            </a:r>
            <a:endParaRPr lang="ro-RO" sz="3600" dirty="0">
              <a:solidFill>
                <a:schemeClr val="bg1"/>
              </a:solidFill>
            </a:endParaRPr>
          </a:p>
          <a:p>
            <a:pPr lvl="0"/>
            <a:r>
              <a:rPr lang="en-US" sz="3600" dirty="0">
                <a:solidFill>
                  <a:schemeClr val="bg1"/>
                </a:solidFill>
              </a:rPr>
              <a:t>c. TIBC is high</a:t>
            </a:r>
            <a:endParaRPr lang="ro-RO" sz="3600" dirty="0">
              <a:solidFill>
                <a:schemeClr val="bg1"/>
              </a:solidFill>
            </a:endParaRPr>
          </a:p>
          <a:p>
            <a:pPr lvl="0"/>
            <a:r>
              <a:rPr lang="en-GB" sz="3600" dirty="0">
                <a:solidFill>
                  <a:schemeClr val="bg1"/>
                </a:solidFill>
              </a:rPr>
              <a:t>d</a:t>
            </a:r>
            <a:r>
              <a:rPr lang="ro-RO" sz="3600" dirty="0">
                <a:solidFill>
                  <a:schemeClr val="bg1"/>
                </a:solidFill>
              </a:rPr>
              <a:t>. </a:t>
            </a:r>
            <a:r>
              <a:rPr lang="en-US" sz="3600" dirty="0">
                <a:solidFill>
                  <a:schemeClr val="bg1"/>
                </a:solidFill>
              </a:rPr>
              <a:t>Folic acid treatment is recommended</a:t>
            </a:r>
            <a:endParaRPr lang="ro-RO" sz="3600" dirty="0">
              <a:solidFill>
                <a:schemeClr val="bg1"/>
              </a:solidFill>
            </a:endParaRPr>
          </a:p>
          <a:p>
            <a:pPr lvl="0"/>
            <a:r>
              <a:rPr lang="en-GB" sz="3600" dirty="0">
                <a:solidFill>
                  <a:schemeClr val="bg1"/>
                </a:solidFill>
              </a:rPr>
              <a:t>e</a:t>
            </a:r>
            <a:r>
              <a:rPr lang="ro-RO" sz="3600" dirty="0">
                <a:solidFill>
                  <a:schemeClr val="bg1"/>
                </a:solidFill>
              </a:rPr>
              <a:t>. </a:t>
            </a:r>
            <a:r>
              <a:rPr lang="en-US" sz="3600" dirty="0">
                <a:solidFill>
                  <a:schemeClr val="bg1"/>
                </a:solidFill>
              </a:rPr>
              <a:t>In the peripheral blood smear there is </a:t>
            </a:r>
            <a:r>
              <a:rPr lang="en-US" sz="3600" dirty="0" err="1">
                <a:solidFill>
                  <a:schemeClr val="bg1"/>
                </a:solidFill>
              </a:rPr>
              <a:t>poikilocytosis</a:t>
            </a:r>
            <a:r>
              <a:rPr lang="en-US" sz="3600" dirty="0">
                <a:solidFill>
                  <a:schemeClr val="bg1"/>
                </a:solidFill>
              </a:rPr>
              <a:t> with “target red cells”</a:t>
            </a:r>
            <a:endParaRPr lang="ro-RO" sz="3600" dirty="0">
              <a:solidFill>
                <a:schemeClr val="bg1"/>
              </a:solidFill>
            </a:endParaRPr>
          </a:p>
        </p:txBody>
      </p:sp>
    </p:spTree>
    <p:extLst>
      <p:ext uri="{BB962C8B-B14F-4D97-AF65-F5344CB8AC3E}">
        <p14:creationId xmlns:p14="http://schemas.microsoft.com/office/powerpoint/2010/main" val="922448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8847"/>
            <a:ext cx="8382000" cy="6370975"/>
          </a:xfrm>
          <a:prstGeom prst="rect">
            <a:avLst/>
          </a:prstGeom>
        </p:spPr>
        <p:txBody>
          <a:bodyPr wrap="square">
            <a:spAutoFit/>
          </a:bodyPr>
          <a:lstStyle/>
          <a:p>
            <a:pPr lvl="0"/>
            <a:r>
              <a:rPr lang="en-US" sz="2400" dirty="0">
                <a:solidFill>
                  <a:schemeClr val="bg1"/>
                </a:solidFill>
              </a:rPr>
              <a:t>23 year old patient, complains of progressive asthenia for 2 months, dizziness, noticing skin pallor. Complete blood count: hemoglobin 8,9 g/dl, MCV 65 microns</a:t>
            </a:r>
            <a:r>
              <a:rPr lang="en-US" sz="2400" baseline="30000" dirty="0">
                <a:solidFill>
                  <a:schemeClr val="bg1"/>
                </a:solidFill>
              </a:rPr>
              <a:t>3</a:t>
            </a:r>
            <a:r>
              <a:rPr lang="en-US" sz="2400" dirty="0">
                <a:solidFill>
                  <a:schemeClr val="bg1"/>
                </a:solidFill>
              </a:rPr>
              <a:t>, MCHC 28%, reticulocytes 3,5%, leucocytes, platelets, </a:t>
            </a:r>
            <a:r>
              <a:rPr lang="en-US" sz="2400" dirty="0" err="1">
                <a:solidFill>
                  <a:schemeClr val="bg1"/>
                </a:solidFill>
              </a:rPr>
              <a:t>leucocytic</a:t>
            </a:r>
            <a:r>
              <a:rPr lang="en-US" sz="2400" dirty="0">
                <a:solidFill>
                  <a:schemeClr val="bg1"/>
                </a:solidFill>
              </a:rPr>
              <a:t> formula are normal. In the peripheral blood smear there is an important </a:t>
            </a:r>
            <a:r>
              <a:rPr lang="en-US" sz="2400" dirty="0" err="1">
                <a:solidFill>
                  <a:schemeClr val="bg1"/>
                </a:solidFill>
              </a:rPr>
              <a:t>poikilocytosis</a:t>
            </a:r>
            <a:r>
              <a:rPr lang="en-US" sz="2400" dirty="0">
                <a:solidFill>
                  <a:schemeClr val="bg1"/>
                </a:solidFill>
              </a:rPr>
              <a:t>, with different shapes of red blood cells and target cells. It is true that:</a:t>
            </a:r>
            <a:endParaRPr lang="ro-RO" sz="2400" dirty="0">
              <a:solidFill>
                <a:schemeClr val="bg1"/>
              </a:solidFill>
            </a:endParaRPr>
          </a:p>
          <a:p>
            <a:pPr lvl="1"/>
            <a:r>
              <a:rPr lang="ro-RO" sz="2400" dirty="0">
                <a:solidFill>
                  <a:schemeClr val="bg1"/>
                </a:solidFill>
              </a:rPr>
              <a:t>a. </a:t>
            </a:r>
            <a:r>
              <a:rPr lang="en-US" sz="2400" dirty="0">
                <a:solidFill>
                  <a:schemeClr val="bg1"/>
                </a:solidFill>
              </a:rPr>
              <a:t>The diagnosis is iron deficiency anemia and the treatment must start immediately because the patient is symptomatic.</a:t>
            </a:r>
            <a:endParaRPr lang="ro-RO" sz="2400" dirty="0">
              <a:solidFill>
                <a:schemeClr val="bg1"/>
              </a:solidFill>
            </a:endParaRPr>
          </a:p>
          <a:p>
            <a:pPr lvl="1"/>
            <a:r>
              <a:rPr lang="ro-RO" sz="2400" dirty="0">
                <a:solidFill>
                  <a:schemeClr val="bg1"/>
                </a:solidFill>
              </a:rPr>
              <a:t>b. </a:t>
            </a:r>
            <a:r>
              <a:rPr lang="en-US" sz="2400" dirty="0">
                <a:solidFill>
                  <a:schemeClr val="bg1"/>
                </a:solidFill>
              </a:rPr>
              <a:t>The diagnosis is hypochromic microcytic anemia.</a:t>
            </a:r>
            <a:endParaRPr lang="ro-RO" sz="2400" dirty="0">
              <a:solidFill>
                <a:schemeClr val="bg1"/>
              </a:solidFill>
            </a:endParaRPr>
          </a:p>
          <a:p>
            <a:pPr lvl="1"/>
            <a:r>
              <a:rPr lang="ro-RO" sz="2400" dirty="0">
                <a:solidFill>
                  <a:schemeClr val="bg1"/>
                </a:solidFill>
              </a:rPr>
              <a:t>c. </a:t>
            </a:r>
            <a:r>
              <a:rPr lang="en-US" sz="2400" dirty="0">
                <a:solidFill>
                  <a:schemeClr val="bg1"/>
                </a:solidFill>
              </a:rPr>
              <a:t>It is mandatory to investigate iron metabolism (serum iron level, serum ferritin level, TIBC).</a:t>
            </a:r>
            <a:endParaRPr lang="ro-RO" sz="2400" dirty="0">
              <a:solidFill>
                <a:schemeClr val="bg1"/>
              </a:solidFill>
            </a:endParaRPr>
          </a:p>
          <a:p>
            <a:pPr lvl="1"/>
            <a:r>
              <a:rPr lang="ro-RO" sz="2400" dirty="0">
                <a:solidFill>
                  <a:schemeClr val="bg1"/>
                </a:solidFill>
              </a:rPr>
              <a:t>d. </a:t>
            </a:r>
            <a:r>
              <a:rPr lang="en-US" sz="2400" dirty="0">
                <a:solidFill>
                  <a:schemeClr val="bg1"/>
                </a:solidFill>
              </a:rPr>
              <a:t>Because the reticulocytes count is high it probably is a hemolytic anemia and requires a Coombs test to confirm. </a:t>
            </a:r>
            <a:endParaRPr lang="ro-RO" sz="2400" dirty="0">
              <a:solidFill>
                <a:schemeClr val="bg1"/>
              </a:solidFill>
            </a:endParaRPr>
          </a:p>
          <a:p>
            <a:pPr lvl="1"/>
            <a:r>
              <a:rPr lang="ro-RO" sz="2400" dirty="0">
                <a:solidFill>
                  <a:schemeClr val="bg1"/>
                </a:solidFill>
              </a:rPr>
              <a:t>e. </a:t>
            </a:r>
            <a:r>
              <a:rPr lang="en-US" sz="2400" dirty="0">
                <a:solidFill>
                  <a:schemeClr val="bg1"/>
                </a:solidFill>
              </a:rPr>
              <a:t>Because it is a hypochromic microcytic anemia with </a:t>
            </a:r>
            <a:r>
              <a:rPr lang="en-US" sz="2400" dirty="0" err="1">
                <a:solidFill>
                  <a:schemeClr val="bg1"/>
                </a:solidFill>
              </a:rPr>
              <a:t>poikilocytosis</a:t>
            </a:r>
            <a:r>
              <a:rPr lang="en-US" sz="2400" dirty="0">
                <a:solidFill>
                  <a:schemeClr val="bg1"/>
                </a:solidFill>
              </a:rPr>
              <a:t> it probably is a minor thalassemia and hemoglobin electrophoresis is recommended. </a:t>
            </a:r>
            <a:endParaRPr lang="ro-RO" sz="2400" dirty="0">
              <a:solidFill>
                <a:schemeClr val="bg1"/>
              </a:solidFill>
            </a:endParaRPr>
          </a:p>
        </p:txBody>
      </p:sp>
    </p:spTree>
    <p:extLst>
      <p:ext uri="{BB962C8B-B14F-4D97-AF65-F5344CB8AC3E}">
        <p14:creationId xmlns:p14="http://schemas.microsoft.com/office/powerpoint/2010/main" val="31956126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1"/>
            <a:ext cx="7391400" cy="3970318"/>
          </a:xfrm>
          <a:prstGeom prst="rect">
            <a:avLst/>
          </a:prstGeom>
        </p:spPr>
        <p:txBody>
          <a:bodyPr wrap="square">
            <a:spAutoFit/>
          </a:bodyPr>
          <a:lstStyle/>
          <a:p>
            <a:pPr lvl="0"/>
            <a:r>
              <a:rPr lang="en-US" sz="3600" dirty="0">
                <a:solidFill>
                  <a:schemeClr val="bg1"/>
                </a:solidFill>
              </a:rPr>
              <a:t>The causes of B12 deficiency can be:</a:t>
            </a:r>
            <a:endParaRPr lang="ro-RO" sz="3600" dirty="0">
              <a:solidFill>
                <a:schemeClr val="bg1"/>
              </a:solidFill>
            </a:endParaRPr>
          </a:p>
          <a:p>
            <a:pPr lvl="0"/>
            <a:r>
              <a:rPr lang="ro-RO" sz="3600" dirty="0">
                <a:solidFill>
                  <a:schemeClr val="bg1"/>
                </a:solidFill>
              </a:rPr>
              <a:t>a. </a:t>
            </a:r>
            <a:r>
              <a:rPr lang="en-US" sz="3600" dirty="0" err="1">
                <a:solidFill>
                  <a:schemeClr val="bg1"/>
                </a:solidFill>
              </a:rPr>
              <a:t>Ileal</a:t>
            </a:r>
            <a:r>
              <a:rPr lang="en-US" sz="3600" dirty="0">
                <a:solidFill>
                  <a:schemeClr val="bg1"/>
                </a:solidFill>
              </a:rPr>
              <a:t> resections or bypass</a:t>
            </a:r>
            <a:endParaRPr lang="ro-RO" sz="3600" dirty="0">
              <a:solidFill>
                <a:schemeClr val="bg1"/>
              </a:solidFill>
            </a:endParaRPr>
          </a:p>
          <a:p>
            <a:pPr lvl="0"/>
            <a:r>
              <a:rPr lang="ro-RO" sz="3600" dirty="0">
                <a:solidFill>
                  <a:schemeClr val="bg1"/>
                </a:solidFill>
              </a:rPr>
              <a:t>b. </a:t>
            </a:r>
            <a:r>
              <a:rPr lang="en-US" sz="3600" dirty="0" err="1">
                <a:solidFill>
                  <a:schemeClr val="bg1"/>
                </a:solidFill>
              </a:rPr>
              <a:t>Biguanide</a:t>
            </a:r>
            <a:r>
              <a:rPr lang="en-US" sz="3600" dirty="0">
                <a:solidFill>
                  <a:schemeClr val="bg1"/>
                </a:solidFill>
              </a:rPr>
              <a:t> treatment</a:t>
            </a:r>
            <a:endParaRPr lang="ro-RO" sz="3600" dirty="0">
              <a:solidFill>
                <a:schemeClr val="bg1"/>
              </a:solidFill>
            </a:endParaRPr>
          </a:p>
          <a:p>
            <a:pPr lvl="0"/>
            <a:r>
              <a:rPr lang="ro-RO" sz="3600" dirty="0">
                <a:solidFill>
                  <a:schemeClr val="bg1"/>
                </a:solidFill>
              </a:rPr>
              <a:t>c. </a:t>
            </a:r>
            <a:r>
              <a:rPr lang="en-US" sz="3600" dirty="0">
                <a:solidFill>
                  <a:schemeClr val="bg1"/>
                </a:solidFill>
              </a:rPr>
              <a:t>Chronic hemolysis consumes B12 stores </a:t>
            </a:r>
            <a:endParaRPr lang="ro-RO" sz="3600" dirty="0">
              <a:solidFill>
                <a:schemeClr val="bg1"/>
              </a:solidFill>
            </a:endParaRPr>
          </a:p>
          <a:p>
            <a:pPr lvl="0"/>
            <a:r>
              <a:rPr lang="ro-RO" sz="3600" dirty="0">
                <a:solidFill>
                  <a:schemeClr val="bg1"/>
                </a:solidFill>
              </a:rPr>
              <a:t>d. </a:t>
            </a:r>
            <a:r>
              <a:rPr lang="en-US" sz="3600" dirty="0">
                <a:solidFill>
                  <a:schemeClr val="bg1"/>
                </a:solidFill>
              </a:rPr>
              <a:t>IF (intrinsic factor) deficiency</a:t>
            </a:r>
            <a:endParaRPr lang="ro-RO" sz="3600" dirty="0">
              <a:solidFill>
                <a:schemeClr val="bg1"/>
              </a:solidFill>
            </a:endParaRPr>
          </a:p>
          <a:p>
            <a:pPr lvl="0"/>
            <a:r>
              <a:rPr lang="ro-RO" sz="3600" dirty="0">
                <a:solidFill>
                  <a:schemeClr val="bg1"/>
                </a:solidFill>
              </a:rPr>
              <a:t>e. </a:t>
            </a:r>
            <a:r>
              <a:rPr lang="en-US" sz="3600" dirty="0">
                <a:solidFill>
                  <a:schemeClr val="bg1"/>
                </a:solidFill>
              </a:rPr>
              <a:t>Small and recurrent blood loss</a:t>
            </a:r>
            <a:endParaRPr lang="ro-RO" sz="3600" dirty="0">
              <a:solidFill>
                <a:schemeClr val="bg1"/>
              </a:solidFill>
            </a:endParaRPr>
          </a:p>
        </p:txBody>
      </p:sp>
    </p:spTree>
    <p:extLst>
      <p:ext uri="{BB962C8B-B14F-4D97-AF65-F5344CB8AC3E}">
        <p14:creationId xmlns:p14="http://schemas.microsoft.com/office/powerpoint/2010/main" val="20319179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74345"/>
            <a:ext cx="8153400" cy="6001643"/>
          </a:xfrm>
          <a:prstGeom prst="rect">
            <a:avLst/>
          </a:prstGeom>
        </p:spPr>
        <p:txBody>
          <a:bodyPr wrap="square">
            <a:spAutoFit/>
          </a:bodyPr>
          <a:lstStyle/>
          <a:p>
            <a:pPr lvl="0"/>
            <a:r>
              <a:rPr lang="en-US" sz="2400" dirty="0">
                <a:solidFill>
                  <a:schemeClr val="bg1"/>
                </a:solidFill>
              </a:rPr>
              <a:t>56 year old patient, with asthenia for 6 months, loss of appetite, 8 kg weight loss. Lab tests: hemoglobin 7,5 g/dl, MCV 76 microns</a:t>
            </a:r>
            <a:r>
              <a:rPr lang="en-US" sz="2400" baseline="30000" dirty="0">
                <a:solidFill>
                  <a:schemeClr val="bg1"/>
                </a:solidFill>
              </a:rPr>
              <a:t>3</a:t>
            </a:r>
            <a:r>
              <a:rPr lang="en-US" sz="2400" dirty="0">
                <a:solidFill>
                  <a:schemeClr val="bg1"/>
                </a:solidFill>
              </a:rPr>
              <a:t>, reticulocytes 0,8%, leucocytes 4 500/mm</a:t>
            </a:r>
            <a:r>
              <a:rPr lang="en-US" sz="2400" baseline="30000" dirty="0">
                <a:solidFill>
                  <a:schemeClr val="bg1"/>
                </a:solidFill>
              </a:rPr>
              <a:t>3</a:t>
            </a:r>
            <a:r>
              <a:rPr lang="en-US" sz="2400" dirty="0">
                <a:solidFill>
                  <a:schemeClr val="bg1"/>
                </a:solidFill>
              </a:rPr>
              <a:t>, thrombocytes 520 000/mm</a:t>
            </a:r>
            <a:r>
              <a:rPr lang="en-US" sz="2400" baseline="30000" dirty="0">
                <a:solidFill>
                  <a:schemeClr val="bg1"/>
                </a:solidFill>
              </a:rPr>
              <a:t>3</a:t>
            </a:r>
            <a:r>
              <a:rPr lang="en-US" sz="2400" dirty="0">
                <a:solidFill>
                  <a:schemeClr val="bg1"/>
                </a:solidFill>
              </a:rPr>
              <a:t>. Which of the following sentences are true?</a:t>
            </a:r>
            <a:endParaRPr lang="ro-RO" sz="2400" dirty="0">
              <a:solidFill>
                <a:schemeClr val="bg1"/>
              </a:solidFill>
            </a:endParaRPr>
          </a:p>
          <a:p>
            <a:pPr lvl="1"/>
            <a:r>
              <a:rPr lang="ro-RO" sz="2400" dirty="0">
                <a:solidFill>
                  <a:schemeClr val="bg1"/>
                </a:solidFill>
              </a:rPr>
              <a:t>a. </a:t>
            </a:r>
            <a:r>
              <a:rPr lang="en-US" sz="2400" dirty="0">
                <a:solidFill>
                  <a:schemeClr val="bg1"/>
                </a:solidFill>
              </a:rPr>
              <a:t>He is a patient with a </a:t>
            </a:r>
            <a:r>
              <a:rPr lang="en-US" sz="2400" dirty="0" err="1">
                <a:solidFill>
                  <a:schemeClr val="bg1"/>
                </a:solidFill>
              </a:rPr>
              <a:t>myeloproliferative</a:t>
            </a:r>
            <a:r>
              <a:rPr lang="en-US" sz="2400" dirty="0">
                <a:solidFill>
                  <a:schemeClr val="bg1"/>
                </a:solidFill>
              </a:rPr>
              <a:t> disorder, because he has a high platelet count, probably essential thrombocytosis.</a:t>
            </a:r>
            <a:endParaRPr lang="ro-RO" sz="2400" dirty="0">
              <a:solidFill>
                <a:schemeClr val="bg1"/>
              </a:solidFill>
            </a:endParaRPr>
          </a:p>
          <a:p>
            <a:pPr lvl="1"/>
            <a:r>
              <a:rPr lang="ro-RO" sz="2400" dirty="0">
                <a:solidFill>
                  <a:schemeClr val="bg1"/>
                </a:solidFill>
              </a:rPr>
              <a:t>b. </a:t>
            </a:r>
            <a:r>
              <a:rPr lang="en-US" sz="2400" dirty="0">
                <a:solidFill>
                  <a:schemeClr val="bg1"/>
                </a:solidFill>
              </a:rPr>
              <a:t>Hemoglobin electrophoresis is necessary because it is a minor thalassemia</a:t>
            </a:r>
            <a:endParaRPr lang="ro-RO" sz="2400" dirty="0">
              <a:solidFill>
                <a:schemeClr val="bg1"/>
              </a:solidFill>
            </a:endParaRPr>
          </a:p>
          <a:p>
            <a:pPr lvl="1"/>
            <a:r>
              <a:rPr lang="ro-RO" sz="2400" dirty="0">
                <a:solidFill>
                  <a:schemeClr val="bg1"/>
                </a:solidFill>
              </a:rPr>
              <a:t>c. </a:t>
            </a:r>
            <a:r>
              <a:rPr lang="en-US" sz="2400" dirty="0">
                <a:solidFill>
                  <a:schemeClr val="bg1"/>
                </a:solidFill>
              </a:rPr>
              <a:t>It is necessary to investigate iron metabolism (serum iron level, serum ferritin level, TIBC).</a:t>
            </a:r>
            <a:endParaRPr lang="ro-RO" sz="2400" dirty="0">
              <a:solidFill>
                <a:schemeClr val="bg1"/>
              </a:solidFill>
            </a:endParaRPr>
          </a:p>
          <a:p>
            <a:pPr lvl="1"/>
            <a:r>
              <a:rPr lang="ro-RO" sz="2400" dirty="0">
                <a:solidFill>
                  <a:schemeClr val="bg1"/>
                </a:solidFill>
              </a:rPr>
              <a:t>d. </a:t>
            </a:r>
            <a:r>
              <a:rPr lang="en-US" sz="2400" dirty="0">
                <a:solidFill>
                  <a:schemeClr val="bg1"/>
                </a:solidFill>
              </a:rPr>
              <a:t>It is necessary to perform other investigations because it probably is a digestive malignancy with secondary anemia</a:t>
            </a:r>
            <a:endParaRPr lang="ro-RO" sz="2400" dirty="0">
              <a:solidFill>
                <a:schemeClr val="bg1"/>
              </a:solidFill>
            </a:endParaRPr>
          </a:p>
          <a:p>
            <a:pPr lvl="1"/>
            <a:r>
              <a:rPr lang="ro-RO" sz="2400" dirty="0">
                <a:solidFill>
                  <a:schemeClr val="bg1"/>
                </a:solidFill>
              </a:rPr>
              <a:t>e. </a:t>
            </a:r>
            <a:r>
              <a:rPr lang="en-US" sz="2400" dirty="0">
                <a:solidFill>
                  <a:schemeClr val="bg1"/>
                </a:solidFill>
              </a:rPr>
              <a:t>According to MCV, it is mandatory to check the serum level of folic acid and B12 vitamin + bone marrow aspirate.</a:t>
            </a:r>
            <a:endParaRPr lang="ro-RO" sz="2400" dirty="0">
              <a:solidFill>
                <a:schemeClr val="bg1"/>
              </a:solidFill>
            </a:endParaRPr>
          </a:p>
        </p:txBody>
      </p:sp>
    </p:spTree>
    <p:extLst>
      <p:ext uri="{BB962C8B-B14F-4D97-AF65-F5344CB8AC3E}">
        <p14:creationId xmlns:p14="http://schemas.microsoft.com/office/powerpoint/2010/main" val="400680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0" y="179696"/>
            <a:ext cx="9144000" cy="920663"/>
          </a:xfrm>
        </p:spPr>
        <p:txBody>
          <a:bodyPr>
            <a:normAutofit/>
          </a:bodyPr>
          <a:lstStyle/>
          <a:p>
            <a:r>
              <a:rPr lang="ro-RO" sz="2400" b="1" dirty="0">
                <a:latin typeface="Arial" panose="020B0604020202020204" pitchFamily="34" charset="0"/>
                <a:cs typeface="Arial" panose="020B0604020202020204" pitchFamily="34" charset="0"/>
              </a:rPr>
              <a:t>A</a:t>
            </a:r>
            <a:r>
              <a:rPr lang="en-US" sz="2400" b="1" dirty="0" err="1">
                <a:latin typeface="Arial" panose="020B0604020202020204" pitchFamily="34" charset="0"/>
                <a:cs typeface="Arial" panose="020B0604020202020204" pitchFamily="34" charset="0"/>
              </a:rPr>
              <a:t>nemia</a:t>
            </a:r>
            <a:r>
              <a:rPr lang="en-US" sz="2400" b="1" dirty="0">
                <a:latin typeface="Arial" panose="020B0604020202020204" pitchFamily="34" charset="0"/>
                <a:cs typeface="Arial" panose="020B0604020202020204" pitchFamily="34" charset="0"/>
              </a:rPr>
              <a:t> </a:t>
            </a:r>
            <a:r>
              <a:rPr lang="ro-RO" sz="2400" b="1" dirty="0">
                <a:latin typeface="Arial" panose="020B0604020202020204" pitchFamily="34" charset="0"/>
                <a:cs typeface="Arial" panose="020B0604020202020204" pitchFamily="34" charset="0"/>
              </a:rPr>
              <a:t>B</a:t>
            </a:r>
            <a:r>
              <a:rPr lang="en-US" sz="2400" b="1" dirty="0" err="1">
                <a:latin typeface="Arial" panose="020B0604020202020204" pitchFamily="34" charset="0"/>
                <a:cs typeface="Arial" panose="020B0604020202020204" pitchFamily="34" charset="0"/>
              </a:rPr>
              <a:t>iermer</a:t>
            </a:r>
            <a:endParaRPr lang="en-US"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909" y="990600"/>
            <a:ext cx="8295362" cy="5687704"/>
          </a:xfrm>
        </p:spPr>
        <p:txBody>
          <a:bodyPr>
            <a:normAutofit fontScale="92500" lnSpcReduction="20000"/>
          </a:bodyPr>
          <a:lstStyle/>
          <a:p>
            <a:pPr marL="0" indent="0" algn="ctr">
              <a:buNone/>
            </a:pPr>
            <a:endParaRPr lang="en-US" sz="1800" i="1" dirty="0">
              <a:latin typeface="Arial" panose="020B0604020202020204" pitchFamily="34" charset="0"/>
              <a:cs typeface="Arial" panose="020B0604020202020204" pitchFamily="34" charset="0"/>
            </a:endParaRPr>
          </a:p>
          <a:p>
            <a:pPr marL="0" indent="0" algn="ctr">
              <a:buNone/>
            </a:pPr>
            <a:r>
              <a:rPr lang="en-US" sz="1800" i="1" dirty="0" err="1">
                <a:latin typeface="Arial" panose="020B0604020202020204" pitchFamily="34" charset="0"/>
                <a:cs typeface="Arial" panose="020B0604020202020204" pitchFamily="34" charset="0"/>
              </a:rPr>
              <a:t>Boală</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autoimună</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idiopatică</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primară</a:t>
            </a:r>
            <a:r>
              <a:rPr lang="en-US" sz="1800" i="1" dirty="0">
                <a:latin typeface="Arial" panose="020B0604020202020204" pitchFamily="34" charset="0"/>
                <a:cs typeface="Arial" panose="020B0604020202020204" pitchFamily="34" charset="0"/>
              </a:rPr>
              <a:t> </a:t>
            </a:r>
            <a:r>
              <a:rPr lang="en-US" sz="1800" i="1" dirty="0" err="1">
                <a:latin typeface="Arial" panose="020B0604020202020204" pitchFamily="34" charset="0"/>
                <a:cs typeface="Arial" panose="020B0604020202020204" pitchFamily="34" charset="0"/>
              </a:rPr>
              <a:t>specifică</a:t>
            </a:r>
            <a:r>
              <a:rPr lang="en-US" sz="1800" i="1" dirty="0">
                <a:latin typeface="Arial" panose="020B0604020202020204" pitchFamily="34" charset="0"/>
                <a:cs typeface="Arial" panose="020B0604020202020204" pitchFamily="34" charset="0"/>
              </a:rPr>
              <a:t> de organ</a:t>
            </a:r>
          </a:p>
          <a:p>
            <a:pPr marL="0" indent="0" algn="ctr">
              <a:lnSpc>
                <a:spcPct val="160000"/>
              </a:lnSpc>
              <a:buNone/>
            </a:pPr>
            <a:endParaRPr lang="en-US" sz="1800" dirty="0">
              <a:latin typeface="Arial" panose="020B0604020202020204" pitchFamily="34" charset="0"/>
              <a:cs typeface="Arial" panose="020B0604020202020204" pitchFamily="34" charset="0"/>
            </a:endParaRPr>
          </a:p>
          <a:p>
            <a:pPr marL="0" indent="0">
              <a:lnSpc>
                <a:spcPct val="160000"/>
              </a:lnSpc>
              <a:buNone/>
            </a:pPr>
            <a:r>
              <a:rPr lang="en-US" sz="1800" dirty="0" err="1">
                <a:latin typeface="Arial" panose="020B0604020202020204" pitchFamily="34" charset="0"/>
                <a:cs typeface="Arial" panose="020B0604020202020204" pitchFamily="34" charset="0"/>
              </a:rPr>
              <a:t>Factori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imunologici</a:t>
            </a:r>
            <a:r>
              <a:rPr lang="en-US" sz="1800"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atc</a:t>
            </a:r>
            <a:r>
              <a:rPr lang="en-US" sz="1800" dirty="0">
                <a:latin typeface="Arial" panose="020B0604020202020204" pitchFamily="34" charset="0"/>
                <a:cs typeface="Arial" panose="020B0604020202020204" pitchFamily="34" charset="0"/>
              </a:rPr>
              <a:t> IgG </a:t>
            </a:r>
            <a:r>
              <a:rPr lang="en-US" sz="1800" dirty="0" err="1">
                <a:latin typeface="Arial" panose="020B0604020202020204" pitchFamily="34" charset="0"/>
                <a:cs typeface="Arial" panose="020B0604020202020204" pitchFamily="34" charset="0"/>
              </a:rPr>
              <a:t>blocanţi</a:t>
            </a:r>
            <a:r>
              <a:rPr lang="en-US" sz="1800" dirty="0">
                <a:latin typeface="Arial" panose="020B0604020202020204" pitchFamily="34" charset="0"/>
                <a:cs typeface="Arial" panose="020B0604020202020204" pitchFamily="34" charset="0"/>
              </a:rPr>
              <a:t>/de </a:t>
            </a:r>
            <a:r>
              <a:rPr lang="en-US" sz="1800" dirty="0" err="1">
                <a:latin typeface="Arial" panose="020B0604020202020204" pitchFamily="34" charset="0"/>
                <a:cs typeface="Arial" panose="020B0604020202020204" pitchFamily="34" charset="0"/>
              </a:rPr>
              <a:t>legare</a:t>
            </a:r>
            <a:endParaRPr lang="en-US" sz="1800" dirty="0">
              <a:latin typeface="Arial" panose="020B0604020202020204" pitchFamily="34" charset="0"/>
              <a:cs typeface="Arial" panose="020B0604020202020204" pitchFamily="34" charset="0"/>
            </a:endParaRPr>
          </a:p>
          <a:p>
            <a:pPr lvl="1">
              <a:lnSpc>
                <a:spcPct val="160000"/>
              </a:lnSpc>
            </a:pPr>
            <a:r>
              <a:rPr lang="en-US" sz="1800" dirty="0" err="1">
                <a:latin typeface="Arial" panose="020B0604020202020204" pitchFamily="34" charset="0"/>
                <a:cs typeface="Arial" panose="020B0604020202020204" pitchFamily="34" charset="0"/>
              </a:rPr>
              <a:t>anticorpi</a:t>
            </a:r>
            <a:r>
              <a:rPr lang="en-US" sz="1800" dirty="0">
                <a:latin typeface="Arial" panose="020B0604020202020204" pitchFamily="34" charset="0"/>
                <a:cs typeface="Arial" panose="020B0604020202020204" pitchFamily="34" charset="0"/>
              </a:rPr>
              <a:t> anti </a:t>
            </a:r>
            <a:r>
              <a:rPr lang="en-US" sz="1800" dirty="0" err="1">
                <a:latin typeface="Arial" panose="020B0604020202020204" pitchFamily="34" charset="0"/>
                <a:cs typeface="Arial" panose="020B0604020202020204" pitchFamily="34" charset="0"/>
              </a:rPr>
              <a:t>celulă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parietală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gastrică</a:t>
            </a:r>
            <a:r>
              <a:rPr lang="en-US" sz="1800" dirty="0">
                <a:latin typeface="Arial" panose="020B0604020202020204" pitchFamily="34" charset="0"/>
                <a:cs typeface="Arial" panose="020B0604020202020204" pitchFamily="34" charset="0"/>
              </a:rPr>
              <a:t> </a:t>
            </a:r>
          </a:p>
          <a:p>
            <a:pPr lvl="1">
              <a:lnSpc>
                <a:spcPct val="160000"/>
              </a:lnSpc>
            </a:pPr>
            <a:r>
              <a:rPr lang="en-US" sz="1800" dirty="0" err="1">
                <a:latin typeface="Arial" panose="020B0604020202020204" pitchFamily="34" charset="0"/>
                <a:cs typeface="Arial" panose="020B0604020202020204" pitchFamily="34" charset="0"/>
              </a:rPr>
              <a:t>anticorpi</a:t>
            </a:r>
            <a:r>
              <a:rPr lang="en-US" sz="1800" dirty="0">
                <a:latin typeface="Arial" panose="020B0604020202020204" pitchFamily="34" charset="0"/>
                <a:cs typeface="Arial" panose="020B0604020202020204" pitchFamily="34" charset="0"/>
              </a:rPr>
              <a:t> anti FI</a:t>
            </a:r>
          </a:p>
          <a:p>
            <a:pPr marL="342900" lvl="1" indent="0">
              <a:lnSpc>
                <a:spcPct val="160000"/>
              </a:lnSpc>
              <a:buNone/>
            </a:pPr>
            <a:r>
              <a:rPr lang="en-US" sz="1800" dirty="0">
                <a:latin typeface="Arial" panose="020B0604020202020204" pitchFamily="34" charset="0"/>
                <a:cs typeface="Arial" panose="020B0604020202020204" pitchFamily="34" charset="0"/>
              </a:rPr>
              <a:t>Anemia </a:t>
            </a:r>
            <a:r>
              <a:rPr lang="en-US" sz="1800" dirty="0" err="1">
                <a:latin typeface="Arial" panose="020B0604020202020204" pitchFamily="34" charset="0"/>
                <a:cs typeface="Arial" panose="020B0604020202020204" pitchFamily="34" charset="0"/>
              </a:rPr>
              <a:t>Biermer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este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întâlnită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frecvent</a:t>
            </a:r>
            <a:r>
              <a:rPr lang="en-US" sz="1800" dirty="0">
                <a:latin typeface="Arial" panose="020B0604020202020204" pitchFamily="34" charset="0"/>
                <a:cs typeface="Arial" panose="020B0604020202020204" pitchFamily="34" charset="0"/>
              </a:rPr>
              <a:t>:</a:t>
            </a:r>
          </a:p>
          <a:p>
            <a:pPr>
              <a:lnSpc>
                <a:spcPct val="160000"/>
              </a:lnSpc>
              <a:buFontTx/>
              <a:buChar char="-"/>
            </a:pPr>
            <a:r>
              <a:rPr lang="en-US" sz="1800" dirty="0">
                <a:latin typeface="Arial" panose="020B0604020202020204" pitchFamily="34" charset="0"/>
                <a:cs typeface="Arial" panose="020B0604020202020204" pitchFamily="34" charset="0"/>
              </a:rPr>
              <a:t>la </a:t>
            </a:r>
            <a:r>
              <a:rPr lang="en-US" sz="1800" dirty="0" err="1">
                <a:latin typeface="Arial" panose="020B0604020202020204" pitchFamily="34" charset="0"/>
                <a:cs typeface="Arial" panose="020B0604020202020204" pitchFamily="34" charset="0"/>
              </a:rPr>
              <a:t>persoanele</a:t>
            </a:r>
            <a:r>
              <a:rPr lang="en-US" sz="1800" dirty="0">
                <a:latin typeface="Arial" panose="020B0604020202020204" pitchFamily="34" charset="0"/>
                <a:cs typeface="Arial" panose="020B0604020202020204" pitchFamily="34" charset="0"/>
              </a:rPr>
              <a:t> din </a:t>
            </a:r>
            <a:r>
              <a:rPr lang="en-US" sz="1800" dirty="0" err="1">
                <a:latin typeface="Arial" panose="020B0604020202020204" pitchFamily="34" charset="0"/>
                <a:cs typeface="Arial" panose="020B0604020202020204" pitchFamily="34" charset="0"/>
              </a:rPr>
              <a:t>nordul</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Europei</a:t>
            </a:r>
            <a:endParaRPr lang="en-US" sz="1800" dirty="0">
              <a:latin typeface="Arial" panose="020B0604020202020204" pitchFamily="34" charset="0"/>
              <a:cs typeface="Arial" panose="020B0604020202020204" pitchFamily="34" charset="0"/>
            </a:endParaRPr>
          </a:p>
          <a:p>
            <a:pPr>
              <a:lnSpc>
                <a:spcPct val="160000"/>
              </a:lnSpc>
              <a:buFontTx/>
              <a:buChar char="-"/>
            </a:pPr>
            <a:r>
              <a:rPr lang="en-US" sz="1800" dirty="0" err="1">
                <a:latin typeface="Arial" panose="020B0604020202020204" pitchFamily="34" charset="0"/>
                <a:cs typeface="Arial" panose="020B0604020202020204" pitchFamily="34" charset="0"/>
              </a:rPr>
              <a:t>întâlnită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frecvent</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femei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decât</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bărbaţi</a:t>
            </a:r>
            <a:endParaRPr lang="en-US" sz="1800" dirty="0">
              <a:latin typeface="Arial" panose="020B0604020202020204" pitchFamily="34" charset="0"/>
              <a:cs typeface="Arial" panose="020B0604020202020204" pitchFamily="34" charset="0"/>
            </a:endParaRPr>
          </a:p>
          <a:p>
            <a:pPr>
              <a:lnSpc>
                <a:spcPct val="160000"/>
              </a:lnSpc>
              <a:buFontTx/>
              <a:buChar char="-"/>
            </a:pPr>
            <a:r>
              <a:rPr lang="en-US" sz="1800" dirty="0" err="1">
                <a:latin typeface="Arial" panose="020B0604020202020204" pitchFamily="34" charset="0"/>
                <a:cs typeface="Arial" panose="020B0604020202020204" pitchFamily="34" charset="0"/>
              </a:rPr>
              <a:t>prevalenţa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creşte</a:t>
            </a:r>
            <a:r>
              <a:rPr lang="en-US" sz="1800" dirty="0">
                <a:latin typeface="Arial" panose="020B0604020202020204" pitchFamily="34" charset="0"/>
                <a:cs typeface="Arial" panose="020B0604020202020204" pitchFamily="34" charset="0"/>
              </a:rPr>
              <a:t> cu </a:t>
            </a:r>
            <a:r>
              <a:rPr lang="en-US" sz="1800" dirty="0" err="1">
                <a:latin typeface="Arial" panose="020B0604020202020204" pitchFamily="34" charset="0"/>
                <a:cs typeface="Arial" panose="020B0604020202020204" pitchFamily="34" charset="0"/>
              </a:rPr>
              <a:t>vârsta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fiind</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maximă</a:t>
            </a:r>
            <a:r>
              <a:rPr lang="en-US" sz="1800" dirty="0">
                <a:latin typeface="Arial" panose="020B0604020202020204" pitchFamily="34" charset="0"/>
                <a:cs typeface="Arial" panose="020B0604020202020204" pitchFamily="34" charset="0"/>
              </a:rPr>
              <a:t> la </a:t>
            </a:r>
            <a:r>
              <a:rPr lang="en-US" sz="1800" dirty="0" err="1">
                <a:latin typeface="Arial" panose="020B0604020202020204" pitchFamily="34" charset="0"/>
                <a:cs typeface="Arial" panose="020B0604020202020204" pitchFamily="34" charset="0"/>
              </a:rPr>
              <a:t>persoanele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peste</a:t>
            </a:r>
            <a:r>
              <a:rPr lang="en-US" sz="1800" dirty="0">
                <a:latin typeface="Arial" panose="020B0604020202020204" pitchFamily="34" charset="0"/>
                <a:cs typeface="Arial" panose="020B0604020202020204" pitchFamily="34" charset="0"/>
              </a:rPr>
              <a:t> 70 ani. </a:t>
            </a:r>
          </a:p>
          <a:p>
            <a:pPr marL="0" indent="0">
              <a:lnSpc>
                <a:spcPct val="160000"/>
              </a:lnSpc>
              <a:buNone/>
            </a:pPr>
            <a:endParaRPr lang="en-US" sz="1800" dirty="0">
              <a:latin typeface="Arial" panose="020B0604020202020204" pitchFamily="34" charset="0"/>
              <a:cs typeface="Arial" panose="020B0604020202020204" pitchFamily="34" charset="0"/>
            </a:endParaRPr>
          </a:p>
          <a:p>
            <a:pPr marL="0" indent="0" algn="ctr">
              <a:lnSpc>
                <a:spcPct val="160000"/>
              </a:lnSpc>
              <a:buNone/>
            </a:pPr>
            <a:r>
              <a:rPr lang="en-US" sz="1800" dirty="0" err="1">
                <a:latin typeface="Arial" panose="020B0604020202020204" pitchFamily="34" charset="0"/>
                <a:cs typeface="Arial" panose="020B0604020202020204" pitchFamily="34" charset="0"/>
              </a:rPr>
              <a:t>Aproximativ</a:t>
            </a:r>
            <a:r>
              <a:rPr lang="en-US" sz="1800" dirty="0">
                <a:latin typeface="Arial" panose="020B0604020202020204" pitchFamily="34" charset="0"/>
                <a:cs typeface="Arial" panose="020B0604020202020204" pitchFamily="34" charset="0"/>
              </a:rPr>
              <a:t> 20% </a:t>
            </a:r>
            <a:r>
              <a:rPr lang="en-US" sz="1800" dirty="0" err="1">
                <a:latin typeface="Arial" panose="020B0604020202020204" pitchFamily="34" charset="0"/>
                <a:cs typeface="Arial" panose="020B0604020202020204" pitchFamily="34" charset="0"/>
              </a:rPr>
              <a:t>dintre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pacienti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prezintă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în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familie</a:t>
            </a:r>
            <a:r>
              <a:rPr lang="en-US" sz="1800" dirty="0">
                <a:latin typeface="Arial" panose="020B0604020202020204" pitchFamily="34" charset="0"/>
                <a:cs typeface="Arial" panose="020B0604020202020204" pitchFamily="34" charset="0"/>
              </a:rPr>
              <a:t> un </a:t>
            </a:r>
            <a:r>
              <a:rPr lang="en-US" sz="1800" dirty="0" err="1">
                <a:latin typeface="Arial" panose="020B0604020202020204" pitchFamily="34" charset="0"/>
                <a:cs typeface="Arial" panose="020B0604020202020204" pitchFamily="34" charset="0"/>
              </a:rPr>
              <a:t>caz</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anemie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Biermer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sugerează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implicarea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factorilor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genetici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Aceştia</a:t>
            </a:r>
            <a:r>
              <a:rPr lang="en-US" sz="1800" dirty="0">
                <a:latin typeface="Arial" panose="020B0604020202020204" pitchFamily="34" charset="0"/>
                <a:cs typeface="Arial" panose="020B0604020202020204" pitchFamily="34" charset="0"/>
              </a:rPr>
              <a:t> pot </a:t>
            </a:r>
            <a:r>
              <a:rPr lang="en-US" sz="1800" dirty="0" err="1">
                <a:latin typeface="Arial" panose="020B0604020202020204" pitchFamily="34" charset="0"/>
                <a:cs typeface="Arial" panose="020B0604020202020204" pitchFamily="34" charset="0"/>
              </a:rPr>
              <a:t>determina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creşterea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riscului</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atrofie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gastică</a:t>
            </a:r>
            <a:r>
              <a:rPr lang="en-US" sz="1800" dirty="0">
                <a:latin typeface="Arial" panose="020B0604020202020204" pitchFamily="34" charset="0"/>
                <a:cs typeface="Arial" panose="020B0604020202020204" pitchFamily="34" charset="0"/>
              </a:rPr>
              <a:t>, cu </a:t>
            </a:r>
            <a:r>
              <a:rPr lang="en-US" sz="1800" dirty="0" err="1">
                <a:latin typeface="Arial" panose="020B0604020202020204" pitchFamily="34" charset="0"/>
                <a:cs typeface="Arial" panose="020B0604020202020204" pitchFamily="34" charset="0"/>
              </a:rPr>
              <a:t>apariţia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deficitului</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vitamina</a:t>
            </a:r>
            <a:r>
              <a:rPr lang="en-US" sz="1800" dirty="0">
                <a:latin typeface="Arial" panose="020B0604020202020204" pitchFamily="34" charset="0"/>
                <a:cs typeface="Arial" panose="020B0604020202020204" pitchFamily="34" charset="0"/>
              </a:rPr>
              <a:t> B 12.</a:t>
            </a:r>
            <a:endParaRPr lang="en-US"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904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349467"/>
            <a:ext cx="8915400" cy="1594133"/>
          </a:xfrm>
        </p:spPr>
        <p:txBody>
          <a:bodyPr>
            <a:noAutofit/>
          </a:bodyPr>
          <a:lstStyle/>
          <a:p>
            <a:pPr algn="l"/>
            <a:r>
              <a:rPr lang="en-US" sz="1500" dirty="0" err="1">
                <a:latin typeface="Arial" panose="020B0604020202020204" pitchFamily="34" charset="0"/>
                <a:cs typeface="Arial" panose="020B0604020202020204" pitchFamily="34" charset="0"/>
              </a:rPr>
              <a:t>Cauze</a:t>
            </a:r>
            <a:r>
              <a:rPr lang="en-US" sz="1500" dirty="0">
                <a:latin typeface="Arial" panose="020B0604020202020204" pitchFamily="34" charset="0"/>
                <a:cs typeface="Arial" panose="020B0604020202020204" pitchFamily="34" charset="0"/>
              </a:rPr>
              <a:t>: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acid </a:t>
            </a:r>
            <a:r>
              <a:rPr lang="en-US" sz="1500" dirty="0" err="1">
                <a:latin typeface="Arial" panose="020B0604020202020204" pitchFamily="34" charset="0"/>
                <a:cs typeface="Arial" panose="020B0604020202020204" pitchFamily="34" charset="0"/>
              </a:rPr>
              <a:t>metilmalonic</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crescut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interferă</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producţia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crescută</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acizi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graşi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nesaturaţi</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deficitul</a:t>
            </a:r>
            <a:r>
              <a:rPr lang="en-US" sz="1500" dirty="0">
                <a:latin typeface="Arial" panose="020B0604020202020204" pitchFamily="34" charset="0"/>
                <a:cs typeface="Arial" panose="020B0604020202020204" pitchFamily="34" charset="0"/>
              </a:rPr>
              <a:t> de B12 </a:t>
            </a:r>
            <a:r>
              <a:rPr lang="en-US" sz="1500" dirty="0" err="1">
                <a:latin typeface="Arial" panose="020B0604020202020204" pitchFamily="34" charset="0"/>
                <a:cs typeface="Arial" panose="020B0604020202020204" pitchFamily="34" charset="0"/>
              </a:rPr>
              <a:t>interferă</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citokine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şi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factori</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creştere</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efect</a:t>
            </a:r>
            <a:r>
              <a:rPr lang="en-US" sz="1500" dirty="0">
                <a:latin typeface="Arial" panose="020B0604020202020204" pitchFamily="34" charset="0"/>
                <a:cs typeface="Arial" panose="020B0604020202020204" pitchFamily="34" charset="0"/>
              </a:rPr>
              <a:t> neurotoxic</a:t>
            </a:r>
            <a:br>
              <a:rPr lang="en-US" sz="1500" dirty="0">
                <a:latin typeface="Arial" panose="020B0604020202020204" pitchFamily="34" charset="0"/>
                <a:cs typeface="Arial" panose="020B0604020202020204" pitchFamily="34" charset="0"/>
              </a:rPr>
            </a:br>
            <a:br>
              <a:rPr lang="en-US" sz="1500" dirty="0">
                <a:latin typeface="Arial" panose="020B0604020202020204" pitchFamily="34" charset="0"/>
                <a:cs typeface="Arial" panose="020B0604020202020204" pitchFamily="34" charset="0"/>
              </a:rPr>
            </a:b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Sindromul</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fibre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lungi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sau</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cordoane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medulare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posterioare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sigur</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anemia e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datorată</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deficitului</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B12</a:t>
            </a:r>
            <a:b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Intensitatea</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manifestărilor</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neurologice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nu se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corelează</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cu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gradul</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anemiei</a:t>
            </a:r>
            <a:b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Dacă</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sunt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mai</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vechi</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6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luni</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leziunile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neurologice</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sunt de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obicei</a:t>
            </a:r>
            <a:r>
              <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500"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ireversibile</a:t>
            </a:r>
            <a:endParaRPr lang="en-U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09647" y="1061581"/>
            <a:ext cx="3487340" cy="432197"/>
          </a:xfrm>
        </p:spPr>
        <p:txBody>
          <a:bodyPr>
            <a:normAutofit lnSpcReduction="10000"/>
          </a:bodyPr>
          <a:lstStyle/>
          <a:p>
            <a:r>
              <a:rPr lang="en-US" b="1" dirty="0" err="1"/>
              <a:t>Glosită</a:t>
            </a:r>
            <a:r>
              <a:rPr lang="en-US" b="1" dirty="0" err="1">
                <a:solidFill>
                  <a:schemeClr val="bg1"/>
                </a:solidFill>
              </a:rPr>
              <a:t>Hunter</a:t>
            </a:r>
            <a:endParaRPr lang="en-US" b="1"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4570" y="1593442"/>
            <a:ext cx="3338317" cy="2270055"/>
          </a:xfrm>
        </p:spPr>
      </p:pic>
      <p:sp>
        <p:nvSpPr>
          <p:cNvPr id="5" name="Text Placeholder 4"/>
          <p:cNvSpPr>
            <a:spLocks noGrp="1"/>
          </p:cNvSpPr>
          <p:nvPr>
            <p:ph type="body" sz="quarter" idx="3"/>
          </p:nvPr>
        </p:nvSpPr>
        <p:spPr>
          <a:xfrm>
            <a:off x="4653244" y="1005214"/>
            <a:ext cx="3498851" cy="432197"/>
          </a:xfrm>
        </p:spPr>
        <p:txBody>
          <a:bodyPr>
            <a:normAutofit lnSpcReduction="10000"/>
          </a:bodyPr>
          <a:lstStyle/>
          <a:p>
            <a:r>
              <a:rPr lang="en-US" b="1" dirty="0"/>
              <a:t>Clinic</a:t>
            </a:r>
          </a:p>
        </p:txBody>
      </p:sp>
      <p:sp>
        <p:nvSpPr>
          <p:cNvPr id="6" name="Content Placeholder 5"/>
          <p:cNvSpPr>
            <a:spLocks noGrp="1"/>
          </p:cNvSpPr>
          <p:nvPr>
            <p:ph sz="quarter" idx="4"/>
          </p:nvPr>
        </p:nvSpPr>
        <p:spPr>
          <a:xfrm>
            <a:off x="4262561" y="1419752"/>
            <a:ext cx="4471793" cy="2830051"/>
          </a:xfrm>
        </p:spPr>
        <p:txBody>
          <a:bodyPr>
            <a:noAutofit/>
          </a:bodyPr>
          <a:lstStyle/>
          <a:p>
            <a:r>
              <a:rPr lang="en-US" sz="1500" b="1" dirty="0" err="1">
                <a:latin typeface="Arial" panose="020B0604020202020204" pitchFamily="34" charset="0"/>
                <a:cs typeface="Arial" panose="020B0604020202020204" pitchFamily="34" charset="0"/>
              </a:rPr>
              <a:t>sindromul</a:t>
            </a:r>
            <a:r>
              <a:rPr lang="en-US" sz="1500" b="1" dirty="0">
                <a:latin typeface="Arial" panose="020B0604020202020204" pitchFamily="34" charset="0"/>
                <a:cs typeface="Arial" panose="020B0604020202020204" pitchFamily="34" charset="0"/>
              </a:rPr>
              <a:t> anemic </a:t>
            </a:r>
            <a:r>
              <a:rPr lang="en-US" sz="1500" dirty="0">
                <a:latin typeface="Arial" panose="020B0604020202020204" pitchFamily="34" charset="0"/>
                <a:cs typeface="Arial" panose="020B0604020202020204" pitchFamily="34" charset="0"/>
              </a:rPr>
              <a:t>– debut </a:t>
            </a:r>
            <a:r>
              <a:rPr lang="en-US" sz="1500" dirty="0" err="1">
                <a:latin typeface="Arial" panose="020B0604020202020204" pitchFamily="34" charset="0"/>
                <a:cs typeface="Arial" panose="020B0604020202020204" pitchFamily="34" charset="0"/>
              </a:rPr>
              <a:t>insidios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teg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galben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citrin</a:t>
            </a:r>
            <a:r>
              <a:rPr lang="en-US" sz="1500" dirty="0">
                <a:latin typeface="Arial" panose="020B0604020202020204" pitchFamily="34" charset="0"/>
                <a:cs typeface="Arial" panose="020B0604020202020204" pitchFamily="34" charset="0"/>
              </a:rPr>
              <a:t> cu </a:t>
            </a:r>
            <a:r>
              <a:rPr lang="en-US" sz="1500" dirty="0" err="1">
                <a:latin typeface="Arial" panose="020B0604020202020204" pitchFamily="34" charset="0"/>
                <a:cs typeface="Arial" panose="020B0604020202020204" pitchFamily="34" charset="0"/>
              </a:rPr>
              <a:t>tentă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subicterică</a:t>
            </a:r>
            <a:r>
              <a:rPr lang="en-US" sz="1500" dirty="0">
                <a:latin typeface="Arial" panose="020B0604020202020204" pitchFamily="34" charset="0"/>
                <a:cs typeface="Arial" panose="020B0604020202020204" pitchFamily="34" charset="0"/>
              </a:rPr>
              <a:t>, infiltrate, </a:t>
            </a:r>
            <a:r>
              <a:rPr lang="en-US" sz="1500" dirty="0" err="1">
                <a:latin typeface="Arial" panose="020B0604020202020204" pitchFamily="34" charset="0"/>
                <a:cs typeface="Arial" panose="020B0604020202020204" pitchFamily="34" charset="0"/>
              </a:rPr>
              <a:t>manifestări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cardiovasculare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sufluri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aplatizarea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undei</a:t>
            </a:r>
            <a:r>
              <a:rPr lang="en-US" sz="1500" dirty="0">
                <a:latin typeface="Arial" panose="020B0604020202020204" pitchFamily="34" charset="0"/>
                <a:cs typeface="Arial" panose="020B0604020202020204" pitchFamily="34" charset="0"/>
              </a:rPr>
              <a:t> T pe EKG)</a:t>
            </a:r>
          </a:p>
          <a:p>
            <a:r>
              <a:rPr lang="en-US" sz="1500" b="1" dirty="0" err="1">
                <a:latin typeface="Arial" panose="020B0604020202020204" pitchFamily="34" charset="0"/>
                <a:cs typeface="Arial" panose="020B0604020202020204" pitchFamily="34" charset="0"/>
              </a:rPr>
              <a:t>sindromul</a:t>
            </a:r>
            <a:r>
              <a:rPr lang="en-US"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digestiv</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glosita</a:t>
            </a:r>
            <a:r>
              <a:rPr lang="en-US" sz="1500" dirty="0">
                <a:latin typeface="Arial" panose="020B0604020202020204" pitchFamily="34" charset="0"/>
                <a:cs typeface="Arial" panose="020B0604020202020204" pitchFamily="34" charset="0"/>
              </a:rPr>
              <a:t> Hunter, </a:t>
            </a:r>
            <a:r>
              <a:rPr lang="en-US" sz="1500" dirty="0" err="1">
                <a:latin typeface="Arial" panose="020B0604020202020204" pitchFamily="34" charset="0"/>
                <a:cs typeface="Arial" panose="020B0604020202020204" pitchFamily="34" charset="0"/>
              </a:rPr>
              <a:t>sindrom</a:t>
            </a:r>
            <a:r>
              <a:rPr lang="en-US" sz="1500" dirty="0">
                <a:latin typeface="Arial" panose="020B0604020202020204" pitchFamily="34" charset="0"/>
                <a:cs typeface="Arial" panose="020B0604020202020204" pitchFamily="34" charset="0"/>
              </a:rPr>
              <a:t> Plummer Vinson, </a:t>
            </a:r>
            <a:r>
              <a:rPr lang="en-US" sz="1500" dirty="0" err="1">
                <a:latin typeface="Arial" panose="020B0604020202020204" pitchFamily="34" charset="0"/>
                <a:cs typeface="Arial" panose="020B0604020202020204" pitchFamily="34" charset="0"/>
              </a:rPr>
              <a:t>atrofie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gastrică</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anaciditate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histamino-refractară</a:t>
            </a:r>
            <a:endParaRPr lang="en-US" sz="1500" dirty="0">
              <a:latin typeface="Arial" panose="020B0604020202020204" pitchFamily="34" charset="0"/>
              <a:cs typeface="Arial" panose="020B0604020202020204" pitchFamily="34" charset="0"/>
            </a:endParaRPr>
          </a:p>
          <a:p>
            <a:r>
              <a:rPr lang="en-US" sz="1500" b="1" dirty="0" err="1">
                <a:latin typeface="Arial" panose="020B0604020202020204" pitchFamily="34" charset="0"/>
                <a:cs typeface="Arial" panose="020B0604020202020204" pitchFamily="34" charset="0"/>
              </a:rPr>
              <a:t>sindromul</a:t>
            </a:r>
            <a:r>
              <a:rPr lang="en-US" sz="1500" b="1" dirty="0">
                <a:latin typeface="Arial" panose="020B0604020202020204" pitchFamily="34" charset="0"/>
                <a:cs typeface="Arial" panose="020B0604020202020204" pitchFamily="34" charset="0"/>
              </a:rPr>
              <a:t> neurologic</a:t>
            </a:r>
            <a:r>
              <a:rPr lang="en-US" sz="1500" dirty="0">
                <a:latin typeface="Arial" panose="020B0604020202020204" pitchFamily="34" charset="0"/>
                <a:cs typeface="Arial" panose="020B0604020202020204" pitchFamily="34" charset="0"/>
              </a:rPr>
              <a:t> – 30% - </a:t>
            </a:r>
            <a:r>
              <a:rPr lang="en-US" sz="1500" dirty="0" err="1">
                <a:latin typeface="Arial" panose="020B0604020202020204" pitchFamily="34" charset="0"/>
                <a:cs typeface="Arial" panose="020B0604020202020204" pitchFamily="34" charset="0"/>
              </a:rPr>
              <a:t>parestezii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tulburari</a:t>
            </a:r>
            <a:r>
              <a:rPr lang="en-US" sz="1500" dirty="0">
                <a:latin typeface="Arial" panose="020B0604020202020204" pitchFamily="34" charset="0"/>
                <a:cs typeface="Arial" panose="020B0604020202020204" pitchFamily="34" charset="0"/>
              </a:rPr>
              <a:t> ale </a:t>
            </a:r>
            <a:r>
              <a:rPr lang="en-US" sz="1500" dirty="0" err="1">
                <a:latin typeface="Arial" panose="020B0604020202020204" pitchFamily="34" charset="0"/>
                <a:cs typeface="Arial" panose="020B0604020202020204" pitchFamily="34" charset="0"/>
              </a:rPr>
              <a:t>sensibilitatii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profunde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diminuarea</a:t>
            </a:r>
            <a:r>
              <a:rPr lang="en-US" sz="1500" dirty="0">
                <a:latin typeface="Arial" panose="020B0604020202020204" pitchFamily="34" charset="0"/>
                <a:cs typeface="Arial" panose="020B0604020202020204" pitchFamily="34" charset="0"/>
              </a:rPr>
              <a:t>/</a:t>
            </a:r>
            <a:r>
              <a:rPr lang="en-US" sz="1500" dirty="0" err="1">
                <a:latin typeface="Arial" panose="020B0604020202020204" pitchFamily="34" charset="0"/>
                <a:cs typeface="Arial" panose="020B0604020202020204" pitchFamily="34" charset="0"/>
              </a:rPr>
              <a:t>abolirea</a:t>
            </a:r>
            <a:r>
              <a:rPr lang="en-US" sz="1500" dirty="0">
                <a:latin typeface="Arial" panose="020B0604020202020204" pitchFamily="34" charset="0"/>
                <a:cs typeface="Arial" panose="020B0604020202020204" pitchFamily="34" charset="0"/>
              </a:rPr>
              <a:t> ROT, </a:t>
            </a:r>
            <a:r>
              <a:rPr lang="en-US" sz="1500" dirty="0" err="1">
                <a:latin typeface="Arial" panose="020B0604020202020204" pitchFamily="34" charset="0"/>
                <a:cs typeface="Arial" panose="020B0604020202020204" pitchFamily="34" charset="0"/>
              </a:rPr>
              <a:t>tulburări</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echilibru</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mers</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talonat</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în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stadii</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avansate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tulburări</a:t>
            </a:r>
            <a:r>
              <a:rPr lang="en-US" sz="1500" dirty="0">
                <a:latin typeface="Arial" panose="020B0604020202020204" pitchFamily="34" charset="0"/>
                <a:cs typeface="Arial" panose="020B0604020202020204" pitchFamily="34" charset="0"/>
              </a:rPr>
              <a:t> de </a:t>
            </a:r>
            <a:r>
              <a:rPr lang="en-US" sz="1500" dirty="0" err="1">
                <a:latin typeface="Arial" panose="020B0604020202020204" pitchFamily="34" charset="0"/>
                <a:cs typeface="Arial" panose="020B0604020202020204" pitchFamily="34" charset="0"/>
              </a:rPr>
              <a:t>memorie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agitaţie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halucinaţii</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92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AE9AC4-0225-4DB0-89EA-FB45F2C40067}"/>
              </a:ext>
            </a:extLst>
          </p:cNvPr>
          <p:cNvPicPr>
            <a:picLocks noGrp="1" noChangeAspect="1"/>
          </p:cNvPicPr>
          <p:nvPr>
            <p:ph idx="1"/>
          </p:nvPr>
        </p:nvPicPr>
        <p:blipFill>
          <a:blip r:embed="rId2"/>
          <a:stretch>
            <a:fillRect/>
          </a:stretch>
        </p:blipFill>
        <p:spPr>
          <a:xfrm>
            <a:off x="311434" y="1114424"/>
            <a:ext cx="3784146" cy="4629150"/>
          </a:xfrm>
        </p:spPr>
      </p:pic>
      <p:pic>
        <p:nvPicPr>
          <p:cNvPr id="7" name="Picture 6">
            <a:extLst>
              <a:ext uri="{FF2B5EF4-FFF2-40B4-BE49-F238E27FC236}">
                <a16:creationId xmlns:a16="http://schemas.microsoft.com/office/drawing/2014/main" id="{7910889C-7924-486A-8E75-60CD385AA04A}"/>
              </a:ext>
            </a:extLst>
          </p:cNvPr>
          <p:cNvPicPr>
            <a:picLocks noChangeAspect="1"/>
          </p:cNvPicPr>
          <p:nvPr/>
        </p:nvPicPr>
        <p:blipFill>
          <a:blip r:embed="rId3"/>
          <a:stretch>
            <a:fillRect/>
          </a:stretch>
        </p:blipFill>
        <p:spPr>
          <a:xfrm>
            <a:off x="4145586" y="1446610"/>
            <a:ext cx="4452908" cy="3964781"/>
          </a:xfrm>
          <a:prstGeom prst="rect">
            <a:avLst/>
          </a:prstGeom>
        </p:spPr>
      </p:pic>
    </p:spTree>
    <p:extLst>
      <p:ext uri="{BB962C8B-B14F-4D97-AF65-F5344CB8AC3E}">
        <p14:creationId xmlns:p14="http://schemas.microsoft.com/office/powerpoint/2010/main" val="2381317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2904</TotalTime>
  <Words>3193</Words>
  <Application>Microsoft Office PowerPoint</Application>
  <PresentationFormat>On-screen Show (4:3)</PresentationFormat>
  <Paragraphs>457</Paragraphs>
  <Slides>65</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65</vt:i4>
      </vt:variant>
    </vt:vector>
  </HeadingPairs>
  <TitlesOfParts>
    <vt:vector size="71" baseType="lpstr">
      <vt:lpstr>Arial</vt:lpstr>
      <vt:lpstr>Calibri</vt:lpstr>
      <vt:lpstr>StarSymbol</vt:lpstr>
      <vt:lpstr>Times New Roman</vt:lpstr>
      <vt:lpstr>Office Theme</vt:lpstr>
      <vt:lpstr>Default Design</vt:lpstr>
      <vt:lpstr>PowerPoint Presentation</vt:lpstr>
      <vt:lpstr>PowerPoint Presentation</vt:lpstr>
      <vt:lpstr>generalitati</vt:lpstr>
      <vt:lpstr>VITAMINA B12</vt:lpstr>
      <vt:lpstr>PowerPoint Presentation</vt:lpstr>
      <vt:lpstr> Acid folic     Vitamina B12</vt:lpstr>
      <vt:lpstr>Anemia Biermer</vt:lpstr>
      <vt:lpstr>Cauze:  - acid metilmalonic crescut interferă cu producţia crescută de acizi graşi nesaturaţi - deficitul de B12 interferă cu citokine şi factori de creştere cu efect neurotoxic  Sindromul de fibre lungi sau cordoane medulare posterioare - sigur anemia e datorată deficitului de B12 Intensitatea manifestărilor neurologice nu se corelează cu gradul anemiei Dacă sunt mai vechi de 6 luni leziunile neurologice sunt de obicei ireversibile</vt:lpstr>
      <vt:lpstr>PowerPoint Presentation</vt:lpstr>
      <vt:lpstr>PowerPoint Presentation</vt:lpstr>
      <vt:lpstr>MO: G/E crescut, transformare megaloblastică a morfologiei celulare normale, raport N/C în favoarea nucleului cu asincronism de maturaţie. Aceste modificări apar în grade diferite, până la anomalii celulare extreme cu aspectul de MO albastră datorită megaloblaştilor cu citoplasmă bazofilă. In seria granulocitară se observă Mtc gigante în seria megacariocitară, accentuarea tendinţei la segmentare a nucleului, megacariocite „explodate”.   </vt:lpstr>
      <vt:lpstr>PowerPoint Presentation</vt:lpstr>
      <vt:lpstr>PowerPoint Presentation</vt:lpstr>
      <vt:lpstr> Tratament</vt:lpstr>
      <vt:lpstr> Răspunsul la tratament</vt:lpstr>
      <vt:lpstr>Anemia megaloblastică prin deficitul de acid folic</vt:lpstr>
      <vt:lpstr>PowerPoint Presentation</vt:lpstr>
      <vt:lpstr>PowerPoint Presentation</vt:lpstr>
      <vt:lpstr>Celulele stem</vt:lpstr>
      <vt:lpstr>Conceptul de celulă stem</vt:lpstr>
      <vt:lpstr>PowerPoint Presentation</vt:lpstr>
      <vt:lpstr>PowerPoint Presentation</vt:lpstr>
      <vt:lpstr>PowerPoint Presentation</vt:lpstr>
      <vt:lpstr>PowerPoint Presentation</vt:lpstr>
      <vt:lpstr>Site of hematopoiesis</vt:lpstr>
      <vt:lpstr>PowerPoint Presentation</vt:lpstr>
      <vt:lpstr>PowerPoint Presentation</vt:lpstr>
      <vt:lpstr>APLAZIA MEDULARA</vt:lpstr>
      <vt:lpstr>1888 Ehrlich  -  gravidă anemie aplastică = aplazie medulară</vt:lpstr>
      <vt:lpstr>PowerPoint Presentation</vt:lpstr>
      <vt:lpstr>PowerPoint Presentation</vt:lpstr>
      <vt:lpstr>PATOGENIE</vt:lpstr>
      <vt:lpstr>Argumente în favoarea ipotezei imune</vt:lpstr>
      <vt:lpstr>Relaţia AM-HPN</vt:lpstr>
      <vt:lpstr>HPN</vt:lpstr>
      <vt:lpstr>Clinic</vt:lpstr>
      <vt:lpstr>PowerPoint Presentation</vt:lpstr>
      <vt:lpstr>Paraclinic</vt:lpstr>
      <vt:lpstr>Paraclinic</vt:lpstr>
      <vt:lpstr>PowerPoint Presentation</vt:lpstr>
      <vt:lpstr>PBO</vt:lpstr>
      <vt:lpstr>PowerPoint Presentation</vt:lpstr>
      <vt:lpstr>PBO – MO normală/MO aplazie medulară</vt:lpstr>
      <vt:lpstr>Diagnostic pozitiv</vt:lpstr>
      <vt:lpstr>Diagnostic diferenţial – cel al pancitopeniei Cauzele pancitopeniei</vt:lpstr>
      <vt:lpstr>PowerPoint Presentation</vt:lpstr>
      <vt:lpstr>EVOLUŢIE.COMPLICAŢII .PROGNOSTIC. </vt:lpstr>
      <vt:lpstr>ANEMIA APLASTICĂ - tratament</vt:lpstr>
      <vt:lpstr>Tratamentul specific în functie de vârsta pacientului şi de severitatea anemiei </vt:lpstr>
      <vt:lpstr>Transplantul de celule stem în aplazia medulară severă</vt:lpstr>
      <vt:lpstr>Tratamentul imunosupresiv</vt:lpstr>
      <vt:lpstr>Terapia imunosupresivă</vt:lpstr>
      <vt:lpstr>Terapia anemiei aplastice non severă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APLAZIA MEDULARA</dc:title>
  <dc:creator>Rodica Rotaru</dc:creator>
  <cp:lastModifiedBy>Rodica Rotaru</cp:lastModifiedBy>
  <cp:revision>194</cp:revision>
  <dcterms:created xsi:type="dcterms:W3CDTF">2014-12-19T16:49:32Z</dcterms:created>
  <dcterms:modified xsi:type="dcterms:W3CDTF">2020-10-14T10:39:25Z</dcterms:modified>
</cp:coreProperties>
</file>