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5"/>
  </p:notesMasterIdLst>
  <p:sldIdLst>
    <p:sldId id="256" r:id="rId3"/>
    <p:sldId id="321" r:id="rId4"/>
    <p:sldId id="257" r:id="rId5"/>
    <p:sldId id="260" r:id="rId6"/>
    <p:sldId id="265" r:id="rId7"/>
    <p:sldId id="258" r:id="rId8"/>
    <p:sldId id="272" r:id="rId9"/>
    <p:sldId id="320" r:id="rId10"/>
    <p:sldId id="266" r:id="rId11"/>
    <p:sldId id="262" r:id="rId12"/>
    <p:sldId id="273" r:id="rId13"/>
    <p:sldId id="263" r:id="rId14"/>
    <p:sldId id="322" r:id="rId15"/>
    <p:sldId id="267" r:id="rId16"/>
    <p:sldId id="274" r:id="rId17"/>
    <p:sldId id="292" r:id="rId18"/>
    <p:sldId id="268" r:id="rId19"/>
    <p:sldId id="275" r:id="rId20"/>
    <p:sldId id="276" r:id="rId21"/>
    <p:sldId id="343" r:id="rId22"/>
    <p:sldId id="341" r:id="rId23"/>
    <p:sldId id="342" r:id="rId24"/>
    <p:sldId id="270" r:id="rId25"/>
    <p:sldId id="293" r:id="rId26"/>
    <p:sldId id="296" r:id="rId27"/>
    <p:sldId id="298" r:id="rId28"/>
    <p:sldId id="297" r:id="rId29"/>
    <p:sldId id="294" r:id="rId30"/>
    <p:sldId id="277" r:id="rId31"/>
    <p:sldId id="308" r:id="rId32"/>
    <p:sldId id="289" r:id="rId33"/>
    <p:sldId id="291" r:id="rId34"/>
    <p:sldId id="307" r:id="rId35"/>
    <p:sldId id="317" r:id="rId36"/>
    <p:sldId id="318" r:id="rId37"/>
    <p:sldId id="310" r:id="rId38"/>
    <p:sldId id="324" r:id="rId39"/>
    <p:sldId id="316" r:id="rId40"/>
    <p:sldId id="311" r:id="rId41"/>
    <p:sldId id="325" r:id="rId42"/>
    <p:sldId id="326" r:id="rId43"/>
    <p:sldId id="313" r:id="rId44"/>
    <p:sldId id="314" r:id="rId45"/>
    <p:sldId id="323" r:id="rId46"/>
    <p:sldId id="328" r:id="rId47"/>
    <p:sldId id="344" r:id="rId48"/>
    <p:sldId id="327" r:id="rId49"/>
    <p:sldId id="345" r:id="rId50"/>
    <p:sldId id="329" r:id="rId51"/>
    <p:sldId id="338" r:id="rId52"/>
    <p:sldId id="354" r:id="rId53"/>
    <p:sldId id="356" r:id="rId54"/>
    <p:sldId id="346" r:id="rId55"/>
    <p:sldId id="347" r:id="rId56"/>
    <p:sldId id="348" r:id="rId57"/>
    <p:sldId id="355" r:id="rId58"/>
    <p:sldId id="349" r:id="rId59"/>
    <p:sldId id="337" r:id="rId60"/>
    <p:sldId id="336" r:id="rId61"/>
    <p:sldId id="335" r:id="rId62"/>
    <p:sldId id="334" r:id="rId63"/>
    <p:sldId id="333" r:id="rId64"/>
    <p:sldId id="332" r:id="rId65"/>
    <p:sldId id="331" r:id="rId66"/>
    <p:sldId id="330" r:id="rId67"/>
    <p:sldId id="339" r:id="rId68"/>
    <p:sldId id="353" r:id="rId69"/>
    <p:sldId id="350" r:id="rId70"/>
    <p:sldId id="357" r:id="rId71"/>
    <p:sldId id="351" r:id="rId72"/>
    <p:sldId id="352" r:id="rId73"/>
    <p:sldId id="34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6E9B-7872-40A1-879D-5CC5FCDD9ED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A830-2304-4289-A478-137638CD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A830-2304-4289-A478-137638CD9E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FFAED-4379-4786-A65B-1693C166588C}" type="slidenum">
              <a:rPr lang="ar-SA"/>
              <a:pPr/>
              <a:t>16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D138-B020-4540-93EA-E449F42BF9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CB54-C2FE-4073-A79A-374D63C8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3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706E-0BF0-47B0-8A7C-63D8B0DF57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7128-B65A-4DF4-BAE7-5AF797EE1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9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E2DE-78B9-45C2-B059-B4DB24E3E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ABAD-E832-4D36-8F90-92950EB4B9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9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E38CD-CC8B-43C5-8681-270BBB42D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77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BFC63-3A63-484A-BFEE-22C33FCF9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5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49B1-690B-4491-A659-D84132DA4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21D09-89D9-455C-A0EF-0DF985F719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8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5D4D-E7B6-451D-8354-2EE83BBC7E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1C6D-64B6-4F4A-9619-1152D52D1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5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5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6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1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D0FC-C609-4752-B1C5-9865B7CA23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C41A-90EC-48E2-8403-0578E80C6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B978A-5057-47A8-AB17-FD51F867B56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BOALA HODGKIN</a:t>
            </a:r>
          </a:p>
        </p:txBody>
      </p:sp>
    </p:spTree>
    <p:extLst>
      <p:ext uri="{BB962C8B-B14F-4D97-AF65-F5344CB8AC3E}">
        <p14:creationId xmlns:p14="http://schemas.microsoft.com/office/powerpoint/2010/main" val="358760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Factori</a:t>
            </a:r>
            <a:r>
              <a:rPr lang="en-US" sz="3200" b="1" dirty="0"/>
              <a:t> de </a:t>
            </a:r>
            <a:r>
              <a:rPr lang="en-US" sz="3200" b="1" dirty="0" err="1"/>
              <a:t>risc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248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Factori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genetici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aglomerare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familială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rudele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unui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bolnav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cu Hodgkin au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3-7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mare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îmbolnăvire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                                    </a:t>
            </a: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îmbolnăviri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fraţi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veri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nepot-matuşă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bunic-nepot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rudele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tinere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acelaşi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sex ale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unui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bolnav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cu Hodgkin au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7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mare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îmbolnăvire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comparativ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populaţia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generală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cazuri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îmbolnăviri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soţ-soţie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riscul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fraţii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univitelini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identici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genetic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crescut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până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 100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ori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o-RO" sz="1800" b="1" dirty="0">
                <a:latin typeface="Arial" pitchFamily="34" charset="0"/>
                <a:cs typeface="Arial" pitchFamily="34" charset="0"/>
              </a:rPr>
              <a:t>2. Factori imunologici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bolnavii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imunodeprimati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după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transplantul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organe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– BH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apare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 4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mulţi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ani de la transplant (LMNH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apare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primul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după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transplant) </a:t>
            </a: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studii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recente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istoric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familial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boli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autoimune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inflamatorii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cronice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nu 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fost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descris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niciun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mecanism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clar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moştenire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bolii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Examenul</a:t>
            </a:r>
            <a:r>
              <a:rPr lang="en-US" sz="3600" b="1" dirty="0"/>
              <a:t> </a:t>
            </a:r>
            <a:r>
              <a:rPr lang="en-US" sz="3600" b="1" dirty="0" err="1"/>
              <a:t>citogenetic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anomalie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citogenetică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recurentă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Hiperdiploidii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translocaţii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nespecifice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Supraexpresia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oncogene:</a:t>
            </a: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bcl-2 cu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antiapoptotic</a:t>
            </a:r>
          </a:p>
          <a:p>
            <a:pPr lvl="1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supresoare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tumorale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 53)</a:t>
            </a:r>
          </a:p>
          <a:p>
            <a:pPr lvl="1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bcl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</a:p>
          <a:p>
            <a:pPr marL="0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posibil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mecanismul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transformare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malignă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1446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Ipoteza</a:t>
            </a:r>
            <a:r>
              <a:rPr lang="en-US" sz="3200" b="1" dirty="0"/>
              <a:t> </a:t>
            </a:r>
            <a:r>
              <a:rPr lang="en-US" sz="3200" b="1" dirty="0" err="1"/>
              <a:t>virală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Riscul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relativ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dezvolta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boală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Hodgkin VEB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pozitivă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creşte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pacienţii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serologie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pozitivă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VEB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Timpul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estimat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între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diagnosticului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mononucleozei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infecţioase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şi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apariţia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limfomului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Hodgkin VEB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pozitiv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aproximativ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 ani. </a:t>
            </a:r>
          </a:p>
        </p:txBody>
      </p:sp>
    </p:spTree>
    <p:extLst>
      <p:ext uri="{BB962C8B-B14F-4D97-AF65-F5344CB8AC3E}">
        <p14:creationId xmlns:p14="http://schemas.microsoft.com/office/powerpoint/2010/main" val="27441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0726"/>
            <a:ext cx="8763000" cy="76200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Mononucleoză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infecţioasă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limfom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Hodgkin VEB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pozitiv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ro-R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200" dirty="0" err="1">
                <a:latin typeface="Arial" pitchFamily="34" charset="0"/>
                <a:cs typeface="Arial" pitchFamily="34" charset="0"/>
              </a:rPr>
              <a:t>prezenţa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ADN-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ului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viral in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celulele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tumorale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:  </a:t>
            </a:r>
          </a:p>
          <a:p>
            <a:pPr lvl="1">
              <a:lnSpc>
                <a:spcPct val="170000"/>
              </a:lnSpc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50% BH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clasică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VEB+ </a:t>
            </a:r>
          </a:p>
          <a:p>
            <a:pPr lvl="1">
              <a:lnSpc>
                <a:spcPct val="170000"/>
              </a:lnSpc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70% in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tipul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histologic  CM</a:t>
            </a:r>
          </a:p>
          <a:p>
            <a:pPr>
              <a:lnSpc>
                <a:spcPct val="170000"/>
              </a:lnSpc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4200" dirty="0" err="1">
                <a:latin typeface="Arial" pitchFamily="34" charset="0"/>
                <a:cs typeface="Arial" pitchFamily="34" charset="0"/>
              </a:rPr>
              <a:t>statusul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imun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deprimat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contribuie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dezvoltarea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cazurilor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VEB+ la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vârstnici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VEB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juca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rol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salvarea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apoptoza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celulelor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din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centrul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germinativ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rearanjament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eşuat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(receptor cu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afinitate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mică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antigen) care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reprezintă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origine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BH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clasică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VEB nu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regăsit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decât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jumătate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din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cazurile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de BH –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alte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virusuri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 ?</a:t>
            </a:r>
          </a:p>
          <a:p>
            <a:pPr>
              <a:lnSpc>
                <a:spcPct val="170000"/>
              </a:lnSpc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7533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Mecanismele</a:t>
            </a:r>
            <a:r>
              <a:rPr lang="en-US" sz="3200" b="1" dirty="0"/>
              <a:t> </a:t>
            </a:r>
            <a:r>
              <a:rPr lang="en-US" sz="3200" b="1" dirty="0" err="1"/>
              <a:t>transformarii</a:t>
            </a:r>
            <a:r>
              <a:rPr lang="en-US" sz="3200" b="1" dirty="0"/>
              <a:t> </a:t>
            </a:r>
            <a:r>
              <a:rPr lang="en-US" sz="3200" b="1" dirty="0" err="1"/>
              <a:t>maligne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Originea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celulei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proliferante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Factorii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declanşatori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transformării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maligne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în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cazurile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VEB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pozitive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celulele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infectate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exprima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antigene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virale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(LMP1,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LMP2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EBNA1)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determina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activarea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NF-kB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o-RO" sz="2000" dirty="0">
                <a:latin typeface="Arial" pitchFamily="34" charset="0"/>
                <a:cs typeface="Arial" pitchFamily="34" charset="0"/>
              </a:rPr>
              <a:t>Activarea factorului nuclear kappa B (NF-kB) pare a fi un mecanism central care conduce la ieșirea de celule din mediul ostil al centrului germina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tiv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și contribuie la proliferarea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 rezistența la apoptoză.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cazurile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VEB - ?</a:t>
            </a:r>
          </a:p>
        </p:txBody>
      </p:sp>
    </p:spTree>
    <p:extLst>
      <p:ext uri="{BB962C8B-B14F-4D97-AF65-F5344CB8AC3E}">
        <p14:creationId xmlns:p14="http://schemas.microsoft.com/office/powerpoint/2010/main" val="20179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Celulele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tumorale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infiltratul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inflamator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reactiv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polimorf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elibereaza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citokine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Il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alfa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IL 5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IL 6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Il 9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TNF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alfa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TNF beta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pot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exprima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receptori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inchid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bucle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autocrine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controlul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proliferarii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apoptozei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9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A possible model of pathogenesis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</a:rPr>
              <a:t>germinal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</a:rPr>
              <a:t>centre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</a:rPr>
              <a:t>transforming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rgbClr val="000000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FF0000"/>
                </a:solidFill>
              </a:rPr>
              <a:t>inflammatory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FF0000"/>
                </a:solidFill>
              </a:rPr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rgbClr val="000000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>
                <a:solidFill>
                  <a:srgbClr val="000000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0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86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BH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limfoproliferare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maligna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proliferanta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Ly 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centrul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germinativ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- Ly 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preapoptotic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BH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clasica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- Ly B al CG cu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rearanjament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favorabil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regiunii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hipervariabile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SIg.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-  in BH cu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predominenta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limfocitara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forma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nodulara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nu 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fost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evidentiata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nicio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anomalie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citogenetica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recurenta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BH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VEB in BH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clasica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50-70%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implicat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selectarea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supravietuirea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Ly 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preapoptotic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2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Celule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maligne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boala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Hodgkin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Sternberg – Reed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Variante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dirty="0">
                <a:latin typeface="Arial" pitchFamily="34" charset="0"/>
                <a:cs typeface="Arial" pitchFamily="34" charset="0"/>
              </a:rPr>
              <a:t> Hodgkin</a:t>
            </a:r>
          </a:p>
          <a:p>
            <a:pPr lvl="1"/>
            <a:r>
              <a:rPr lang="en-US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lacunara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dirty="0">
                <a:latin typeface="Arial" pitchFamily="34" charset="0"/>
                <a:cs typeface="Arial" pitchFamily="34" charset="0"/>
              </a:rPr>
              <a:t> L&amp;H (popcorn)</a:t>
            </a:r>
          </a:p>
        </p:txBody>
      </p:sp>
    </p:spTree>
    <p:extLst>
      <p:ext uri="{BB962C8B-B14F-4D97-AF65-F5344CB8AC3E}">
        <p14:creationId xmlns:p14="http://schemas.microsoft.com/office/powerpoint/2010/main" val="184060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4"/>
            <a:ext cx="9144000" cy="986246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Celule</a:t>
            </a:r>
            <a:r>
              <a:rPr lang="en-US" sz="3600" b="1" dirty="0"/>
              <a:t> </a:t>
            </a:r>
            <a:r>
              <a:rPr lang="en-US" sz="3600" b="1" dirty="0" err="1"/>
              <a:t>maligne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boala</a:t>
            </a:r>
            <a:r>
              <a:rPr lang="en-US" sz="3600" b="1" dirty="0"/>
              <a:t> Hodgkin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26" y="1219200"/>
            <a:ext cx="5486400" cy="5211641"/>
          </a:xfrm>
        </p:spPr>
      </p:pic>
      <p:sp>
        <p:nvSpPr>
          <p:cNvPr id="5" name="TextBox 4"/>
          <p:cNvSpPr txBox="1"/>
          <p:nvPr/>
        </p:nvSpPr>
        <p:spPr>
          <a:xfrm>
            <a:off x="102326" y="9144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>
                <a:latin typeface="Times New Roman"/>
                <a:ea typeface="Calibri"/>
              </a:rPr>
              <a:t>celula</a:t>
            </a:r>
            <a:r>
              <a:rPr lang="en-US" sz="2400" dirty="0">
                <a:latin typeface="Times New Roman"/>
                <a:ea typeface="Calibri"/>
              </a:rPr>
              <a:t> mare (25-50 </a:t>
            </a:r>
            <a:r>
              <a:rPr lang="en-US" sz="2400" dirty="0" err="1">
                <a:latin typeface="Times New Roman"/>
                <a:ea typeface="Calibri"/>
              </a:rPr>
              <a:t>microni</a:t>
            </a:r>
            <a:r>
              <a:rPr lang="en-US" sz="2400" dirty="0">
                <a:latin typeface="Times New Roman"/>
                <a:ea typeface="Calibri"/>
              </a:rPr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err="1">
                <a:latin typeface="Times New Roman"/>
                <a:ea typeface="Calibri"/>
              </a:rPr>
              <a:t>citoplasma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abundenta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eozinofila</a:t>
            </a:r>
            <a:r>
              <a:rPr lang="en-US" sz="2400" dirty="0">
                <a:latin typeface="Times New Roman"/>
                <a:ea typeface="Calibri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err="1">
                <a:latin typeface="Times New Roman"/>
                <a:ea typeface="Calibri"/>
              </a:rPr>
              <a:t>nucleul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este</a:t>
            </a:r>
            <a:r>
              <a:rPr lang="en-US" sz="2400" dirty="0">
                <a:latin typeface="Times New Roman"/>
                <a:ea typeface="Calibri"/>
              </a:rPr>
              <a:t> mare, </a:t>
            </a:r>
            <a:r>
              <a:rPr lang="en-US" sz="2400" dirty="0" err="1">
                <a:latin typeface="Times New Roman"/>
                <a:ea typeface="Calibri"/>
              </a:rPr>
              <a:t>polilobat</a:t>
            </a:r>
            <a:r>
              <a:rPr lang="en-US" sz="2400" dirty="0">
                <a:latin typeface="Times New Roman"/>
                <a:ea typeface="Calibri"/>
              </a:rPr>
              <a:t>, cu multiple </a:t>
            </a:r>
            <a:r>
              <a:rPr lang="en-US" sz="2400" dirty="0" err="1">
                <a:latin typeface="Times New Roman"/>
                <a:ea typeface="Calibri"/>
              </a:rPr>
              <a:t>incizuri</a:t>
            </a:r>
            <a:r>
              <a:rPr lang="en-US" sz="2400" dirty="0">
                <a:latin typeface="Times New Roman"/>
                <a:ea typeface="Calibri"/>
              </a:rPr>
              <a:t>, </a:t>
            </a:r>
            <a:r>
              <a:rPr lang="en-US" sz="2400" dirty="0" err="1">
                <a:latin typeface="Times New Roman"/>
                <a:ea typeface="Calibri"/>
              </a:rPr>
              <a:t>cromatina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nucleara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fina</a:t>
            </a:r>
            <a:r>
              <a:rPr lang="en-US" sz="2400" dirty="0">
                <a:latin typeface="Times New Roman"/>
                <a:ea typeface="Calibri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latin typeface="Times New Roman"/>
                <a:ea typeface="Calibri"/>
              </a:rPr>
              <a:t>nucleoli </a:t>
            </a:r>
            <a:r>
              <a:rPr lang="en-US" sz="2400" dirty="0" err="1">
                <a:latin typeface="Times New Roman"/>
                <a:ea typeface="Calibri"/>
              </a:rPr>
              <a:t>mari</a:t>
            </a:r>
            <a:r>
              <a:rPr lang="en-US" sz="2400" dirty="0">
                <a:latin typeface="Times New Roman"/>
                <a:ea typeface="Calibri"/>
              </a:rPr>
              <a:t>, 1-2,  </a:t>
            </a:r>
            <a:r>
              <a:rPr lang="en-US" sz="2400" dirty="0" err="1">
                <a:latin typeface="Times New Roman"/>
                <a:ea typeface="Calibri"/>
              </a:rPr>
              <a:t>dispusi</a:t>
            </a:r>
            <a:r>
              <a:rPr lang="en-US" sz="2400" dirty="0">
                <a:latin typeface="Times New Roman"/>
                <a:ea typeface="Calibri"/>
              </a:rPr>
              <a:t> “in </a:t>
            </a:r>
            <a:r>
              <a:rPr lang="en-US" sz="2400" dirty="0" err="1">
                <a:latin typeface="Times New Roman"/>
                <a:ea typeface="Calibri"/>
              </a:rPr>
              <a:t>ochi</a:t>
            </a:r>
            <a:r>
              <a:rPr lang="en-US" sz="2400" dirty="0">
                <a:latin typeface="Times New Roman"/>
                <a:ea typeface="Calibri"/>
              </a:rPr>
              <a:t> de </a:t>
            </a:r>
            <a:r>
              <a:rPr lang="en-US" sz="2400" dirty="0" err="1">
                <a:latin typeface="Times New Roman"/>
                <a:ea typeface="Calibri"/>
              </a:rPr>
              <a:t>bufnita</a:t>
            </a:r>
            <a:r>
              <a:rPr lang="en-US" sz="2400" dirty="0">
                <a:latin typeface="Times New Roman"/>
                <a:ea typeface="Calibri"/>
              </a:rPr>
              <a:t>”.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Celula</a:t>
            </a:r>
            <a:r>
              <a:rPr lang="en-US" sz="2000" b="1" i="1" dirty="0"/>
              <a:t> Sternberg-Reed</a:t>
            </a:r>
          </a:p>
          <a:p>
            <a:r>
              <a:rPr lang="en-US" sz="2000" b="1" i="1" dirty="0" err="1"/>
              <a:t>Celula</a:t>
            </a:r>
            <a:r>
              <a:rPr lang="en-US" sz="2000" b="1" i="1" dirty="0"/>
              <a:t> Hodgkin</a:t>
            </a:r>
          </a:p>
          <a:p>
            <a:r>
              <a:rPr lang="en-US" sz="2000" b="1" i="1" dirty="0" err="1"/>
              <a:t>Celula</a:t>
            </a:r>
            <a:r>
              <a:rPr lang="en-US" sz="2000" b="1" i="1" dirty="0"/>
              <a:t> </a:t>
            </a:r>
            <a:r>
              <a:rPr lang="en-US" sz="2000" b="1" i="1" dirty="0" err="1"/>
              <a:t>lacunara</a:t>
            </a:r>
            <a:endParaRPr lang="en-US" sz="2000" b="1" i="1" dirty="0"/>
          </a:p>
          <a:p>
            <a:r>
              <a:rPr lang="en-US" sz="2000" b="1" i="1" dirty="0" err="1"/>
              <a:t>Celula</a:t>
            </a:r>
            <a:r>
              <a:rPr lang="en-US" sz="2000" b="1" i="1" dirty="0"/>
              <a:t> L&amp;H (popcorn)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777286"/>
            <a:ext cx="4114800" cy="936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051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10508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0517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10509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0515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10510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0514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51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051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10499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0506" name="Freeform 9" descr="Granite"/>
              <p:cNvSpPr>
                <a:spLocks/>
              </p:cNvSpPr>
              <p:nvPr/>
            </p:nvSpPr>
            <p:spPr bwMode="auto">
              <a:xfrm rot="5124292">
                <a:off x="473" y="1048"/>
                <a:ext cx="231" cy="226"/>
              </a:xfrm>
              <a:custGeom>
                <a:avLst/>
                <a:gdLst>
                  <a:gd name="T0" fmla="*/ 18 w 297"/>
                  <a:gd name="T1" fmla="*/ 7 h 262"/>
                  <a:gd name="T2" fmla="*/ 7 w 297"/>
                  <a:gd name="T3" fmla="*/ 3 h 262"/>
                  <a:gd name="T4" fmla="*/ 0 w 297"/>
                  <a:gd name="T5" fmla="*/ 30 h 262"/>
                  <a:gd name="T6" fmla="*/ 7 w 297"/>
                  <a:gd name="T7" fmla="*/ 58 h 262"/>
                  <a:gd name="T8" fmla="*/ 20 w 297"/>
                  <a:gd name="T9" fmla="*/ 44 h 262"/>
                  <a:gd name="T10" fmla="*/ 18 w 297"/>
                  <a:gd name="T11" fmla="*/ 7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62"/>
                  <a:gd name="T20" fmla="*/ 297 w 297"/>
                  <a:gd name="T21" fmla="*/ 262 h 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7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>
                  <a:gd name="T0" fmla="*/ 9860 w 193"/>
                  <a:gd name="T1" fmla="*/ 1691 h 205"/>
                  <a:gd name="T2" fmla="*/ 7433 w 193"/>
                  <a:gd name="T3" fmla="*/ 296 h 205"/>
                  <a:gd name="T4" fmla="*/ 2835 w 193"/>
                  <a:gd name="T5" fmla="*/ 296 h 205"/>
                  <a:gd name="T6" fmla="*/ 520 w 193"/>
                  <a:gd name="T7" fmla="*/ 2077 h 205"/>
                  <a:gd name="T8" fmla="*/ 5855 w 193"/>
                  <a:gd name="T9" fmla="*/ 3162 h 205"/>
                  <a:gd name="T10" fmla="*/ 9860 w 193"/>
                  <a:gd name="T11" fmla="*/ 169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205"/>
                  <a:gd name="T20" fmla="*/ 193 w 193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00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0504" name="Freeform 12" descr="Granite"/>
              <p:cNvSpPr>
                <a:spLocks/>
              </p:cNvSpPr>
              <p:nvPr/>
            </p:nvSpPr>
            <p:spPr bwMode="auto">
              <a:xfrm rot="3645729">
                <a:off x="1258" y="803"/>
                <a:ext cx="231" cy="226"/>
              </a:xfrm>
              <a:custGeom>
                <a:avLst/>
                <a:gdLst>
                  <a:gd name="T0" fmla="*/ 18 w 297"/>
                  <a:gd name="T1" fmla="*/ 7 h 262"/>
                  <a:gd name="T2" fmla="*/ 7 w 297"/>
                  <a:gd name="T3" fmla="*/ 3 h 262"/>
                  <a:gd name="T4" fmla="*/ 0 w 297"/>
                  <a:gd name="T5" fmla="*/ 30 h 262"/>
                  <a:gd name="T6" fmla="*/ 7 w 297"/>
                  <a:gd name="T7" fmla="*/ 58 h 262"/>
                  <a:gd name="T8" fmla="*/ 20 w 297"/>
                  <a:gd name="T9" fmla="*/ 44 h 262"/>
                  <a:gd name="T10" fmla="*/ 18 w 297"/>
                  <a:gd name="T11" fmla="*/ 7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62"/>
                  <a:gd name="T20" fmla="*/ 297 w 297"/>
                  <a:gd name="T21" fmla="*/ 262 h 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5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>
                  <a:gd name="T0" fmla="*/ 9860 w 193"/>
                  <a:gd name="T1" fmla="*/ 1691 h 205"/>
                  <a:gd name="T2" fmla="*/ 7433 w 193"/>
                  <a:gd name="T3" fmla="*/ 296 h 205"/>
                  <a:gd name="T4" fmla="*/ 2835 w 193"/>
                  <a:gd name="T5" fmla="*/ 296 h 205"/>
                  <a:gd name="T6" fmla="*/ 520 w 193"/>
                  <a:gd name="T7" fmla="*/ 2077 h 205"/>
                  <a:gd name="T8" fmla="*/ 5855 w 193"/>
                  <a:gd name="T9" fmla="*/ 3162 h 205"/>
                  <a:gd name="T10" fmla="*/ 9860 w 193"/>
                  <a:gd name="T11" fmla="*/ 169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205"/>
                  <a:gd name="T20" fmla="*/ 193 w 193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01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Hematopoietic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stem cell</a:t>
              </a:r>
            </a:p>
          </p:txBody>
        </p:sp>
        <p:sp>
          <p:nvSpPr>
            <p:cNvPr id="10502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503" name="AutoShape 16"/>
            <p:cNvSpPr>
              <a:spLocks noChangeArrowheads="1"/>
            </p:cNvSpPr>
            <p:nvPr/>
          </p:nvSpPr>
          <p:spPr bwMode="auto">
            <a:xfrm rot="5400000" flipV="1">
              <a:off x="136" y="1774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0315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0497" name="Freeform 19" descr="Granite"/>
              <p:cNvSpPr>
                <a:spLocks/>
              </p:cNvSpPr>
              <p:nvPr/>
            </p:nvSpPr>
            <p:spPr bwMode="auto">
              <a:xfrm rot="5124292">
                <a:off x="473" y="1049"/>
                <a:ext cx="231" cy="228"/>
              </a:xfrm>
              <a:custGeom>
                <a:avLst/>
                <a:gdLst>
                  <a:gd name="T0" fmla="*/ 18 w 297"/>
                  <a:gd name="T1" fmla="*/ 7 h 262"/>
                  <a:gd name="T2" fmla="*/ 7 w 297"/>
                  <a:gd name="T3" fmla="*/ 3 h 262"/>
                  <a:gd name="T4" fmla="*/ 0 w 297"/>
                  <a:gd name="T5" fmla="*/ 32 h 262"/>
                  <a:gd name="T6" fmla="*/ 7 w 297"/>
                  <a:gd name="T7" fmla="*/ 63 h 262"/>
                  <a:gd name="T8" fmla="*/ 20 w 297"/>
                  <a:gd name="T9" fmla="*/ 49 h 262"/>
                  <a:gd name="T10" fmla="*/ 18 w 297"/>
                  <a:gd name="T11" fmla="*/ 7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262"/>
                  <a:gd name="T20" fmla="*/ 297 w 297"/>
                  <a:gd name="T21" fmla="*/ 262 h 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8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>
                  <a:gd name="T0" fmla="*/ 9860 w 193"/>
                  <a:gd name="T1" fmla="*/ 1691 h 205"/>
                  <a:gd name="T2" fmla="*/ 7433 w 193"/>
                  <a:gd name="T3" fmla="*/ 296 h 205"/>
                  <a:gd name="T4" fmla="*/ 2835 w 193"/>
                  <a:gd name="T5" fmla="*/ 296 h 205"/>
                  <a:gd name="T6" fmla="*/ 520 w 193"/>
                  <a:gd name="T7" fmla="*/ 2077 h 205"/>
                  <a:gd name="T8" fmla="*/ 5855 w 193"/>
                  <a:gd name="T9" fmla="*/ 3162 h 205"/>
                  <a:gd name="T10" fmla="*/ 9860 w 193"/>
                  <a:gd name="T11" fmla="*/ 1691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205"/>
                  <a:gd name="T20" fmla="*/ 193 w 193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16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7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8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9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20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21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1032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0325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0488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0495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>
                      <a:gd name="T0" fmla="*/ 230 w 230"/>
                      <a:gd name="T1" fmla="*/ 59 h 239"/>
                      <a:gd name="T2" fmla="*/ 183 w 230"/>
                      <a:gd name="T3" fmla="*/ 7 h 239"/>
                      <a:gd name="T4" fmla="*/ 74 w 230"/>
                      <a:gd name="T5" fmla="*/ 7 h 239"/>
                      <a:gd name="T6" fmla="*/ 32 w 230"/>
                      <a:gd name="T7" fmla="*/ 43 h 239"/>
                      <a:gd name="T8" fmla="*/ 19 w 230"/>
                      <a:gd name="T9" fmla="*/ 80 h 239"/>
                      <a:gd name="T10" fmla="*/ 146 w 230"/>
                      <a:gd name="T11" fmla="*/ 122 h 239"/>
                      <a:gd name="T12" fmla="*/ 230 w 230"/>
                      <a:gd name="T13" fmla="*/ 59 h 2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"/>
                      <a:gd name="T22" fmla="*/ 0 h 239"/>
                      <a:gd name="T23" fmla="*/ 230 w 230"/>
                      <a:gd name="T24" fmla="*/ 239 h 23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96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>
                      <a:gd name="T0" fmla="*/ 7971 w 193"/>
                      <a:gd name="T1" fmla="*/ 1409 h 205"/>
                      <a:gd name="T2" fmla="*/ 6042 w 193"/>
                      <a:gd name="T3" fmla="*/ 249 h 205"/>
                      <a:gd name="T4" fmla="*/ 2278 w 193"/>
                      <a:gd name="T5" fmla="*/ 249 h 205"/>
                      <a:gd name="T6" fmla="*/ 431 w 193"/>
                      <a:gd name="T7" fmla="*/ 1726 h 205"/>
                      <a:gd name="T8" fmla="*/ 4747 w 193"/>
                      <a:gd name="T9" fmla="*/ 2615 h 205"/>
                      <a:gd name="T10" fmla="*/ 7971 w 193"/>
                      <a:gd name="T11" fmla="*/ 1409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489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0492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>
                      <a:alphaModFix amt="59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93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78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94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>
                      <a:gd name="T0" fmla="*/ 129 w 206"/>
                      <a:gd name="T1" fmla="*/ 78 h 176"/>
                      <a:gd name="T2" fmla="*/ 159 w 206"/>
                      <a:gd name="T3" fmla="*/ 99 h 176"/>
                      <a:gd name="T4" fmla="*/ 191 w 206"/>
                      <a:gd name="T5" fmla="*/ 95 h 176"/>
                      <a:gd name="T6" fmla="*/ 204 w 206"/>
                      <a:gd name="T7" fmla="*/ 60 h 176"/>
                      <a:gd name="T8" fmla="*/ 180 w 206"/>
                      <a:gd name="T9" fmla="*/ 23 h 176"/>
                      <a:gd name="T10" fmla="*/ 156 w 206"/>
                      <a:gd name="T11" fmla="*/ 17 h 176"/>
                      <a:gd name="T12" fmla="*/ 122 w 206"/>
                      <a:gd name="T13" fmla="*/ 38 h 176"/>
                      <a:gd name="T14" fmla="*/ 108 w 206"/>
                      <a:gd name="T15" fmla="*/ 72 h 176"/>
                      <a:gd name="T16" fmla="*/ 105 w 206"/>
                      <a:gd name="T17" fmla="*/ 18 h 176"/>
                      <a:gd name="T18" fmla="*/ 71 w 206"/>
                      <a:gd name="T19" fmla="*/ 11 h 176"/>
                      <a:gd name="T20" fmla="*/ 45 w 206"/>
                      <a:gd name="T21" fmla="*/ 24 h 176"/>
                      <a:gd name="T22" fmla="*/ 29 w 206"/>
                      <a:gd name="T23" fmla="*/ 44 h 176"/>
                      <a:gd name="T24" fmla="*/ 89 w 206"/>
                      <a:gd name="T25" fmla="*/ 77 h 176"/>
                      <a:gd name="T26" fmla="*/ 33 w 206"/>
                      <a:gd name="T27" fmla="*/ 87 h 176"/>
                      <a:gd name="T28" fmla="*/ 3 w 206"/>
                      <a:gd name="T29" fmla="*/ 110 h 176"/>
                      <a:gd name="T30" fmla="*/ 29 w 206"/>
                      <a:gd name="T31" fmla="*/ 158 h 176"/>
                      <a:gd name="T32" fmla="*/ 65 w 206"/>
                      <a:gd name="T33" fmla="*/ 174 h 176"/>
                      <a:gd name="T34" fmla="*/ 84 w 206"/>
                      <a:gd name="T35" fmla="*/ 156 h 176"/>
                      <a:gd name="T36" fmla="*/ 80 w 206"/>
                      <a:gd name="T37" fmla="*/ 123 h 176"/>
                      <a:gd name="T38" fmla="*/ 71 w 206"/>
                      <a:gd name="T39" fmla="*/ 95 h 176"/>
                      <a:gd name="T40" fmla="*/ 110 w 206"/>
                      <a:gd name="T41" fmla="*/ 126 h 176"/>
                      <a:gd name="T42" fmla="*/ 131 w 206"/>
                      <a:gd name="T43" fmla="*/ 123 h 176"/>
                      <a:gd name="T44" fmla="*/ 137 w 206"/>
                      <a:gd name="T45" fmla="*/ 102 h 176"/>
                      <a:gd name="T46" fmla="*/ 129 w 206"/>
                      <a:gd name="T47" fmla="*/ 78 h 1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06"/>
                      <a:gd name="T73" fmla="*/ 0 h 176"/>
                      <a:gd name="T74" fmla="*/ 206 w 206"/>
                      <a:gd name="T75" fmla="*/ 176 h 17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490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9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032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0446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048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2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1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8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447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0450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>
                      <a:alphaModFix amt="59000"/>
                    </a:blip>
                    <a:srcRect/>
                    <a:tile tx="0" ty="0" sx="100000" sy="100000" flip="none" algn="tl"/>
                  </a:blip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1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78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2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>
                      <a:gd name="T0" fmla="*/ 110 w 202"/>
                      <a:gd name="T1" fmla="*/ 35 h 180"/>
                      <a:gd name="T2" fmla="*/ 121 w 202"/>
                      <a:gd name="T3" fmla="*/ 105 h 180"/>
                      <a:gd name="T4" fmla="*/ 146 w 202"/>
                      <a:gd name="T5" fmla="*/ 126 h 180"/>
                      <a:gd name="T6" fmla="*/ 185 w 202"/>
                      <a:gd name="T7" fmla="*/ 114 h 180"/>
                      <a:gd name="T8" fmla="*/ 188 w 202"/>
                      <a:gd name="T9" fmla="*/ 108 h 180"/>
                      <a:gd name="T10" fmla="*/ 193 w 202"/>
                      <a:gd name="T11" fmla="*/ 105 h 180"/>
                      <a:gd name="T12" fmla="*/ 202 w 202"/>
                      <a:gd name="T13" fmla="*/ 83 h 180"/>
                      <a:gd name="T14" fmla="*/ 173 w 202"/>
                      <a:gd name="T15" fmla="*/ 17 h 180"/>
                      <a:gd name="T16" fmla="*/ 134 w 202"/>
                      <a:gd name="T17" fmla="*/ 0 h 180"/>
                      <a:gd name="T18" fmla="*/ 107 w 202"/>
                      <a:gd name="T19" fmla="*/ 12 h 180"/>
                      <a:gd name="T20" fmla="*/ 55 w 202"/>
                      <a:gd name="T21" fmla="*/ 27 h 180"/>
                      <a:gd name="T22" fmla="*/ 32 w 202"/>
                      <a:gd name="T23" fmla="*/ 35 h 180"/>
                      <a:gd name="T24" fmla="*/ 20 w 202"/>
                      <a:gd name="T25" fmla="*/ 48 h 180"/>
                      <a:gd name="T26" fmla="*/ 10 w 202"/>
                      <a:gd name="T27" fmla="*/ 66 h 180"/>
                      <a:gd name="T28" fmla="*/ 19 w 202"/>
                      <a:gd name="T29" fmla="*/ 152 h 180"/>
                      <a:gd name="T30" fmla="*/ 34 w 202"/>
                      <a:gd name="T31" fmla="*/ 168 h 180"/>
                      <a:gd name="T32" fmla="*/ 64 w 202"/>
                      <a:gd name="T33" fmla="*/ 174 h 180"/>
                      <a:gd name="T34" fmla="*/ 112 w 202"/>
                      <a:gd name="T35" fmla="*/ 162 h 180"/>
                      <a:gd name="T36" fmla="*/ 101 w 202"/>
                      <a:gd name="T37" fmla="*/ 143 h 180"/>
                      <a:gd name="T38" fmla="*/ 89 w 202"/>
                      <a:gd name="T39" fmla="*/ 114 h 180"/>
                      <a:gd name="T40" fmla="*/ 94 w 202"/>
                      <a:gd name="T41" fmla="*/ 50 h 180"/>
                      <a:gd name="T42" fmla="*/ 104 w 202"/>
                      <a:gd name="T43" fmla="*/ 39 h 180"/>
                      <a:gd name="T44" fmla="*/ 110 w 202"/>
                      <a:gd name="T45" fmla="*/ 35 h 1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2"/>
                      <a:gd name="T70" fmla="*/ 0 h 180"/>
                      <a:gd name="T71" fmla="*/ 202 w 202"/>
                      <a:gd name="T72" fmla="*/ 180 h 1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6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3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59" y="107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4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4" y="111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5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4" y="107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6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69" y="102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7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3" y="935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5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59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0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1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2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88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5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8" y="102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6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7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8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69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07" y="95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70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1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3" y="96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7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3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4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5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6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7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79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0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1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59" y="94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8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3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85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448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0327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10387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0444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0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45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388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0391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2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3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>
                      <a:gd name="T0" fmla="*/ 110 w 202"/>
                      <a:gd name="T1" fmla="*/ 35 h 180"/>
                      <a:gd name="T2" fmla="*/ 121 w 202"/>
                      <a:gd name="T3" fmla="*/ 105 h 180"/>
                      <a:gd name="T4" fmla="*/ 146 w 202"/>
                      <a:gd name="T5" fmla="*/ 126 h 180"/>
                      <a:gd name="T6" fmla="*/ 185 w 202"/>
                      <a:gd name="T7" fmla="*/ 114 h 180"/>
                      <a:gd name="T8" fmla="*/ 188 w 202"/>
                      <a:gd name="T9" fmla="*/ 108 h 180"/>
                      <a:gd name="T10" fmla="*/ 193 w 202"/>
                      <a:gd name="T11" fmla="*/ 105 h 180"/>
                      <a:gd name="T12" fmla="*/ 202 w 202"/>
                      <a:gd name="T13" fmla="*/ 83 h 180"/>
                      <a:gd name="T14" fmla="*/ 173 w 202"/>
                      <a:gd name="T15" fmla="*/ 17 h 180"/>
                      <a:gd name="T16" fmla="*/ 134 w 202"/>
                      <a:gd name="T17" fmla="*/ 0 h 180"/>
                      <a:gd name="T18" fmla="*/ 107 w 202"/>
                      <a:gd name="T19" fmla="*/ 12 h 180"/>
                      <a:gd name="T20" fmla="*/ 55 w 202"/>
                      <a:gd name="T21" fmla="*/ 27 h 180"/>
                      <a:gd name="T22" fmla="*/ 32 w 202"/>
                      <a:gd name="T23" fmla="*/ 35 h 180"/>
                      <a:gd name="T24" fmla="*/ 20 w 202"/>
                      <a:gd name="T25" fmla="*/ 48 h 180"/>
                      <a:gd name="T26" fmla="*/ 10 w 202"/>
                      <a:gd name="T27" fmla="*/ 66 h 180"/>
                      <a:gd name="T28" fmla="*/ 19 w 202"/>
                      <a:gd name="T29" fmla="*/ 152 h 180"/>
                      <a:gd name="T30" fmla="*/ 34 w 202"/>
                      <a:gd name="T31" fmla="*/ 168 h 180"/>
                      <a:gd name="T32" fmla="*/ 64 w 202"/>
                      <a:gd name="T33" fmla="*/ 174 h 180"/>
                      <a:gd name="T34" fmla="*/ 112 w 202"/>
                      <a:gd name="T35" fmla="*/ 162 h 180"/>
                      <a:gd name="T36" fmla="*/ 101 w 202"/>
                      <a:gd name="T37" fmla="*/ 143 h 180"/>
                      <a:gd name="T38" fmla="*/ 89 w 202"/>
                      <a:gd name="T39" fmla="*/ 114 h 180"/>
                      <a:gd name="T40" fmla="*/ 94 w 202"/>
                      <a:gd name="T41" fmla="*/ 50 h 180"/>
                      <a:gd name="T42" fmla="*/ 104 w 202"/>
                      <a:gd name="T43" fmla="*/ 39 h 180"/>
                      <a:gd name="T44" fmla="*/ 110 w 202"/>
                      <a:gd name="T45" fmla="*/ 35 h 1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2"/>
                      <a:gd name="T70" fmla="*/ 0 h 180"/>
                      <a:gd name="T71" fmla="*/ 202 w 202"/>
                      <a:gd name="T72" fmla="*/ 180 h 1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4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2" y="98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5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101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6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67" y="98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7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6" y="83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8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98" y="82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7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99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28" y="81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00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4" y="102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01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4" y="94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02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4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5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7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999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8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0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0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3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4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5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19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2" y="96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0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4" y="99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1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4" y="961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2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0" y="965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3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392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4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5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6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4" y="91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27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8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29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0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1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8" y="94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32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4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5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6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4" y="1017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3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39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40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41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5" y="959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42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67" y="823"/>
                    <a:ext cx="28" cy="27"/>
                  </a:xfrm>
                  <a:custGeom>
                    <a:avLst/>
                    <a:gdLst>
                      <a:gd name="T0" fmla="*/ 0 w 229"/>
                      <a:gd name="T1" fmla="*/ 0 h 225"/>
                      <a:gd name="T2" fmla="*/ 0 w 229"/>
                      <a:gd name="T3" fmla="*/ 0 h 225"/>
                      <a:gd name="T4" fmla="*/ 0 w 229"/>
                      <a:gd name="T5" fmla="*/ 0 h 225"/>
                      <a:gd name="T6" fmla="*/ 0 w 229"/>
                      <a:gd name="T7" fmla="*/ 0 h 225"/>
                      <a:gd name="T8" fmla="*/ 0 w 229"/>
                      <a:gd name="T9" fmla="*/ 0 h 225"/>
                      <a:gd name="T10" fmla="*/ 0 w 229"/>
                      <a:gd name="T11" fmla="*/ 0 h 225"/>
                      <a:gd name="T12" fmla="*/ 0 w 229"/>
                      <a:gd name="T13" fmla="*/ 0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9"/>
                      <a:gd name="T22" fmla="*/ 0 h 225"/>
                      <a:gd name="T23" fmla="*/ 229 w 229"/>
                      <a:gd name="T24" fmla="*/ 225 h 2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44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389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9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10328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10376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0385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9" y="807"/>
                    <a:ext cx="231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0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86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377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0380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>
                      <a:gd name="T0" fmla="*/ 183 w 203"/>
                      <a:gd name="T1" fmla="*/ 103 h 216"/>
                      <a:gd name="T2" fmla="*/ 140 w 203"/>
                      <a:gd name="T3" fmla="*/ 43 h 216"/>
                      <a:gd name="T4" fmla="*/ 111 w 203"/>
                      <a:gd name="T5" fmla="*/ 4 h 216"/>
                      <a:gd name="T6" fmla="*/ 30 w 203"/>
                      <a:gd name="T7" fmla="*/ 19 h 216"/>
                      <a:gd name="T8" fmla="*/ 6 w 203"/>
                      <a:gd name="T9" fmla="*/ 75 h 216"/>
                      <a:gd name="T10" fmla="*/ 39 w 203"/>
                      <a:gd name="T11" fmla="*/ 105 h 216"/>
                      <a:gd name="T12" fmla="*/ 44 w 203"/>
                      <a:gd name="T13" fmla="*/ 125 h 216"/>
                      <a:gd name="T14" fmla="*/ 29 w 203"/>
                      <a:gd name="T15" fmla="*/ 147 h 216"/>
                      <a:gd name="T16" fmla="*/ 8 w 203"/>
                      <a:gd name="T17" fmla="*/ 179 h 216"/>
                      <a:gd name="T18" fmla="*/ 75 w 203"/>
                      <a:gd name="T19" fmla="*/ 214 h 216"/>
                      <a:gd name="T20" fmla="*/ 185 w 203"/>
                      <a:gd name="T21" fmla="*/ 167 h 216"/>
                      <a:gd name="T22" fmla="*/ 183 w 203"/>
                      <a:gd name="T23" fmla="*/ 103 h 2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3"/>
                      <a:gd name="T37" fmla="*/ 0 h 216"/>
                      <a:gd name="T38" fmla="*/ 203 w 203"/>
                      <a:gd name="T39" fmla="*/ 216 h 2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81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82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176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83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02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8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176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z="2000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0378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79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10329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1034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0374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2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1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75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034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10350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0372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>
                        <a:gd name="T0" fmla="*/ 58 w 154"/>
                        <a:gd name="T1" fmla="*/ 3 h 179"/>
                        <a:gd name="T2" fmla="*/ 28 w 154"/>
                        <a:gd name="T3" fmla="*/ 33 h 179"/>
                        <a:gd name="T4" fmla="*/ 0 w 154"/>
                        <a:gd name="T5" fmla="*/ 103 h 179"/>
                        <a:gd name="T6" fmla="*/ 56 w 154"/>
                        <a:gd name="T7" fmla="*/ 191 h 179"/>
                        <a:gd name="T8" fmla="*/ 116 w 154"/>
                        <a:gd name="T9" fmla="*/ 181 h 179"/>
                        <a:gd name="T10" fmla="*/ 142 w 154"/>
                        <a:gd name="T11" fmla="*/ 109 h 179"/>
                        <a:gd name="T12" fmla="*/ 132 w 154"/>
                        <a:gd name="T13" fmla="*/ 39 h 179"/>
                        <a:gd name="T14" fmla="*/ 118 w 154"/>
                        <a:gd name="T15" fmla="*/ 27 h 179"/>
                        <a:gd name="T16" fmla="*/ 58 w 154"/>
                        <a:gd name="T17" fmla="*/ 3 h 1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54"/>
                        <a:gd name="T28" fmla="*/ 0 h 179"/>
                        <a:gd name="T29" fmla="*/ 154 w 154"/>
                        <a:gd name="T30" fmla="*/ 179 h 1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7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>
                        <a:gd name="T0" fmla="*/ 58 w 154"/>
                        <a:gd name="T1" fmla="*/ 3 h 179"/>
                        <a:gd name="T2" fmla="*/ 28 w 154"/>
                        <a:gd name="T3" fmla="*/ 33 h 179"/>
                        <a:gd name="T4" fmla="*/ 0 w 154"/>
                        <a:gd name="T5" fmla="*/ 103 h 179"/>
                        <a:gd name="T6" fmla="*/ 56 w 154"/>
                        <a:gd name="T7" fmla="*/ 191 h 179"/>
                        <a:gd name="T8" fmla="*/ 116 w 154"/>
                        <a:gd name="T9" fmla="*/ 181 h 179"/>
                        <a:gd name="T10" fmla="*/ 142 w 154"/>
                        <a:gd name="T11" fmla="*/ 109 h 179"/>
                        <a:gd name="T12" fmla="*/ 132 w 154"/>
                        <a:gd name="T13" fmla="*/ 39 h 179"/>
                        <a:gd name="T14" fmla="*/ 118 w 154"/>
                        <a:gd name="T15" fmla="*/ 27 h 179"/>
                        <a:gd name="T16" fmla="*/ 58 w 154"/>
                        <a:gd name="T17" fmla="*/ 3 h 1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54"/>
                        <a:gd name="T28" fmla="*/ 0 h 179"/>
                        <a:gd name="T29" fmla="*/ 154 w 154"/>
                        <a:gd name="T30" fmla="*/ 179 h 1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1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0370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196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71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2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0368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5" y="664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5" y="664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3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0366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>
                        <a:gd name="T0" fmla="*/ 0 w 68"/>
                        <a:gd name="T1" fmla="*/ 1 h 55"/>
                        <a:gd name="T2" fmla="*/ 2 w 68"/>
                        <a:gd name="T3" fmla="*/ 35 h 55"/>
                        <a:gd name="T4" fmla="*/ 22 w 68"/>
                        <a:gd name="T5" fmla="*/ 41 h 55"/>
                        <a:gd name="T6" fmla="*/ 38 w 68"/>
                        <a:gd name="T7" fmla="*/ 45 h 55"/>
                        <a:gd name="T8" fmla="*/ 64 w 68"/>
                        <a:gd name="T9" fmla="*/ 23 h 55"/>
                        <a:gd name="T10" fmla="*/ 68 w 68"/>
                        <a:gd name="T11" fmla="*/ 11 h 55"/>
                        <a:gd name="T12" fmla="*/ 64 w 68"/>
                        <a:gd name="T13" fmla="*/ 1 h 55"/>
                        <a:gd name="T14" fmla="*/ 46 w 68"/>
                        <a:gd name="T15" fmla="*/ 5 h 55"/>
                        <a:gd name="T16" fmla="*/ 0 w 68"/>
                        <a:gd name="T17" fmla="*/ 1 h 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8"/>
                        <a:gd name="T28" fmla="*/ 0 h 55"/>
                        <a:gd name="T29" fmla="*/ 68 w 68"/>
                        <a:gd name="T30" fmla="*/ 55 h 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137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7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>
                        <a:gd name="T0" fmla="*/ 0 w 68"/>
                        <a:gd name="T1" fmla="*/ 1 h 55"/>
                        <a:gd name="T2" fmla="*/ 2 w 68"/>
                        <a:gd name="T3" fmla="*/ 35 h 55"/>
                        <a:gd name="T4" fmla="*/ 22 w 68"/>
                        <a:gd name="T5" fmla="*/ 41 h 55"/>
                        <a:gd name="T6" fmla="*/ 38 w 68"/>
                        <a:gd name="T7" fmla="*/ 45 h 55"/>
                        <a:gd name="T8" fmla="*/ 64 w 68"/>
                        <a:gd name="T9" fmla="*/ 23 h 55"/>
                        <a:gd name="T10" fmla="*/ 68 w 68"/>
                        <a:gd name="T11" fmla="*/ 11 h 55"/>
                        <a:gd name="T12" fmla="*/ 64 w 68"/>
                        <a:gd name="T13" fmla="*/ 1 h 55"/>
                        <a:gd name="T14" fmla="*/ 46 w 68"/>
                        <a:gd name="T15" fmla="*/ 5 h 55"/>
                        <a:gd name="T16" fmla="*/ 0 w 68"/>
                        <a:gd name="T17" fmla="*/ 1 h 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8"/>
                        <a:gd name="T28" fmla="*/ 0 h 55"/>
                        <a:gd name="T29" fmla="*/ 68 w 68"/>
                        <a:gd name="T30" fmla="*/ 55 h 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4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0364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5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5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0362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6" name="Group 176"/>
                  <p:cNvGrpSpPr>
                    <a:grpSpLocks/>
                  </p:cNvGrpSpPr>
                  <p:nvPr/>
                </p:nvGrpSpPr>
                <p:grpSpPr bwMode="auto">
                  <a:xfrm rot="-900283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0360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196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61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5"/>
                        <a:gd name="T34" fmla="*/ 0 h 139"/>
                        <a:gd name="T35" fmla="*/ 115 w 115"/>
                        <a:gd name="T36" fmla="*/ 139 h 13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357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0358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35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89"/>
                        <a:gd name="T29" fmla="*/ 132 w 132"/>
                        <a:gd name="T30" fmla="*/ 89 h 8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34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4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0330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0331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0337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0344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45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0338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0342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43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10339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0340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41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2" y="3175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z="2000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3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0335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9" y="807"/>
                    <a:ext cx="231" cy="226"/>
                  </a:xfrm>
                  <a:custGeom>
                    <a:avLst/>
                    <a:gdLst>
                      <a:gd name="T0" fmla="*/ 18 w 297"/>
                      <a:gd name="T1" fmla="*/ 7 h 262"/>
                      <a:gd name="T2" fmla="*/ 7 w 297"/>
                      <a:gd name="T3" fmla="*/ 3 h 262"/>
                      <a:gd name="T4" fmla="*/ 0 w 297"/>
                      <a:gd name="T5" fmla="*/ 30 h 262"/>
                      <a:gd name="T6" fmla="*/ 7 w 297"/>
                      <a:gd name="T7" fmla="*/ 58 h 262"/>
                      <a:gd name="T8" fmla="*/ 20 w 297"/>
                      <a:gd name="T9" fmla="*/ 44 h 262"/>
                      <a:gd name="T10" fmla="*/ 18 w 297"/>
                      <a:gd name="T11" fmla="*/ 7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7"/>
                      <a:gd name="T19" fmla="*/ 0 h 262"/>
                      <a:gd name="T20" fmla="*/ 297 w 297"/>
                      <a:gd name="T21" fmla="*/ 262 h 2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336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9860 w 193"/>
                      <a:gd name="T1" fmla="*/ 1691 h 205"/>
                      <a:gd name="T2" fmla="*/ 7433 w 193"/>
                      <a:gd name="T3" fmla="*/ 296 h 205"/>
                      <a:gd name="T4" fmla="*/ 2835 w 193"/>
                      <a:gd name="T5" fmla="*/ 296 h 205"/>
                      <a:gd name="T6" fmla="*/ 520 w 193"/>
                      <a:gd name="T7" fmla="*/ 2077 h 205"/>
                      <a:gd name="T8" fmla="*/ 5855 w 193"/>
                      <a:gd name="T9" fmla="*/ 3162 h 205"/>
                      <a:gd name="T10" fmla="*/ 9860 w 193"/>
                      <a:gd name="T11" fmla="*/ 1691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3"/>
                      <a:gd name="T19" fmla="*/ 0 h 205"/>
                      <a:gd name="T20" fmla="*/ 193 w 193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0333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34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0323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Myeloid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progenitor</a:t>
              </a:r>
            </a:p>
          </p:txBody>
        </p:sp>
        <p:sp>
          <p:nvSpPr>
            <p:cNvPr id="10324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46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11277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0313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127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031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0249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000" b="1">
              <a:solidFill>
                <a:srgbClr val="FF0000"/>
              </a:solidFill>
            </a:endParaRPr>
          </a:p>
        </p:txBody>
      </p:sp>
      <p:grpSp>
        <p:nvGrpSpPr>
          <p:cNvPr id="10250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0309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>
                <a:gd name="T0" fmla="*/ 230 w 230"/>
                <a:gd name="T1" fmla="*/ 59 h 239"/>
                <a:gd name="T2" fmla="*/ 183 w 230"/>
                <a:gd name="T3" fmla="*/ 7 h 239"/>
                <a:gd name="T4" fmla="*/ 74 w 230"/>
                <a:gd name="T5" fmla="*/ 7 h 239"/>
                <a:gd name="T6" fmla="*/ 32 w 230"/>
                <a:gd name="T7" fmla="*/ 43 h 239"/>
                <a:gd name="T8" fmla="*/ 19 w 230"/>
                <a:gd name="T9" fmla="*/ 80 h 239"/>
                <a:gd name="T10" fmla="*/ 146 w 230"/>
                <a:gd name="T11" fmla="*/ 122 h 239"/>
                <a:gd name="T12" fmla="*/ 230 w 230"/>
                <a:gd name="T13" fmla="*/ 59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239"/>
                <a:gd name="T23" fmla="*/ 230 w 230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10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>
                <a:gd name="T0" fmla="*/ 7971 w 193"/>
                <a:gd name="T1" fmla="*/ 1409 h 205"/>
                <a:gd name="T2" fmla="*/ 6042 w 193"/>
                <a:gd name="T3" fmla="*/ 249 h 205"/>
                <a:gd name="T4" fmla="*/ 2278 w 193"/>
                <a:gd name="T5" fmla="*/ 249 h 205"/>
                <a:gd name="T6" fmla="*/ 431 w 193"/>
                <a:gd name="T7" fmla="*/ 1726 h 205"/>
                <a:gd name="T8" fmla="*/ 4747 w 193"/>
                <a:gd name="T9" fmla="*/ 2615 h 205"/>
                <a:gd name="T10" fmla="*/ 7971 w 193"/>
                <a:gd name="T11" fmla="*/ 140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51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Lymphoid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progenitor</a:t>
            </a:r>
          </a:p>
        </p:txBody>
      </p:sp>
      <p:grpSp>
        <p:nvGrpSpPr>
          <p:cNvPr id="10252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0307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>
                <a:gd name="T0" fmla="*/ 262 w 193"/>
                <a:gd name="T1" fmla="*/ 46 h 205"/>
                <a:gd name="T2" fmla="*/ 199 w 193"/>
                <a:gd name="T3" fmla="*/ 8 h 205"/>
                <a:gd name="T4" fmla="*/ 75 w 193"/>
                <a:gd name="T5" fmla="*/ 8 h 205"/>
                <a:gd name="T6" fmla="*/ 10 w 193"/>
                <a:gd name="T7" fmla="*/ 56 h 205"/>
                <a:gd name="T8" fmla="*/ 157 w 193"/>
                <a:gd name="T9" fmla="*/ 84 h 205"/>
                <a:gd name="T10" fmla="*/ 262 w 193"/>
                <a:gd name="T11" fmla="*/ 46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08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>
                <a:gd name="T0" fmla="*/ 6 w 229"/>
                <a:gd name="T1" fmla="*/ 3 h 225"/>
                <a:gd name="T2" fmla="*/ 5 w 229"/>
                <a:gd name="T3" fmla="*/ 1 h 225"/>
                <a:gd name="T4" fmla="*/ 2 w 229"/>
                <a:gd name="T5" fmla="*/ 1 h 225"/>
                <a:gd name="T6" fmla="*/ 1 w 229"/>
                <a:gd name="T7" fmla="*/ 2 h 225"/>
                <a:gd name="T8" fmla="*/ 1 w 229"/>
                <a:gd name="T9" fmla="*/ 4 h 225"/>
                <a:gd name="T10" fmla="*/ 4 w 229"/>
                <a:gd name="T11" fmla="*/ 6 h 225"/>
                <a:gd name="T12" fmla="*/ 6 w 229"/>
                <a:gd name="T13" fmla="*/ 3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3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0305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2" cy="226"/>
            </a:xfrm>
            <a:custGeom>
              <a:avLst/>
              <a:gdLst>
                <a:gd name="T0" fmla="*/ 18 w 297"/>
                <a:gd name="T1" fmla="*/ 7 h 262"/>
                <a:gd name="T2" fmla="*/ 7 w 297"/>
                <a:gd name="T3" fmla="*/ 3 h 262"/>
                <a:gd name="T4" fmla="*/ 0 w 297"/>
                <a:gd name="T5" fmla="*/ 30 h 262"/>
                <a:gd name="T6" fmla="*/ 7 w 297"/>
                <a:gd name="T7" fmla="*/ 58 h 262"/>
                <a:gd name="T8" fmla="*/ 21 w 297"/>
                <a:gd name="T9" fmla="*/ 44 h 262"/>
                <a:gd name="T10" fmla="*/ 18 w 297"/>
                <a:gd name="T11" fmla="*/ 7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62"/>
                <a:gd name="T20" fmla="*/ 297 w 297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306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4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0293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0302" name="Freeform 231"/>
              <p:cNvSpPr>
                <a:spLocks/>
              </p:cNvSpPr>
              <p:nvPr/>
            </p:nvSpPr>
            <p:spPr bwMode="auto">
              <a:xfrm>
                <a:off x="3299" y="167"/>
                <a:ext cx="238" cy="234"/>
              </a:xfrm>
              <a:custGeom>
                <a:avLst/>
                <a:gdLst>
                  <a:gd name="T0" fmla="*/ 223 w 238"/>
                  <a:gd name="T1" fmla="*/ 82 h 234"/>
                  <a:gd name="T2" fmla="*/ 40 w 238"/>
                  <a:gd name="T3" fmla="*/ 26 h 234"/>
                  <a:gd name="T4" fmla="*/ 20 w 238"/>
                  <a:gd name="T5" fmla="*/ 170 h 234"/>
                  <a:gd name="T6" fmla="*/ 135 w 238"/>
                  <a:gd name="T7" fmla="*/ 231 h 234"/>
                  <a:gd name="T8" fmla="*/ 223 w 238"/>
                  <a:gd name="T9" fmla="*/ 82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234"/>
                  <a:gd name="T17" fmla="*/ 238 w 238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3" name="Oval 232"/>
              <p:cNvSpPr>
                <a:spLocks noChangeArrowheads="1"/>
              </p:cNvSpPr>
              <p:nvPr/>
            </p:nvSpPr>
            <p:spPr bwMode="auto">
              <a:xfrm>
                <a:off x="3300" y="175"/>
                <a:ext cx="240" cy="21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304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43" y="242"/>
                <a:ext cx="159" cy="152"/>
              </a:xfrm>
              <a:custGeom>
                <a:avLst/>
                <a:gdLst>
                  <a:gd name="T0" fmla="*/ 78 w 162"/>
                  <a:gd name="T1" fmla="*/ 123 h 155"/>
                  <a:gd name="T2" fmla="*/ 119 w 162"/>
                  <a:gd name="T3" fmla="*/ 44 h 155"/>
                  <a:gd name="T4" fmla="*/ 35 w 162"/>
                  <a:gd name="T5" fmla="*/ 10 h 155"/>
                  <a:gd name="T6" fmla="*/ 11 w 162"/>
                  <a:gd name="T7" fmla="*/ 81 h 155"/>
                  <a:gd name="T8" fmla="*/ 78 w 162"/>
                  <a:gd name="T9" fmla="*/ 12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55"/>
                  <a:gd name="T17" fmla="*/ 162 w 162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4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0299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>
                  <a:gd name="T0" fmla="*/ 272 w 290"/>
                  <a:gd name="T1" fmla="*/ 106 h 258"/>
                  <a:gd name="T2" fmla="*/ 112 w 290"/>
                  <a:gd name="T3" fmla="*/ 18 h 258"/>
                  <a:gd name="T4" fmla="*/ 14 w 290"/>
                  <a:gd name="T5" fmla="*/ 142 h 258"/>
                  <a:gd name="T6" fmla="*/ 166 w 290"/>
                  <a:gd name="T7" fmla="*/ 255 h 258"/>
                  <a:gd name="T8" fmla="*/ 272 w 290"/>
                  <a:gd name="T9" fmla="*/ 10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258"/>
                  <a:gd name="T17" fmla="*/ 290 w 290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0" name="Oval 236"/>
              <p:cNvSpPr>
                <a:spLocks noChangeArrowheads="1"/>
              </p:cNvSpPr>
              <p:nvPr/>
            </p:nvSpPr>
            <p:spPr bwMode="auto">
              <a:xfrm>
                <a:off x="3614" y="167"/>
                <a:ext cx="243" cy="2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301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3" y="216"/>
                <a:ext cx="159" cy="184"/>
              </a:xfrm>
              <a:custGeom>
                <a:avLst/>
                <a:gdLst>
                  <a:gd name="T0" fmla="*/ 78 w 162"/>
                  <a:gd name="T1" fmla="*/ 831 h 155"/>
                  <a:gd name="T2" fmla="*/ 119 w 162"/>
                  <a:gd name="T3" fmla="*/ 299 h 155"/>
                  <a:gd name="T4" fmla="*/ 35 w 162"/>
                  <a:gd name="T5" fmla="*/ 55 h 155"/>
                  <a:gd name="T6" fmla="*/ 11 w 162"/>
                  <a:gd name="T7" fmla="*/ 564 h 155"/>
                  <a:gd name="T8" fmla="*/ 78 w 162"/>
                  <a:gd name="T9" fmla="*/ 831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55"/>
                  <a:gd name="T17" fmla="*/ 162 w 162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0296" name="Freeform 239"/>
              <p:cNvSpPr>
                <a:spLocks/>
              </p:cNvSpPr>
              <p:nvPr/>
            </p:nvSpPr>
            <p:spPr bwMode="auto">
              <a:xfrm>
                <a:off x="3811" y="532"/>
                <a:ext cx="224" cy="209"/>
              </a:xfrm>
              <a:custGeom>
                <a:avLst/>
                <a:gdLst>
                  <a:gd name="T0" fmla="*/ 207 w 224"/>
                  <a:gd name="T1" fmla="*/ 73 h 209"/>
                  <a:gd name="T2" fmla="*/ 72 w 224"/>
                  <a:gd name="T3" fmla="*/ 9 h 209"/>
                  <a:gd name="T4" fmla="*/ 2 w 224"/>
                  <a:gd name="T5" fmla="*/ 105 h 209"/>
                  <a:gd name="T6" fmla="*/ 107 w 224"/>
                  <a:gd name="T7" fmla="*/ 206 h 209"/>
                  <a:gd name="T8" fmla="*/ 207 w 224"/>
                  <a:gd name="T9" fmla="*/ 73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09"/>
                  <a:gd name="T17" fmla="*/ 224 w 22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7" name="Oval 240"/>
              <p:cNvSpPr>
                <a:spLocks noChangeArrowheads="1"/>
              </p:cNvSpPr>
              <p:nvPr/>
            </p:nvSpPr>
            <p:spPr bwMode="auto">
              <a:xfrm>
                <a:off x="3777" y="540"/>
                <a:ext cx="280" cy="1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298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42" y="574"/>
                <a:ext cx="159" cy="166"/>
              </a:xfrm>
              <a:custGeom>
                <a:avLst/>
                <a:gdLst>
                  <a:gd name="T0" fmla="*/ 78 w 162"/>
                  <a:gd name="T1" fmla="*/ 297 h 155"/>
                  <a:gd name="T2" fmla="*/ 119 w 162"/>
                  <a:gd name="T3" fmla="*/ 107 h 155"/>
                  <a:gd name="T4" fmla="*/ 35 w 162"/>
                  <a:gd name="T5" fmla="*/ 20 h 155"/>
                  <a:gd name="T6" fmla="*/ 11 w 162"/>
                  <a:gd name="T7" fmla="*/ 200 h 155"/>
                  <a:gd name="T8" fmla="*/ 78 w 162"/>
                  <a:gd name="T9" fmla="*/ 297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55"/>
                  <a:gd name="T17" fmla="*/ 162 w 162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255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0291" name="Freeform 243" descr="Granite"/>
            <p:cNvSpPr>
              <a:spLocks/>
            </p:cNvSpPr>
            <p:nvPr/>
          </p:nvSpPr>
          <p:spPr bwMode="auto">
            <a:xfrm rot="3645729">
              <a:off x="1256" y="809"/>
              <a:ext cx="231" cy="226"/>
            </a:xfrm>
            <a:custGeom>
              <a:avLst/>
              <a:gdLst>
                <a:gd name="T0" fmla="*/ 18 w 297"/>
                <a:gd name="T1" fmla="*/ 7 h 262"/>
                <a:gd name="T2" fmla="*/ 7 w 297"/>
                <a:gd name="T3" fmla="*/ 3 h 262"/>
                <a:gd name="T4" fmla="*/ 0 w 297"/>
                <a:gd name="T5" fmla="*/ 30 h 262"/>
                <a:gd name="T6" fmla="*/ 7 w 297"/>
                <a:gd name="T7" fmla="*/ 58 h 262"/>
                <a:gd name="T8" fmla="*/ 20 w 297"/>
                <a:gd name="T9" fmla="*/ 44 h 262"/>
                <a:gd name="T10" fmla="*/ 18 w 297"/>
                <a:gd name="T11" fmla="*/ 7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62"/>
                <a:gd name="T20" fmla="*/ 297 w 297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92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6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028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4901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>
                <a:alphaModFix amt="51000"/>
              </a:blip>
              <a:srcRect/>
              <a:tile tx="0" ty="0" sx="100000" sy="100000" flip="none" algn="tl"/>
            </a:blip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028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9" name="Freeform 253"/>
            <p:cNvSpPr>
              <a:spLocks noChangeAspect="1"/>
            </p:cNvSpPr>
            <p:nvPr/>
          </p:nvSpPr>
          <p:spPr bwMode="auto">
            <a:xfrm rot="4808420">
              <a:off x="5290" y="679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9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257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0273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4901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4" name="Freeform 257"/>
            <p:cNvSpPr>
              <a:spLocks/>
            </p:cNvSpPr>
            <p:nvPr/>
          </p:nvSpPr>
          <p:spPr bwMode="auto">
            <a:xfrm>
              <a:off x="5145" y="664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5" name="Freeform 258" descr="Granite"/>
            <p:cNvSpPr>
              <a:spLocks/>
            </p:cNvSpPr>
            <p:nvPr/>
          </p:nvSpPr>
          <p:spPr bwMode="auto">
            <a:xfrm>
              <a:off x="5145" y="664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>
                <a:alphaModFix amt="51000"/>
              </a:blip>
              <a:srcRect/>
              <a:tile tx="0" ty="0" sx="100000" sy="100000" flip="none" algn="tl"/>
            </a:blip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6" name="Freeform 259"/>
            <p:cNvSpPr>
              <a:spLocks noChangeAspect="1"/>
            </p:cNvSpPr>
            <p:nvPr/>
          </p:nvSpPr>
          <p:spPr bwMode="auto">
            <a:xfrm rot="4808420">
              <a:off x="5221" y="680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7" name="Freeform 260"/>
            <p:cNvSpPr>
              <a:spLocks noChangeAspect="1"/>
            </p:cNvSpPr>
            <p:nvPr/>
          </p:nvSpPr>
          <p:spPr bwMode="auto">
            <a:xfrm rot="4808420">
              <a:off x="5167" y="773"/>
              <a:ext cx="28" cy="26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8" name="Oval 261"/>
            <p:cNvSpPr>
              <a:spLocks noChangeArrowheads="1"/>
            </p:cNvSpPr>
            <p:nvPr/>
          </p:nvSpPr>
          <p:spPr bwMode="auto">
            <a:xfrm>
              <a:off x="5281" y="849"/>
              <a:ext cx="26" cy="27"/>
            </a:xfrm>
            <a:prstGeom prst="ellipse">
              <a:avLst/>
            </a:prstGeom>
            <a:solidFill>
              <a:srgbClr val="32015B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uk-UA" sz="2000" b="1">
                <a:solidFill>
                  <a:srgbClr val="FF0000"/>
                </a:solidFill>
              </a:endParaRPr>
            </a:p>
          </p:txBody>
        </p:sp>
        <p:sp>
          <p:nvSpPr>
            <p:cNvPr id="10279" name="Freeform 262"/>
            <p:cNvSpPr>
              <a:spLocks noChangeAspect="1"/>
            </p:cNvSpPr>
            <p:nvPr/>
          </p:nvSpPr>
          <p:spPr bwMode="auto">
            <a:xfrm rot="4808420">
              <a:off x="5340" y="747"/>
              <a:ext cx="28" cy="27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0" name="Freeform 263"/>
            <p:cNvSpPr>
              <a:spLocks noChangeAspect="1"/>
            </p:cNvSpPr>
            <p:nvPr/>
          </p:nvSpPr>
          <p:spPr bwMode="auto">
            <a:xfrm rot="4808420">
              <a:off x="5289" y="679"/>
              <a:ext cx="28" cy="26"/>
            </a:xfrm>
            <a:custGeom>
              <a:avLst/>
              <a:gdLst>
                <a:gd name="T0" fmla="*/ 0 w 229"/>
                <a:gd name="T1" fmla="*/ 0 h 225"/>
                <a:gd name="T2" fmla="*/ 0 w 229"/>
                <a:gd name="T3" fmla="*/ 0 h 225"/>
                <a:gd name="T4" fmla="*/ 0 w 229"/>
                <a:gd name="T5" fmla="*/ 0 h 225"/>
                <a:gd name="T6" fmla="*/ 0 w 229"/>
                <a:gd name="T7" fmla="*/ 0 h 225"/>
                <a:gd name="T8" fmla="*/ 0 w 229"/>
                <a:gd name="T9" fmla="*/ 0 h 225"/>
                <a:gd name="T10" fmla="*/ 0 w 229"/>
                <a:gd name="T11" fmla="*/ 0 h 225"/>
                <a:gd name="T12" fmla="*/ 0 w 229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81" name="Freeform 264"/>
            <p:cNvSpPr>
              <a:spLocks/>
            </p:cNvSpPr>
            <p:nvPr/>
          </p:nvSpPr>
          <p:spPr bwMode="auto">
            <a:xfrm>
              <a:off x="5145" y="664"/>
              <a:ext cx="229" cy="222"/>
            </a:xfrm>
            <a:custGeom>
              <a:avLst/>
              <a:gdLst>
                <a:gd name="T0" fmla="*/ 1069 w 193"/>
                <a:gd name="T1" fmla="*/ 239 h 205"/>
                <a:gd name="T2" fmla="*/ 806 w 193"/>
                <a:gd name="T3" fmla="*/ 43 h 205"/>
                <a:gd name="T4" fmla="*/ 301 w 193"/>
                <a:gd name="T5" fmla="*/ 43 h 205"/>
                <a:gd name="T6" fmla="*/ 55 w 193"/>
                <a:gd name="T7" fmla="*/ 293 h 205"/>
                <a:gd name="T8" fmla="*/ 634 w 193"/>
                <a:gd name="T9" fmla="*/ 447 h 205"/>
                <a:gd name="T10" fmla="*/ 1069 w 193"/>
                <a:gd name="T11" fmla="*/ 23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58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59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0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1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2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0263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10264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0271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>
                <a:gd name="T0" fmla="*/ 9860 w 193"/>
                <a:gd name="T1" fmla="*/ 1691 h 205"/>
                <a:gd name="T2" fmla="*/ 7433 w 193"/>
                <a:gd name="T3" fmla="*/ 296 h 205"/>
                <a:gd name="T4" fmla="*/ 2835 w 193"/>
                <a:gd name="T5" fmla="*/ 296 h 205"/>
                <a:gd name="T6" fmla="*/ 520 w 193"/>
                <a:gd name="T7" fmla="*/ 2077 h 205"/>
                <a:gd name="T8" fmla="*/ 5855 w 193"/>
                <a:gd name="T9" fmla="*/ 3162 h 205"/>
                <a:gd name="T10" fmla="*/ 9860 w 193"/>
                <a:gd name="T11" fmla="*/ 1691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05"/>
                <a:gd name="T20" fmla="*/ 193 w 19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>
              <a:solidFill>
                <a:srgbClr val="666699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272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225"/>
                <a:gd name="T23" fmla="*/ 229 w 229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10265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T-lymphocytes</a:t>
            </a:r>
          </a:p>
        </p:txBody>
      </p:sp>
      <p:sp>
        <p:nvSpPr>
          <p:cNvPr id="10266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Plasma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10267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000" b="1">
              <a:solidFill>
                <a:srgbClr val="FF0000"/>
              </a:solidFill>
            </a:endParaRPr>
          </a:p>
        </p:txBody>
      </p:sp>
      <p:sp>
        <p:nvSpPr>
          <p:cNvPr id="10268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0270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15434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kern="10"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  <p:extLst>
      <p:ext uri="{BB962C8B-B14F-4D97-AF65-F5344CB8AC3E}">
        <p14:creationId xmlns:p14="http://schemas.microsoft.com/office/powerpoint/2010/main" val="40016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7CFB3FA-8BCA-438C-8CD0-4BD9E3F63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3" y="1104900"/>
            <a:ext cx="6585853" cy="4648200"/>
          </a:xfrm>
        </p:spPr>
      </p:pic>
    </p:spTree>
    <p:extLst>
      <p:ext uri="{BB962C8B-B14F-4D97-AF65-F5344CB8AC3E}">
        <p14:creationId xmlns:p14="http://schemas.microsoft.com/office/powerpoint/2010/main" val="387815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02B9F-DC88-4A84-B91F-E7259E66F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4" y="838200"/>
            <a:ext cx="6921412" cy="4800600"/>
          </a:xfrm>
        </p:spPr>
      </p:pic>
    </p:spTree>
    <p:extLst>
      <p:ext uri="{BB962C8B-B14F-4D97-AF65-F5344CB8AC3E}">
        <p14:creationId xmlns:p14="http://schemas.microsoft.com/office/powerpoint/2010/main" val="95579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0D685-C7DB-41E0-95EC-7C8F12039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1" y="762000"/>
            <a:ext cx="7878518" cy="4983163"/>
          </a:xfrm>
        </p:spPr>
      </p:pic>
    </p:spTree>
    <p:extLst>
      <p:ext uri="{BB962C8B-B14F-4D97-AF65-F5344CB8AC3E}">
        <p14:creationId xmlns:p14="http://schemas.microsoft.com/office/powerpoint/2010/main" val="424438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36240"/>
              </p:ext>
            </p:extLst>
          </p:nvPr>
        </p:nvGraphicFramePr>
        <p:xfrm>
          <a:off x="0" y="152400"/>
          <a:ext cx="9144000" cy="6559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5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BH-PL forma </a:t>
                      </a:r>
                      <a:r>
                        <a:rPr lang="en-US" sz="2400" dirty="0" err="1"/>
                        <a:t>nodulară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BH </a:t>
                      </a:r>
                      <a:r>
                        <a:rPr lang="en-US" sz="2400" dirty="0" err="1"/>
                        <a:t>clasică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752">
                <a:tc>
                  <a:txBody>
                    <a:bodyPr/>
                    <a:lstStyle/>
                    <a:p>
                      <a:r>
                        <a:rPr lang="en-US" sz="2400" dirty="0" err="1"/>
                        <a:t>Celula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proliferantă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“popcorn”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Sternberg-Reed</a:t>
                      </a:r>
                    </a:p>
                    <a:p>
                      <a:r>
                        <a:rPr lang="en-US" sz="2400" dirty="0" err="1"/>
                        <a:t>Celula</a:t>
                      </a:r>
                      <a:r>
                        <a:rPr lang="en-US" sz="2400" dirty="0"/>
                        <a:t> Hodgkin</a:t>
                      </a:r>
                    </a:p>
                    <a:p>
                      <a:r>
                        <a:rPr lang="en-US" sz="2400" dirty="0" err="1"/>
                        <a:t>Celula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lacunara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7">
                <a:tc>
                  <a:txBody>
                    <a:bodyPr/>
                    <a:lstStyle/>
                    <a:p>
                      <a:r>
                        <a:rPr lang="en-US" sz="2400" dirty="0" err="1"/>
                        <a:t>Celula</a:t>
                      </a:r>
                      <a:r>
                        <a:rPr lang="en-US" sz="2400" dirty="0"/>
                        <a:t> Sternberg-Reed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Rar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absentă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Intotdeauna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prezentă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97">
                <a:tc>
                  <a:txBody>
                    <a:bodyPr/>
                    <a:lstStyle/>
                    <a:p>
                      <a:r>
                        <a:rPr lang="en-US" sz="2400" dirty="0"/>
                        <a:t>CD15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97">
                <a:tc>
                  <a:txBody>
                    <a:bodyPr/>
                    <a:lstStyle/>
                    <a:p>
                      <a:r>
                        <a:rPr lang="en-US" sz="2400" dirty="0"/>
                        <a:t>CD30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Uneori</a:t>
                      </a:r>
                      <a:r>
                        <a:rPr lang="en-US" sz="2400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97">
                <a:tc>
                  <a:txBody>
                    <a:bodyPr/>
                    <a:lstStyle/>
                    <a:p>
                      <a:r>
                        <a:rPr lang="en-US" sz="2400" dirty="0"/>
                        <a:t>CD20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97">
                <a:tc>
                  <a:txBody>
                    <a:bodyPr/>
                    <a:lstStyle/>
                    <a:p>
                      <a:r>
                        <a:rPr lang="en-US" sz="2400" dirty="0"/>
                        <a:t>CD45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675">
                <a:tc>
                  <a:txBody>
                    <a:bodyPr/>
                    <a:lstStyle/>
                    <a:p>
                      <a:r>
                        <a:rPr lang="en-US" sz="2400" dirty="0"/>
                        <a:t>EMA(</a:t>
                      </a:r>
                      <a:r>
                        <a:rPr lang="en-US" sz="2400" dirty="0" err="1"/>
                        <a:t>atg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epitelial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membranar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97">
                <a:tc>
                  <a:txBody>
                    <a:bodyPr/>
                    <a:lstStyle/>
                    <a:p>
                      <a:r>
                        <a:rPr lang="en-US" sz="2400" dirty="0"/>
                        <a:t>VEB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30-50…..70%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0675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Infiltrat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inflamator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reactiv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polimorf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Domină</a:t>
                      </a:r>
                      <a:r>
                        <a:rPr lang="en-US" sz="2400" dirty="0"/>
                        <a:t> Ly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Domină</a:t>
                      </a:r>
                      <a:r>
                        <a:rPr lang="en-US" sz="2400" dirty="0"/>
                        <a:t> Ly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9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Debutul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unicentric,de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obicei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supradiafragmatic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(90 % din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cazuri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debut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subdiafragmatic</a:t>
            </a:r>
            <a:r>
              <a:rPr lang="en-US" dirty="0">
                <a:latin typeface="Arial" pitchFamily="34" charset="0"/>
                <a:cs typeface="Arial" pitchFamily="34" charset="0"/>
              </a:rPr>
              <a:t> 10% din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cazuri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interesarea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inelului</a:t>
            </a:r>
            <a:r>
              <a:rPr lang="en-US" dirty="0">
                <a:latin typeface="Arial" pitchFamily="34" charset="0"/>
                <a:cs typeface="Arial" pitchFamily="34" charset="0"/>
              </a:rPr>
              <a:t> WALDEYER =f.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rara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sugerand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o-RO" dirty="0">
                <a:latin typeface="Arial" pitchFamily="34" charset="0"/>
                <a:cs typeface="Arial" pitchFamily="34" charset="0"/>
              </a:rPr>
              <a:t>degraba</a:t>
            </a:r>
            <a:r>
              <a:rPr lang="en-US" dirty="0">
                <a:latin typeface="Arial" pitchFamily="34" charset="0"/>
                <a:cs typeface="Arial" pitchFamily="34" charset="0"/>
              </a:rPr>
              <a:t> un LMNH.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Simptome</a:t>
            </a:r>
            <a:r>
              <a:rPr lang="en-US" dirty="0">
                <a:latin typeface="Arial" pitchFamily="34" charset="0"/>
                <a:cs typeface="Arial" pitchFamily="34" charset="0"/>
              </a:rPr>
              <a:t> B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Adenopatii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HSmegalie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2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medulare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PBO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PET CT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pulmonare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80% din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cazuri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realizeaza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contiguitate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20 % din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cazuri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std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Afectarea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splenica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prezenta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splenomegaliei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stadiul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III de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boala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60000"/>
              </a:lnSpc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Dezavantajele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splenectomiei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60000"/>
              </a:lnSpc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accidente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datorate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actului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chirurgical;</a:t>
            </a:r>
          </a:p>
          <a:p>
            <a:pPr>
              <a:lnSpc>
                <a:spcPct val="160000"/>
              </a:lnSpc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infectios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imediat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distanta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60000"/>
              </a:lnSpc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septicemii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grave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urmate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de CID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agenti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infectiosi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penumococul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meningococul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streptococul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H.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Influenze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160000"/>
              </a:lnSpc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inaintea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splenectomiei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impune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vaccinarea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antipneumococica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antistafilococica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anti H.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Influenze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hepatice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5% din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prezinta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hepatice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boala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PBH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osoase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rare,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realizate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contiguitate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la un ganglion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vecinatate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afectat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Rx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osoase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CT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RMN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pentru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evidentierea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leziunilor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osteolitice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rareori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osteocondensate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4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Clinic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manifestari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neurologice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943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/>
              <a:t>1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Leucoencefalita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multifocala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progresiva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70000"/>
              </a:lnSpc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tulburari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meningee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lnSpc>
                <a:spcPct val="170000"/>
              </a:lnSpc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vizuale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lnSpc>
                <a:spcPct val="170000"/>
              </a:lnSpc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afazie,leziuni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progresive,cu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extindere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contralaterala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asimetrica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Diagnostic: RMN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Evolutia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letala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cateva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luni</a:t>
            </a: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epidurale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70000"/>
              </a:lnSpc>
              <a:buFontTx/>
              <a:buChar char="-"/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compresiune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medulara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lnSpc>
                <a:spcPct val="170000"/>
              </a:lnSpc>
              <a:buFontTx/>
              <a:buChar char="-"/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compresiuni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radiculare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 err="1">
                <a:latin typeface="Arial" pitchFamily="34" charset="0"/>
                <a:cs typeface="Arial" pitchFamily="34" charset="0"/>
              </a:rPr>
              <a:t>Examenul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LCR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mielografia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vor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decela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sediul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determinarii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  <a:r>
              <a:rPr lang="ro-RO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Laminectomia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decompresiva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confirma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diagnosticul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histopatologic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prelevare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bioptica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epidurala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Determinarile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epidurale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constituie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urgente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hematologice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.(RT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decompresiva,CT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sistemica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fel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eficienta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meningeale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- rare.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latin typeface="Arial" pitchFamily="34" charset="0"/>
                <a:cs typeface="Arial" pitchFamily="34" charset="0"/>
              </a:rPr>
              <a:t>intracerebrale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exceptionale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dar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posibile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772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Diagnosticul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pozitiv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Clinic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Paraclinic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certitudine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biopsie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ganglionara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examen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histopatologic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celula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Sternberg – Reed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-un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infiltrat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inflamator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reactiv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polimorf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care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domina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Ly B in forma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atipica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Ly T in forma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clasica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alaturi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plasmocite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histiocite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granulocyte +/- IHC</a:t>
            </a:r>
          </a:p>
        </p:txBody>
      </p:sp>
    </p:spTree>
    <p:extLst>
      <p:ext uri="{BB962C8B-B14F-4D97-AF65-F5344CB8AC3E}">
        <p14:creationId xmlns:p14="http://schemas.microsoft.com/office/powerpoint/2010/main" val="205690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descrisă</a:t>
            </a:r>
            <a:r>
              <a:rPr lang="en-US" dirty="0"/>
              <a:t> cu 18</a:t>
            </a:r>
            <a:r>
              <a:rPr lang="en-GB"/>
              <a:t>8</a:t>
            </a:r>
            <a:r>
              <a:rPr lang="en-US"/>
              <a:t> </a:t>
            </a:r>
            <a:r>
              <a:rPr lang="en-US" dirty="0"/>
              <a:t>de </a:t>
            </a:r>
            <a:r>
              <a:rPr lang="en-US" dirty="0" err="1"/>
              <a:t>urmă</a:t>
            </a:r>
            <a:r>
              <a:rPr lang="en-US" dirty="0"/>
              <a:t> in 1832 de </a:t>
            </a:r>
            <a:r>
              <a:rPr lang="en-US" dirty="0" err="1"/>
              <a:t>către</a:t>
            </a:r>
            <a:r>
              <a:rPr lang="en-US" dirty="0"/>
              <a:t> Thomas Hodgkin – </a:t>
            </a:r>
            <a:r>
              <a:rPr lang="en-US" dirty="0" err="1"/>
              <a:t>limfoproliferare</a:t>
            </a:r>
            <a:r>
              <a:rPr lang="en-US" dirty="0"/>
              <a:t> </a:t>
            </a:r>
            <a:r>
              <a:rPr lang="en-US" dirty="0" err="1"/>
              <a:t>particulară</a:t>
            </a:r>
            <a:endParaRPr lang="en-US" dirty="0"/>
          </a:p>
          <a:p>
            <a:pPr lvl="1"/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maligne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minoritate</a:t>
            </a:r>
            <a:r>
              <a:rPr lang="en-US" dirty="0"/>
              <a:t> – 1-2% din masa </a:t>
            </a:r>
            <a:r>
              <a:rPr lang="en-US" dirty="0" err="1"/>
              <a:t>tumorală</a:t>
            </a:r>
            <a:endParaRPr lang="en-US" dirty="0"/>
          </a:p>
          <a:p>
            <a:pPr lvl="1"/>
            <a:r>
              <a:rPr lang="en-US" dirty="0" err="1"/>
              <a:t>originea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proliferante</a:t>
            </a:r>
            <a:endParaRPr lang="en-US" dirty="0"/>
          </a:p>
          <a:p>
            <a:pPr lvl="1"/>
            <a:r>
              <a:rPr lang="en-US" dirty="0" err="1"/>
              <a:t>patogenia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8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Investigatii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la diagnostic –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bilant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pre-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791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Hemoleucograma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VSH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, Fbg, PCR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LDH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Albumina serica + f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unctie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hepatica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(GPT, GOT, FA)</a:t>
            </a:r>
          </a:p>
          <a:p>
            <a:pPr marL="514350" indent="-514350">
              <a:buAutoNum type="arabicPeriod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Functia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renala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Teste virale – HBs, atc anti HCV, HIV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Radiografie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toracica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postero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-anterior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+ ecografie abdomino-pelvina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torace+abdomen+pelvis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514350" indent="-514350">
              <a:buAutoNum type="arabicPeriod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PET – CT / PBO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Ecografie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cardiaca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aprecierea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fractiei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ejectie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ventricul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(FEV)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inainte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antraciclinelor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Recoltarea si conservarea de sperma si ovocite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78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79" y="94669"/>
            <a:ext cx="7886701" cy="84548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Stadializarea</a:t>
            </a:r>
            <a:r>
              <a:rPr lang="en-US" sz="3200" b="1" dirty="0"/>
              <a:t> Ann Arbor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693270"/>
              </p:ext>
            </p:extLst>
          </p:nvPr>
        </p:nvGraphicFramePr>
        <p:xfrm>
          <a:off x="304800" y="905949"/>
          <a:ext cx="5943600" cy="449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327">
                <a:tc>
                  <a:txBody>
                    <a:bodyPr/>
                    <a:lstStyle/>
                    <a:p>
                      <a:r>
                        <a:rPr lang="en-US" dirty="0"/>
                        <a:t>STADIUL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CARACTERISTICI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55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Afectarea unui singur ganglion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/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 unei singure structuri limfoide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+/- o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extralimfatica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cu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caracter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localizat</a:t>
                      </a:r>
                      <a:endParaRPr lang="en-US" sz="1400" dirty="0"/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977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Afectarea a doi sau mai mulţi ganglioni de aceeaşi parte a diafragmului (mediastinul este considerat o singură localizare, ganglionii hilari bilaterali sunt consideraţi două localizări)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+/-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extralimfatica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cu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caracter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localizat</a:t>
                      </a:r>
                      <a:endParaRPr lang="en-US" sz="1400" dirty="0"/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Afectarea ganglionilor sau a structurilor limfoide de ambele părţi ale diafragmului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+/-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extralimfatica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cu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caracter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localizat</a:t>
                      </a:r>
                      <a:r>
                        <a:rPr lang="en-US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endParaRPr lang="en-US" sz="1400" dirty="0"/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752">
                <a:tc>
                  <a:txBody>
                    <a:bodyPr/>
                    <a:lstStyle/>
                    <a:p>
                      <a:r>
                        <a:rPr lang="en-US" dirty="0"/>
                        <a:t>IV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Afectarea ganglionilor sau a structurilor limfoide de ambele părţi ale diafragmului cu determinare obligatorie extraganglionară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prin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diseminare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cale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hematogena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afectare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extralimfatica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cu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caracter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difuz</a:t>
                      </a:r>
                      <a:r>
                        <a:rPr lang="ro-RO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(măduvă osoasă, ficat, multiple determinări pulmonare).</a:t>
                      </a:r>
                      <a:endParaRPr lang="en-US" sz="1400" dirty="0"/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443" y="5562600"/>
            <a:ext cx="788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A/B – E</a:t>
            </a:r>
          </a:p>
          <a:p>
            <a:r>
              <a:rPr lang="ro-RO" dirty="0"/>
              <a:t>- febră peste 38 C ce durează de peste două săptămâni;</a:t>
            </a:r>
            <a:endParaRPr lang="en-US" dirty="0"/>
          </a:p>
          <a:p>
            <a:r>
              <a:rPr lang="ro-RO" dirty="0"/>
              <a:t>- pierdere ponderală peste 10% din greutatea corporală;</a:t>
            </a:r>
            <a:endParaRPr lang="en-US" dirty="0"/>
          </a:p>
          <a:p>
            <a:r>
              <a:rPr lang="ro-RO" dirty="0"/>
              <a:t>- transpiraţii nocturne ce obligă la schimbarea lenjeriei </a:t>
            </a:r>
            <a:r>
              <a:rPr lang="en-US" dirty="0"/>
              <a:t>de </a:t>
            </a:r>
            <a:r>
              <a:rPr lang="en-US" dirty="0" err="1"/>
              <a:t>corp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5" name="Picture 3" descr="Hodgkin's stage 1,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8" y="586522"/>
            <a:ext cx="2432304" cy="30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dgkin's stage 3,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37" y="3597946"/>
            <a:ext cx="2432304" cy="29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544524" y="4656038"/>
            <a:ext cx="64008" cy="548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67621" y="4701541"/>
            <a:ext cx="68580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94776" y="4765767"/>
            <a:ext cx="38862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10144" y="4775563"/>
            <a:ext cx="36576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994469" y="4623816"/>
            <a:ext cx="73152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8200" y="4701541"/>
            <a:ext cx="36576" cy="723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Diagnostic </a:t>
            </a:r>
            <a:r>
              <a:rPr lang="en-US" sz="3600" b="1" dirty="0" err="1"/>
              <a:t>diferential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Mononucleoza</a:t>
            </a:r>
            <a:r>
              <a:rPr lang="en-US" sz="2400" dirty="0"/>
              <a:t> </a:t>
            </a:r>
            <a:r>
              <a:rPr lang="en-US" sz="2400" dirty="0" err="1"/>
              <a:t>infectioasa</a:t>
            </a:r>
            <a:endParaRPr lang="en-US" sz="2400" dirty="0"/>
          </a:p>
          <a:p>
            <a:pPr lvl="0"/>
            <a:r>
              <a:rPr lang="en-US" sz="2400" dirty="0" err="1"/>
              <a:t>Granulomatozele</a:t>
            </a:r>
            <a:r>
              <a:rPr lang="en-US" sz="2400" dirty="0"/>
              <a:t> </a:t>
            </a:r>
            <a:r>
              <a:rPr lang="en-US" sz="2400" dirty="0" err="1"/>
              <a:t>ganglionare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TBC </a:t>
            </a:r>
            <a:r>
              <a:rPr lang="en-US" sz="2400" dirty="0" err="1"/>
              <a:t>ganglionar</a:t>
            </a:r>
            <a:endParaRPr lang="en-US" sz="2400" dirty="0"/>
          </a:p>
          <a:p>
            <a:pPr lvl="1"/>
            <a:r>
              <a:rPr lang="en-US" sz="2400" dirty="0" err="1"/>
              <a:t>Sarcoidoza</a:t>
            </a:r>
            <a:r>
              <a:rPr lang="en-US" sz="2400" dirty="0"/>
              <a:t> </a:t>
            </a:r>
            <a:r>
              <a:rPr lang="en-US" sz="2400" dirty="0" err="1"/>
              <a:t>ganglionara</a:t>
            </a:r>
            <a:endParaRPr lang="en-US" sz="2400" dirty="0"/>
          </a:p>
          <a:p>
            <a:pPr lvl="1"/>
            <a:r>
              <a:rPr lang="en-US" sz="2400" dirty="0" err="1"/>
              <a:t>Lepra</a:t>
            </a:r>
            <a:endParaRPr lang="en-US" sz="2400" dirty="0"/>
          </a:p>
          <a:p>
            <a:pPr lvl="1"/>
            <a:r>
              <a:rPr lang="en-US" sz="2400" dirty="0" err="1"/>
              <a:t>Sifilisul</a:t>
            </a:r>
            <a:endParaRPr lang="en-US" sz="2400" dirty="0"/>
          </a:p>
          <a:p>
            <a:pPr lvl="0"/>
            <a:r>
              <a:rPr lang="en-US" sz="2400" dirty="0" err="1"/>
              <a:t>Toxoplasmoza</a:t>
            </a:r>
            <a:endParaRPr lang="en-US" sz="2400" dirty="0"/>
          </a:p>
          <a:p>
            <a:pPr lvl="0"/>
            <a:r>
              <a:rPr lang="en-US" sz="2400" dirty="0" err="1"/>
              <a:t>Adenovirozele</a:t>
            </a:r>
            <a:endParaRPr lang="en-US" sz="2400" dirty="0"/>
          </a:p>
          <a:p>
            <a:pPr lvl="0"/>
            <a:r>
              <a:rPr lang="en-US" sz="2400" dirty="0" err="1"/>
              <a:t>Adenopatiile</a:t>
            </a:r>
            <a:r>
              <a:rPr lang="en-US" sz="2400" dirty="0"/>
              <a:t> din </a:t>
            </a:r>
            <a:r>
              <a:rPr lang="en-US" sz="2400" dirty="0" err="1"/>
              <a:t>febrele</a:t>
            </a:r>
            <a:r>
              <a:rPr lang="en-US" sz="2400" dirty="0"/>
              <a:t> eruptive.</a:t>
            </a:r>
          </a:p>
          <a:p>
            <a:r>
              <a:rPr lang="en-US" sz="2400" dirty="0"/>
              <a:t>LMNH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96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Complicatii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Boala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Sdr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compresiune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VCS : </a:t>
            </a: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tuse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seaca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cianoza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turgescenta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jugulara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edem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pelerina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sdr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Claude Bernard Horner =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mioza+ptoza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palpabrala+enoftalmie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determinari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hepatice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boala</a:t>
            </a:r>
            <a:r>
              <a:rPr lang="ro-RO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icter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colestatic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progresiv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compresie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coledociana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grup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ggl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icter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colestatic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care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regreseaza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CT;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FAS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crescut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cazul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determinarilor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hepatice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medulare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boala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complicatiile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autoimune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sunt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rare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7682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Complicatii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latin typeface="Arial" pitchFamily="34" charset="0"/>
                <a:cs typeface="Arial" pitchFamily="34" charset="0"/>
              </a:rPr>
              <a:t>CT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digestive, greturi, varsaturi, in special dupa Cariolysina si Dacarbazina;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VKR poate induce polineuropatie in special senzitiva.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alopecia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RT:</a:t>
            </a: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hipotiroidia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latent</a:t>
            </a: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pericardita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iradiere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fibrozele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pulmonare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post RT,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agravate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caz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cure ABVD</a:t>
            </a: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fibroza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pulmonara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acuta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efecte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asupra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fertilitatii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 o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tanara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caz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iradiere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Y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inversat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disfunctii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valvulare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disfunctii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artere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carotide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subclavii,coronare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CCID.</a:t>
            </a:r>
          </a:p>
        </p:txBody>
      </p:sp>
    </p:spTree>
    <p:extLst>
      <p:ext uri="{BB962C8B-B14F-4D97-AF65-F5344CB8AC3E}">
        <p14:creationId xmlns:p14="http://schemas.microsoft.com/office/powerpoint/2010/main" val="3837450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COMPLICATII TARDIVE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SMD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LAM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secundare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prevalenta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1%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cei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tratati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6%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cei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tratati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CT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citostatica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5-6%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cei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tratati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CT+ RT, 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incidenta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maxima la 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terminarea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protocolului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terapeutic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neoplazii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pulmonar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melanom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malign</a:t>
            </a:r>
          </a:p>
          <a:p>
            <a:pPr lvl="1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tumori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solide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7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Tratament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err="1"/>
              <a:t>Obiectiv</a:t>
            </a:r>
            <a:r>
              <a:rPr lang="en-US" dirty="0"/>
              <a:t>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curabilitatea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/>
              <a:t>Mijloace</a:t>
            </a:r>
            <a:r>
              <a:rPr lang="en-US" dirty="0"/>
              <a:t>:</a:t>
            </a:r>
          </a:p>
          <a:p>
            <a:pPr lvl="1">
              <a:buFontTx/>
              <a:buChar char="-"/>
            </a:pPr>
            <a:r>
              <a:rPr lang="en-US" dirty="0" err="1"/>
              <a:t>Chimioterapia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Radioterapia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CT + RT</a:t>
            </a:r>
          </a:p>
          <a:p>
            <a:pPr lvl="1">
              <a:buFontTx/>
              <a:buChar char="-"/>
            </a:pPr>
            <a:r>
              <a:rPr lang="en-US" dirty="0" err="1"/>
              <a:t>autoTMO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Anticorpi</a:t>
            </a:r>
            <a:r>
              <a:rPr lang="en-US" dirty="0"/>
              <a:t> </a:t>
            </a:r>
            <a:r>
              <a:rPr lang="en-US" dirty="0" err="1"/>
              <a:t>monoclonali</a:t>
            </a:r>
            <a:r>
              <a:rPr lang="en-US" dirty="0"/>
              <a:t> (</a:t>
            </a:r>
            <a:r>
              <a:rPr lang="en-US" dirty="0" err="1"/>
              <a:t>Mabthera</a:t>
            </a:r>
            <a:r>
              <a:rPr lang="en-US" dirty="0"/>
              <a:t>, </a:t>
            </a:r>
            <a:r>
              <a:rPr lang="en-US" dirty="0" err="1"/>
              <a:t>Adcetris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2889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9144000" cy="1562100"/>
          </a:xfrm>
        </p:spPr>
        <p:txBody>
          <a:bodyPr>
            <a:normAutofit fontScale="90000"/>
          </a:bodyPr>
          <a:lstStyle/>
          <a:p>
            <a:pPr algn="l"/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clasică</a:t>
            </a:r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Stadializarea EORTC </a:t>
            </a:r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European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 Research and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Treatment of Cancer</a:t>
            </a:r>
            <a:r>
              <a:rPr lang="ro-RO" sz="22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820263"/>
              </p:ext>
            </p:extLst>
          </p:nvPr>
        </p:nvGraphicFramePr>
        <p:xfrm>
          <a:off x="419100" y="2667000"/>
          <a:ext cx="8305800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Stadiul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Ann Arbor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Localizat/limitat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Std I si II fara factori</a:t>
                      </a:r>
                      <a:r>
                        <a:rPr lang="ro-RO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de risc</a:t>
                      </a:r>
                      <a:endParaRPr lang="ro-R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Intermediar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Std I si II cu factori de risc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Avansat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Times New Roman" pitchFamily="18" charset="0"/>
                          <a:cs typeface="Times New Roman" pitchFamily="18" charset="0"/>
                        </a:rPr>
                        <a:t>Std</a:t>
                      </a:r>
                      <a:r>
                        <a:rPr lang="ro-RO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III si IV</a:t>
                      </a:r>
                      <a:endParaRPr lang="ro-RO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191000"/>
            <a:ext cx="80105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Factori de risc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Tumora mediastinala : 1/3 diam.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ransvers al toracelui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Varsta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50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VSH &gt; 50 mm/1h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30 mm/1h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nodale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interesate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7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ABVD</a:t>
            </a:r>
          </a:p>
          <a:p>
            <a:pPr marL="0" indent="0">
              <a:buNone/>
            </a:pPr>
            <a:r>
              <a:rPr lang="en-US" sz="2000" dirty="0"/>
              <a:t>Doxorubicin 25 mg/2, IV, </a:t>
            </a:r>
            <a:r>
              <a:rPr lang="en-US" sz="2000" dirty="0" err="1"/>
              <a:t>ziua</a:t>
            </a:r>
            <a:r>
              <a:rPr lang="en-US" sz="2000" dirty="0"/>
              <a:t> 1, 15</a:t>
            </a:r>
          </a:p>
          <a:p>
            <a:pPr marL="0" indent="0">
              <a:buNone/>
            </a:pPr>
            <a:r>
              <a:rPr lang="en-US" sz="2000" dirty="0" err="1"/>
              <a:t>Bleomycin</a:t>
            </a:r>
            <a:r>
              <a:rPr lang="en-US" sz="2000" dirty="0"/>
              <a:t> 10 mg/, IV, </a:t>
            </a:r>
            <a:r>
              <a:rPr lang="en-US" sz="2000" dirty="0" err="1"/>
              <a:t>ziua</a:t>
            </a:r>
            <a:r>
              <a:rPr lang="en-US" sz="2000" dirty="0"/>
              <a:t> 1, 15</a:t>
            </a:r>
          </a:p>
          <a:p>
            <a:pPr marL="0" indent="0">
              <a:buNone/>
            </a:pPr>
            <a:r>
              <a:rPr lang="en-US" sz="2000" dirty="0" err="1"/>
              <a:t>Dacarbazin</a:t>
            </a:r>
            <a:r>
              <a:rPr lang="en-US" sz="2000" dirty="0"/>
              <a:t> 375 mg/m2, IV, </a:t>
            </a:r>
            <a:r>
              <a:rPr lang="en-US" sz="2000" dirty="0" err="1"/>
              <a:t>ziua</a:t>
            </a:r>
            <a:r>
              <a:rPr lang="en-US" sz="2000" dirty="0"/>
              <a:t> 1, 15</a:t>
            </a:r>
          </a:p>
          <a:p>
            <a:pPr marL="0" indent="0">
              <a:buNone/>
            </a:pPr>
            <a:r>
              <a:rPr lang="en-US" sz="2000" dirty="0" err="1"/>
              <a:t>Vinblastin</a:t>
            </a:r>
            <a:r>
              <a:rPr lang="en-US" sz="2000" dirty="0"/>
              <a:t> 6 mg/m2, IV, </a:t>
            </a:r>
            <a:r>
              <a:rPr lang="en-US" sz="2000" dirty="0" err="1"/>
              <a:t>ziua</a:t>
            </a:r>
            <a:r>
              <a:rPr lang="en-US" sz="2000" dirty="0"/>
              <a:t> 1, 15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Ciclul</a:t>
            </a:r>
            <a:r>
              <a:rPr lang="en-US" sz="2000" dirty="0"/>
              <a:t> se </a:t>
            </a:r>
            <a:r>
              <a:rPr lang="en-US" sz="2000" dirty="0" err="1"/>
              <a:t>repeta</a:t>
            </a:r>
            <a:r>
              <a:rPr lang="en-US" sz="2000" dirty="0"/>
              <a:t> la 30 de </a:t>
            </a:r>
            <a:r>
              <a:rPr lang="en-US" sz="2000" dirty="0" err="1"/>
              <a:t>zile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MOPP: </a:t>
            </a:r>
          </a:p>
          <a:p>
            <a:pPr marL="0" lvl="0" indent="0">
              <a:buNone/>
            </a:pPr>
            <a:r>
              <a:rPr lang="en-US" sz="2000" dirty="0"/>
              <a:t>Nitrogen </a:t>
            </a:r>
            <a:r>
              <a:rPr lang="en-US" sz="2000" dirty="0" err="1"/>
              <a:t>mustar</a:t>
            </a:r>
            <a:r>
              <a:rPr lang="en-US" sz="2000" dirty="0"/>
              <a:t> 6mg/m</a:t>
            </a:r>
            <a:r>
              <a:rPr lang="en-US" sz="2000" baseline="30000" dirty="0"/>
              <a:t>2</a:t>
            </a:r>
            <a:r>
              <a:rPr lang="en-US" sz="2000" dirty="0"/>
              <a:t> IV </a:t>
            </a:r>
            <a:r>
              <a:rPr lang="en-US" sz="2000" dirty="0" err="1"/>
              <a:t>zilele</a:t>
            </a:r>
            <a:r>
              <a:rPr lang="en-US" sz="2000" dirty="0"/>
              <a:t> 1 + 8;</a:t>
            </a:r>
          </a:p>
          <a:p>
            <a:pPr marL="0" lvl="0" indent="0">
              <a:buNone/>
            </a:pPr>
            <a:r>
              <a:rPr lang="en-US" sz="2000" dirty="0" err="1"/>
              <a:t>Vincristina</a:t>
            </a:r>
            <a:r>
              <a:rPr lang="en-US" sz="2000" dirty="0"/>
              <a:t> 1,4 mg/m</a:t>
            </a:r>
            <a:r>
              <a:rPr lang="en-US" sz="2000" baseline="30000" dirty="0"/>
              <a:t>2</a:t>
            </a:r>
            <a:r>
              <a:rPr lang="en-US" sz="2000" dirty="0"/>
              <a:t> IV </a:t>
            </a:r>
            <a:r>
              <a:rPr lang="en-US" sz="2000" dirty="0" err="1"/>
              <a:t>pe</a:t>
            </a:r>
            <a:r>
              <a:rPr lang="en-US" sz="2000" dirty="0"/>
              <a:t> tub </a:t>
            </a:r>
            <a:r>
              <a:rPr lang="en-US" sz="2000" dirty="0" err="1"/>
              <a:t>zilele</a:t>
            </a:r>
            <a:r>
              <a:rPr lang="en-US" sz="2000" dirty="0"/>
              <a:t> 1+8;</a:t>
            </a:r>
          </a:p>
          <a:p>
            <a:pPr marL="0" lvl="0" indent="0">
              <a:buNone/>
            </a:pPr>
            <a:r>
              <a:rPr lang="en-US" sz="2000" dirty="0" err="1"/>
              <a:t>Procarbazina</a:t>
            </a:r>
            <a:r>
              <a:rPr lang="en-US" sz="2000" dirty="0"/>
              <a:t> 100mg/m</a:t>
            </a:r>
            <a:r>
              <a:rPr lang="en-US" sz="2000" baseline="30000" dirty="0"/>
              <a:t>2</a:t>
            </a:r>
            <a:r>
              <a:rPr lang="en-US" sz="2000" dirty="0"/>
              <a:t> PO </a:t>
            </a:r>
            <a:r>
              <a:rPr lang="en-US" sz="2000" dirty="0" err="1"/>
              <a:t>zilele</a:t>
            </a:r>
            <a:r>
              <a:rPr lang="en-US" sz="2000" dirty="0"/>
              <a:t> 1-14;</a:t>
            </a:r>
          </a:p>
          <a:p>
            <a:pPr marL="0" lvl="0" indent="0">
              <a:buNone/>
            </a:pPr>
            <a:r>
              <a:rPr lang="en-US" sz="2000" dirty="0" err="1"/>
              <a:t>Prednison</a:t>
            </a:r>
            <a:r>
              <a:rPr lang="en-US" sz="2000" dirty="0"/>
              <a:t> 40mg/m</a:t>
            </a:r>
            <a:r>
              <a:rPr lang="en-US" sz="2000" baseline="30000" dirty="0"/>
              <a:t>2</a:t>
            </a:r>
            <a:r>
              <a:rPr lang="en-US" sz="2000" dirty="0"/>
              <a:t> PO </a:t>
            </a:r>
            <a:r>
              <a:rPr lang="en-US" sz="2000" dirty="0" err="1"/>
              <a:t>zilele</a:t>
            </a:r>
            <a:r>
              <a:rPr lang="en-US" sz="2000" dirty="0"/>
              <a:t> 1-14;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 err="1"/>
              <a:t>Ciclul</a:t>
            </a:r>
            <a:r>
              <a:rPr lang="en-US" sz="2000" dirty="0"/>
              <a:t> se </a:t>
            </a:r>
            <a:r>
              <a:rPr lang="en-US" sz="2000" dirty="0" err="1"/>
              <a:t>repeta</a:t>
            </a:r>
            <a:r>
              <a:rPr lang="en-US" sz="2000" dirty="0"/>
              <a:t> la 28 </a:t>
            </a:r>
            <a:r>
              <a:rPr lang="en-US" sz="2000" dirty="0" err="1"/>
              <a:t>zile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BEACOPP basic </a:t>
            </a:r>
          </a:p>
          <a:p>
            <a:pPr marL="0" indent="0">
              <a:buNone/>
            </a:pPr>
            <a:r>
              <a:rPr lang="en-US" sz="2000" dirty="0"/>
              <a:t>Doxorubicin 25 mg/2, IV, </a:t>
            </a:r>
            <a:r>
              <a:rPr lang="en-US" sz="2000" dirty="0" err="1"/>
              <a:t>ziua</a:t>
            </a:r>
            <a:r>
              <a:rPr lang="en-US" sz="2000" dirty="0"/>
              <a:t> 1 </a:t>
            </a:r>
          </a:p>
          <a:p>
            <a:pPr marL="0" indent="0">
              <a:buNone/>
            </a:pPr>
            <a:r>
              <a:rPr lang="en-US" sz="2000" dirty="0" err="1"/>
              <a:t>Ciclofosfamida</a:t>
            </a:r>
            <a:r>
              <a:rPr lang="en-US" sz="2000" dirty="0"/>
              <a:t> 650/</a:t>
            </a:r>
            <a:r>
              <a:rPr lang="en-US" sz="2000" dirty="0" err="1"/>
              <a:t>mp</a:t>
            </a:r>
            <a:r>
              <a:rPr lang="en-US" sz="2000" dirty="0"/>
              <a:t>, IV, </a:t>
            </a:r>
            <a:r>
              <a:rPr lang="en-US" sz="2000" dirty="0" err="1"/>
              <a:t>ziua</a:t>
            </a:r>
            <a:r>
              <a:rPr lang="en-US" sz="2000" dirty="0"/>
              <a:t> 1 </a:t>
            </a:r>
          </a:p>
          <a:p>
            <a:pPr marL="0" indent="0">
              <a:buNone/>
            </a:pPr>
            <a:r>
              <a:rPr lang="en-US" sz="2000" dirty="0" err="1"/>
              <a:t>Etoposide</a:t>
            </a:r>
            <a:r>
              <a:rPr lang="en-US" sz="2000" dirty="0"/>
              <a:t> 100mg/m2, IV, </a:t>
            </a:r>
            <a:r>
              <a:rPr lang="en-US" sz="2000" dirty="0" err="1"/>
              <a:t>zilele</a:t>
            </a:r>
            <a:r>
              <a:rPr lang="en-US" sz="2000" dirty="0"/>
              <a:t> 1-3 </a:t>
            </a:r>
          </a:p>
          <a:p>
            <a:pPr marL="0" indent="0">
              <a:buNone/>
            </a:pPr>
            <a:r>
              <a:rPr lang="en-US" sz="2000" dirty="0" err="1"/>
              <a:t>Vincristin</a:t>
            </a:r>
            <a:r>
              <a:rPr lang="en-US" sz="2000" dirty="0"/>
              <a:t> 1,4mg/m2 (max. 2mg), IV, </a:t>
            </a:r>
            <a:r>
              <a:rPr lang="en-US" sz="2000" dirty="0" err="1"/>
              <a:t>ziua</a:t>
            </a:r>
            <a:r>
              <a:rPr lang="en-US" sz="2000" dirty="0"/>
              <a:t> 8 </a:t>
            </a:r>
          </a:p>
          <a:p>
            <a:pPr marL="0" indent="0">
              <a:buNone/>
            </a:pPr>
            <a:r>
              <a:rPr lang="en-US" sz="2000" dirty="0" err="1"/>
              <a:t>Bleomycin</a:t>
            </a:r>
            <a:r>
              <a:rPr lang="en-US" sz="2000" dirty="0"/>
              <a:t> 10 mg/m2, IV, </a:t>
            </a:r>
            <a:r>
              <a:rPr lang="en-US" sz="2000" dirty="0" err="1"/>
              <a:t>ziua</a:t>
            </a:r>
            <a:r>
              <a:rPr lang="en-US" sz="2000" dirty="0"/>
              <a:t> 8 </a:t>
            </a:r>
          </a:p>
          <a:p>
            <a:pPr marL="0" indent="0">
              <a:buNone/>
            </a:pPr>
            <a:r>
              <a:rPr lang="en-US" sz="2000" dirty="0" err="1"/>
              <a:t>Procarbazina</a:t>
            </a:r>
            <a:r>
              <a:rPr lang="en-US" sz="2000" dirty="0"/>
              <a:t> 100mg/m2, PO, </a:t>
            </a:r>
            <a:r>
              <a:rPr lang="en-US" sz="2000" dirty="0" err="1"/>
              <a:t>zilele</a:t>
            </a:r>
            <a:r>
              <a:rPr lang="en-US" sz="2000" dirty="0"/>
              <a:t> 1-7 </a:t>
            </a:r>
          </a:p>
          <a:p>
            <a:pPr marL="0" indent="0">
              <a:buNone/>
            </a:pPr>
            <a:r>
              <a:rPr lang="en-US" sz="2000" dirty="0" err="1"/>
              <a:t>Prednison</a:t>
            </a:r>
            <a:r>
              <a:rPr lang="en-US" sz="2000" dirty="0"/>
              <a:t> 40mg/m2, PO, </a:t>
            </a:r>
            <a:r>
              <a:rPr lang="en-US" sz="2000" dirty="0" err="1"/>
              <a:t>zilele</a:t>
            </a:r>
            <a:r>
              <a:rPr lang="en-US" sz="2000" dirty="0"/>
              <a:t> 1-14 </a:t>
            </a:r>
          </a:p>
          <a:p>
            <a:pPr marL="0" indent="0">
              <a:buNone/>
            </a:pPr>
            <a:r>
              <a:rPr lang="en-US" sz="2000" dirty="0" err="1"/>
              <a:t>Ciclul</a:t>
            </a:r>
            <a:r>
              <a:rPr lang="en-US" sz="2000" dirty="0"/>
              <a:t> se </a:t>
            </a:r>
            <a:r>
              <a:rPr lang="en-US" sz="2000" dirty="0" err="1"/>
              <a:t>repeta</a:t>
            </a:r>
            <a:r>
              <a:rPr lang="en-US" sz="2000" dirty="0"/>
              <a:t> la  la 21 </a:t>
            </a:r>
            <a:r>
              <a:rPr lang="en-US" sz="2000" dirty="0" err="1"/>
              <a:t>zile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BEACOPP </a:t>
            </a:r>
            <a:r>
              <a:rPr lang="en-US" sz="2000" b="1" dirty="0" err="1"/>
              <a:t>escaladat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dirty="0"/>
              <a:t>Doxorubicin 35 mg/m2, IV </a:t>
            </a:r>
            <a:r>
              <a:rPr lang="en-US" sz="2000" dirty="0" err="1"/>
              <a:t>ziua</a:t>
            </a:r>
            <a:r>
              <a:rPr lang="en-US" sz="2000" dirty="0"/>
              <a:t> 1 </a:t>
            </a:r>
          </a:p>
          <a:p>
            <a:pPr marL="0" indent="0">
              <a:buNone/>
            </a:pPr>
            <a:r>
              <a:rPr lang="en-US" sz="2000" dirty="0" err="1"/>
              <a:t>Ciclofosfamida</a:t>
            </a:r>
            <a:r>
              <a:rPr lang="en-US" sz="2000" dirty="0"/>
              <a:t> 1250mg/m2, IV, </a:t>
            </a:r>
            <a:r>
              <a:rPr lang="en-US" sz="2000" dirty="0" err="1"/>
              <a:t>ziua</a:t>
            </a:r>
            <a:r>
              <a:rPr lang="en-US" sz="2000" dirty="0"/>
              <a:t> 1 </a:t>
            </a:r>
          </a:p>
          <a:p>
            <a:pPr marL="0" indent="0">
              <a:buNone/>
            </a:pPr>
            <a:r>
              <a:rPr lang="en-US" sz="2000" dirty="0" err="1"/>
              <a:t>Etoposide</a:t>
            </a:r>
            <a:r>
              <a:rPr lang="en-US" sz="2000" dirty="0"/>
              <a:t> 200mg/m2, IV </a:t>
            </a:r>
            <a:r>
              <a:rPr lang="en-US" sz="2000" dirty="0" err="1"/>
              <a:t>zilele</a:t>
            </a:r>
            <a:r>
              <a:rPr lang="en-US" sz="2000" dirty="0"/>
              <a:t> 1-3 </a:t>
            </a:r>
          </a:p>
          <a:p>
            <a:pPr marL="0" indent="0">
              <a:buNone/>
            </a:pPr>
            <a:r>
              <a:rPr lang="en-US" sz="2000" dirty="0" err="1"/>
              <a:t>Bleomycin</a:t>
            </a:r>
            <a:r>
              <a:rPr lang="en-US" sz="2000" dirty="0"/>
              <a:t> 10 mg/m2, IV </a:t>
            </a:r>
            <a:r>
              <a:rPr lang="en-US" sz="2000" dirty="0" err="1"/>
              <a:t>ziua</a:t>
            </a:r>
            <a:r>
              <a:rPr lang="en-US" sz="2000" dirty="0"/>
              <a:t> 8 </a:t>
            </a:r>
          </a:p>
          <a:p>
            <a:pPr marL="0" indent="0">
              <a:buNone/>
            </a:pPr>
            <a:r>
              <a:rPr lang="en-US" sz="2000" dirty="0" err="1"/>
              <a:t>Vincristin</a:t>
            </a:r>
            <a:r>
              <a:rPr lang="en-US" sz="2000" dirty="0"/>
              <a:t> 2mg, IV, </a:t>
            </a:r>
            <a:r>
              <a:rPr lang="en-US" sz="2000" dirty="0" err="1"/>
              <a:t>ziua</a:t>
            </a:r>
            <a:r>
              <a:rPr lang="en-US" sz="2000" dirty="0"/>
              <a:t> 8 </a:t>
            </a:r>
          </a:p>
          <a:p>
            <a:pPr marL="0" indent="0">
              <a:buNone/>
            </a:pPr>
            <a:r>
              <a:rPr lang="en-US" sz="2000" dirty="0" err="1"/>
              <a:t>Procarbazina</a:t>
            </a:r>
            <a:r>
              <a:rPr lang="en-US" sz="2000" dirty="0"/>
              <a:t> 100mg/m2, PO, </a:t>
            </a:r>
            <a:r>
              <a:rPr lang="en-US" sz="2000" dirty="0" err="1"/>
              <a:t>zilele</a:t>
            </a:r>
            <a:r>
              <a:rPr lang="en-US" sz="2000" dirty="0"/>
              <a:t> 1-7 </a:t>
            </a:r>
          </a:p>
          <a:p>
            <a:pPr marL="0" indent="0">
              <a:buNone/>
            </a:pPr>
            <a:r>
              <a:rPr lang="en-US" sz="2000" dirty="0" err="1"/>
              <a:t>Prednison</a:t>
            </a:r>
            <a:r>
              <a:rPr lang="en-US" sz="2000" dirty="0"/>
              <a:t> 40mg/m2 </a:t>
            </a:r>
            <a:r>
              <a:rPr lang="en-US" sz="2000" dirty="0" err="1"/>
              <a:t>zilele</a:t>
            </a:r>
            <a:r>
              <a:rPr lang="en-US" sz="2000" dirty="0"/>
              <a:t>, PO, 1-14</a:t>
            </a:r>
          </a:p>
        </p:txBody>
      </p:sp>
    </p:spTree>
    <p:extLst>
      <p:ext uri="{BB962C8B-B14F-4D97-AF65-F5344CB8AC3E}">
        <p14:creationId xmlns:p14="http://schemas.microsoft.com/office/powerpoint/2010/main" val="29899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6"/>
            <a:ext cx="9144000" cy="6844554"/>
          </a:xfrm>
        </p:spPr>
      </p:pic>
    </p:spTree>
    <p:extLst>
      <p:ext uri="{BB962C8B-B14F-4D97-AF65-F5344CB8AC3E}">
        <p14:creationId xmlns:p14="http://schemas.microsoft.com/office/powerpoint/2010/main" val="393284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solidFill>
                  <a:schemeClr val="hlink"/>
                </a:solidFill>
                <a:effectLst/>
                <a:latin typeface="Arial" charset="0"/>
              </a:rPr>
              <a:t>Generalităţi</a:t>
            </a:r>
            <a:endParaRPr lang="en-US" sz="4000" dirty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364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Arial" charset="0"/>
              </a:rPr>
              <a:t>Distribuţie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bimodală</a:t>
            </a:r>
            <a:r>
              <a:rPr lang="en-US" sz="2800" dirty="0">
                <a:latin typeface="Arial" charset="0"/>
              </a:rPr>
              <a:t> – </a:t>
            </a:r>
            <a:r>
              <a:rPr lang="en-US" sz="2800" dirty="0" err="1">
                <a:latin typeface="Arial" charset="0"/>
              </a:rPr>
              <a:t>decada</a:t>
            </a:r>
            <a:r>
              <a:rPr lang="en-US" sz="2800" dirty="0">
                <a:latin typeface="Arial" charset="0"/>
              </a:rPr>
              <a:t> 2-3 </a:t>
            </a:r>
            <a:r>
              <a:rPr lang="en-US" sz="2800" dirty="0" err="1">
                <a:latin typeface="Arial" charset="0"/>
              </a:rPr>
              <a:t>si</a:t>
            </a:r>
            <a:r>
              <a:rPr lang="en-US" sz="2800" dirty="0">
                <a:latin typeface="Arial" charset="0"/>
              </a:rPr>
              <a:t> 5-6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B/F 2:1 la </a:t>
            </a:r>
            <a:r>
              <a:rPr lang="en-US" sz="2800" dirty="0" err="1">
                <a:latin typeface="Arial" charset="0"/>
              </a:rPr>
              <a:t>copii</a:t>
            </a:r>
            <a:r>
              <a:rPr lang="en-US" sz="2800" dirty="0">
                <a:latin typeface="Arial" charset="0"/>
              </a:rPr>
              <a:t>, B=F la </a:t>
            </a:r>
            <a:r>
              <a:rPr lang="en-US" sz="2800" dirty="0" err="1">
                <a:latin typeface="Arial" charset="0"/>
              </a:rPr>
              <a:t>adulti</a:t>
            </a: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Forma </a:t>
            </a:r>
            <a:r>
              <a:rPr lang="en-US" sz="2800" dirty="0" err="1">
                <a:latin typeface="Arial" charset="0"/>
              </a:rPr>
              <a:t>histologică</a:t>
            </a:r>
            <a:r>
              <a:rPr lang="en-US" sz="2800" dirty="0">
                <a:latin typeface="Arial" charset="0"/>
              </a:rPr>
              <a:t> cu </a:t>
            </a:r>
            <a:r>
              <a:rPr lang="en-US" sz="2800" dirty="0" err="1">
                <a:latin typeface="Arial" charset="0"/>
              </a:rPr>
              <a:t>celularitate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mixtă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mai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frecventă</a:t>
            </a:r>
            <a:r>
              <a:rPr lang="en-US" sz="2800" dirty="0">
                <a:latin typeface="Arial" charset="0"/>
              </a:rPr>
              <a:t> la </a:t>
            </a:r>
            <a:r>
              <a:rPr lang="en-US" sz="2800" dirty="0" err="1">
                <a:latin typeface="Arial" charset="0"/>
              </a:rPr>
              <a:t>vârsta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tânără</a:t>
            </a: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 err="1">
                <a:latin typeface="Arial" charset="0"/>
              </a:rPr>
              <a:t>Diagnosticul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pozitiv</a:t>
            </a:r>
            <a:r>
              <a:rPr lang="en-US" sz="2800" b="1" dirty="0">
                <a:latin typeface="Arial" charset="0"/>
              </a:rPr>
              <a:t> se </a:t>
            </a:r>
            <a:r>
              <a:rPr lang="en-US" sz="2800" b="1" dirty="0" err="1">
                <a:latin typeface="Arial" charset="0"/>
              </a:rPr>
              <a:t>stabileste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prin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examenul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histopatologic</a:t>
            </a:r>
            <a:r>
              <a:rPr lang="en-US" sz="2800" b="1" dirty="0">
                <a:latin typeface="Arial" charset="0"/>
              </a:rPr>
              <a:t> al </a:t>
            </a:r>
            <a:r>
              <a:rPr lang="en-US" sz="2800" b="1" dirty="0" err="1">
                <a:latin typeface="Arial" charset="0"/>
              </a:rPr>
              <a:t>unui</a:t>
            </a:r>
            <a:r>
              <a:rPr lang="en-US" sz="2800" b="1" dirty="0">
                <a:latin typeface="Arial" charset="0"/>
              </a:rPr>
              <a:t> ganglion </a:t>
            </a:r>
            <a:r>
              <a:rPr lang="en-US" sz="2800" b="1" dirty="0" err="1">
                <a:latin typeface="Arial" charset="0"/>
              </a:rPr>
              <a:t>limfatic</a:t>
            </a:r>
            <a:r>
              <a:rPr lang="en-US" sz="2800" b="1" dirty="0">
                <a:latin typeface="Arial" charset="0"/>
              </a:rPr>
              <a:t> – </a:t>
            </a:r>
            <a:r>
              <a:rPr lang="en-US" sz="2800" b="1" dirty="0" err="1">
                <a:latin typeface="Arial" charset="0"/>
              </a:rPr>
              <a:t>celule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Sterberg</a:t>
            </a:r>
            <a:r>
              <a:rPr lang="en-US" sz="2800" b="1" dirty="0">
                <a:latin typeface="Arial" charset="0"/>
              </a:rPr>
              <a:t>-Reed </a:t>
            </a:r>
            <a:r>
              <a:rPr lang="en-US" sz="2800" b="1" dirty="0" err="1">
                <a:latin typeface="Arial" charset="0"/>
              </a:rPr>
              <a:t>sau</a:t>
            </a:r>
            <a:r>
              <a:rPr lang="en-US" sz="2800" b="1" dirty="0">
                <a:latin typeface="Arial" charset="0"/>
              </a:rPr>
              <a:t> Hodgkin </a:t>
            </a:r>
            <a:r>
              <a:rPr lang="en-US" sz="2800" b="1" dirty="0" err="1">
                <a:latin typeface="Arial" charset="0"/>
              </a:rPr>
              <a:t>într</a:t>
            </a:r>
            <a:r>
              <a:rPr lang="en-US" sz="2800" b="1" dirty="0">
                <a:latin typeface="Arial" charset="0"/>
              </a:rPr>
              <a:t>-un </a:t>
            </a:r>
            <a:r>
              <a:rPr lang="en-US" sz="2800" b="1" dirty="0" err="1">
                <a:latin typeface="Arial" charset="0"/>
              </a:rPr>
              <a:t>infiltrat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inflamator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reactiv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polimorf</a:t>
            </a:r>
            <a:r>
              <a:rPr lang="en-US" sz="2800" b="1" dirty="0">
                <a:latin typeface="Arial" charset="0"/>
              </a:rPr>
              <a:t> format din Ly, </a:t>
            </a:r>
            <a:r>
              <a:rPr lang="en-US" sz="2800" b="1" dirty="0" err="1">
                <a:latin typeface="Arial" charset="0"/>
              </a:rPr>
              <a:t>neutrofile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macrofage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eozinofile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histiocite</a:t>
            </a:r>
            <a:r>
              <a:rPr lang="en-US" sz="2800" b="1" dirty="0">
                <a:latin typeface="Arial" charset="0"/>
              </a:rPr>
              <a:t> +/- IHC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33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4101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543800" cy="6885781"/>
          </a:xfrm>
        </p:spPr>
      </p:pic>
    </p:spTree>
    <p:extLst>
      <p:ext uri="{BB962C8B-B14F-4D97-AF65-F5344CB8AC3E}">
        <p14:creationId xmlns:p14="http://schemas.microsoft.com/office/powerpoint/2010/main" val="3372059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o-RO" sz="3600" b="1" dirty="0"/>
              <a:t>BH recazuta/refractara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Lipsa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raspunsului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la terapia linia I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Recidiva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 – rebiopsiere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o-RO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o-RO" sz="2800" dirty="0">
                <a:latin typeface="Arial" pitchFamily="34" charset="0"/>
                <a:cs typeface="Arial" pitchFamily="34" charset="0"/>
              </a:rPr>
              <a:t>High dose CT + grefa autologa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DHAP/ ICE/ IGEV, GVD, 4 cure,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urmate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ideal,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chimioterapie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highdose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(BEAM) 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autotransplant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celule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1808808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/>
              <a:t>Recadere post autoTMO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Brentuximab-Vedotin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Adcetris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anti CD30) 1,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mg/kg,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i.v.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La 21 zile 16 administrari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Recidiva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autoTMO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Recidiva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linii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anterioare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tratament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care nu pot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efectua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autoTMO</a:t>
            </a:r>
            <a:endParaRPr lang="ro-RO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>
                <a:latin typeface="Arial" pitchFamily="34" charset="0"/>
                <a:cs typeface="Arial" pitchFamily="34" charset="0"/>
              </a:rPr>
              <a:t>Brentuximab-Vedotin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consolidare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post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autoTMO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factori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pacientii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singura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leziune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PET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pozitiva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post salvage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00392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Recadere post Brentuximab Vedotin – Nivolumab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Nivolumab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este un anticorp monoclonal uman de tip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imunoglobulină G4 (IgG4), care se leagă de receptorul 1 cu rol în controlul morţii celulare programate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(PD-1) şi blochează interacţiunea acestuia cu liganzii PD-L1 şi PD-L2.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Legarea PD-1 de liganzii acestuia PD-L1 şi PD-L2, care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pot fi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exprimaţi la nivel tumoral sau de alte celule din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micromediul tumoral, duce la inhibarea proliferării celulelor T şi a secreţiei de citokine.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Nivolumab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potenţează răspunsurile mediate de celulele T, inclusiv răspunsurile împotriva tumorilor, prin blocarea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exercitată asupra legării PD-1 de cei doi liganzi PD-L1 şi PD-L2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o-RO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1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AlloTMO – tratament cu potential curativ  pentru pacientii cu recadere chimiosensibila post autoTMO. </a:t>
            </a:r>
          </a:p>
          <a:p>
            <a:pPr lvl="1"/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tineri</a:t>
            </a:r>
          </a:p>
          <a:p>
            <a:pPr lvl="1"/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status biologic bun</a:t>
            </a:r>
          </a:p>
          <a:p>
            <a:pPr lvl="1"/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boala chimiosensibila</a:t>
            </a:r>
          </a:p>
          <a:p>
            <a:pPr lvl="1"/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risc/beneficiu</a:t>
            </a:r>
          </a:p>
          <a:p>
            <a:endParaRPr lang="ro-RO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Pacientii  cu multiple recaderi si fara alte optiuni de tratament – 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CAR T cell</a:t>
            </a:r>
          </a:p>
          <a:p>
            <a:pPr marL="0" indent="0">
              <a:buNone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egimuri bazate pe Gemcitabina/RT - paleativ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86398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01E3FD-835F-404E-9373-D2BBF2649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6" y="145794"/>
            <a:ext cx="8391327" cy="6713062"/>
          </a:xfrm>
        </p:spPr>
      </p:pic>
    </p:spTree>
    <p:extLst>
      <p:ext uri="{BB962C8B-B14F-4D97-AF65-F5344CB8AC3E}">
        <p14:creationId xmlns:p14="http://schemas.microsoft.com/office/powerpoint/2010/main" val="1602652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Trat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ment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 BH forma atipica</a:t>
            </a:r>
            <a:br>
              <a:rPr lang="en-US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Std IA fara factori de risc – RT 30 GY</a:t>
            </a:r>
          </a:p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Tratament identic cu forma clasica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+ Rituximab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Recadere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– se repeta biopsia pentru confirmarea recaderii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Recadere localizata – Rituxima monoterapie</a:t>
            </a:r>
          </a:p>
          <a:p>
            <a:pPr lvl="1">
              <a:buFontTx/>
              <a:buChar char="-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Recadere cu boala diseminata – CT de salvare + Rituximab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17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E4DE-2234-48B2-A51C-9FD557C8D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Recapitulare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9E02C-13C2-47EA-A00E-73A21C52F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0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Myeloblastic acute leukemia:</a:t>
            </a:r>
          </a:p>
          <a:p>
            <a:pPr marL="0" indent="0">
              <a:buNone/>
            </a:pPr>
            <a:r>
              <a:rPr lang="ro-RO" dirty="0"/>
              <a:t>a.	Is a chronic myeloproliferative disorder</a:t>
            </a:r>
          </a:p>
          <a:p>
            <a:pPr marL="0" indent="0">
              <a:buNone/>
            </a:pPr>
            <a:r>
              <a:rPr lang="ro-RO" dirty="0"/>
              <a:t>b.	Is an acute lymphoproliferative disorder</a:t>
            </a:r>
          </a:p>
          <a:p>
            <a:pPr marL="0" indent="0">
              <a:buNone/>
            </a:pPr>
            <a:r>
              <a:rPr lang="ro-RO" dirty="0"/>
              <a:t>c.	The maturation ability of the myeloid precursor is blocked</a:t>
            </a:r>
          </a:p>
          <a:p>
            <a:pPr marL="0" indent="0">
              <a:buNone/>
            </a:pPr>
            <a:r>
              <a:rPr lang="ro-RO" dirty="0"/>
              <a:t>d.	Bone marrow is infiltrated by myeloblasts &gt; 10%</a:t>
            </a:r>
          </a:p>
          <a:p>
            <a:pPr marL="0" indent="0">
              <a:buNone/>
            </a:pPr>
            <a:r>
              <a:rPr lang="ro-RO" dirty="0"/>
              <a:t>e.	PAS reaction is positive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6119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Originea</a:t>
            </a:r>
            <a:r>
              <a:rPr lang="en-US" sz="3200" b="1" dirty="0"/>
              <a:t> </a:t>
            </a:r>
            <a:r>
              <a:rPr lang="en-US" sz="3200" b="1" dirty="0" err="1"/>
              <a:t>celulei</a:t>
            </a:r>
            <a:r>
              <a:rPr lang="en-US" sz="3200" b="1" dirty="0"/>
              <a:t> </a:t>
            </a:r>
            <a:r>
              <a:rPr lang="en-US" sz="3200" b="1" dirty="0" err="1"/>
              <a:t>proliferante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22452"/>
            <a:ext cx="8763000" cy="5715000"/>
          </a:xfrm>
        </p:spPr>
        <p:txBody>
          <a:bodyPr>
            <a:noAutofit/>
          </a:bodyPr>
          <a:lstStyle/>
          <a:p>
            <a:r>
              <a:rPr lang="en-US" sz="2400" dirty="0" err="1"/>
              <a:t>celule</a:t>
            </a:r>
            <a:r>
              <a:rPr lang="en-US" sz="2400" dirty="0"/>
              <a:t> SR</a:t>
            </a:r>
            <a:r>
              <a:rPr lang="ro-RO" sz="2400" dirty="0"/>
              <a:t> </a:t>
            </a:r>
            <a:r>
              <a:rPr lang="en-US" sz="2400" dirty="0"/>
              <a:t> - </a:t>
            </a:r>
            <a:r>
              <a:rPr lang="en-US" sz="2400" dirty="0" err="1"/>
              <a:t>dificil</a:t>
            </a:r>
            <a:r>
              <a:rPr lang="en-US" sz="2400" dirty="0"/>
              <a:t> de </a:t>
            </a:r>
            <a:r>
              <a:rPr lang="en-US" sz="2400" dirty="0" err="1"/>
              <a:t>izolat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dirty="0" err="1"/>
              <a:t>analizat</a:t>
            </a:r>
            <a:r>
              <a:rPr lang="en-US" sz="2400" dirty="0"/>
              <a:t> – </a:t>
            </a:r>
            <a:r>
              <a:rPr lang="en-US" sz="2400" dirty="0" err="1"/>
              <a:t>tehnici</a:t>
            </a:r>
            <a:r>
              <a:rPr lang="en-US" sz="2400" dirty="0"/>
              <a:t> </a:t>
            </a:r>
            <a:r>
              <a:rPr lang="ro-RO" sz="2400" dirty="0"/>
              <a:t>de microdisecţie tisulară care au permis izolarea şi analiza moleculară a acestor celule.</a:t>
            </a:r>
            <a:endParaRPr lang="en-US" sz="2400" dirty="0"/>
          </a:p>
          <a:p>
            <a:r>
              <a:rPr lang="ro-RO" sz="2400" dirty="0"/>
              <a:t>celulele Hodgkin şi celulele Reed-Sternberg au un imunofenotip particular care nu se aseamănă cu nici al unei celule sangvine normale</a:t>
            </a:r>
            <a:r>
              <a:rPr lang="en-US" sz="2400" dirty="0"/>
              <a:t> (mar</a:t>
            </a:r>
            <a:r>
              <a:rPr lang="ro-RO" sz="2400" dirty="0"/>
              <a:t>keri exprimaţi pe l</a:t>
            </a:r>
            <a:r>
              <a:rPr lang="en-US" sz="2400" dirty="0"/>
              <a:t>y</a:t>
            </a:r>
            <a:r>
              <a:rPr lang="ro-RO" sz="2400" dirty="0"/>
              <a:t> B, </a:t>
            </a:r>
            <a:r>
              <a:rPr lang="en-US" sz="2400" dirty="0" err="1"/>
              <a:t>ly</a:t>
            </a:r>
            <a:r>
              <a:rPr lang="ro-RO" sz="2400" dirty="0"/>
              <a:t>T, NK şi chiar celule dendritice</a:t>
            </a:r>
            <a:r>
              <a:rPr lang="en-US" sz="2400" dirty="0"/>
              <a:t>)</a:t>
            </a:r>
          </a:p>
          <a:p>
            <a:r>
              <a:rPr lang="ro-RO" sz="2400" dirty="0"/>
              <a:t>capacitatea celulei de a pierde markeri specifici şi de a  acumula alţii ce nu aparţin liniei de origine, în încercarea de a supravieţui şi a ocoli apoptoza.</a:t>
            </a:r>
            <a:endParaRPr lang="en-US" sz="2400" dirty="0"/>
          </a:p>
          <a:p>
            <a:r>
              <a:rPr lang="ro-RO" sz="2400" dirty="0"/>
              <a:t>Originea celulelor maligne </a:t>
            </a:r>
            <a:r>
              <a:rPr lang="en-GB" sz="2400" dirty="0"/>
              <a:t>- </a:t>
            </a:r>
            <a:r>
              <a:rPr lang="ro-RO" sz="2400" dirty="0"/>
              <a:t>analizarea rearanjamentului genelor porţiunii variabile a Ig</a:t>
            </a:r>
            <a:r>
              <a:rPr lang="en-GB" sz="2400" dirty="0"/>
              <a:t> - </a:t>
            </a:r>
            <a:r>
              <a:rPr lang="ro-RO" sz="2400" dirty="0"/>
              <a:t>rearanjament clonal al portiunii variabile a lanţurilor grele şi usoare ale Sig</a:t>
            </a:r>
            <a:r>
              <a:rPr lang="en-US" sz="2400" dirty="0"/>
              <a:t> – </a:t>
            </a:r>
            <a:r>
              <a:rPr lang="en-US" sz="2400" dirty="0" err="1"/>
              <a:t>dovadă</a:t>
            </a:r>
            <a:r>
              <a:rPr lang="en-US" sz="2400" dirty="0"/>
              <a:t> a </a:t>
            </a:r>
            <a:r>
              <a:rPr lang="en-US" sz="2400" dirty="0" err="1"/>
              <a:t>apartenenţei</a:t>
            </a:r>
            <a:r>
              <a:rPr lang="en-US" sz="2400" dirty="0"/>
              <a:t> la </a:t>
            </a:r>
            <a:r>
              <a:rPr lang="en-US" sz="2400" dirty="0" err="1"/>
              <a:t>linia</a:t>
            </a:r>
            <a:r>
              <a:rPr lang="en-US" sz="2400" dirty="0"/>
              <a:t> B,  </a:t>
            </a:r>
            <a:r>
              <a:rPr lang="en-US" sz="2400" dirty="0" err="1"/>
              <a:t>monoclonalităţii</a:t>
            </a:r>
            <a:r>
              <a:rPr lang="en-US" sz="2400" dirty="0"/>
              <a:t> </a:t>
            </a:r>
            <a:r>
              <a:rPr lang="en-US" sz="2400" dirty="0" err="1"/>
              <a:t>limfoproliferărilor</a:t>
            </a:r>
            <a:r>
              <a:rPr lang="en-US" sz="24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833491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Chronic myeloid leukemia is characterized by: </a:t>
            </a:r>
          </a:p>
          <a:p>
            <a:pPr marL="0" indent="0">
              <a:buNone/>
            </a:pPr>
            <a:r>
              <a:rPr lang="ro-RO" dirty="0"/>
              <a:t>a.	Pancytopenia with &lt;5% blasts in bone marrow in chronic phase </a:t>
            </a:r>
          </a:p>
          <a:p>
            <a:pPr marL="0" indent="0">
              <a:buNone/>
            </a:pPr>
            <a:r>
              <a:rPr lang="ro-RO" dirty="0"/>
              <a:t>b.	Philadelphia chromosome in 100% of cases </a:t>
            </a:r>
          </a:p>
          <a:p>
            <a:pPr marL="0" indent="0">
              <a:buNone/>
            </a:pPr>
            <a:r>
              <a:rPr lang="ro-RO" dirty="0"/>
              <a:t>c.	Fusion gene BCR-ABL in 95% of cases </a:t>
            </a:r>
          </a:p>
          <a:p>
            <a:pPr marL="0" indent="0">
              <a:buNone/>
            </a:pPr>
            <a:r>
              <a:rPr lang="ro-RO" dirty="0"/>
              <a:t>d.	BCR-ABL encodes p190 protein  </a:t>
            </a:r>
          </a:p>
          <a:p>
            <a:pPr marL="0" indent="0">
              <a:buNone/>
            </a:pPr>
            <a:r>
              <a:rPr lang="ro-RO" dirty="0"/>
              <a:t>e.	Large splenomegaly correlates with granulocyte blood counts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53311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Iron deficiency anemia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 Normochromic normocytic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Hipochromic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microcytic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Hiperregenerative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d. Diagnosed using bone marrow aspirate, which is mandatory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e. Caused most frequently by loss of blood</a:t>
            </a:r>
          </a:p>
        </p:txBody>
      </p:sp>
    </p:spTree>
    <p:extLst>
      <p:ext uri="{BB962C8B-B14F-4D97-AF65-F5344CB8AC3E}">
        <p14:creationId xmlns:p14="http://schemas.microsoft.com/office/powerpoint/2010/main" val="649728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Minor thalassemia: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 Is a normochromic normocytic anemia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The onset is past the age of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c. TIBC is high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d. Folic acid treatment is recommended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e. In the peripheral blood smear there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poikilocytosis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with “target red cells”</a:t>
            </a:r>
          </a:p>
        </p:txBody>
      </p:sp>
    </p:spTree>
    <p:extLst>
      <p:ext uri="{BB962C8B-B14F-4D97-AF65-F5344CB8AC3E}">
        <p14:creationId xmlns:p14="http://schemas.microsoft.com/office/powerpoint/2010/main" val="18683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1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Examenul maduvei osoase hematogene in leucemia acuta limfoblastica:</a:t>
            </a:r>
          </a:p>
          <a:p>
            <a:r>
              <a:rPr lang="ro-RO" sz="2800" dirty="0"/>
              <a:t>a.	Nu este obligatoriu, diagnosticul fiind stabilit pe examenul sangelui periferic</a:t>
            </a:r>
          </a:p>
          <a:p>
            <a:r>
              <a:rPr lang="ro-RO" sz="2800" dirty="0"/>
              <a:t>b.	Nu se efectueaza la diagnostic pentru ca exista trombocitopenie si exista risc crescut de sangerare</a:t>
            </a:r>
          </a:p>
          <a:p>
            <a:r>
              <a:rPr lang="ro-RO" sz="2800" dirty="0"/>
              <a:t>c.	Evidentiaza prezenta de limfoblasti &gt; 20%, criteriu necesar pentru diagnostic</a:t>
            </a:r>
          </a:p>
          <a:p>
            <a:r>
              <a:rPr lang="ro-RO" sz="2800" dirty="0"/>
              <a:t>d.	Evidentiaza maduva hipocelulara, astfel explicandu-se citopeniile din sangele periferic</a:t>
            </a:r>
          </a:p>
          <a:p>
            <a:r>
              <a:rPr lang="ro-RO" sz="2800" dirty="0"/>
              <a:t>e.	Evidentiaza prezenta de rare insule de celule hematopoetice si prezenta de celule adipoase care inlocuiesc celularitatea medulara normal.</a:t>
            </a:r>
          </a:p>
        </p:txBody>
      </p:sp>
    </p:spTree>
    <p:extLst>
      <p:ext uri="{BB962C8B-B14F-4D97-AF65-F5344CB8AC3E}">
        <p14:creationId xmlns:p14="http://schemas.microsoft.com/office/powerpoint/2010/main" val="3596921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Positive diagnosis in AML requires:</a:t>
            </a:r>
          </a:p>
          <a:p>
            <a:r>
              <a:rPr lang="en-US" sz="3200" dirty="0"/>
              <a:t>a.	Peripheral blood </a:t>
            </a:r>
            <a:r>
              <a:rPr lang="en-US" sz="3200" dirty="0" err="1"/>
              <a:t>myeloblasts</a:t>
            </a:r>
            <a:r>
              <a:rPr lang="en-US" sz="3200" dirty="0"/>
              <a:t> &gt; 50% </a:t>
            </a:r>
          </a:p>
          <a:p>
            <a:r>
              <a:rPr lang="en-US" sz="3200" dirty="0"/>
              <a:t>b.	Bone marrow </a:t>
            </a:r>
            <a:r>
              <a:rPr lang="en-US" sz="3200" dirty="0" err="1"/>
              <a:t>myeloblasts</a:t>
            </a:r>
            <a:r>
              <a:rPr lang="en-US" sz="3200" dirty="0"/>
              <a:t> &gt; 20% </a:t>
            </a:r>
          </a:p>
          <a:p>
            <a:r>
              <a:rPr lang="en-US" sz="3200" dirty="0"/>
              <a:t>c.	Positive PAS reaction </a:t>
            </a:r>
          </a:p>
          <a:p>
            <a:r>
              <a:rPr lang="en-US" sz="3200" dirty="0"/>
              <a:t>d.	</a:t>
            </a:r>
            <a:r>
              <a:rPr lang="en-US" sz="3200" dirty="0" err="1"/>
              <a:t>Imunophenotype</a:t>
            </a:r>
            <a:r>
              <a:rPr lang="en-US" sz="3200" dirty="0"/>
              <a:t> analysis shows positive CD13, CD33, CD34</a:t>
            </a:r>
          </a:p>
          <a:p>
            <a:r>
              <a:rPr lang="en-US" sz="3200" dirty="0"/>
              <a:t>e.	The cytogenetic and molecular exams in order to establish prognostic risk </a:t>
            </a:r>
          </a:p>
        </p:txBody>
      </p:sp>
    </p:spTree>
    <p:extLst>
      <p:ext uri="{BB962C8B-B14F-4D97-AF65-F5344CB8AC3E}">
        <p14:creationId xmlns:p14="http://schemas.microsoft.com/office/powerpoint/2010/main" val="2076180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74345"/>
            <a:ext cx="7772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35 year old patient, known, with acute lymphoblastic leukemia (ALL), in first year after </a:t>
            </a:r>
            <a:r>
              <a:rPr lang="en-US" sz="2400" dirty="0" err="1"/>
              <a:t>achived</a:t>
            </a:r>
            <a:r>
              <a:rPr lang="en-US" sz="2400" dirty="0"/>
              <a:t> CR (complete remission), complaining of dizziness, headache, fever for 4-5 days. Lab tests: hemoglobin 7,5 g/dl, leukocytes 22 000/mm3, platelets 45 000/mm3. </a:t>
            </a:r>
            <a:r>
              <a:rPr lang="en-US" sz="2400" dirty="0" err="1"/>
              <a:t>Leukocytic</a:t>
            </a:r>
            <a:r>
              <a:rPr lang="en-US" sz="2400" dirty="0"/>
              <a:t> formula: 1% blasts and the rest mature blood cells. Which of the following statements are true:</a:t>
            </a:r>
          </a:p>
          <a:p>
            <a:r>
              <a:rPr lang="en-US" sz="2400" dirty="0"/>
              <a:t>a.	Because there are anemia, thrombocytopenia and 1% blasts, the disease has probably relapsed.</a:t>
            </a:r>
          </a:p>
          <a:p>
            <a:r>
              <a:rPr lang="en-US" sz="2400" dirty="0"/>
              <a:t>b.	bone marrow aspirate is recommended because there are pancytopenia and 1% blasts in the peripheral blood.</a:t>
            </a:r>
          </a:p>
          <a:p>
            <a:r>
              <a:rPr lang="en-US" sz="2400" dirty="0"/>
              <a:t>c.	He/she is </a:t>
            </a:r>
            <a:r>
              <a:rPr lang="en-US" sz="2400" dirty="0" err="1"/>
              <a:t>refered</a:t>
            </a:r>
            <a:r>
              <a:rPr lang="en-US" sz="2400" dirty="0"/>
              <a:t> to </a:t>
            </a:r>
            <a:r>
              <a:rPr lang="en-US" sz="2400" dirty="0" err="1"/>
              <a:t>alloSCT</a:t>
            </a:r>
            <a:r>
              <a:rPr lang="en-US" sz="2400" dirty="0"/>
              <a:t>.</a:t>
            </a:r>
          </a:p>
          <a:p>
            <a:r>
              <a:rPr lang="en-US" sz="2400" dirty="0"/>
              <a:t>d.	The right approach is a new CR induction and then </a:t>
            </a:r>
            <a:r>
              <a:rPr lang="en-US" sz="2400" dirty="0" err="1"/>
              <a:t>autoSCT</a:t>
            </a:r>
            <a:endParaRPr lang="en-US" sz="2400" dirty="0"/>
          </a:p>
          <a:p>
            <a:r>
              <a:rPr lang="en-US" sz="2400" dirty="0"/>
              <a:t>e.	The right approach is a new CR induction and then </a:t>
            </a:r>
            <a:r>
              <a:rPr lang="en-US" sz="2400" dirty="0" err="1"/>
              <a:t>alloSCT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382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0"/>
            <a:ext cx="762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B12 deficiency anemia: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 Reticulocyte count is high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neuro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-anemic syndrome is mandatory for diagnosis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c. Bone marrow aspirate is mandatory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d. MMA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metilmalonic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acid) is normal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homocysteine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is high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e. There is pancytopenia</a:t>
            </a:r>
          </a:p>
        </p:txBody>
      </p:sp>
    </p:spTree>
    <p:extLst>
      <p:ext uri="{BB962C8B-B14F-4D97-AF65-F5344CB8AC3E}">
        <p14:creationId xmlns:p14="http://schemas.microsoft.com/office/powerpoint/2010/main" val="773898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1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 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Care dintre factorii enumerati mai jos, reprezinta factor de prognostic favorabil in leucemia acuta limfoblastica: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a.	Prezenta organomegaliei – splenomegalie, hepatomegalie, poliadenopatie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b.	Absenta organomegaliei – splenomegalie, hepatomegalie, poliadenopatie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c.	Prezenta translocatiei t(9;22)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d.	Leucocite &lt; 30 000/mm3</a:t>
            </a:r>
          </a:p>
          <a:p>
            <a:r>
              <a:rPr lang="ro-RO" sz="2800" dirty="0">
                <a:latin typeface="Arial" pitchFamily="34" charset="0"/>
                <a:cs typeface="Arial" pitchFamily="34" charset="0"/>
              </a:rPr>
              <a:t>e.	Absenta afectarii SNC</a:t>
            </a:r>
          </a:p>
        </p:txBody>
      </p:sp>
    </p:spTree>
    <p:extLst>
      <p:ext uri="{BB962C8B-B14F-4D97-AF65-F5344CB8AC3E}">
        <p14:creationId xmlns:p14="http://schemas.microsoft.com/office/powerpoint/2010/main" val="629898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Treatment in CLL:</a:t>
            </a:r>
          </a:p>
          <a:p>
            <a:pPr marL="0" indent="0">
              <a:buNone/>
            </a:pPr>
            <a:r>
              <a:rPr lang="en-US" dirty="0"/>
              <a:t>a.	Can cure the disease in young standard risk patients  </a:t>
            </a:r>
          </a:p>
          <a:p>
            <a:pPr marL="0" indent="0">
              <a:buNone/>
            </a:pPr>
            <a:r>
              <a:rPr lang="en-US" dirty="0"/>
              <a:t>b.	Starts when diagnosis is established without doubt </a:t>
            </a:r>
          </a:p>
          <a:p>
            <a:pPr marL="0" indent="0">
              <a:buNone/>
            </a:pPr>
            <a:r>
              <a:rPr lang="en-US" dirty="0"/>
              <a:t>c.	Is administered in late stages (III or IV) </a:t>
            </a:r>
          </a:p>
          <a:p>
            <a:pPr marL="0" indent="0">
              <a:buNone/>
            </a:pPr>
            <a:r>
              <a:rPr lang="en-US" dirty="0"/>
              <a:t>d.	First line therapy use </a:t>
            </a:r>
            <a:r>
              <a:rPr lang="en-US" dirty="0" err="1"/>
              <a:t>tirosin</a:t>
            </a:r>
            <a:r>
              <a:rPr lang="en-US" dirty="0"/>
              <a:t> kinase inhibitors (TKI) </a:t>
            </a:r>
          </a:p>
          <a:p>
            <a:pPr marL="0" indent="0">
              <a:buNone/>
            </a:pPr>
            <a:r>
              <a:rPr lang="en-US" dirty="0"/>
              <a:t>e.	Is recommended for patients with symptomatic or progressive disease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271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Bad prognosis factors in ALL are:</a:t>
            </a:r>
          </a:p>
          <a:p>
            <a:pPr marL="0" indent="0">
              <a:buNone/>
            </a:pPr>
            <a:r>
              <a:rPr lang="en-US" dirty="0"/>
              <a:t>a.	Age over 60 </a:t>
            </a:r>
          </a:p>
          <a:p>
            <a:pPr marL="0" indent="0">
              <a:buNone/>
            </a:pPr>
            <a:r>
              <a:rPr lang="en-US" dirty="0"/>
              <a:t>b.	Leucocytes &lt; 30 000/mm3 on diagnosis</a:t>
            </a:r>
          </a:p>
          <a:p>
            <a:pPr marL="0" indent="0">
              <a:buNone/>
            </a:pPr>
            <a:r>
              <a:rPr lang="en-US" dirty="0"/>
              <a:t>c.	T(9;22)</a:t>
            </a:r>
          </a:p>
          <a:p>
            <a:pPr marL="0" indent="0">
              <a:buNone/>
            </a:pPr>
            <a:r>
              <a:rPr lang="en-US" dirty="0"/>
              <a:t>d.	Failure to achieve CR within 4 weeks</a:t>
            </a:r>
          </a:p>
          <a:p>
            <a:pPr marL="0" indent="0">
              <a:buNone/>
            </a:pPr>
            <a:r>
              <a:rPr lang="en-US" dirty="0"/>
              <a:t>e.	&gt; 3 lymph node sites involved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785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935" y="4572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Hodgkin’s Lymphoma (Hodgkin’s Disease)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1" y="1406704"/>
            <a:ext cx="9176535" cy="54864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Nodular lymphocyte predominance Hodgkin’s lymphoma – 5%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Classic Hodgkin’s lymphoma – 95%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Nodular sclerosis Hodgkin’s lymphoma (grades 1 and 2)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Lymphocyte-rich classic Hodgkin’s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Mixed cellularity Hodgkin’s lymphoma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Lymphocyte depletion Hodgkin’s lymphoma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81000" y="914400"/>
            <a:ext cx="84582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518525" y="621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sz="240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38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causes of anemia in CLL can be:</a:t>
            </a:r>
          </a:p>
          <a:p>
            <a:pPr marL="0" indent="0">
              <a:buNone/>
            </a:pPr>
            <a:r>
              <a:rPr lang="en-US" dirty="0"/>
              <a:t>a.	Repeated bleeding due to thrombocytopenia </a:t>
            </a:r>
          </a:p>
          <a:p>
            <a:pPr marL="0" indent="0">
              <a:buNone/>
            </a:pPr>
            <a:r>
              <a:rPr lang="en-US" dirty="0"/>
              <a:t>b.	Folic acid deficiency </a:t>
            </a:r>
          </a:p>
          <a:p>
            <a:pPr marL="0" indent="0">
              <a:buNone/>
            </a:pPr>
            <a:r>
              <a:rPr lang="en-US" dirty="0"/>
              <a:t>c.	Immune hemolysis </a:t>
            </a:r>
          </a:p>
          <a:p>
            <a:pPr marL="0" indent="0">
              <a:buNone/>
            </a:pPr>
            <a:r>
              <a:rPr lang="en-US" dirty="0"/>
              <a:t>d.	Mature lymphocytes bone marrow infiltrate </a:t>
            </a:r>
          </a:p>
          <a:p>
            <a:pPr marL="0" indent="0">
              <a:buNone/>
            </a:pPr>
            <a:r>
              <a:rPr lang="en-US" dirty="0"/>
              <a:t>e.	Repeated infection which can generate chronic anemia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50736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36 year old patient, with fever for a week, dizziness, extensive ecchymosis, shin and calf skin </a:t>
            </a:r>
            <a:r>
              <a:rPr lang="en-US" dirty="0" err="1"/>
              <a:t>purpura</a:t>
            </a:r>
            <a:r>
              <a:rPr lang="en-US" dirty="0"/>
              <a:t>. Lab tests: pancytopenia, platelets 5 000/mm3, </a:t>
            </a:r>
            <a:r>
              <a:rPr lang="en-US" dirty="0" err="1"/>
              <a:t>leucocytic</a:t>
            </a:r>
            <a:r>
              <a:rPr lang="en-US" dirty="0"/>
              <a:t> formula: 12% of blast cells, with many Auer rods, </a:t>
            </a:r>
            <a:r>
              <a:rPr lang="en-US" dirty="0" err="1"/>
              <a:t>schistocytes</a:t>
            </a:r>
            <a:r>
              <a:rPr lang="en-US" dirty="0"/>
              <a:t> on peripheral blood smear. Fibrinogen 120 mg/dl, fibrin degradation products +++, fibrin monomers +++. Which of the following statements are not true?</a:t>
            </a:r>
          </a:p>
          <a:p>
            <a:pPr marL="0" indent="0">
              <a:buNone/>
            </a:pPr>
            <a:r>
              <a:rPr lang="en-US" dirty="0"/>
              <a:t>a.	The diagnosis is the </a:t>
            </a:r>
            <a:r>
              <a:rPr lang="en-US" dirty="0" err="1"/>
              <a:t>myelodisplastic</a:t>
            </a:r>
            <a:r>
              <a:rPr lang="en-US" dirty="0"/>
              <a:t> syndrome because blasts aren’t &gt; 20%.</a:t>
            </a:r>
          </a:p>
          <a:p>
            <a:pPr marL="0" indent="0">
              <a:buNone/>
            </a:pPr>
            <a:r>
              <a:rPr lang="en-US" dirty="0"/>
              <a:t>b.	The bone marrow aspirate is mandatory, because the diagnosis is acute leukemia.</a:t>
            </a:r>
          </a:p>
          <a:p>
            <a:pPr marL="0" indent="0">
              <a:buNone/>
            </a:pPr>
            <a:r>
              <a:rPr lang="en-US" dirty="0"/>
              <a:t>c.	The bone marrow aspirate is not recommended because the thrombocytes are very low and that can lead to a high risk of bleeding.</a:t>
            </a:r>
          </a:p>
          <a:p>
            <a:pPr marL="0" indent="0">
              <a:buNone/>
            </a:pPr>
            <a:r>
              <a:rPr lang="en-US" dirty="0"/>
              <a:t>d.	The diagnosis is AML3 with DIC (disseminated intravascular coagulation) and the bone marrow aspirate is necessary to confirm the diagnosis</a:t>
            </a:r>
          </a:p>
          <a:p>
            <a:pPr marL="0" indent="0">
              <a:buNone/>
            </a:pPr>
            <a:r>
              <a:rPr lang="en-US" dirty="0"/>
              <a:t>e.	The fibrinogen high level is explained by an infection, because the patient has a fever.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21085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53.	Asymptomatic patient, goes through a routine check-up and they discover a splenomegaly and hemoglobin 12,7 g/dl, leucocytes 98 000/mm3, platelets 620 000/mm3 . </a:t>
            </a:r>
            <a:r>
              <a:rPr lang="en-US" dirty="0" err="1"/>
              <a:t>Leucocytic</a:t>
            </a:r>
            <a:r>
              <a:rPr lang="en-US" dirty="0"/>
              <a:t> formula: myeloid precursors, </a:t>
            </a:r>
            <a:r>
              <a:rPr lang="en-US" dirty="0" err="1"/>
              <a:t>myeloblasts</a:t>
            </a:r>
            <a:r>
              <a:rPr lang="en-US" dirty="0"/>
              <a:t> &lt; 5%, </a:t>
            </a:r>
            <a:r>
              <a:rPr lang="en-US" dirty="0" err="1"/>
              <a:t>basophilia</a:t>
            </a:r>
            <a:r>
              <a:rPr lang="en-US" dirty="0"/>
              <a:t> and eosinophilia, lymphocytes 25%. Which of the following statements regarding the diagnosis are true?</a:t>
            </a:r>
          </a:p>
          <a:p>
            <a:pPr marL="0" indent="0">
              <a:buNone/>
            </a:pPr>
            <a:r>
              <a:rPr lang="en-US" dirty="0"/>
              <a:t>a.	It is AML because blast cells are in peripheral blood smear.</a:t>
            </a:r>
          </a:p>
          <a:p>
            <a:pPr marL="0" indent="0">
              <a:buNone/>
            </a:pPr>
            <a:r>
              <a:rPr lang="en-US" dirty="0"/>
              <a:t>b.	It is CLL because the lymphocytes count is high, 24 500/mm3. </a:t>
            </a:r>
          </a:p>
          <a:p>
            <a:pPr marL="0" indent="0">
              <a:buNone/>
            </a:pPr>
            <a:r>
              <a:rPr lang="en-US" dirty="0"/>
              <a:t>c.	The </a:t>
            </a:r>
            <a:r>
              <a:rPr lang="en-US" dirty="0" err="1"/>
              <a:t>immunophenotype</a:t>
            </a:r>
            <a:r>
              <a:rPr lang="en-US" dirty="0"/>
              <a:t> analysis is mandatory in order to establish the diagnosis.</a:t>
            </a:r>
          </a:p>
          <a:p>
            <a:pPr marL="0" indent="0">
              <a:buNone/>
            </a:pPr>
            <a:r>
              <a:rPr lang="en-US" dirty="0"/>
              <a:t>d.	Cytogenetic or molecular exams are mandatory, because the suspected diagnosis is CML. </a:t>
            </a:r>
          </a:p>
          <a:p>
            <a:pPr marL="0" indent="0">
              <a:buNone/>
            </a:pPr>
            <a:r>
              <a:rPr lang="en-US" dirty="0"/>
              <a:t>e.	Bone marrow aspirate is not mandatory for the diagnosis, because 5% blast cells in peripheral blood are enough for an acute leukemia diagnosis.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252411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ALL treatment:</a:t>
            </a:r>
          </a:p>
          <a:p>
            <a:pPr marL="0" indent="0">
              <a:buNone/>
            </a:pPr>
            <a:r>
              <a:rPr lang="en-US" dirty="0"/>
              <a:t>a.	Is curative </a:t>
            </a:r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dirty="0" err="1"/>
              <a:t>AlloSCT</a:t>
            </a:r>
            <a:r>
              <a:rPr lang="en-US" dirty="0"/>
              <a:t> is not recommended in patients with ALL  </a:t>
            </a:r>
          </a:p>
          <a:p>
            <a:pPr marL="0" indent="0">
              <a:buNone/>
            </a:pPr>
            <a:r>
              <a:rPr lang="en-US" dirty="0"/>
              <a:t>c.	In consolidation are use high dose chemotherapy </a:t>
            </a:r>
          </a:p>
          <a:p>
            <a:pPr marL="0" indent="0">
              <a:buNone/>
            </a:pPr>
            <a:r>
              <a:rPr lang="en-US" dirty="0"/>
              <a:t>d.	</a:t>
            </a:r>
            <a:r>
              <a:rPr lang="en-US" dirty="0" err="1"/>
              <a:t>AutoSCT</a:t>
            </a:r>
            <a:r>
              <a:rPr lang="en-US" dirty="0"/>
              <a:t> is recommended in first CR in Ph1 positive patients </a:t>
            </a:r>
          </a:p>
          <a:p>
            <a:pPr marL="0" indent="0">
              <a:buNone/>
            </a:pPr>
            <a:r>
              <a:rPr lang="en-US" dirty="0"/>
              <a:t>e.	CNS </a:t>
            </a:r>
            <a:r>
              <a:rPr lang="en-US" dirty="0" err="1"/>
              <a:t>prophilaxis</a:t>
            </a:r>
            <a:r>
              <a:rPr lang="en-US" dirty="0"/>
              <a:t> is mandatory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483477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Positive diagnosis in AML requires:</a:t>
            </a:r>
          </a:p>
          <a:p>
            <a:pPr marL="0" indent="0">
              <a:buNone/>
            </a:pPr>
            <a:r>
              <a:rPr lang="ro-RO" dirty="0"/>
              <a:t>a.	Peripheral blood myeloblasts &gt; 50% </a:t>
            </a:r>
          </a:p>
          <a:p>
            <a:pPr marL="0" indent="0">
              <a:buNone/>
            </a:pPr>
            <a:r>
              <a:rPr lang="ro-RO" dirty="0"/>
              <a:t>b.	Bone marrow myeloblasts &gt; 20% </a:t>
            </a:r>
          </a:p>
          <a:p>
            <a:pPr marL="0" indent="0">
              <a:buNone/>
            </a:pPr>
            <a:r>
              <a:rPr lang="ro-RO" dirty="0"/>
              <a:t>c.	Positive PAS reaction </a:t>
            </a:r>
          </a:p>
          <a:p>
            <a:pPr marL="0" indent="0">
              <a:buNone/>
            </a:pPr>
            <a:r>
              <a:rPr lang="ro-RO" dirty="0"/>
              <a:t>d.	Imunophenotype analysis shows positive CD13, CD33, CD34</a:t>
            </a:r>
          </a:p>
          <a:p>
            <a:pPr marL="0" indent="0">
              <a:buNone/>
            </a:pPr>
            <a:r>
              <a:rPr lang="ro-RO" dirty="0"/>
              <a:t>e.	The cytogenetic and molecular exams in order to establish prognostic risk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89365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51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dirty="0"/>
              <a:t>62 year old patient, asymptomatic, goes through a routine check-up and they discover lymphadenopathy, 1-2 cm lymph nodes, mobile, unpainful, symmetrical. Lab tests: hemoglobin 12 g/dl, leukocytes 35 000/mm3, platelets 185 000/mm3, leukocytic formula: granulocytes 35%, lymphocytes 65%, monocytes 3%. Which of the following investigations are necessary in order to establish the positive diagnosis?</a:t>
            </a:r>
          </a:p>
          <a:p>
            <a:pPr marL="0" indent="0">
              <a:buNone/>
            </a:pPr>
            <a:r>
              <a:rPr lang="ro-RO" dirty="0"/>
              <a:t>a.	Bone marrow aspirate with morphologic, immunophenotype and cytogenetic analysis.</a:t>
            </a:r>
          </a:p>
          <a:p>
            <a:pPr marL="0" indent="0">
              <a:buNone/>
            </a:pPr>
            <a:r>
              <a:rPr lang="ro-RO" dirty="0"/>
              <a:t>b.	Peripheral blood immunophenotype analysis shows CD19, CD20, CD23, low SIg.</a:t>
            </a:r>
          </a:p>
          <a:p>
            <a:pPr marL="0" indent="0">
              <a:buNone/>
            </a:pPr>
            <a:r>
              <a:rPr lang="ro-RO" dirty="0"/>
              <a:t>c.	Chest and abdomen CT.</a:t>
            </a:r>
          </a:p>
          <a:p>
            <a:pPr marL="0" indent="0">
              <a:buNone/>
            </a:pPr>
            <a:r>
              <a:rPr lang="ro-RO" dirty="0"/>
              <a:t>d.	Lymph node biopsy with histopathological and immunohistochemical analysis.</a:t>
            </a:r>
          </a:p>
          <a:p>
            <a:pPr marL="0" indent="0">
              <a:buNone/>
            </a:pPr>
            <a:r>
              <a:rPr lang="ro-RO" dirty="0"/>
              <a:t>e.	There are enough arguments for CLL diagnosis and more investigations aren’t necessary.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57543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Regarding CML it is true that:</a:t>
            </a:r>
          </a:p>
          <a:p>
            <a:pPr marL="0" indent="0">
              <a:buNone/>
            </a:pPr>
            <a:r>
              <a:rPr lang="en-US" dirty="0"/>
              <a:t>a.	Is a Ph1 positive </a:t>
            </a:r>
            <a:r>
              <a:rPr lang="en-US" dirty="0" err="1"/>
              <a:t>myeloproliferative</a:t>
            </a:r>
            <a:r>
              <a:rPr lang="en-US" dirty="0"/>
              <a:t> disorder </a:t>
            </a:r>
          </a:p>
          <a:p>
            <a:pPr marL="0" indent="0">
              <a:buNone/>
            </a:pPr>
            <a:r>
              <a:rPr lang="en-US" dirty="0"/>
              <a:t>b.	First line therapy uses monoclonal antibodies (anti CD20).  </a:t>
            </a:r>
          </a:p>
          <a:p>
            <a:pPr marL="0" indent="0">
              <a:buNone/>
            </a:pPr>
            <a:r>
              <a:rPr lang="en-US" dirty="0"/>
              <a:t>c.	Only </a:t>
            </a:r>
            <a:r>
              <a:rPr lang="en-US" dirty="0" err="1"/>
              <a:t>alloSCT</a:t>
            </a:r>
            <a:r>
              <a:rPr lang="en-US" dirty="0"/>
              <a:t> cures the disease  </a:t>
            </a:r>
          </a:p>
          <a:p>
            <a:pPr marL="0" indent="0">
              <a:buNone/>
            </a:pPr>
            <a:r>
              <a:rPr lang="en-US" dirty="0"/>
              <a:t>d.	RMM means a 3 log reduction in the BCR-ABL/BCR level</a:t>
            </a:r>
          </a:p>
          <a:p>
            <a:pPr marL="0" indent="0">
              <a:buNone/>
            </a:pPr>
            <a:r>
              <a:rPr lang="en-US" dirty="0"/>
              <a:t>e.	TKI can induce complete molecular response (CMR) which is similar with curability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060556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74345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35 year old patient, known, with acute lymphoblastic leukemia (ALL), in first year after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achived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CR (complete remission), complaining of dizziness, headache, fever for 4-5 days. Lab tests: hemoglobin 7,5 g/dl, leukocytes 22 000/mm3, platelets 45 000/mm3.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Leukocytic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formula: 1% blasts and the rest mature blood cells. Which of the following statements are true: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a.	Because there are anemia, thrombocytopenia and 1% blasts, the disease has probably relapsed.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b.	Bone marrow aspirate is recommended because there are pancytopenia and 1% blasts in the peripheral blood.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c.	He/she is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refered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alloSCT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d.	The right approach is a new CR induction and then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autoSCT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e.	The right approach is a new CR induction and then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alloSCT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84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31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latin typeface="Arial" pitchFamily="34" charset="0"/>
                <a:cs typeface="Arial" pitchFamily="34" charset="0"/>
              </a:rPr>
              <a:t>Analiza imunofenotipica in leucemia acuta limfoblastica: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a.	Nu se indica, intrucat nu are rol in orientarea conduitei terapeutice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b.	Identifica anomalii citogenetice cu impact prognostic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c.	Defineste subtipurile de LAL, evidentiid marker de linie B, T si celula limfoida nediferentiata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d.	Evidentiaza markerii CD13, CD33, CD11c</a:t>
            </a:r>
          </a:p>
          <a:p>
            <a:r>
              <a:rPr lang="ro-RO" sz="2400" dirty="0">
                <a:latin typeface="Arial" pitchFamily="34" charset="0"/>
                <a:cs typeface="Arial" pitchFamily="34" charset="0"/>
              </a:rPr>
              <a:t>e.	Evidentiaza prezenta t(8;14), cu prognostic nefavorabil </a:t>
            </a:r>
          </a:p>
        </p:txBody>
      </p:sp>
    </p:spTree>
    <p:extLst>
      <p:ext uri="{BB962C8B-B14F-4D97-AF65-F5344CB8AC3E}">
        <p14:creationId xmlns:p14="http://schemas.microsoft.com/office/powerpoint/2010/main" val="23928703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74345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56 year old patient, with asthenia for 6 months, loss of appetite, 8 kg weight loss. Lab tests: hemoglobin 7,5 g/dl, MCV 76 microns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reticulocytes 0,8%, leucocytes 4 500/mm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thrombocytes 520 000/mm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Which of the following sentences are true?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 is a patient with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myeloproliferative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disorder, because he has a high platelet count, probably essential thrombocytosis.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Hemoglobin electrophoresis is necessary because it is a minor thalassemia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It is necessary to investigate iron metabolism (serum iron level, serum ferritin level, TIBC).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It is necessary to perform other investigations because it probably is a digestive malignancy with secondary anemia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According to MCV, it is mandatory to check the serum level of folic acid and B12 vitamin + bone marrow aspirate.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0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Fenotipul celulelor maligne diferă după tipul histologic.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În predominenţa limfocitară - forma nodulară markeri de linie B CD19, CD20, CD22, CD75.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În celelalte forme histologice – pot exprima markeri  T (CD2,3,4) sau B (CD19,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21), sau ambele tipuri de antigene, +/- CD15 caracteristic pentru linia granulocitară.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Celulele Sterberg-Reed exprimă antigene prezente pe limfocitele activate: CD30, CD 25, HLA-DR, CD 71.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530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285" y="117693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36 year old patient, with fever for a week, dizziness, extensive ecchymosis, shin and calf skin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purpura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Lab tests: pancytopenia, platelets 5 000/mm3,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leucocytic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formula: 12% of blast cells, with many Auer rods,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schistocytes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 peripheral blood smear. Fibrinogen 120 mg/dl, fibrin degradation products +++, fibrin monomers +++. Which of the following statements are not true?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a.	The diagnosis is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myelodisplastic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syndrome because blasts aren’t &gt; 20%.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b.	The bone marrow aspirate is mandatory, because the diagnosis is acute leukemia.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c.	The bone marrow aspirate is not recommended because the thrombocytes are very low and that can lead to a high risk of bleeding.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d.	The diagnosis is AML3 with DIC (disseminated intravascular coagulation) and the bone marrow aspirate is necessary to confirm the diagnosis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e.	The fibrinogen high level is explained by an infection, because the patient has a fever.</a:t>
            </a:r>
          </a:p>
        </p:txBody>
      </p:sp>
    </p:spTree>
    <p:extLst>
      <p:ext uri="{BB962C8B-B14F-4D97-AF65-F5344CB8AC3E}">
        <p14:creationId xmlns:p14="http://schemas.microsoft.com/office/powerpoint/2010/main" val="10256466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latin typeface="Arial" pitchFamily="34" charset="0"/>
                <a:cs typeface="Arial" pitchFamily="34" charset="0"/>
              </a:rPr>
              <a:t>CR in acute leukemia means: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a.	Bone marrow blasts &lt; 5% 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b.	Peripheral blood blasts &lt; 5% 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c.	Bone marrow blasts &lt; 20% 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d.	Granulocyte &gt; 1000/mm3</a:t>
            </a:r>
          </a:p>
          <a:p>
            <a:r>
              <a:rPr lang="ro-RO" sz="3200" dirty="0">
                <a:latin typeface="Arial" pitchFamily="34" charset="0"/>
                <a:cs typeface="Arial" pitchFamily="34" charset="0"/>
              </a:rPr>
              <a:t>e.	Curability </a:t>
            </a:r>
          </a:p>
        </p:txBody>
      </p:sp>
    </p:spTree>
    <p:extLst>
      <p:ext uri="{BB962C8B-B14F-4D97-AF65-F5344CB8AC3E}">
        <p14:creationId xmlns:p14="http://schemas.microsoft.com/office/powerpoint/2010/main" val="14340201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o-RO" sz="4400" dirty="0"/>
              <a:t>58 year old patient, smoker, with gastric ulcer for 6 months, on clinical exam reveals skin erythrosis and grade II splenomegaly. Lab tests: hematocrit 62%, leucocytes 14 600/mm3, platelets 630 000/mm3. Leucocytic formula: myelocytes 2%, metamyelocytes 5%, band neutrophils 5%, granulocytes 56%, lymphocytes 25%, monocytes 3%, eosinophils 4%. Which of the following statements are true?</a:t>
            </a:r>
          </a:p>
          <a:p>
            <a:pPr marL="0" indent="0">
              <a:buNone/>
            </a:pPr>
            <a:r>
              <a:rPr lang="ro-RO" sz="4400" dirty="0"/>
              <a:t>a.	Cytogenetic and molecular exams are recommended to identify Ph chromosome and BCR-ABL gene, because the diagnosis suspicion is CML.</a:t>
            </a:r>
          </a:p>
          <a:p>
            <a:pPr marL="0" indent="0">
              <a:buNone/>
            </a:pPr>
            <a:r>
              <a:rPr lang="ro-RO" sz="4400" dirty="0"/>
              <a:t>b.	CT is necessary in order to find a solid tumor, probably neoplastic, because the leukocytic formula suggests bone marrow neoplastic infiltration (bone marrow metastasis).</a:t>
            </a:r>
          </a:p>
          <a:p>
            <a:pPr marL="0" indent="0">
              <a:buNone/>
            </a:pPr>
            <a:r>
              <a:rPr lang="ro-RO" sz="4400" dirty="0"/>
              <a:t>c.	The suspicion is a myeloproliferative disorder (polycythemia vera) and Jak2 mutation detection is recommended.</a:t>
            </a:r>
          </a:p>
          <a:p>
            <a:pPr marL="0" indent="0">
              <a:buNone/>
            </a:pPr>
            <a:r>
              <a:rPr lang="ro-RO" sz="4400" dirty="0"/>
              <a:t>d.	It is recommended to determine the erythopoetin serum level in order to differentiate a primary policytemia – secondary policytemia (reactive). </a:t>
            </a:r>
          </a:p>
          <a:p>
            <a:pPr marL="0" indent="0">
              <a:buNone/>
            </a:pPr>
            <a:r>
              <a:rPr lang="ro-RO" sz="4400" dirty="0"/>
              <a:t>e.	Because there are precursor cells in the peripheral blood, the suspicion is acute leukemia and a bone marrow aspirate is performed to see if there are &gt; 20% blasts.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3083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3" imgW="6687483" imgH="4505954" progId="MSPhotoEd.3">
                  <p:embed/>
                </p:oleObj>
              </mc:Choice>
              <mc:Fallback>
                <p:oleObj name="Photo Editor Photo" r:id="rId3" imgW="6687483" imgH="450595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39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17"/>
            <a:ext cx="9144000" cy="9731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8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4685</Words>
  <Application>Microsoft Office PowerPoint</Application>
  <PresentationFormat>On-screen Show (4:3)</PresentationFormat>
  <Paragraphs>531</Paragraphs>
  <Slides>72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Arial Narrow</vt:lpstr>
      <vt:lpstr>Calibri</vt:lpstr>
      <vt:lpstr>Tahoma</vt:lpstr>
      <vt:lpstr>Times New Roman</vt:lpstr>
      <vt:lpstr>Wingdings</vt:lpstr>
      <vt:lpstr>Office Theme</vt:lpstr>
      <vt:lpstr>Default Design</vt:lpstr>
      <vt:lpstr>Photo Editor Photo</vt:lpstr>
      <vt:lpstr>BOALA HODGKIN</vt:lpstr>
      <vt:lpstr>PowerPoint Presentation</vt:lpstr>
      <vt:lpstr>PowerPoint Presentation</vt:lpstr>
      <vt:lpstr>Generalităţi</vt:lpstr>
      <vt:lpstr>Originea celulei proliferante</vt:lpstr>
      <vt:lpstr>Hodgkin’s Lymphoma (Hodgkin’s Disease) </vt:lpstr>
      <vt:lpstr>PowerPoint Presentation</vt:lpstr>
      <vt:lpstr>PowerPoint Presentation</vt:lpstr>
      <vt:lpstr>PowerPoint Presentation</vt:lpstr>
      <vt:lpstr>Factori de risc</vt:lpstr>
      <vt:lpstr>Examenul citogenetic</vt:lpstr>
      <vt:lpstr>Ipoteza virală</vt:lpstr>
      <vt:lpstr>Mononucleoză infecţioasă - limfom Hodgkin VEB pozitiv </vt:lpstr>
      <vt:lpstr>Mecanismele transformarii maligne</vt:lpstr>
      <vt:lpstr>PowerPoint Presentation</vt:lpstr>
      <vt:lpstr>A possible model of pathogenesis</vt:lpstr>
      <vt:lpstr>Take home messages</vt:lpstr>
      <vt:lpstr>Celule maligne in boala Hodgkin</vt:lpstr>
      <vt:lpstr>Celule maligne în boala Hodgkin</vt:lpstr>
      <vt:lpstr>PowerPoint Presentation</vt:lpstr>
      <vt:lpstr>PowerPoint Presentation</vt:lpstr>
      <vt:lpstr>PowerPoint Presentation</vt:lpstr>
      <vt:lpstr>PowerPoint Presentation</vt:lpstr>
      <vt:lpstr>Clinic</vt:lpstr>
      <vt:lpstr>Clinic</vt:lpstr>
      <vt:lpstr>Clinic</vt:lpstr>
      <vt:lpstr>Clinic</vt:lpstr>
      <vt:lpstr>Clinic – manifestari neurologice</vt:lpstr>
      <vt:lpstr>Diagnosticul pozitiv</vt:lpstr>
      <vt:lpstr>Investigatii la diagnostic – bilant pre-terapeutic </vt:lpstr>
      <vt:lpstr>Stadializarea Ann Arbor</vt:lpstr>
      <vt:lpstr>Diagnostic diferential</vt:lpstr>
      <vt:lpstr>Complicatii</vt:lpstr>
      <vt:lpstr>Complicatii</vt:lpstr>
      <vt:lpstr>COMPLICATII TARDIVE </vt:lpstr>
      <vt:lpstr>Tratament</vt:lpstr>
      <vt:lpstr> BH clasică  Stadializarea EORTC  (European Organisation for Research and Treatment of Cancer)</vt:lpstr>
      <vt:lpstr>PowerPoint Presentation</vt:lpstr>
      <vt:lpstr>PowerPoint Presentation</vt:lpstr>
      <vt:lpstr>PowerPoint Presentation</vt:lpstr>
      <vt:lpstr>PowerPoint Presentation</vt:lpstr>
      <vt:lpstr>BH recazuta/refractara</vt:lpstr>
      <vt:lpstr>Recadere post autoTMO</vt:lpstr>
      <vt:lpstr>Recadere post Brentuximab Vedotin – Nivolumab </vt:lpstr>
      <vt:lpstr>PowerPoint Presentation</vt:lpstr>
      <vt:lpstr>PowerPoint Presentation</vt:lpstr>
      <vt:lpstr>Tratament BH forma atipica </vt:lpstr>
      <vt:lpstr>Recapitulare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Etiopatogenia bolii Hodgkin</dc:title>
  <dc:creator>Rodica Rotaru</dc:creator>
  <cp:lastModifiedBy>Rodica Rotaru</cp:lastModifiedBy>
  <cp:revision>163</cp:revision>
  <dcterms:created xsi:type="dcterms:W3CDTF">2015-01-22T12:49:52Z</dcterms:created>
  <dcterms:modified xsi:type="dcterms:W3CDTF">2020-11-18T12:16:07Z</dcterms:modified>
</cp:coreProperties>
</file>