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76" r:id="rId2"/>
    <p:sldId id="323" r:id="rId3"/>
    <p:sldId id="369" r:id="rId4"/>
    <p:sldId id="370" r:id="rId5"/>
    <p:sldId id="341" r:id="rId6"/>
    <p:sldId id="340" r:id="rId7"/>
    <p:sldId id="328" r:id="rId8"/>
    <p:sldId id="327" r:id="rId9"/>
    <p:sldId id="346" r:id="rId10"/>
    <p:sldId id="347" r:id="rId11"/>
    <p:sldId id="348" r:id="rId12"/>
    <p:sldId id="374" r:id="rId13"/>
    <p:sldId id="349" r:id="rId14"/>
    <p:sldId id="375" r:id="rId15"/>
    <p:sldId id="350" r:id="rId16"/>
    <p:sldId id="352" r:id="rId17"/>
    <p:sldId id="378" r:id="rId18"/>
    <p:sldId id="379" r:id="rId19"/>
    <p:sldId id="385" r:id="rId20"/>
    <p:sldId id="386" r:id="rId21"/>
    <p:sldId id="389" r:id="rId22"/>
    <p:sldId id="380" r:id="rId23"/>
    <p:sldId id="381" r:id="rId24"/>
    <p:sldId id="382" r:id="rId25"/>
    <p:sldId id="383" r:id="rId26"/>
    <p:sldId id="403" r:id="rId27"/>
    <p:sldId id="404" r:id="rId28"/>
    <p:sldId id="390" r:id="rId29"/>
    <p:sldId id="397" r:id="rId30"/>
    <p:sldId id="405" r:id="rId31"/>
    <p:sldId id="406" r:id="rId32"/>
    <p:sldId id="407" r:id="rId33"/>
    <p:sldId id="393" r:id="rId34"/>
    <p:sldId id="394" r:id="rId35"/>
    <p:sldId id="409" r:id="rId36"/>
    <p:sldId id="408" r:id="rId37"/>
    <p:sldId id="396" r:id="rId38"/>
    <p:sldId id="335" r:id="rId39"/>
    <p:sldId id="402" r:id="rId40"/>
    <p:sldId id="410" r:id="rId41"/>
    <p:sldId id="387" r:id="rId42"/>
    <p:sldId id="388" r:id="rId43"/>
    <p:sldId id="399" r:id="rId44"/>
    <p:sldId id="353" r:id="rId45"/>
    <p:sldId id="282" r:id="rId46"/>
    <p:sldId id="354" r:id="rId47"/>
    <p:sldId id="356" r:id="rId48"/>
    <p:sldId id="357" r:id="rId49"/>
    <p:sldId id="358" r:id="rId50"/>
    <p:sldId id="359" r:id="rId51"/>
    <p:sldId id="360" r:id="rId52"/>
    <p:sldId id="361" r:id="rId53"/>
    <p:sldId id="412" r:id="rId54"/>
    <p:sldId id="427" r:id="rId55"/>
    <p:sldId id="411" r:id="rId56"/>
    <p:sldId id="362" r:id="rId57"/>
    <p:sldId id="364" r:id="rId58"/>
    <p:sldId id="365" r:id="rId59"/>
    <p:sldId id="366" r:id="rId60"/>
    <p:sldId id="367" r:id="rId61"/>
    <p:sldId id="401" r:id="rId62"/>
    <p:sldId id="426" r:id="rId63"/>
    <p:sldId id="428" r:id="rId64"/>
    <p:sldId id="429" r:id="rId65"/>
    <p:sldId id="431" r:id="rId66"/>
    <p:sldId id="413" r:id="rId67"/>
    <p:sldId id="415" r:id="rId68"/>
    <p:sldId id="416" r:id="rId69"/>
    <p:sldId id="414" r:id="rId70"/>
    <p:sldId id="417" r:id="rId71"/>
    <p:sldId id="420" r:id="rId72"/>
    <p:sldId id="419" r:id="rId73"/>
    <p:sldId id="421" r:id="rId74"/>
    <p:sldId id="422" r:id="rId75"/>
    <p:sldId id="423" r:id="rId76"/>
    <p:sldId id="424" r:id="rId77"/>
    <p:sldId id="42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F7B376-11FA-42E7-A3DA-63469F260A7E}" type="datetimeFigureOut">
              <a:rPr lang="en-GB" smtClean="0"/>
              <a:t>09/03/2020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0949A-E999-4C25-98B9-BA06188CBB4B}" type="slidenum">
              <a:rPr lang="en-GB" smtClean="0"/>
              <a:t>‹#›</a:t>
            </a:fld>
            <a:endParaRPr lang="en-GB"/>
          </a:p>
        </p:txBody>
      </p:sp>
    </p:spTree>
    <p:extLst>
      <p:ext uri="{BB962C8B-B14F-4D97-AF65-F5344CB8AC3E}">
        <p14:creationId xmlns:p14="http://schemas.microsoft.com/office/powerpoint/2010/main" val="48861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1AEF122-9EA8-4284-BB5F-8FD0633E8D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B267D274-9E49-42DF-AAD6-EC12EC7673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a simplified graphic representation showing how the hematopoietic stem cells produce two major progenitor s, the myeloid and the lymphoid. Progenitor simply means that these cells have descendents. All ten of the major classifications of hematopoietic and lymphoid neoplasms  in the </a:t>
            </a:r>
            <a:r>
              <a:rPr lang="en-US" altLang="en-US" i="1"/>
              <a:t>WHO Classification f Tumors of Hematopoietic and Lymphoid Tissues </a:t>
            </a:r>
            <a:r>
              <a:rPr lang="en-US" altLang="en-US"/>
              <a:t>descend from these two cell lines.  The cell lines will be discussed in the next presentation on hematopoietic and lymphoid lineages. </a:t>
            </a:r>
          </a:p>
          <a:p>
            <a:pPr eaLnBrk="1" hangingPunct="1">
              <a:spcBef>
                <a:spcPct val="0"/>
              </a:spcBef>
            </a:pPr>
            <a:endParaRPr lang="en-US" altLang="en-US"/>
          </a:p>
          <a:p>
            <a:pPr eaLnBrk="1" hangingPunct="1">
              <a:spcBef>
                <a:spcPct val="0"/>
              </a:spcBef>
            </a:pPr>
            <a:r>
              <a:rPr lang="en-US" altLang="en-US"/>
              <a:t>For this presentation, is to important to know that the lymphoid line does contain a subset of Hodgkin disease, NOS and specific types of Hodgkin disease. There is, however, no subdivision for non-Hodgkin lymphoma because it is no longer classified as a single disease or a specific cell line.  The non-Hodgkin lymphomas are divided among three of the lymphoid cell lines: precursor lymphoid neoplasms, mature B-cell neoplasms, and mature T-cell and NK-cell neoplasms.</a:t>
            </a:r>
          </a:p>
          <a:p>
            <a:pPr lvl="1"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74756" name="Slide Number Placeholder 3">
            <a:extLst>
              <a:ext uri="{FF2B5EF4-FFF2-40B4-BE49-F238E27FC236}">
                <a16:creationId xmlns:a16="http://schemas.microsoft.com/office/drawing/2014/main" id="{015FF4D6-7CC9-4930-BF4E-FD789E2E01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8A5BB-46A0-4DF3-8C6D-0E06DA364DC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74F4-9A23-4B1A-A27E-5C77730160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496159-DD0C-4AFB-8250-9D03D6871D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C4F239-1BA8-4D3E-8D6C-BFD6E52B9E32}"/>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5" name="Footer Placeholder 4">
            <a:extLst>
              <a:ext uri="{FF2B5EF4-FFF2-40B4-BE49-F238E27FC236}">
                <a16:creationId xmlns:a16="http://schemas.microsoft.com/office/drawing/2014/main" id="{FDC3B22B-4911-43EF-A01D-CA844E214A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BDDE04-0244-4956-A67A-77A95F358FEA}"/>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201241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75D4-10BD-44E9-A4D7-039838794E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086039-0ABF-405E-8D83-A7D9E0C3E1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B44CBD-55EF-4CD8-8595-54EEBBECFA07}"/>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5" name="Footer Placeholder 4">
            <a:extLst>
              <a:ext uri="{FF2B5EF4-FFF2-40B4-BE49-F238E27FC236}">
                <a16:creationId xmlns:a16="http://schemas.microsoft.com/office/drawing/2014/main" id="{1FC6E7EF-89BF-4E70-A07A-E5A57E7190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A95313-A0D0-45DA-9881-6B9484054010}"/>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106037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E8284-8C1D-42D2-9ECF-8FD77782A1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21045D-682A-4E12-BD2B-CA4984AB1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A532F-1146-4F1D-98E5-439C80E30208}"/>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5" name="Footer Placeholder 4">
            <a:extLst>
              <a:ext uri="{FF2B5EF4-FFF2-40B4-BE49-F238E27FC236}">
                <a16:creationId xmlns:a16="http://schemas.microsoft.com/office/drawing/2014/main" id="{C16194DB-8807-45EE-A32F-7A843DC25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22351A-52A3-4089-A7BC-ACA090AECD4D}"/>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2333432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ar-SA"/>
          </a:p>
        </p:txBody>
      </p:sp>
      <p:sp>
        <p:nvSpPr>
          <p:cNvPr id="3" name="Text Placeholder 2"/>
          <p:cNvSpPr>
            <a:spLocks noGrp="1"/>
          </p:cNvSpPr>
          <p:nvPr>
            <p:ph type="body" sz="half" idx="1"/>
          </p:nvPr>
        </p:nvSpPr>
        <p:spPr>
          <a:xfrm>
            <a:off x="609605" y="1600206"/>
            <a:ext cx="5396089"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6186312" y="1600206"/>
            <a:ext cx="5396089"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44">
            <a:extLst>
              <a:ext uri="{FF2B5EF4-FFF2-40B4-BE49-F238E27FC236}">
                <a16:creationId xmlns:a16="http://schemas.microsoft.com/office/drawing/2014/main" id="{7CE645A3-2B1F-407B-9AD0-D84FDDAD59E7}"/>
              </a:ext>
            </a:extLst>
          </p:cNvPr>
          <p:cNvSpPr>
            <a:spLocks noGrp="1" noChangeArrowheads="1"/>
          </p:cNvSpPr>
          <p:nvPr>
            <p:ph type="dt" sz="half" idx="10"/>
          </p:nvPr>
        </p:nvSpPr>
        <p:spPr/>
        <p:txBody>
          <a:bodyPr/>
          <a:lstStyle>
            <a:lvl1pPr>
              <a:defRPr>
                <a:solidFill>
                  <a:srgbClr val="FFFFFF"/>
                </a:solidFill>
              </a:defRPr>
            </a:lvl1pPr>
          </a:lstStyle>
          <a:p>
            <a:pPr>
              <a:defRPr/>
            </a:pPr>
            <a:endParaRPr lang="en-US"/>
          </a:p>
        </p:txBody>
      </p:sp>
      <p:sp>
        <p:nvSpPr>
          <p:cNvPr id="6" name="Rectangle 45">
            <a:extLst>
              <a:ext uri="{FF2B5EF4-FFF2-40B4-BE49-F238E27FC236}">
                <a16:creationId xmlns:a16="http://schemas.microsoft.com/office/drawing/2014/main" id="{0086EAB9-F0A8-4218-B9DA-7215EA6D5CF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7" name="Rectangle 46">
            <a:extLst>
              <a:ext uri="{FF2B5EF4-FFF2-40B4-BE49-F238E27FC236}">
                <a16:creationId xmlns:a16="http://schemas.microsoft.com/office/drawing/2014/main" id="{A6F50A5A-A57E-4A5B-B1E4-DD4ABB6E74C0}"/>
              </a:ext>
            </a:extLst>
          </p:cNvPr>
          <p:cNvSpPr>
            <a:spLocks noGrp="1" noChangeArrowheads="1"/>
          </p:cNvSpPr>
          <p:nvPr>
            <p:ph type="sldNum" sz="quarter" idx="12"/>
          </p:nvPr>
        </p:nvSpPr>
        <p:spPr/>
        <p:txBody>
          <a:bodyPr/>
          <a:lstStyle>
            <a:lvl1pPr>
              <a:defRPr>
                <a:solidFill>
                  <a:srgbClr val="FFFFFF"/>
                </a:solidFill>
              </a:defRPr>
            </a:lvl1pPr>
          </a:lstStyle>
          <a:p>
            <a:fld id="{F7201B3F-2D57-4898-8167-33176EDC5449}" type="slidenum">
              <a:rPr lang="ar-SA" altLang="en-US"/>
              <a:pPr/>
              <a:t>‹#›</a:t>
            </a:fld>
            <a:endParaRPr lang="en-US" altLang="en-US"/>
          </a:p>
        </p:txBody>
      </p:sp>
    </p:spTree>
    <p:extLst>
      <p:ext uri="{BB962C8B-B14F-4D97-AF65-F5344CB8AC3E}">
        <p14:creationId xmlns:p14="http://schemas.microsoft.com/office/powerpoint/2010/main" val="365875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7F50-7E79-428B-9E80-EB273CF10A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D0A348-FF1F-4163-A1E3-3285A2B576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1F7FF2-A3B6-43A7-8F6C-6A1DE4F3BEFF}"/>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5" name="Footer Placeholder 4">
            <a:extLst>
              <a:ext uri="{FF2B5EF4-FFF2-40B4-BE49-F238E27FC236}">
                <a16:creationId xmlns:a16="http://schemas.microsoft.com/office/drawing/2014/main" id="{8ABBF716-148D-4C5D-807D-EBC799305A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C18E3-2CF3-4C3F-B388-96E213BAABBB}"/>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424925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2CA3-25C7-4FF3-9750-A564484542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2037EE-C99C-4E4B-934E-CB75BFF3E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4B4AF-204C-4582-B6B0-5BBFDCD0CE46}"/>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5" name="Footer Placeholder 4">
            <a:extLst>
              <a:ext uri="{FF2B5EF4-FFF2-40B4-BE49-F238E27FC236}">
                <a16:creationId xmlns:a16="http://schemas.microsoft.com/office/drawing/2014/main" id="{D0850775-1B6E-42FF-A2A5-523B5311A6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E5B166-6F2D-4A46-97F1-05648C7398E5}"/>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372705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B139-0B77-4322-9B40-03E0361AB3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634DF0-3A58-4089-80FB-1C3E597D5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A82945C-3E58-4866-A381-6FF7541526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A45D5C-3775-4261-B3F2-A9209D14F6E4}"/>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6" name="Footer Placeholder 5">
            <a:extLst>
              <a:ext uri="{FF2B5EF4-FFF2-40B4-BE49-F238E27FC236}">
                <a16:creationId xmlns:a16="http://schemas.microsoft.com/office/drawing/2014/main" id="{040AFC9C-A4E4-4775-ACC9-27F01CE70C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2A3704-7D1B-49DC-99BE-A687ABD6992D}"/>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3058188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1AF2-FCA1-4909-8918-A28B6C17DC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A16FDF-0210-4AD3-A629-A0EC6687EF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728EA8-68D1-4B0A-81ED-06DF019564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B64BD4-C2AC-4643-A425-B1C8185C01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477AF-EA16-4D1E-BF4A-6EC711941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953D0D-B995-412C-88A5-ED8209AEC826}"/>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8" name="Footer Placeholder 7">
            <a:extLst>
              <a:ext uri="{FF2B5EF4-FFF2-40B4-BE49-F238E27FC236}">
                <a16:creationId xmlns:a16="http://schemas.microsoft.com/office/drawing/2014/main" id="{080C3298-13F3-45FD-82AC-9D22545DBD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67C303-4265-4304-8E28-938EB99B8DFE}"/>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1145380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C3A5-BDBC-474A-BB79-E11E934AE4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1ED74B-227C-4F8A-B062-3B39969EA9BE}"/>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4" name="Footer Placeholder 3">
            <a:extLst>
              <a:ext uri="{FF2B5EF4-FFF2-40B4-BE49-F238E27FC236}">
                <a16:creationId xmlns:a16="http://schemas.microsoft.com/office/drawing/2014/main" id="{7E5955C7-F8B4-4103-AFC3-1BA06B02BE8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C30D07-5BE8-48A6-AAFC-C2AE5652DCEA}"/>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128785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8B0CD-324C-402D-9DE8-F4D130A3A1E7}"/>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3" name="Footer Placeholder 2">
            <a:extLst>
              <a:ext uri="{FF2B5EF4-FFF2-40B4-BE49-F238E27FC236}">
                <a16:creationId xmlns:a16="http://schemas.microsoft.com/office/drawing/2014/main" id="{FBF14FE4-012F-4B7D-AA5D-E4F8B0D3A8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69A0AE-8D6D-4159-B8FD-05AA62C57E7A}"/>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92362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6F17-5B33-4137-BEF2-CB819547DC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B91E60-5A1E-4035-99E0-ED6E9A66B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66D4E4E-83A6-4981-BC41-D662AF784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E1D8-3237-41B3-B12F-216B1CB7E212}"/>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6" name="Footer Placeholder 5">
            <a:extLst>
              <a:ext uri="{FF2B5EF4-FFF2-40B4-BE49-F238E27FC236}">
                <a16:creationId xmlns:a16="http://schemas.microsoft.com/office/drawing/2014/main" id="{11CDADB6-2D73-48A9-BB5B-DE915D36C1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EC9C74-E931-4402-AECF-7249897D5E51}"/>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3624836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4E86-802F-4ED3-AD1D-5703DC965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F2FB90-D21F-4C06-9773-09EF28CCB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6CCDE41-161F-4DCD-9B54-03015BC327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13AF5-E87E-4488-B7BA-007F2709E8A2}"/>
              </a:ext>
            </a:extLst>
          </p:cNvPr>
          <p:cNvSpPr>
            <a:spLocks noGrp="1"/>
          </p:cNvSpPr>
          <p:nvPr>
            <p:ph type="dt" sz="half" idx="10"/>
          </p:nvPr>
        </p:nvSpPr>
        <p:spPr/>
        <p:txBody>
          <a:bodyPr/>
          <a:lstStyle/>
          <a:p>
            <a:fld id="{87C7AC64-F04C-429E-B3AF-F670FB692331}" type="datetimeFigureOut">
              <a:rPr lang="en-GB" smtClean="0"/>
              <a:t>09/03/2020</a:t>
            </a:fld>
            <a:endParaRPr lang="en-GB"/>
          </a:p>
        </p:txBody>
      </p:sp>
      <p:sp>
        <p:nvSpPr>
          <p:cNvPr id="6" name="Footer Placeholder 5">
            <a:extLst>
              <a:ext uri="{FF2B5EF4-FFF2-40B4-BE49-F238E27FC236}">
                <a16:creationId xmlns:a16="http://schemas.microsoft.com/office/drawing/2014/main" id="{2BD360E1-1D2C-49AF-A96D-636F39C727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A698FF-6030-46F8-9349-16012C651977}"/>
              </a:ext>
            </a:extLst>
          </p:cNvPr>
          <p:cNvSpPr>
            <a:spLocks noGrp="1"/>
          </p:cNvSpPr>
          <p:nvPr>
            <p:ph type="sldNum" sz="quarter" idx="12"/>
          </p:nvPr>
        </p:nvSpPr>
        <p:spPr/>
        <p:txBody>
          <a:bodyPr/>
          <a:lstStyle/>
          <a:p>
            <a:fld id="{32A7E932-C121-4ACB-A836-54F347FD8E0E}" type="slidenum">
              <a:rPr lang="en-GB" smtClean="0"/>
              <a:t>‹#›</a:t>
            </a:fld>
            <a:endParaRPr lang="en-GB"/>
          </a:p>
        </p:txBody>
      </p:sp>
    </p:spTree>
    <p:extLst>
      <p:ext uri="{BB962C8B-B14F-4D97-AF65-F5344CB8AC3E}">
        <p14:creationId xmlns:p14="http://schemas.microsoft.com/office/powerpoint/2010/main" val="75264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EDFC5-1E6D-4B8D-97B7-763318D71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207D15-94D3-4039-8501-006378382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FE1E3D-1468-4888-9CF2-06E783B6C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7AC64-F04C-429E-B3AF-F670FB692331}" type="datetimeFigureOut">
              <a:rPr lang="en-GB" smtClean="0"/>
              <a:t>09/03/2020</a:t>
            </a:fld>
            <a:endParaRPr lang="en-GB"/>
          </a:p>
        </p:txBody>
      </p:sp>
      <p:sp>
        <p:nvSpPr>
          <p:cNvPr id="5" name="Footer Placeholder 4">
            <a:extLst>
              <a:ext uri="{FF2B5EF4-FFF2-40B4-BE49-F238E27FC236}">
                <a16:creationId xmlns:a16="http://schemas.microsoft.com/office/drawing/2014/main" id="{EE34B1F5-11B1-4843-BF9A-15A13B7DF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128893-E11E-4013-93AF-FFD78CA40E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7E932-C121-4ACB-A836-54F347FD8E0E}" type="slidenum">
              <a:rPr lang="en-GB" smtClean="0"/>
              <a:t>‹#›</a:t>
            </a:fld>
            <a:endParaRPr lang="en-GB"/>
          </a:p>
        </p:txBody>
      </p:sp>
    </p:spTree>
    <p:extLst>
      <p:ext uri="{BB962C8B-B14F-4D97-AF65-F5344CB8AC3E}">
        <p14:creationId xmlns:p14="http://schemas.microsoft.com/office/powerpoint/2010/main" val="3009338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33AE-177E-4CB9-B568-AE78AEF7DA01}"/>
              </a:ext>
            </a:extLst>
          </p:cNvPr>
          <p:cNvSpPr>
            <a:spLocks noGrp="1"/>
          </p:cNvSpPr>
          <p:nvPr>
            <p:ph type="ctrTitle"/>
          </p:nvPr>
        </p:nvSpPr>
        <p:spPr/>
        <p:txBody>
          <a:bodyPr/>
          <a:lstStyle/>
          <a:p>
            <a:r>
              <a:rPr lang="en-GB" sz="5400" b="1" dirty="0">
                <a:effectLst>
                  <a:outerShdw blurRad="38100" dist="38100" dir="2700000" algn="tl">
                    <a:srgbClr val="000000">
                      <a:alpha val="43137"/>
                    </a:srgbClr>
                  </a:outerShdw>
                </a:effectLst>
              </a:rPr>
              <a:t>LEUCEMIILE ACUTE</a:t>
            </a:r>
          </a:p>
        </p:txBody>
      </p:sp>
    </p:spTree>
    <p:extLst>
      <p:ext uri="{BB962C8B-B14F-4D97-AF65-F5344CB8AC3E}">
        <p14:creationId xmlns:p14="http://schemas.microsoft.com/office/powerpoint/2010/main" val="170822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6385EF70-7EDD-4C97-8144-FF7C91C0AFDC}"/>
              </a:ext>
            </a:extLst>
          </p:cNvPr>
          <p:cNvSpPr>
            <a:spLocks noGrp="1"/>
          </p:cNvSpPr>
          <p:nvPr>
            <p:ph type="title"/>
          </p:nvPr>
        </p:nvSpPr>
        <p:spPr>
          <a:xfrm>
            <a:off x="481969" y="289879"/>
            <a:ext cx="8229600" cy="1143000"/>
          </a:xfrm>
        </p:spPr>
        <p:txBody>
          <a:bodyPr/>
          <a:lstStyle/>
          <a:p>
            <a:pPr algn="l"/>
            <a:r>
              <a:rPr lang="ro-RO" altLang="en-US" sz="3200" b="1" dirty="0">
                <a:latin typeface="Arial" panose="020B0604020202020204" pitchFamily="34" charset="0"/>
                <a:cs typeface="Arial" panose="020B0604020202020204" pitchFamily="34" charset="0"/>
              </a:rPr>
              <a:t>Sindromul tumoral</a:t>
            </a:r>
          </a:p>
        </p:txBody>
      </p:sp>
      <p:sp>
        <p:nvSpPr>
          <p:cNvPr id="17411" name="Content Placeholder 2">
            <a:extLst>
              <a:ext uri="{FF2B5EF4-FFF2-40B4-BE49-F238E27FC236}">
                <a16:creationId xmlns:a16="http://schemas.microsoft.com/office/drawing/2014/main" id="{D9041416-985F-46F1-9C6B-AEC134936FA1}"/>
              </a:ext>
            </a:extLst>
          </p:cNvPr>
          <p:cNvSpPr>
            <a:spLocks noGrp="1"/>
          </p:cNvSpPr>
          <p:nvPr>
            <p:ph idx="1"/>
          </p:nvPr>
        </p:nvSpPr>
        <p:spPr>
          <a:xfrm>
            <a:off x="318342" y="1813448"/>
            <a:ext cx="7339758" cy="4648200"/>
          </a:xfrm>
        </p:spPr>
        <p:txBody>
          <a:bodyPr/>
          <a:lstStyle/>
          <a:p>
            <a:r>
              <a:rPr lang="ro-RO" altLang="en-US" sz="2400" dirty="0">
                <a:latin typeface="Arial" panose="020B0604020202020204" pitchFamily="34" charset="0"/>
                <a:cs typeface="Arial" panose="020B0604020202020204" pitchFamily="34" charset="0"/>
              </a:rPr>
              <a:t>hipertrofii gingivale</a:t>
            </a:r>
          </a:p>
          <a:p>
            <a:r>
              <a:rPr lang="ro-RO" altLang="en-US" sz="2400" dirty="0">
                <a:latin typeface="Arial" panose="020B0604020202020204" pitchFamily="34" charset="0"/>
                <a:cs typeface="Arial" panose="020B0604020202020204" pitchFamily="34" charset="0"/>
              </a:rPr>
              <a:t>adenopatii</a:t>
            </a:r>
          </a:p>
          <a:p>
            <a:r>
              <a:rPr lang="ro-RO" altLang="en-US" sz="2400" dirty="0">
                <a:latin typeface="Arial" panose="020B0604020202020204" pitchFamily="34" charset="0"/>
                <a:cs typeface="Arial" panose="020B0604020202020204" pitchFamily="34" charset="0"/>
              </a:rPr>
              <a:t>hepatomegalie 2/3 din cazuri</a:t>
            </a:r>
          </a:p>
          <a:p>
            <a:r>
              <a:rPr lang="ro-RO" altLang="en-US" sz="2400" dirty="0">
                <a:latin typeface="Arial" panose="020B0604020202020204" pitchFamily="34" charset="0"/>
                <a:cs typeface="Arial" panose="020B0604020202020204" pitchFamily="34" charset="0"/>
              </a:rPr>
              <a:t>splenomegalie 2/3 din cazuri</a:t>
            </a:r>
          </a:p>
          <a:p>
            <a:r>
              <a:rPr lang="ro-RO" altLang="en-US" sz="2400" dirty="0">
                <a:latin typeface="Arial" panose="020B0604020202020204" pitchFamily="34" charset="0"/>
                <a:cs typeface="Arial" panose="020B0604020202020204" pitchFamily="34" charset="0"/>
              </a:rPr>
              <a:t>cloroamele  sau sarcoamele granulocitice - agregate extramedulare de blaşti leucemici</a:t>
            </a:r>
          </a:p>
          <a:p>
            <a:pPr lvl="1"/>
            <a:r>
              <a:rPr lang="ro-RO" altLang="en-US" dirty="0">
                <a:latin typeface="Arial" panose="020B0604020202020204" pitchFamily="34" charset="0"/>
                <a:cs typeface="Arial" panose="020B0604020202020204" pitchFamily="34" charset="0"/>
              </a:rPr>
              <a:t>termenul de clorom = aspect granitat pe secţiunea histologică datorită MPO prezente în mieloblaşti</a:t>
            </a:r>
          </a:p>
          <a:p>
            <a:pPr lvl="1"/>
            <a:r>
              <a:rPr lang="ro-RO" altLang="en-US" dirty="0">
                <a:latin typeface="Arial" panose="020B0604020202020204" pitchFamily="34" charset="0"/>
                <a:cs typeface="Arial" panose="020B0604020202020204" pitchFamily="34" charset="0"/>
              </a:rPr>
              <a:t>cloroamele sunt mai frecvente în LAM2, t(8,21) şi în formele leucocitoză importantă</a:t>
            </a:r>
          </a:p>
        </p:txBody>
      </p:sp>
      <p:grpSp>
        <p:nvGrpSpPr>
          <p:cNvPr id="4" name="Group 1026">
            <a:extLst>
              <a:ext uri="{FF2B5EF4-FFF2-40B4-BE49-F238E27FC236}">
                <a16:creationId xmlns:a16="http://schemas.microsoft.com/office/drawing/2014/main" id="{21F1A91D-41D3-41B4-9657-0F27B781FC84}"/>
              </a:ext>
            </a:extLst>
          </p:cNvPr>
          <p:cNvGrpSpPr>
            <a:grpSpLocks/>
          </p:cNvGrpSpPr>
          <p:nvPr/>
        </p:nvGrpSpPr>
        <p:grpSpPr bwMode="auto">
          <a:xfrm>
            <a:off x="7915275" y="2797083"/>
            <a:ext cx="4067175" cy="4060917"/>
            <a:chOff x="1248" y="1254"/>
            <a:chExt cx="2958" cy="2694"/>
          </a:xfrm>
        </p:grpSpPr>
        <p:pic>
          <p:nvPicPr>
            <p:cNvPr id="5" name="Picture 1027">
              <a:extLst>
                <a:ext uri="{FF2B5EF4-FFF2-40B4-BE49-F238E27FC236}">
                  <a16:creationId xmlns:a16="http://schemas.microsoft.com/office/drawing/2014/main" id="{47365CD1-33E8-4AE6-8F30-E74A180E6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 y="2880"/>
              <a:ext cx="2478"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28">
              <a:extLst>
                <a:ext uri="{FF2B5EF4-FFF2-40B4-BE49-F238E27FC236}">
                  <a16:creationId xmlns:a16="http://schemas.microsoft.com/office/drawing/2014/main" id="{7E9F1316-1B1F-4ABE-B287-007814291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 y="2166"/>
              <a:ext cx="2454" cy="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9">
              <a:extLst>
                <a:ext uri="{FF2B5EF4-FFF2-40B4-BE49-F238E27FC236}">
                  <a16:creationId xmlns:a16="http://schemas.microsoft.com/office/drawing/2014/main" id="{42DE6725-067A-4089-B3CC-153698D9C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 y="1254"/>
              <a:ext cx="2478" cy="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30">
              <a:extLst>
                <a:ext uri="{FF2B5EF4-FFF2-40B4-BE49-F238E27FC236}">
                  <a16:creationId xmlns:a16="http://schemas.microsoft.com/office/drawing/2014/main" id="{671D5FAB-8198-48C9-9AD0-5381A5534287}"/>
                </a:ext>
              </a:extLst>
            </p:cNvPr>
            <p:cNvSpPr txBox="1">
              <a:spLocks noChangeArrowheads="1"/>
            </p:cNvSpPr>
            <p:nvPr/>
          </p:nvSpPr>
          <p:spPr bwMode="auto">
            <a:xfrm>
              <a:off x="1248" y="1604"/>
              <a:ext cx="3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r>
                <a:rPr kumimoji="1" lang="en-GB" altLang="en-US" sz="4000">
                  <a:solidFill>
                    <a:prstClr val="white"/>
                  </a:solidFill>
                  <a:latin typeface="Arial Black" panose="020B0A04020102020204" pitchFamily="34" charset="0"/>
                </a:rPr>
                <a:t>A</a:t>
              </a:r>
            </a:p>
          </p:txBody>
        </p:sp>
        <p:sp>
          <p:nvSpPr>
            <p:cNvPr id="9" name="Text Box 1031">
              <a:extLst>
                <a:ext uri="{FF2B5EF4-FFF2-40B4-BE49-F238E27FC236}">
                  <a16:creationId xmlns:a16="http://schemas.microsoft.com/office/drawing/2014/main" id="{B58108A3-4139-4137-BBEE-8F7FF33BF7EE}"/>
                </a:ext>
              </a:extLst>
            </p:cNvPr>
            <p:cNvSpPr txBox="1">
              <a:spLocks noChangeArrowheads="1"/>
            </p:cNvSpPr>
            <p:nvPr/>
          </p:nvSpPr>
          <p:spPr bwMode="auto">
            <a:xfrm>
              <a:off x="1248" y="2468"/>
              <a:ext cx="3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r>
                <a:rPr kumimoji="1" lang="en-GB" altLang="en-US" sz="4000">
                  <a:solidFill>
                    <a:prstClr val="white"/>
                  </a:solidFill>
                  <a:latin typeface="Arial Black" panose="020B0A04020102020204" pitchFamily="34" charset="0"/>
                </a:rPr>
                <a:t>B</a:t>
              </a:r>
            </a:p>
          </p:txBody>
        </p:sp>
        <p:sp>
          <p:nvSpPr>
            <p:cNvPr id="10" name="Text Box 1032">
              <a:extLst>
                <a:ext uri="{FF2B5EF4-FFF2-40B4-BE49-F238E27FC236}">
                  <a16:creationId xmlns:a16="http://schemas.microsoft.com/office/drawing/2014/main" id="{B4D5A55E-7FF2-4EAD-ADBC-41602A071902}"/>
                </a:ext>
              </a:extLst>
            </p:cNvPr>
            <p:cNvSpPr txBox="1">
              <a:spLocks noChangeArrowheads="1"/>
            </p:cNvSpPr>
            <p:nvPr/>
          </p:nvSpPr>
          <p:spPr bwMode="auto">
            <a:xfrm>
              <a:off x="1248" y="3284"/>
              <a:ext cx="31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defRPr/>
              </a:pPr>
              <a:r>
                <a:rPr kumimoji="1" lang="en-GB" altLang="en-US" sz="4000">
                  <a:solidFill>
                    <a:prstClr val="white"/>
                  </a:solidFill>
                  <a:latin typeface="Arial Black" panose="020B0A04020102020204" pitchFamily="34" charset="0"/>
                </a:rPr>
                <a:t>C</a:t>
              </a:r>
            </a:p>
          </p:txBody>
        </p:sp>
      </p:grpSp>
      <p:pic>
        <p:nvPicPr>
          <p:cNvPr id="11" name="Content Placeholder 3" descr="Gingival_infiltration_AML">
            <a:extLst>
              <a:ext uri="{FF2B5EF4-FFF2-40B4-BE49-F238E27FC236}">
                <a16:creationId xmlns:a16="http://schemas.microsoft.com/office/drawing/2014/main" id="{2D598118-96FB-49B6-ABF6-458B4650C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569222" y="44204"/>
            <a:ext cx="2630216" cy="3562349"/>
          </a:xfrm>
          <a:prstGeom prst="rect">
            <a:avLst/>
          </a:prstGeom>
        </p:spPr>
      </p:pic>
      <p:pic>
        <p:nvPicPr>
          <p:cNvPr id="12" name="Picture 1028">
            <a:extLst>
              <a:ext uri="{FF2B5EF4-FFF2-40B4-BE49-F238E27FC236}">
                <a16:creationId xmlns:a16="http://schemas.microsoft.com/office/drawing/2014/main" id="{4D8D630F-11D5-40B8-BA89-5EACB03751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1286" y="127000"/>
            <a:ext cx="3597392" cy="278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87E7705-ED65-4A82-B2DE-7069C67AD51E}"/>
              </a:ext>
            </a:extLst>
          </p:cNvPr>
          <p:cNvSpPr>
            <a:spLocks noGrp="1"/>
          </p:cNvSpPr>
          <p:nvPr>
            <p:ph type="title"/>
          </p:nvPr>
        </p:nvSpPr>
        <p:spPr>
          <a:xfrm>
            <a:off x="428626" y="66675"/>
            <a:ext cx="8229600" cy="1143000"/>
          </a:xfrm>
        </p:spPr>
        <p:txBody>
          <a:bodyPr/>
          <a:lstStyle/>
          <a:p>
            <a:pPr algn="l"/>
            <a:r>
              <a:rPr lang="ro-RO" altLang="en-US" sz="3200" b="1" dirty="0">
                <a:latin typeface="Arial" panose="020B0604020202020204" pitchFamily="34" charset="0"/>
                <a:cs typeface="Arial" panose="020B0604020202020204" pitchFamily="34" charset="0"/>
              </a:rPr>
              <a:t>Sindromul tumoral</a:t>
            </a:r>
          </a:p>
        </p:txBody>
      </p:sp>
      <p:sp>
        <p:nvSpPr>
          <p:cNvPr id="18435" name="Content Placeholder 2">
            <a:extLst>
              <a:ext uri="{FF2B5EF4-FFF2-40B4-BE49-F238E27FC236}">
                <a16:creationId xmlns:a16="http://schemas.microsoft.com/office/drawing/2014/main" id="{EEA9843F-2238-4CA0-ACF1-A51CB7AA9F70}"/>
              </a:ext>
            </a:extLst>
          </p:cNvPr>
          <p:cNvSpPr>
            <a:spLocks noGrp="1"/>
          </p:cNvSpPr>
          <p:nvPr>
            <p:ph idx="1"/>
          </p:nvPr>
        </p:nvSpPr>
        <p:spPr>
          <a:xfrm>
            <a:off x="428626" y="1828800"/>
            <a:ext cx="4305300" cy="4495800"/>
          </a:xfrm>
        </p:spPr>
        <p:txBody>
          <a:bodyPr>
            <a:normAutofit fontScale="92500" lnSpcReduction="20000"/>
          </a:bodyPr>
          <a:lstStyle/>
          <a:p>
            <a:r>
              <a:rPr lang="ro-RO" altLang="en-US" sz="2400" dirty="0">
                <a:latin typeface="Arial" panose="020B0604020202020204" pitchFamily="34" charset="0"/>
                <a:cs typeface="Arial" panose="020B0604020202020204" pitchFamily="34" charset="0"/>
              </a:rPr>
              <a:t>determinări cutanate (leucemia cutis) 10% din bolnavi</a:t>
            </a:r>
          </a:p>
          <a:p>
            <a:pPr lvl="1"/>
            <a:r>
              <a:rPr lang="ro-RO" altLang="en-US" dirty="0">
                <a:latin typeface="Arial" panose="020B0604020202020204" pitchFamily="34" charset="0"/>
                <a:cs typeface="Arial" panose="020B0604020202020204" pitchFamily="34" charset="0"/>
              </a:rPr>
              <a:t>noduli sau plăci roşii violacee cu infiltraţii mieloblastice bioptice (biopsie cutanată)</a:t>
            </a:r>
          </a:p>
          <a:p>
            <a:pPr lvl="1"/>
            <a:r>
              <a:rPr lang="ro-RO" altLang="en-US" dirty="0">
                <a:latin typeface="Arial" panose="020B0604020202020204" pitchFamily="34" charset="0"/>
                <a:cs typeface="Arial" panose="020B0604020202020204" pitchFamily="34" charset="0"/>
              </a:rPr>
              <a:t>mai frecvente in LAM4/ LAM5</a:t>
            </a:r>
          </a:p>
          <a:p>
            <a:r>
              <a:rPr lang="ro-RO" altLang="en-US" sz="2400" dirty="0">
                <a:latin typeface="Arial" panose="020B0604020202020204" pitchFamily="34" charset="0"/>
                <a:cs typeface="Arial" panose="020B0604020202020204" pitchFamily="34" charset="0"/>
              </a:rPr>
              <a:t>sindrom SWEET = dermatoza acută neutrofilică, sindrom paraneoplazic cutanat asociat LAM, precede instalarea LA cu câteva luni</a:t>
            </a:r>
          </a:p>
          <a:p>
            <a:r>
              <a:rPr lang="it-IT" altLang="en-US" sz="2400" dirty="0">
                <a:latin typeface="Arial" panose="020B0604020202020204" pitchFamily="34" charset="0"/>
                <a:cs typeface="Arial" panose="020B0604020202020204" pitchFamily="34" charset="0"/>
              </a:rPr>
              <a:t>determinări testiculare de boală 0,9% din pacienţii cu LAL (copii şi adulţi</a:t>
            </a:r>
            <a:r>
              <a:rPr lang="ro-RO" altLang="en-US" sz="2400" dirty="0">
                <a:latin typeface="Arial" panose="020B0604020202020204" pitchFamily="34" charset="0"/>
                <a:cs typeface="Arial" panose="020B0604020202020204" pitchFamily="34" charset="0"/>
              </a:rPr>
              <a:t>)</a:t>
            </a:r>
          </a:p>
        </p:txBody>
      </p:sp>
      <p:pic>
        <p:nvPicPr>
          <p:cNvPr id="4" name="Picture 2" descr="1">
            <a:extLst>
              <a:ext uri="{FF2B5EF4-FFF2-40B4-BE49-F238E27FC236}">
                <a16:creationId xmlns:a16="http://schemas.microsoft.com/office/drawing/2014/main" id="{04494682-51D0-4B08-B529-D36D60C0F6FE}"/>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l="2904" t="833" r="27405" b="66667"/>
          <a:stretch>
            <a:fillRect/>
          </a:stretch>
        </p:blipFill>
        <p:spPr>
          <a:xfrm>
            <a:off x="4608010" y="171450"/>
            <a:ext cx="2477878" cy="4171950"/>
          </a:xfrm>
          <a:prstGeom prst="rect">
            <a:avLst/>
          </a:prstGeom>
        </p:spPr>
      </p:pic>
      <p:sp>
        <p:nvSpPr>
          <p:cNvPr id="5" name="Rectangle 9">
            <a:extLst>
              <a:ext uri="{FF2B5EF4-FFF2-40B4-BE49-F238E27FC236}">
                <a16:creationId xmlns:a16="http://schemas.microsoft.com/office/drawing/2014/main" id="{08EABF24-F84C-4E42-90F7-9C6AF507053A}"/>
              </a:ext>
            </a:extLst>
          </p:cNvPr>
          <p:cNvSpPr>
            <a:spLocks noChangeArrowheads="1"/>
          </p:cNvSpPr>
          <p:nvPr/>
        </p:nvSpPr>
        <p:spPr bwMode="auto">
          <a:xfrm>
            <a:off x="4727311" y="4435673"/>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n-US" altLang="en-US" sz="1400" b="1" dirty="0">
                <a:solidFill>
                  <a:srgbClr val="000000"/>
                </a:solidFill>
              </a:rPr>
              <a:t>Leukemia cutis – skin infiltration</a:t>
            </a:r>
          </a:p>
        </p:txBody>
      </p:sp>
      <p:pic>
        <p:nvPicPr>
          <p:cNvPr id="6" name="Picture 5" descr="myeloid sarcoma">
            <a:extLst>
              <a:ext uri="{FF2B5EF4-FFF2-40B4-BE49-F238E27FC236}">
                <a16:creationId xmlns:a16="http://schemas.microsoft.com/office/drawing/2014/main" id="{71D1A774-81FF-4B15-A256-B1F1B3516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111" y="476250"/>
            <a:ext cx="488834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1E533DF0-441D-4255-9B22-6691A1EB9252}"/>
              </a:ext>
            </a:extLst>
          </p:cNvPr>
          <p:cNvSpPr txBox="1">
            <a:spLocks noChangeArrowheads="1"/>
          </p:cNvSpPr>
          <p:nvPr/>
        </p:nvSpPr>
        <p:spPr bwMode="auto">
          <a:xfrm>
            <a:off x="8562976" y="3276481"/>
            <a:ext cx="282892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800100" indent="-34290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r>
              <a:rPr lang="en-US" altLang="en-US" sz="1400" b="1" dirty="0">
                <a:solidFill>
                  <a:prstClr val="black"/>
                </a:solidFill>
              </a:rPr>
              <a:t>Extramedullary disease (myeloid sarcoma) -  </a:t>
            </a:r>
          </a:p>
          <a:p>
            <a:pPr eaLnBrk="1" fontAlgn="base" hangingPunct="1">
              <a:spcBef>
                <a:spcPct val="0"/>
              </a:spcBef>
              <a:spcAft>
                <a:spcPct val="0"/>
              </a:spcAft>
              <a:defRPr/>
            </a:pPr>
            <a:r>
              <a:rPr lang="en-US" altLang="en-US" sz="1400" b="1" dirty="0">
                <a:solidFill>
                  <a:prstClr val="black"/>
                </a:solidFill>
              </a:rPr>
              <a:t>can also involved:</a:t>
            </a:r>
          </a:p>
          <a:p>
            <a:pPr lvl="1" eaLnBrk="1" fontAlgn="base" hangingPunct="1">
              <a:spcBef>
                <a:spcPct val="0"/>
              </a:spcBef>
              <a:spcAft>
                <a:spcPct val="0"/>
              </a:spcAft>
              <a:buFontTx/>
              <a:buChar char="-"/>
              <a:defRPr/>
            </a:pPr>
            <a:r>
              <a:rPr lang="en-US" altLang="en-US" sz="1400" b="1" dirty="0">
                <a:solidFill>
                  <a:prstClr val="black"/>
                </a:solidFill>
              </a:rPr>
              <a:t>lymph node, </a:t>
            </a:r>
          </a:p>
          <a:p>
            <a:pPr lvl="1" eaLnBrk="1" fontAlgn="base" hangingPunct="1">
              <a:spcBef>
                <a:spcPct val="0"/>
              </a:spcBef>
              <a:spcAft>
                <a:spcPct val="0"/>
              </a:spcAft>
              <a:buFontTx/>
              <a:buChar char="-"/>
              <a:defRPr/>
            </a:pPr>
            <a:r>
              <a:rPr lang="en-US" altLang="en-US" sz="1400" b="1" dirty="0">
                <a:solidFill>
                  <a:prstClr val="black"/>
                </a:solidFill>
              </a:rPr>
              <a:t>mediastinum, </a:t>
            </a:r>
          </a:p>
          <a:p>
            <a:pPr lvl="1" eaLnBrk="1" fontAlgn="base" hangingPunct="1">
              <a:spcBef>
                <a:spcPct val="0"/>
              </a:spcBef>
              <a:spcAft>
                <a:spcPct val="0"/>
              </a:spcAft>
              <a:buFontTx/>
              <a:buChar char="-"/>
              <a:defRPr/>
            </a:pPr>
            <a:r>
              <a:rPr lang="en-US" altLang="en-US" sz="1400" b="1" dirty="0">
                <a:solidFill>
                  <a:prstClr val="black"/>
                </a:solidFill>
              </a:rPr>
              <a:t>ovaries, </a:t>
            </a:r>
          </a:p>
          <a:p>
            <a:pPr lvl="1" eaLnBrk="1" fontAlgn="base" hangingPunct="1">
              <a:spcBef>
                <a:spcPct val="0"/>
              </a:spcBef>
              <a:spcAft>
                <a:spcPct val="0"/>
              </a:spcAft>
              <a:buFontTx/>
              <a:buChar char="-"/>
              <a:defRPr/>
            </a:pPr>
            <a:r>
              <a:rPr lang="en-US" altLang="en-US" sz="1400" b="1" dirty="0">
                <a:solidFill>
                  <a:prstClr val="black"/>
                </a:solidFill>
              </a:rPr>
              <a:t>uterus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id="{FF4A4713-0403-4CC3-BD09-B7579380D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4" y="838200"/>
            <a:ext cx="4264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id="{A622263A-94D4-4A04-AD7F-FCF1C09F5EF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6059488" y="304800"/>
            <a:ext cx="4629150" cy="61722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4">
            <a:extLst>
              <a:ext uri="{FF2B5EF4-FFF2-40B4-BE49-F238E27FC236}">
                <a16:creationId xmlns:a16="http://schemas.microsoft.com/office/drawing/2014/main" id="{5BCEBE8F-8054-43F9-A2EF-1B440E9F2A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838200"/>
            <a:ext cx="4470400" cy="3810000"/>
          </a:xfrm>
        </p:spPr>
      </p:pic>
      <p:pic>
        <p:nvPicPr>
          <p:cNvPr id="23555" name="Content Placeholder 5">
            <a:extLst>
              <a:ext uri="{FF2B5EF4-FFF2-40B4-BE49-F238E27FC236}">
                <a16:creationId xmlns:a16="http://schemas.microsoft.com/office/drawing/2014/main" id="{0BB9F123-5ED8-46C6-AF91-76705072503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26150" y="2438400"/>
            <a:ext cx="4641850" cy="34813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Content Placeholder 3">
            <a:extLst>
              <a:ext uri="{FF2B5EF4-FFF2-40B4-BE49-F238E27FC236}">
                <a16:creationId xmlns:a16="http://schemas.microsoft.com/office/drawing/2014/main" id="{D0508E34-7E8C-4DA0-AD55-9D74234649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3581400"/>
          </a:xfrm>
        </p:spPr>
      </p:pic>
      <p:pic>
        <p:nvPicPr>
          <p:cNvPr id="24580" name="Content Placeholder 3">
            <a:extLst>
              <a:ext uri="{FF2B5EF4-FFF2-40B4-BE49-F238E27FC236}">
                <a16:creationId xmlns:a16="http://schemas.microsoft.com/office/drawing/2014/main" id="{3B8E9624-B3F1-4B44-A986-DBC7126406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324226"/>
            <a:ext cx="9153525"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C952DE2-BFE7-45A6-BBC0-A8516DDF593A}"/>
              </a:ext>
            </a:extLst>
          </p:cNvPr>
          <p:cNvSpPr>
            <a:spLocks noGrp="1"/>
          </p:cNvSpPr>
          <p:nvPr>
            <p:ph type="title"/>
          </p:nvPr>
        </p:nvSpPr>
        <p:spPr/>
        <p:txBody>
          <a:bodyPr/>
          <a:lstStyle/>
          <a:p>
            <a:r>
              <a:rPr lang="en-US" altLang="en-US" sz="3600" b="1">
                <a:latin typeface="Times New Roman" panose="02020603050405020304" pitchFamily="18" charset="0"/>
                <a:cs typeface="Times New Roman" panose="02020603050405020304" pitchFamily="18" charset="0"/>
              </a:rPr>
              <a:t>Paraclinic</a:t>
            </a:r>
            <a:endParaRPr lang="ro-RO" altLang="en-US" sz="3600" b="1">
              <a:latin typeface="Times New Roman" panose="02020603050405020304" pitchFamily="18" charset="0"/>
              <a:cs typeface="Times New Roman" panose="02020603050405020304" pitchFamily="18" charset="0"/>
            </a:endParaRPr>
          </a:p>
        </p:txBody>
      </p:sp>
      <p:sp>
        <p:nvSpPr>
          <p:cNvPr id="25603" name="Content Placeholder 2">
            <a:extLst>
              <a:ext uri="{FF2B5EF4-FFF2-40B4-BE49-F238E27FC236}">
                <a16:creationId xmlns:a16="http://schemas.microsoft.com/office/drawing/2014/main" id="{0E7F51F8-CFD1-4D7E-8286-9DCE7DD680A3}"/>
              </a:ext>
            </a:extLst>
          </p:cNvPr>
          <p:cNvSpPr>
            <a:spLocks noGrp="1"/>
          </p:cNvSpPr>
          <p:nvPr>
            <p:ph idx="1"/>
          </p:nvPr>
        </p:nvSpPr>
        <p:spPr/>
        <p:txBody>
          <a:bodyPr/>
          <a:lstStyle/>
          <a:p>
            <a:r>
              <a:rPr lang="en-US" altLang="en-US">
                <a:latin typeface="Times New Roman" panose="02020603050405020304" pitchFamily="18" charset="0"/>
                <a:cs typeface="Times New Roman" panose="02020603050405020304" pitchFamily="18" charset="0"/>
              </a:rPr>
              <a:t>HLG</a:t>
            </a:r>
          </a:p>
          <a:p>
            <a:pPr lvl="1"/>
            <a:r>
              <a:rPr lang="en-US" altLang="en-US">
                <a:latin typeface="Times New Roman" panose="02020603050405020304" pitchFamily="18" charset="0"/>
                <a:cs typeface="Times New Roman" panose="02020603050405020304" pitchFamily="18" charset="0"/>
              </a:rPr>
              <a:t>Anemie</a:t>
            </a:r>
          </a:p>
          <a:p>
            <a:pPr lvl="1"/>
            <a:r>
              <a:rPr lang="en-US" altLang="en-US">
                <a:latin typeface="Times New Roman" panose="02020603050405020304" pitchFamily="18" charset="0"/>
                <a:cs typeface="Times New Roman" panose="02020603050405020304" pitchFamily="18" charset="0"/>
              </a:rPr>
              <a:t>L variabil - Granulocitopenie </a:t>
            </a:r>
          </a:p>
          <a:p>
            <a:pPr lvl="1"/>
            <a:r>
              <a:rPr lang="en-US" altLang="en-US">
                <a:latin typeface="Times New Roman" panose="02020603050405020304" pitchFamily="18" charset="0"/>
                <a:cs typeface="Times New Roman" panose="02020603050405020304" pitchFamily="18" charset="0"/>
              </a:rPr>
              <a:t>Trombocitopenie </a:t>
            </a:r>
          </a:p>
          <a:p>
            <a:r>
              <a:rPr lang="en-US" altLang="en-US">
                <a:latin typeface="Times New Roman" panose="02020603050405020304" pitchFamily="18" charset="0"/>
                <a:cs typeface="Times New Roman" panose="02020603050405020304" pitchFamily="18" charset="0"/>
              </a:rPr>
              <a:t>Hiatus leucemic</a:t>
            </a:r>
          </a:p>
          <a:p>
            <a:r>
              <a:rPr lang="en-US" altLang="en-US" b="1">
                <a:solidFill>
                  <a:srgbClr val="FF0000"/>
                </a:solidFill>
                <a:latin typeface="Times New Roman" panose="02020603050405020304" pitchFamily="18" charset="0"/>
                <a:cs typeface="Times New Roman" panose="02020603050405020304" pitchFamily="18" charset="0"/>
              </a:rPr>
              <a:t>MO – blasti &gt; 20%</a:t>
            </a:r>
          </a:p>
          <a:p>
            <a:r>
              <a:rPr lang="en-US" altLang="en-US">
                <a:latin typeface="Times New Roman" panose="02020603050405020304" pitchFamily="18" charset="0"/>
                <a:cs typeface="Times New Roman" panose="02020603050405020304" pitchFamily="18" charset="0"/>
              </a:rPr>
              <a:t>Hiperuricemie</a:t>
            </a:r>
          </a:p>
          <a:p>
            <a:r>
              <a:rPr lang="en-US" altLang="en-US">
                <a:latin typeface="Times New Roman" panose="02020603050405020304" pitchFamily="18" charset="0"/>
                <a:cs typeface="Times New Roman" panose="02020603050405020304" pitchFamily="18" charset="0"/>
              </a:rPr>
              <a:t>LDH seric crescut</a:t>
            </a:r>
          </a:p>
          <a:p>
            <a:endParaRPr lang="ro-RO"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5FF2-E090-424D-9E42-549215AEF602}"/>
              </a:ext>
            </a:extLst>
          </p:cNvPr>
          <p:cNvSpPr>
            <a:spLocks noGrp="1"/>
          </p:cNvSpPr>
          <p:nvPr>
            <p:ph type="title"/>
          </p:nvPr>
        </p:nvSpPr>
        <p:spPr/>
        <p:txBody>
          <a:bodyPr>
            <a:normAutofit/>
          </a:bodyPr>
          <a:lstStyle/>
          <a:p>
            <a:pPr>
              <a:defRPr/>
            </a:pPr>
            <a:r>
              <a:rPr lang="ro-RO" sz="3600" b="1" dirty="0">
                <a:effectLst>
                  <a:outerShdw blurRad="38100" dist="38100" dir="2700000" algn="tl">
                    <a:srgbClr val="000000">
                      <a:alpha val="43137"/>
                    </a:srgbClr>
                  </a:outerShdw>
                </a:effectLst>
              </a:rPr>
              <a:t>Etapele diagnosticului diferential LAL/LAM</a:t>
            </a:r>
          </a:p>
        </p:txBody>
      </p:sp>
      <p:sp>
        <p:nvSpPr>
          <p:cNvPr id="3" name="Content Placeholder 2">
            <a:extLst>
              <a:ext uri="{FF2B5EF4-FFF2-40B4-BE49-F238E27FC236}">
                <a16:creationId xmlns:a16="http://schemas.microsoft.com/office/drawing/2014/main" id="{15B1AC76-C013-4869-BB60-ADE4A05FC1F0}"/>
              </a:ext>
            </a:extLst>
          </p:cNvPr>
          <p:cNvSpPr>
            <a:spLocks noGrp="1"/>
          </p:cNvSpPr>
          <p:nvPr>
            <p:ph idx="1"/>
          </p:nvPr>
        </p:nvSpPr>
        <p:spPr/>
        <p:txBody>
          <a:bodyPr/>
          <a:lstStyle/>
          <a:p>
            <a:pPr marL="514350" indent="-514350">
              <a:buFont typeface="Arial" charset="0"/>
              <a:buAutoNum type="arabicPeriod"/>
              <a:defRPr/>
            </a:pPr>
            <a:r>
              <a:rPr lang="en-US" dirty="0" err="1">
                <a:latin typeface="Times New Roman" pitchFamily="18" charset="0"/>
                <a:cs typeface="Times New Roman" pitchFamily="18" charset="0"/>
              </a:rPr>
              <a:t>examenul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morfologic</a:t>
            </a:r>
            <a:r>
              <a:rPr lang="en-US" dirty="0">
                <a:latin typeface="Times New Roman" pitchFamily="18" charset="0"/>
                <a:cs typeface="Times New Roman" pitchFamily="18" charset="0"/>
              </a:rPr>
              <a:t> al FSP </a:t>
            </a:r>
            <a:r>
              <a:rPr lang="en-US" dirty="0" err="1">
                <a:latin typeface="Times New Roman" pitchFamily="18" charset="0"/>
                <a:cs typeface="Times New Roman" pitchFamily="18" charset="0"/>
              </a:rPr>
              <a:t>si</a:t>
            </a:r>
            <a:r>
              <a:rPr lang="en-US" dirty="0">
                <a:latin typeface="Times New Roman" pitchFamily="18" charset="0"/>
                <a:cs typeface="Times New Roman" pitchFamily="18" charset="0"/>
              </a:rPr>
              <a:t> MO</a:t>
            </a:r>
          </a:p>
          <a:p>
            <a:pPr marL="514350" indent="-514350">
              <a:buFont typeface="Arial" charset="0"/>
              <a:buAutoNum type="arabicPeriod"/>
              <a:defRPr/>
            </a:pPr>
            <a:r>
              <a:rPr lang="en-US" dirty="0" err="1">
                <a:latin typeface="Times New Roman" pitchFamily="18" charset="0"/>
                <a:cs typeface="Times New Roman" pitchFamily="18" charset="0"/>
              </a:rPr>
              <a:t>examen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citoenzimatic</a:t>
            </a:r>
            <a:endParaRPr lang="en-US" dirty="0">
              <a:latin typeface="Times New Roman" pitchFamily="18" charset="0"/>
              <a:cs typeface="Times New Roman" pitchFamily="18" charset="0"/>
            </a:endParaRPr>
          </a:p>
          <a:p>
            <a:pPr marL="514350" indent="-514350">
              <a:buFont typeface="Arial" charset="0"/>
              <a:buAutoNum type="arabicPeriod"/>
              <a:defRPr/>
            </a:pPr>
            <a:r>
              <a:rPr lang="en-US" dirty="0" err="1">
                <a:latin typeface="Times New Roman" pitchFamily="18" charset="0"/>
                <a:cs typeface="Times New Roman" pitchFamily="18" charset="0"/>
              </a:rPr>
              <a:t>examen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imunofenotipic</a:t>
            </a:r>
            <a:endParaRPr lang="en-US" dirty="0">
              <a:latin typeface="Times New Roman" pitchFamily="18" charset="0"/>
              <a:cs typeface="Times New Roman" pitchFamily="18" charset="0"/>
            </a:endParaRPr>
          </a:p>
          <a:p>
            <a:pPr marL="514350" indent="-514350">
              <a:buFont typeface="Arial" charset="0"/>
              <a:buAutoNum type="arabicPeriod"/>
              <a:defRPr/>
            </a:pPr>
            <a:r>
              <a:rPr lang="en-US" dirty="0" err="1">
                <a:latin typeface="Times New Roman" pitchFamily="18" charset="0"/>
                <a:cs typeface="Times New Roman" pitchFamily="18" charset="0"/>
              </a:rPr>
              <a:t>examen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citogenetic</a:t>
            </a:r>
            <a:endParaRPr lang="en-US" dirty="0">
              <a:latin typeface="Times New Roman" pitchFamily="18" charset="0"/>
              <a:cs typeface="Times New Roman" pitchFamily="18" charset="0"/>
            </a:endParaRPr>
          </a:p>
          <a:p>
            <a:pPr marL="514350" indent="-514350">
              <a:buFont typeface="Arial" charset="0"/>
              <a:buAutoNum type="arabicPeriod"/>
              <a:defRPr/>
            </a:pPr>
            <a:r>
              <a:rPr lang="en-US" dirty="0" err="1">
                <a:latin typeface="Times New Roman" pitchFamily="18" charset="0"/>
                <a:cs typeface="Times New Roman" pitchFamily="18" charset="0"/>
              </a:rPr>
              <a:t>examen</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biologie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moleculara</a:t>
            </a:r>
            <a:endParaRPr lang="en-US" dirty="0">
              <a:latin typeface="Times New Roman" pitchFamily="18" charset="0"/>
              <a:cs typeface="Times New Roman" pitchFamily="18" charset="0"/>
            </a:endParaRPr>
          </a:p>
          <a:p>
            <a:pPr>
              <a:buFont typeface="Arial" charset="0"/>
              <a:buChar char="•"/>
              <a:defRPr/>
            </a:pPr>
            <a:endParaRPr lang="ro-RO"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AML">
            <a:extLst>
              <a:ext uri="{FF2B5EF4-FFF2-40B4-BE49-F238E27FC236}">
                <a16:creationId xmlns:a16="http://schemas.microsoft.com/office/drawing/2014/main" id="{9A894326-E731-4F53-8487-C5DB7CE63680}"/>
              </a:ext>
            </a:extLst>
          </p:cNvPr>
          <p:cNvPicPr>
            <a:picLocks noGrp="1" noChangeAspect="1" noChangeArrowheads="1"/>
          </p:cNvPicPr>
          <p:nvPr>
            <p:ph sz="half" idx="1"/>
          </p:nvPr>
        </p:nvPicPr>
        <p:blipFill>
          <a:blip r:embed="rId2">
            <a:lum bright="-12000"/>
            <a:extLst>
              <a:ext uri="{28A0092B-C50C-407E-A947-70E740481C1C}">
                <a14:useLocalDpi xmlns:a14="http://schemas.microsoft.com/office/drawing/2010/main" val="0"/>
              </a:ext>
            </a:extLst>
          </a:blip>
          <a:srcRect/>
          <a:stretch>
            <a:fillRect/>
          </a:stretch>
        </p:blipFill>
        <p:spPr>
          <a:xfrm>
            <a:off x="1530350" y="19050"/>
            <a:ext cx="4508500" cy="2952750"/>
          </a:xfrm>
        </p:spPr>
      </p:pic>
      <p:pic>
        <p:nvPicPr>
          <p:cNvPr id="28676" name="Picture 4" descr="ALL">
            <a:extLst>
              <a:ext uri="{FF2B5EF4-FFF2-40B4-BE49-F238E27FC236}">
                <a16:creationId xmlns:a16="http://schemas.microsoft.com/office/drawing/2014/main" id="{8C46FDB7-908E-4C6C-BA53-A8F4E90D0B33}"/>
              </a:ext>
            </a:extLst>
          </p:cNvPr>
          <p:cNvPicPr>
            <a:picLocks noGrp="1" noChangeAspect="1" noChangeArrowheads="1"/>
          </p:cNvPicPr>
          <p:nvPr>
            <p:ph sz="half" idx="2"/>
          </p:nvPr>
        </p:nvPicPr>
        <p:blipFill>
          <a:blip r:embed="rId3">
            <a:lum bright="-6000"/>
            <a:extLst>
              <a:ext uri="{28A0092B-C50C-407E-A947-70E740481C1C}">
                <a14:useLocalDpi xmlns:a14="http://schemas.microsoft.com/office/drawing/2010/main" val="0"/>
              </a:ext>
            </a:extLst>
          </a:blip>
          <a:srcRect/>
          <a:stretch>
            <a:fillRect/>
          </a:stretch>
        </p:blipFill>
        <p:spPr>
          <a:xfrm>
            <a:off x="6072188" y="-33338"/>
            <a:ext cx="4572000" cy="2994026"/>
          </a:xfrm>
        </p:spPr>
      </p:pic>
      <p:graphicFrame>
        <p:nvGraphicFramePr>
          <p:cNvPr id="8" name="Table 7">
            <a:extLst>
              <a:ext uri="{FF2B5EF4-FFF2-40B4-BE49-F238E27FC236}">
                <a16:creationId xmlns:a16="http://schemas.microsoft.com/office/drawing/2014/main" id="{724D4B80-9679-48CE-99C8-6252123BDAC7}"/>
              </a:ext>
            </a:extLst>
          </p:cNvPr>
          <p:cNvGraphicFramePr>
            <a:graphicFrameLocks noGrp="1"/>
          </p:cNvGraphicFramePr>
          <p:nvPr/>
        </p:nvGraphicFramePr>
        <p:xfrm>
          <a:off x="1828800" y="3657600"/>
          <a:ext cx="8305800" cy="3108420"/>
        </p:xfrm>
        <a:graphic>
          <a:graphicData uri="http://schemas.openxmlformats.org/drawingml/2006/table">
            <a:tbl>
              <a:tblPr firstRow="1" bandRow="1">
                <a:tableStyleId>{5C22544A-7EE6-4342-B048-85BDC9FD1C3A}</a:tableStyleId>
              </a:tblPr>
              <a:tblGrid>
                <a:gridCol w="2768600">
                  <a:extLst>
                    <a:ext uri="{9D8B030D-6E8A-4147-A177-3AD203B41FA5}">
                      <a16:colId xmlns:a16="http://schemas.microsoft.com/office/drawing/2014/main" val="20000"/>
                    </a:ext>
                  </a:extLst>
                </a:gridCol>
                <a:gridCol w="276860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tblGrid>
              <a:tr h="822842">
                <a:tc>
                  <a:txBody>
                    <a:bodyPr/>
                    <a:lstStyle/>
                    <a:p>
                      <a:endParaRPr lang="en-US" sz="1800" dirty="0"/>
                    </a:p>
                  </a:txBody>
                  <a:tcPr marT="45675" marB="4567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t>Myeloblast</a:t>
                      </a:r>
                      <a:endParaRPr lang="en-US" sz="2400" b="1" dirty="0"/>
                    </a:p>
                    <a:p>
                      <a:endParaRPr lang="en-US" sz="2400" b="1" dirty="0"/>
                    </a:p>
                  </a:txBody>
                  <a:tcPr marT="45675" marB="45675"/>
                </a:tc>
                <a:tc>
                  <a:txBody>
                    <a:bodyPr/>
                    <a:lstStyle/>
                    <a:p>
                      <a:r>
                        <a:rPr lang="en-US" sz="2400" b="1" dirty="0"/>
                        <a:t>Lymphoblast</a:t>
                      </a:r>
                    </a:p>
                  </a:txBody>
                  <a:tcPr marT="45675" marB="45675"/>
                </a:tc>
                <a:extLst>
                  <a:ext uri="{0D108BD9-81ED-4DB2-BD59-A6C34878D82A}">
                    <a16:rowId xmlns:a16="http://schemas.microsoft.com/office/drawing/2014/main" val="10000"/>
                  </a:ext>
                </a:extLst>
              </a:tr>
              <a:tr h="457097">
                <a:tc>
                  <a:txBody>
                    <a:bodyPr/>
                    <a:lstStyle/>
                    <a:p>
                      <a:r>
                        <a:rPr lang="en-US" sz="2400" b="1" dirty="0"/>
                        <a:t>Blast size</a:t>
                      </a:r>
                    </a:p>
                  </a:txBody>
                  <a:tcPr marT="45675" marB="45675"/>
                </a:tc>
                <a:tc>
                  <a:txBody>
                    <a:bodyPr/>
                    <a:lstStyle/>
                    <a:p>
                      <a:r>
                        <a:rPr lang="en-US" sz="2400" b="1" dirty="0"/>
                        <a:t>large</a:t>
                      </a:r>
                    </a:p>
                  </a:txBody>
                  <a:tcPr marT="45675" marB="45675"/>
                </a:tc>
                <a:tc>
                  <a:txBody>
                    <a:bodyPr/>
                    <a:lstStyle/>
                    <a:p>
                      <a:r>
                        <a:rPr lang="en-US" sz="2400" b="1" dirty="0"/>
                        <a:t>small</a:t>
                      </a:r>
                    </a:p>
                  </a:txBody>
                  <a:tcPr marT="45675" marB="45675"/>
                </a:tc>
                <a:extLst>
                  <a:ext uri="{0D108BD9-81ED-4DB2-BD59-A6C34878D82A}">
                    <a16:rowId xmlns:a16="http://schemas.microsoft.com/office/drawing/2014/main" val="10001"/>
                  </a:ext>
                </a:extLst>
              </a:tr>
              <a:tr h="457097">
                <a:tc>
                  <a:txBody>
                    <a:bodyPr/>
                    <a:lstStyle/>
                    <a:p>
                      <a:r>
                        <a:rPr lang="en-US" sz="2400" b="1" dirty="0"/>
                        <a:t>chromatin</a:t>
                      </a:r>
                    </a:p>
                  </a:txBody>
                  <a:tcPr marT="45675" marB="45675"/>
                </a:tc>
                <a:tc>
                  <a:txBody>
                    <a:bodyPr/>
                    <a:lstStyle/>
                    <a:p>
                      <a:r>
                        <a:rPr lang="en-US" sz="2400" b="1" dirty="0"/>
                        <a:t>Fine, lacy</a:t>
                      </a:r>
                    </a:p>
                  </a:txBody>
                  <a:tcPr marT="45675" marB="45675"/>
                </a:tc>
                <a:tc>
                  <a:txBody>
                    <a:bodyPr/>
                    <a:lstStyle/>
                    <a:p>
                      <a:r>
                        <a:rPr lang="en-US" sz="2400" b="1" dirty="0"/>
                        <a:t>dense</a:t>
                      </a:r>
                    </a:p>
                  </a:txBody>
                  <a:tcPr marT="45675" marB="45675"/>
                </a:tc>
                <a:extLst>
                  <a:ext uri="{0D108BD9-81ED-4DB2-BD59-A6C34878D82A}">
                    <a16:rowId xmlns:a16="http://schemas.microsoft.com/office/drawing/2014/main" val="10002"/>
                  </a:ext>
                </a:extLst>
              </a:tr>
              <a:tr h="457097">
                <a:tc>
                  <a:txBody>
                    <a:bodyPr/>
                    <a:lstStyle/>
                    <a:p>
                      <a:r>
                        <a:rPr lang="en-US" sz="2400" b="1" dirty="0"/>
                        <a:t>cytoplasm</a:t>
                      </a:r>
                    </a:p>
                  </a:txBody>
                  <a:tcPr marT="45675" marB="45675"/>
                </a:tc>
                <a:tc>
                  <a:txBody>
                    <a:bodyPr/>
                    <a:lstStyle/>
                    <a:p>
                      <a:r>
                        <a:rPr lang="en-US" sz="2400" b="1" dirty="0"/>
                        <a:t>moderate</a:t>
                      </a:r>
                    </a:p>
                  </a:txBody>
                  <a:tcPr marT="45675" marB="45675"/>
                </a:tc>
                <a:tc>
                  <a:txBody>
                    <a:bodyPr/>
                    <a:lstStyle/>
                    <a:p>
                      <a:r>
                        <a:rPr lang="en-US" sz="2400" b="1" dirty="0"/>
                        <a:t>scant</a:t>
                      </a:r>
                    </a:p>
                  </a:txBody>
                  <a:tcPr marT="45675" marB="45675"/>
                </a:tc>
                <a:extLst>
                  <a:ext uri="{0D108BD9-81ED-4DB2-BD59-A6C34878D82A}">
                    <a16:rowId xmlns:a16="http://schemas.microsoft.com/office/drawing/2014/main" val="10003"/>
                  </a:ext>
                </a:extLst>
              </a:tr>
              <a:tr h="457097">
                <a:tc>
                  <a:txBody>
                    <a:bodyPr/>
                    <a:lstStyle/>
                    <a:p>
                      <a:r>
                        <a:rPr lang="en-US" sz="2400" b="1" dirty="0"/>
                        <a:t>nucleoli</a:t>
                      </a:r>
                    </a:p>
                  </a:txBody>
                  <a:tcPr marT="45675" marB="45675"/>
                </a:tc>
                <a:tc>
                  <a:txBody>
                    <a:bodyPr/>
                    <a:lstStyle/>
                    <a:p>
                      <a:r>
                        <a:rPr lang="en-US" sz="2400" b="1" dirty="0"/>
                        <a:t>prominent</a:t>
                      </a:r>
                    </a:p>
                  </a:txBody>
                  <a:tcPr marT="45675" marB="45675"/>
                </a:tc>
                <a:tc>
                  <a:txBody>
                    <a:bodyPr/>
                    <a:lstStyle/>
                    <a:p>
                      <a:r>
                        <a:rPr lang="en-US" sz="2400" b="1" dirty="0"/>
                        <a:t>indistinct</a:t>
                      </a:r>
                    </a:p>
                  </a:txBody>
                  <a:tcPr marT="45675" marB="45675"/>
                </a:tc>
                <a:extLst>
                  <a:ext uri="{0D108BD9-81ED-4DB2-BD59-A6C34878D82A}">
                    <a16:rowId xmlns:a16="http://schemas.microsoft.com/office/drawing/2014/main" val="10004"/>
                  </a:ext>
                </a:extLst>
              </a:tr>
              <a:tr h="457097">
                <a:tc>
                  <a:txBody>
                    <a:bodyPr/>
                    <a:lstStyle/>
                    <a:p>
                      <a:r>
                        <a:rPr lang="en-US" sz="2400" b="1" dirty="0"/>
                        <a:t>Auer Rods</a:t>
                      </a:r>
                    </a:p>
                  </a:txBody>
                  <a:tcPr marT="45675" marB="45675"/>
                </a:tc>
                <a:tc>
                  <a:txBody>
                    <a:bodyPr/>
                    <a:lstStyle/>
                    <a:p>
                      <a:r>
                        <a:rPr lang="en-US" sz="2400" b="1" dirty="0"/>
                        <a:t>50-60% present</a:t>
                      </a:r>
                    </a:p>
                  </a:txBody>
                  <a:tcPr marT="45675" marB="45675"/>
                </a:tc>
                <a:tc>
                  <a:txBody>
                    <a:bodyPr/>
                    <a:lstStyle/>
                    <a:p>
                      <a:r>
                        <a:rPr lang="en-US" sz="2400" b="1" dirty="0"/>
                        <a:t>Never present</a:t>
                      </a:r>
                    </a:p>
                  </a:txBody>
                  <a:tcPr marT="45675" marB="45675"/>
                </a:tc>
                <a:extLst>
                  <a:ext uri="{0D108BD9-81ED-4DB2-BD59-A6C34878D82A}">
                    <a16:rowId xmlns:a16="http://schemas.microsoft.com/office/drawing/2014/main" val="1000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E10465F-52E6-474A-8D03-E7F478BE94EE}"/>
              </a:ext>
            </a:extLst>
          </p:cNvPr>
          <p:cNvSpPr>
            <a:spLocks noGrp="1"/>
          </p:cNvSpPr>
          <p:nvPr>
            <p:ph type="title"/>
          </p:nvPr>
        </p:nvSpPr>
        <p:spPr>
          <a:xfrm>
            <a:off x="1905000" y="76200"/>
            <a:ext cx="8229600" cy="1143000"/>
          </a:xfrm>
        </p:spPr>
        <p:txBody>
          <a:bodyPr/>
          <a:lstStyle/>
          <a:p>
            <a:r>
              <a:rPr lang="en-US" altLang="en-US"/>
              <a:t>Auer rods</a:t>
            </a:r>
          </a:p>
        </p:txBody>
      </p:sp>
      <p:pic>
        <p:nvPicPr>
          <p:cNvPr id="29699" name="Picture 2">
            <a:extLst>
              <a:ext uri="{FF2B5EF4-FFF2-40B4-BE49-F238E27FC236}">
                <a16:creationId xmlns:a16="http://schemas.microsoft.com/office/drawing/2014/main" id="{3932FFD3-33E2-4496-BDD5-8F29E09B7C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65326" y="914400"/>
            <a:ext cx="8093075" cy="57785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5">
            <a:extLst>
              <a:ext uri="{FF2B5EF4-FFF2-40B4-BE49-F238E27FC236}">
                <a16:creationId xmlns:a16="http://schemas.microsoft.com/office/drawing/2014/main" id="{5E996638-B64C-4957-B813-0FBC90695F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219200"/>
            <a:ext cx="39735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Content Placeholder 4">
            <a:extLst>
              <a:ext uri="{FF2B5EF4-FFF2-40B4-BE49-F238E27FC236}">
                <a16:creationId xmlns:a16="http://schemas.microsoft.com/office/drawing/2014/main" id="{6E2A34E4-C40E-46B5-9B00-8E54E031CB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76400"/>
            <a:ext cx="43307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3">
            <a:extLst>
              <a:ext uri="{FF2B5EF4-FFF2-40B4-BE49-F238E27FC236}">
                <a16:creationId xmlns:a16="http://schemas.microsoft.com/office/drawing/2014/main" id="{8400FD05-9103-4469-9C20-260853DADA31}"/>
              </a:ext>
            </a:extLst>
          </p:cNvPr>
          <p:cNvSpPr txBox="1">
            <a:spLocks noChangeArrowheads="1"/>
          </p:cNvSpPr>
          <p:nvPr/>
        </p:nvSpPr>
        <p:spPr bwMode="auto">
          <a:xfrm>
            <a:off x="3352801" y="685800"/>
            <a:ext cx="149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r>
              <a:rPr lang="en-US" altLang="en-US">
                <a:solidFill>
                  <a:prstClr val="black"/>
                </a:solidFill>
              </a:rPr>
              <a:t>LAM 1, LAM 2</a:t>
            </a:r>
          </a:p>
        </p:txBody>
      </p:sp>
      <p:sp>
        <p:nvSpPr>
          <p:cNvPr id="39941" name="TextBox 4">
            <a:extLst>
              <a:ext uri="{FF2B5EF4-FFF2-40B4-BE49-F238E27FC236}">
                <a16:creationId xmlns:a16="http://schemas.microsoft.com/office/drawing/2014/main" id="{0456ABB4-DC75-494F-BC21-5EFB7AA4CCA6}"/>
              </a:ext>
            </a:extLst>
          </p:cNvPr>
          <p:cNvSpPr txBox="1">
            <a:spLocks noChangeArrowheads="1"/>
          </p:cNvSpPr>
          <p:nvPr/>
        </p:nvSpPr>
        <p:spPr bwMode="auto">
          <a:xfrm>
            <a:off x="8077200" y="685800"/>
            <a:ext cx="782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r>
              <a:rPr lang="en-US" altLang="en-US">
                <a:solidFill>
                  <a:prstClr val="black"/>
                </a:solidFill>
              </a:rPr>
              <a:t>LAM 3</a:t>
            </a:r>
          </a:p>
        </p:txBody>
      </p:sp>
    </p:spTree>
    <p:extLst>
      <p:ext uri="{BB962C8B-B14F-4D97-AF65-F5344CB8AC3E}">
        <p14:creationId xmlns:p14="http://schemas.microsoft.com/office/powerpoint/2010/main" val="2680089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Differentiation of multipotential hematopoietic stem cell">
            <a:extLst>
              <a:ext uri="{FF2B5EF4-FFF2-40B4-BE49-F238E27FC236}">
                <a16:creationId xmlns:a16="http://schemas.microsoft.com/office/drawing/2014/main" id="{6E828390-8105-4817-896C-2F303C02C871}"/>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228601"/>
            <a:ext cx="9144000" cy="6403975"/>
          </a:xfrm>
        </p:spPr>
      </p:pic>
      <p:sp>
        <p:nvSpPr>
          <p:cNvPr id="29700" name="Slide Number Placeholder 5">
            <a:extLst>
              <a:ext uri="{FF2B5EF4-FFF2-40B4-BE49-F238E27FC236}">
                <a16:creationId xmlns:a16="http://schemas.microsoft.com/office/drawing/2014/main" id="{31079D85-401F-46FB-B154-2EE5A921F0EB}"/>
              </a:ext>
            </a:extLst>
          </p:cNvPr>
          <p:cNvSpPr>
            <a:spLocks noGrp="1"/>
          </p:cNvSpPr>
          <p:nvPr>
            <p:ph type="sldNum" sz="quarter" idx="12"/>
          </p:nvPr>
        </p:nvSpPr>
        <p:spPr bwMode="auto">
          <a:xfrm>
            <a:off x="4648200" y="6356351"/>
            <a:ext cx="2895600" cy="365125"/>
          </a:xfrm>
          <a:ln>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fld id="{6BCF2745-CE4B-43C1-A4D9-DFE6D4117BB8}" type="slidenum">
              <a:rPr lang="en-US" altLang="en-US">
                <a:solidFill>
                  <a:srgbClr val="898989"/>
                </a:solidFill>
              </a:rPr>
              <a:pPr algn="ctr" eaLnBrk="1" fontAlgn="base" hangingPunct="1">
                <a:spcBef>
                  <a:spcPct val="0"/>
                </a:spcBef>
                <a:spcAft>
                  <a:spcPct val="0"/>
                </a:spcAft>
                <a:defRPr/>
              </a:pPr>
              <a:t>2</a:t>
            </a:fld>
            <a:endParaRPr lang="en-US" altLang="en-US">
              <a:solidFill>
                <a:srgbClr val="89898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4">
            <a:extLst>
              <a:ext uri="{FF2B5EF4-FFF2-40B4-BE49-F238E27FC236}">
                <a16:creationId xmlns:a16="http://schemas.microsoft.com/office/drawing/2014/main" id="{CBE49832-A938-419A-A80F-A6FFD4A8D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515" y="1390650"/>
            <a:ext cx="3513136" cy="361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5">
            <a:extLst>
              <a:ext uri="{FF2B5EF4-FFF2-40B4-BE49-F238E27FC236}">
                <a16:creationId xmlns:a16="http://schemas.microsoft.com/office/drawing/2014/main" id="{338FE64D-7295-468E-8F58-0696C65C13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6504" y="1390650"/>
            <a:ext cx="3316346" cy="361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3">
            <a:extLst>
              <a:ext uri="{FF2B5EF4-FFF2-40B4-BE49-F238E27FC236}">
                <a16:creationId xmlns:a16="http://schemas.microsoft.com/office/drawing/2014/main" id="{D5CAFABB-783C-4927-9E28-BFEB7B2B388F}"/>
              </a:ext>
            </a:extLst>
          </p:cNvPr>
          <p:cNvSpPr txBox="1">
            <a:spLocks noChangeArrowheads="1"/>
          </p:cNvSpPr>
          <p:nvPr/>
        </p:nvSpPr>
        <p:spPr bwMode="auto">
          <a:xfrm>
            <a:off x="1992314" y="825503"/>
            <a:ext cx="782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r>
              <a:rPr lang="en-US" altLang="en-US" dirty="0">
                <a:solidFill>
                  <a:prstClr val="black"/>
                </a:solidFill>
              </a:rPr>
              <a:t>LAM 5</a:t>
            </a:r>
          </a:p>
        </p:txBody>
      </p:sp>
      <p:sp>
        <p:nvSpPr>
          <p:cNvPr id="40965" name="TextBox 4">
            <a:extLst>
              <a:ext uri="{FF2B5EF4-FFF2-40B4-BE49-F238E27FC236}">
                <a16:creationId xmlns:a16="http://schemas.microsoft.com/office/drawing/2014/main" id="{E35EF3CB-4803-46AC-A40E-1C6C63799292}"/>
              </a:ext>
            </a:extLst>
          </p:cNvPr>
          <p:cNvSpPr txBox="1">
            <a:spLocks noChangeArrowheads="1"/>
          </p:cNvSpPr>
          <p:nvPr/>
        </p:nvSpPr>
        <p:spPr bwMode="auto">
          <a:xfrm>
            <a:off x="5414964" y="827089"/>
            <a:ext cx="782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r>
              <a:rPr lang="en-US" altLang="en-US" dirty="0">
                <a:solidFill>
                  <a:prstClr val="black"/>
                </a:solidFill>
              </a:rPr>
              <a:t>LAM 6</a:t>
            </a:r>
          </a:p>
        </p:txBody>
      </p:sp>
      <p:pic>
        <p:nvPicPr>
          <p:cNvPr id="3" name="Picture 2">
            <a:extLst>
              <a:ext uri="{FF2B5EF4-FFF2-40B4-BE49-F238E27FC236}">
                <a16:creationId xmlns:a16="http://schemas.microsoft.com/office/drawing/2014/main" id="{BE63CF64-5985-4737-9EA7-0772C3500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703" y="1795963"/>
            <a:ext cx="4230661" cy="2805112"/>
          </a:xfrm>
          <a:prstGeom prst="rect">
            <a:avLst/>
          </a:prstGeom>
        </p:spPr>
      </p:pic>
      <p:sp>
        <p:nvSpPr>
          <p:cNvPr id="8" name="TextBox 4">
            <a:extLst>
              <a:ext uri="{FF2B5EF4-FFF2-40B4-BE49-F238E27FC236}">
                <a16:creationId xmlns:a16="http://schemas.microsoft.com/office/drawing/2014/main" id="{DB876E55-61C8-44A5-AF67-0AEA929C2527}"/>
              </a:ext>
            </a:extLst>
          </p:cNvPr>
          <p:cNvSpPr txBox="1">
            <a:spLocks noChangeArrowheads="1"/>
          </p:cNvSpPr>
          <p:nvPr/>
        </p:nvSpPr>
        <p:spPr bwMode="auto">
          <a:xfrm>
            <a:off x="9342439" y="856460"/>
            <a:ext cx="782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r>
              <a:rPr lang="en-US" altLang="en-US" dirty="0">
                <a:solidFill>
                  <a:prstClr val="black"/>
                </a:solidFill>
              </a:rPr>
              <a:t>LAM 7</a:t>
            </a:r>
          </a:p>
        </p:txBody>
      </p:sp>
    </p:spTree>
    <p:extLst>
      <p:ext uri="{BB962C8B-B14F-4D97-AF65-F5344CB8AC3E}">
        <p14:creationId xmlns:p14="http://schemas.microsoft.com/office/powerpoint/2010/main" val="359379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E51E7BA2-C07A-487B-8BC1-FCAD5E9C4AE9}"/>
              </a:ext>
            </a:extLst>
          </p:cNvPr>
          <p:cNvSpPr>
            <a:spLocks noGrp="1"/>
          </p:cNvSpPr>
          <p:nvPr>
            <p:ph type="title"/>
          </p:nvPr>
        </p:nvSpPr>
        <p:spPr>
          <a:xfrm>
            <a:off x="1981200" y="30164"/>
            <a:ext cx="8229600" cy="808037"/>
          </a:xfrm>
        </p:spPr>
        <p:txBody>
          <a:bodyPr/>
          <a:lstStyle/>
          <a:p>
            <a:r>
              <a:rPr lang="ro-RO" altLang="en-US" sz="3600" b="1"/>
              <a:t>Clasificarea FAB a LAL</a:t>
            </a:r>
          </a:p>
        </p:txBody>
      </p:sp>
      <p:graphicFrame>
        <p:nvGraphicFramePr>
          <p:cNvPr id="4" name="Content Placeholder 3">
            <a:extLst>
              <a:ext uri="{FF2B5EF4-FFF2-40B4-BE49-F238E27FC236}">
                <a16:creationId xmlns:a16="http://schemas.microsoft.com/office/drawing/2014/main" id="{A53E18F8-D2FD-4FB6-8153-10A05D536749}"/>
              </a:ext>
            </a:extLst>
          </p:cNvPr>
          <p:cNvGraphicFramePr>
            <a:graphicFrameLocks noGrp="1"/>
          </p:cNvGraphicFramePr>
          <p:nvPr>
            <p:ph idx="1"/>
          </p:nvPr>
        </p:nvGraphicFramePr>
        <p:xfrm>
          <a:off x="1600200" y="838201"/>
          <a:ext cx="5867400" cy="5791199"/>
        </p:xfrm>
        <a:graphic>
          <a:graphicData uri="http://schemas.openxmlformats.org/drawingml/2006/table">
            <a:tbl>
              <a:tblPr firstRow="1" bandRow="1">
                <a:tableStyleId>{8A107856-5554-42FB-B03E-39F5DBC370BA}</a:tableStyleId>
              </a:tblPr>
              <a:tblGrid>
                <a:gridCol w="738554">
                  <a:extLst>
                    <a:ext uri="{9D8B030D-6E8A-4147-A177-3AD203B41FA5}">
                      <a16:colId xmlns:a16="http://schemas.microsoft.com/office/drawing/2014/main" val="20000"/>
                    </a:ext>
                  </a:extLst>
                </a:gridCol>
                <a:gridCol w="4239846">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tblGrid>
              <a:tr h="1476188">
                <a:tc>
                  <a:txBody>
                    <a:bodyPr/>
                    <a:lstStyle/>
                    <a:p>
                      <a:r>
                        <a:rPr lang="ro-RO" sz="2000" b="0" dirty="0"/>
                        <a:t>LAL1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t>&gt; de 75 % din </a:t>
                      </a:r>
                      <a:r>
                        <a:rPr lang="en-US" sz="2000" b="0" dirty="0" err="1"/>
                        <a:t>blasti-dimensiuni</a:t>
                      </a:r>
                      <a:r>
                        <a:rPr lang="en-US" sz="2000" b="0" dirty="0"/>
                        <a:t> </a:t>
                      </a:r>
                      <a:r>
                        <a:rPr lang="en-US" sz="2000" b="0" dirty="0" err="1"/>
                        <a:t>mici</a:t>
                      </a:r>
                      <a:r>
                        <a:rPr lang="en-US" sz="2000" b="0" dirty="0"/>
                        <a:t>, </a:t>
                      </a:r>
                      <a:r>
                        <a:rPr lang="en-US" sz="2000" b="0" dirty="0" err="1"/>
                        <a:t>cromatina</a:t>
                      </a:r>
                      <a:r>
                        <a:rPr lang="en-US" sz="2000" b="0" dirty="0"/>
                        <a:t> </a:t>
                      </a:r>
                      <a:r>
                        <a:rPr lang="en-US" sz="2000" b="0" dirty="0" err="1"/>
                        <a:t>condensata</a:t>
                      </a:r>
                      <a:r>
                        <a:rPr lang="en-US" sz="2000" b="0" dirty="0"/>
                        <a:t>, nucleoli slab </a:t>
                      </a:r>
                      <a:r>
                        <a:rPr lang="en-US" sz="2000" b="0" dirty="0" err="1"/>
                        <a:t>vizibili</a:t>
                      </a:r>
                      <a:r>
                        <a:rPr lang="en-US" sz="2000" b="0" dirty="0"/>
                        <a:t>,</a:t>
                      </a:r>
                      <a:r>
                        <a:rPr lang="ro-RO" sz="2000" b="0" baseline="0" dirty="0"/>
                        <a:t> aspect monomorf al populatiei blastice</a:t>
                      </a:r>
                      <a:endParaRPr lang="en-US" sz="20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2000" b="0" dirty="0"/>
                        <a:t>copil</a:t>
                      </a:r>
                    </a:p>
                  </a:txBody>
                  <a:tcPr/>
                </a:tc>
                <a:extLst>
                  <a:ext uri="{0D108BD9-81ED-4DB2-BD59-A6C34878D82A}">
                    <a16:rowId xmlns:a16="http://schemas.microsoft.com/office/drawing/2014/main" val="10000"/>
                  </a:ext>
                </a:extLst>
              </a:tr>
              <a:tr h="1816847">
                <a:tc>
                  <a:txBody>
                    <a:bodyPr/>
                    <a:lstStyle/>
                    <a:p>
                      <a:r>
                        <a:rPr lang="ro-RO" sz="2000" dirty="0"/>
                        <a:t>LAL2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sz="2000" dirty="0"/>
                        <a:t>p</a:t>
                      </a:r>
                      <a:r>
                        <a:rPr lang="en-US" sz="2000" dirty="0" err="1"/>
                        <a:t>opulatie</a:t>
                      </a:r>
                      <a:r>
                        <a:rPr lang="en-US" sz="2000" dirty="0"/>
                        <a:t> </a:t>
                      </a:r>
                      <a:r>
                        <a:rPr lang="en-US" sz="2000" dirty="0" err="1"/>
                        <a:t>neomogena</a:t>
                      </a:r>
                      <a:r>
                        <a:rPr lang="en-US" sz="2000" dirty="0"/>
                        <a:t>, </a:t>
                      </a:r>
                      <a:r>
                        <a:rPr lang="en-US" sz="2000" dirty="0" err="1"/>
                        <a:t>limfoblasti</a:t>
                      </a:r>
                      <a:r>
                        <a:rPr lang="en-US" sz="2000" dirty="0"/>
                        <a:t> </a:t>
                      </a:r>
                      <a:r>
                        <a:rPr lang="ro-RO" sz="2000" dirty="0"/>
                        <a:t>polimorfi </a:t>
                      </a:r>
                      <a:r>
                        <a:rPr lang="en-US" sz="2000" dirty="0"/>
                        <a:t>de </a:t>
                      </a:r>
                      <a:r>
                        <a:rPr lang="en-US" sz="2000" dirty="0" err="1"/>
                        <a:t>dimensiuni</a:t>
                      </a:r>
                      <a:r>
                        <a:rPr lang="en-US" sz="2000" dirty="0"/>
                        <a:t> </a:t>
                      </a:r>
                      <a:r>
                        <a:rPr lang="en-US" sz="2000" dirty="0" err="1"/>
                        <a:t>diferite</a:t>
                      </a:r>
                      <a:r>
                        <a:rPr lang="en-US" sz="2000" dirty="0"/>
                        <a:t> </a:t>
                      </a:r>
                      <a:r>
                        <a:rPr lang="en-US" sz="2000" dirty="0" err="1"/>
                        <a:t>nucleu</a:t>
                      </a:r>
                      <a:r>
                        <a:rPr lang="en-US" sz="2000" dirty="0"/>
                        <a:t> rotunjit,1-2 nucleoli </a:t>
                      </a:r>
                      <a:r>
                        <a:rPr lang="en-US" sz="2000" dirty="0" err="1"/>
                        <a:t>vizibili</a:t>
                      </a:r>
                      <a:r>
                        <a:rPr lang="en-US" sz="2000" dirty="0"/>
                        <a:t>, </a:t>
                      </a:r>
                      <a:r>
                        <a:rPr lang="en-US" sz="2000" dirty="0" err="1"/>
                        <a:t>cromatina</a:t>
                      </a:r>
                      <a:r>
                        <a:rPr lang="en-US" sz="2000" dirty="0"/>
                        <a:t> </a:t>
                      </a:r>
                      <a:r>
                        <a:rPr lang="en-US" sz="2000" dirty="0" err="1"/>
                        <a:t>mai</a:t>
                      </a:r>
                      <a:r>
                        <a:rPr lang="en-US" sz="2000" dirty="0"/>
                        <a:t> </a:t>
                      </a:r>
                      <a:r>
                        <a:rPr lang="en-US" sz="2000" dirty="0" err="1"/>
                        <a:t>laxa</a:t>
                      </a:r>
                      <a:r>
                        <a:rPr lang="en-US" sz="2000" dirty="0"/>
                        <a:t>, </a:t>
                      </a:r>
                      <a:r>
                        <a:rPr lang="en-US" sz="2000" dirty="0" err="1"/>
                        <a:t>citoplasma</a:t>
                      </a:r>
                      <a:r>
                        <a:rPr lang="en-US" sz="2000" dirty="0"/>
                        <a:t> </a:t>
                      </a:r>
                      <a:r>
                        <a:rPr lang="en-US" sz="2000" dirty="0" err="1"/>
                        <a:t>mai</a:t>
                      </a:r>
                      <a:r>
                        <a:rPr lang="en-US" sz="2000" dirty="0"/>
                        <a:t> </a:t>
                      </a:r>
                      <a:r>
                        <a:rPr lang="en-US" sz="2000" dirty="0" err="1"/>
                        <a:t>abundenta</a:t>
                      </a:r>
                      <a:r>
                        <a:rPr lang="en-US" sz="2000" dirty="0"/>
                        <a:t>, </a:t>
                      </a:r>
                      <a:r>
                        <a:rPr lang="en-US" sz="2000" dirty="0" err="1"/>
                        <a:t>bazofilie</a:t>
                      </a:r>
                      <a:r>
                        <a:rPr lang="en-US" sz="2000" dirty="0"/>
                        <a:t> </a:t>
                      </a:r>
                      <a:r>
                        <a:rPr lang="en-US" sz="2000" dirty="0" err="1"/>
                        <a:t>variabila</a:t>
                      </a:r>
                      <a:r>
                        <a:rPr lang="ro-RO" sz="2000" dirty="0"/>
                        <a:t>.</a:t>
                      </a:r>
                    </a:p>
                  </a:txBody>
                  <a:tcPr/>
                </a:tc>
                <a:tc>
                  <a:txBody>
                    <a:bodyPr/>
                    <a:lstStyle/>
                    <a:p>
                      <a:r>
                        <a:rPr lang="ro-RO" sz="2000" dirty="0"/>
                        <a:t>adult</a:t>
                      </a:r>
                    </a:p>
                  </a:txBody>
                  <a:tcPr/>
                </a:tc>
                <a:extLst>
                  <a:ext uri="{0D108BD9-81ED-4DB2-BD59-A6C34878D82A}">
                    <a16:rowId xmlns:a16="http://schemas.microsoft.com/office/drawing/2014/main" val="10001"/>
                  </a:ext>
                </a:extLst>
              </a:tr>
              <a:tr h="2498164">
                <a:tc>
                  <a:txBody>
                    <a:bodyPr/>
                    <a:lstStyle/>
                    <a:p>
                      <a:r>
                        <a:rPr lang="ro-RO" sz="2000" dirty="0"/>
                        <a:t>LAL3</a:t>
                      </a:r>
                    </a:p>
                  </a:txBody>
                  <a:tcPr/>
                </a:tc>
                <a:tc>
                  <a:txBody>
                    <a:bodyPr/>
                    <a:lstStyle/>
                    <a:p>
                      <a:r>
                        <a:rPr lang="en-US" sz="2000" dirty="0"/>
                        <a:t>forma </a:t>
                      </a:r>
                      <a:r>
                        <a:rPr lang="en-US" sz="2000" dirty="0" err="1"/>
                        <a:t>leucemica</a:t>
                      </a:r>
                      <a:r>
                        <a:rPr lang="en-US" sz="2000" dirty="0"/>
                        <a:t> a </a:t>
                      </a:r>
                      <a:r>
                        <a:rPr lang="ro-RO" sz="2000" dirty="0"/>
                        <a:t>limfomului </a:t>
                      </a:r>
                      <a:r>
                        <a:rPr lang="en-US" sz="2000" dirty="0" err="1"/>
                        <a:t>BURKYTT.Celule</a:t>
                      </a:r>
                      <a:r>
                        <a:rPr lang="en-US" sz="2000" dirty="0"/>
                        <a:t> </a:t>
                      </a:r>
                      <a:r>
                        <a:rPr lang="en-US" sz="2000" dirty="0" err="1"/>
                        <a:t>blastice</a:t>
                      </a:r>
                      <a:r>
                        <a:rPr lang="en-US" sz="2000" dirty="0"/>
                        <a:t> de </a:t>
                      </a:r>
                      <a:r>
                        <a:rPr lang="en-US" sz="2000" dirty="0" err="1"/>
                        <a:t>dimensiuni</a:t>
                      </a:r>
                      <a:r>
                        <a:rPr lang="en-US" sz="2000" dirty="0"/>
                        <a:t> mari,15-25 </a:t>
                      </a:r>
                      <a:r>
                        <a:rPr lang="en-US" sz="2000" dirty="0" err="1"/>
                        <a:t>micr</a:t>
                      </a:r>
                      <a:r>
                        <a:rPr lang="en-US" sz="2000" dirty="0"/>
                        <a:t>. </a:t>
                      </a:r>
                      <a:r>
                        <a:rPr lang="en-US" sz="2000" dirty="0" err="1"/>
                        <a:t>cromatina</a:t>
                      </a:r>
                      <a:r>
                        <a:rPr lang="en-US" sz="2000" dirty="0"/>
                        <a:t> </a:t>
                      </a:r>
                      <a:r>
                        <a:rPr lang="en-US" sz="2000" dirty="0" err="1"/>
                        <a:t>laxa,nucleoli</a:t>
                      </a:r>
                      <a:r>
                        <a:rPr lang="en-US" sz="2000" dirty="0"/>
                        <a:t> </a:t>
                      </a:r>
                      <a:r>
                        <a:rPr lang="en-US" sz="2000" dirty="0" err="1"/>
                        <a:t>vizibili,vacuole</a:t>
                      </a:r>
                      <a:r>
                        <a:rPr lang="en-US" sz="2000" dirty="0"/>
                        <a:t> </a:t>
                      </a:r>
                      <a:r>
                        <a:rPr lang="en-US" sz="2000" dirty="0" err="1"/>
                        <a:t>citoplasmatice.Prezinta</a:t>
                      </a:r>
                      <a:r>
                        <a:rPr lang="en-US" sz="2000" dirty="0"/>
                        <a:t> t(8-14)  </a:t>
                      </a:r>
                      <a:r>
                        <a:rPr lang="en-US" sz="2000" dirty="0" err="1"/>
                        <a:t>ca</a:t>
                      </a:r>
                      <a:r>
                        <a:rPr lang="en-US" sz="2000" dirty="0"/>
                        <a:t> </a:t>
                      </a:r>
                      <a:r>
                        <a:rPr lang="en-US" sz="2000" dirty="0" err="1"/>
                        <a:t>si</a:t>
                      </a:r>
                      <a:r>
                        <a:rPr lang="en-US" sz="2000" dirty="0"/>
                        <a:t> </a:t>
                      </a:r>
                      <a:r>
                        <a:rPr lang="en-US" sz="2000" dirty="0" err="1"/>
                        <a:t>limfomul</a:t>
                      </a:r>
                      <a:r>
                        <a:rPr lang="en-US" sz="2000" dirty="0"/>
                        <a:t> Burk</a:t>
                      </a:r>
                      <a:r>
                        <a:rPr lang="ro-RO" sz="2000" dirty="0"/>
                        <a:t>i</a:t>
                      </a:r>
                      <a:r>
                        <a:rPr lang="en-US" sz="2000" dirty="0" err="1"/>
                        <a:t>tt</a:t>
                      </a:r>
                      <a:endParaRPr lang="ro-RO" sz="2000" dirty="0"/>
                    </a:p>
                  </a:txBody>
                  <a:tcPr/>
                </a:tc>
                <a:tc>
                  <a:txBody>
                    <a:bodyPr/>
                    <a:lstStyle/>
                    <a:p>
                      <a:r>
                        <a:rPr lang="ro-RO" sz="2000" dirty="0"/>
                        <a:t>2-3%</a:t>
                      </a:r>
                    </a:p>
                  </a:txBody>
                  <a:tcPr/>
                </a:tc>
                <a:extLst>
                  <a:ext uri="{0D108BD9-81ED-4DB2-BD59-A6C34878D82A}">
                    <a16:rowId xmlns:a16="http://schemas.microsoft.com/office/drawing/2014/main" val="10002"/>
                  </a:ext>
                </a:extLst>
              </a:tr>
            </a:tbl>
          </a:graphicData>
        </a:graphic>
      </p:graphicFrame>
      <p:pic>
        <p:nvPicPr>
          <p:cNvPr id="44053" name="Picture 2">
            <a:extLst>
              <a:ext uri="{FF2B5EF4-FFF2-40B4-BE49-F238E27FC236}">
                <a16:creationId xmlns:a16="http://schemas.microsoft.com/office/drawing/2014/main" id="{47B872B4-D73C-4556-B419-22A88978E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85801"/>
            <a:ext cx="2706688"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54" name="Picture 3">
            <a:extLst>
              <a:ext uri="{FF2B5EF4-FFF2-40B4-BE49-F238E27FC236}">
                <a16:creationId xmlns:a16="http://schemas.microsoft.com/office/drawing/2014/main" id="{C88FF7F5-EF64-4EAD-98F3-34056E802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914" y="2667000"/>
            <a:ext cx="272097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412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1E83F0A-3914-44F1-A624-E9DBBB65AA30}"/>
              </a:ext>
            </a:extLst>
          </p:cNvPr>
          <p:cNvSpPr>
            <a:spLocks noGrp="1"/>
          </p:cNvSpPr>
          <p:nvPr>
            <p:ph type="title"/>
          </p:nvPr>
        </p:nvSpPr>
        <p:spPr>
          <a:xfrm>
            <a:off x="1981200" y="0"/>
            <a:ext cx="8229600" cy="1143000"/>
          </a:xfrm>
        </p:spPr>
        <p:txBody>
          <a:bodyPr/>
          <a:lstStyle/>
          <a:p>
            <a:r>
              <a:rPr lang="en-US" altLang="en-US" sz="3600" b="1"/>
              <a:t>Citochemical staining</a:t>
            </a:r>
          </a:p>
        </p:txBody>
      </p:sp>
      <p:pic>
        <p:nvPicPr>
          <p:cNvPr id="30723" name="Picture 5" descr="mpo">
            <a:extLst>
              <a:ext uri="{FF2B5EF4-FFF2-40B4-BE49-F238E27FC236}">
                <a16:creationId xmlns:a16="http://schemas.microsoft.com/office/drawing/2014/main" id="{5FDFF824-3A46-4119-95BF-DDDCCBBFB5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05600" y="958850"/>
            <a:ext cx="3505200" cy="2806700"/>
          </a:xfrm>
        </p:spPr>
      </p:pic>
      <p:sp>
        <p:nvSpPr>
          <p:cNvPr id="5" name="TextBox 4">
            <a:extLst>
              <a:ext uri="{FF2B5EF4-FFF2-40B4-BE49-F238E27FC236}">
                <a16:creationId xmlns:a16="http://schemas.microsoft.com/office/drawing/2014/main" id="{275901CC-B6A8-4F08-9181-65F8C7CDAFBC}"/>
              </a:ext>
            </a:extLst>
          </p:cNvPr>
          <p:cNvSpPr txBox="1"/>
          <p:nvPr/>
        </p:nvSpPr>
        <p:spPr>
          <a:xfrm>
            <a:off x="1828800" y="1309689"/>
            <a:ext cx="4141788" cy="2554287"/>
          </a:xfrm>
          <a:prstGeom prst="rect">
            <a:avLst/>
          </a:prstGeom>
          <a:noFill/>
        </p:spPr>
        <p:txBody>
          <a:bodyPr>
            <a:spAutoFit/>
          </a:bodyPr>
          <a:lstStyle/>
          <a:p>
            <a:pP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1. Myeloperoxidase</a:t>
            </a:r>
          </a:p>
          <a:p>
            <a:pP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      </a:t>
            </a:r>
            <a:r>
              <a:rPr lang="en-US" sz="28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Positive for AML</a:t>
            </a:r>
          </a:p>
          <a:p>
            <a:pP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2. Sudan black</a:t>
            </a:r>
          </a:p>
          <a:p>
            <a:pP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3. Nonspecific esterase</a:t>
            </a:r>
          </a:p>
          <a:p>
            <a:pP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4. Platelet peroxidase </a:t>
            </a:r>
          </a:p>
        </p:txBody>
      </p:sp>
      <p:pic>
        <p:nvPicPr>
          <p:cNvPr id="30725" name="Picture 9" descr="PAS">
            <a:extLst>
              <a:ext uri="{FF2B5EF4-FFF2-40B4-BE49-F238E27FC236}">
                <a16:creationId xmlns:a16="http://schemas.microsoft.com/office/drawing/2014/main" id="{107963CC-1BD6-41DA-B39C-9A0A009C8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733800"/>
            <a:ext cx="342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608410E-AADC-4BAD-A2A1-E69D4CF20576}"/>
              </a:ext>
            </a:extLst>
          </p:cNvPr>
          <p:cNvSpPr txBox="1"/>
          <p:nvPr/>
        </p:nvSpPr>
        <p:spPr>
          <a:xfrm>
            <a:off x="1447801" y="4611688"/>
            <a:ext cx="4525963" cy="10160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5. Periodic Acid Schiff</a:t>
            </a:r>
          </a:p>
          <a:p>
            <a:pPr algn="ctr" fontAlgn="base">
              <a:spcBef>
                <a:spcPct val="0"/>
              </a:spcBef>
              <a:spcAft>
                <a:spcPct val="0"/>
              </a:spcAft>
              <a:defRPr/>
            </a:pPr>
            <a:r>
              <a:rPr lang="en-US" sz="2800" b="1" dirty="0">
                <a:solidFill>
                  <a:prstClr val="black"/>
                </a:solidFill>
                <a:effectLst>
                  <a:outerShdw blurRad="38100" dist="38100" dir="2700000" algn="tl">
                    <a:srgbClr val="000000">
                      <a:alpha val="43137"/>
                    </a:srgbClr>
                  </a:outerShdw>
                </a:effectLst>
                <a:latin typeface="Calibri" panose="020F0502020204030204" pitchFamily="34" charset="0"/>
                <a:cs typeface="Arial" charset="0"/>
              </a:rPr>
              <a:t>Block positive for ALL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DCFA1178-3328-43F5-9DD4-B3C33C0BD977}"/>
              </a:ext>
            </a:extLst>
          </p:cNvPr>
          <p:cNvSpPr>
            <a:spLocks noGrp="1"/>
          </p:cNvSpPr>
          <p:nvPr>
            <p:ph type="title"/>
          </p:nvPr>
        </p:nvSpPr>
        <p:spPr>
          <a:xfrm>
            <a:off x="1981200" y="152400"/>
            <a:ext cx="8229600" cy="1143000"/>
          </a:xfrm>
        </p:spPr>
        <p:txBody>
          <a:bodyPr/>
          <a:lstStyle/>
          <a:p>
            <a:r>
              <a:rPr lang="en-US" altLang="en-US" sz="3200" b="1">
                <a:latin typeface="Times New Roman" panose="02020603050405020304" pitchFamily="18" charset="0"/>
                <a:cs typeface="Times New Roman" panose="02020603050405020304" pitchFamily="18" charset="0"/>
              </a:rPr>
              <a:t>IMMUNOPHENOTYPING</a:t>
            </a:r>
          </a:p>
        </p:txBody>
      </p:sp>
      <p:sp>
        <p:nvSpPr>
          <p:cNvPr id="3" name="Content Placeholder 2">
            <a:extLst>
              <a:ext uri="{FF2B5EF4-FFF2-40B4-BE49-F238E27FC236}">
                <a16:creationId xmlns:a16="http://schemas.microsoft.com/office/drawing/2014/main" id="{C57BB169-9BA1-47D8-A390-F71182663901}"/>
              </a:ext>
            </a:extLst>
          </p:cNvPr>
          <p:cNvSpPr>
            <a:spLocks noGrp="1"/>
          </p:cNvSpPr>
          <p:nvPr>
            <p:ph idx="1"/>
          </p:nvPr>
        </p:nvSpPr>
        <p:spPr>
          <a:xfrm>
            <a:off x="1523999" y="1295400"/>
            <a:ext cx="10048875" cy="5334000"/>
          </a:xfrm>
        </p:spPr>
        <p:txBody>
          <a:bodyPr>
            <a:normAutofit/>
          </a:bodyPr>
          <a:lstStyle/>
          <a:p>
            <a:pPr marL="0" indent="0">
              <a:lnSpc>
                <a:spcPct val="150000"/>
              </a:lnSpc>
              <a:buNone/>
              <a:defRPr/>
            </a:pPr>
            <a:r>
              <a:rPr lang="en-US" dirty="0">
                <a:latin typeface="Times New Roman" pitchFamily="18" charset="0"/>
                <a:cs typeface="Times New Roman" pitchFamily="18" charset="0"/>
              </a:rPr>
              <a:t>Advantage</a:t>
            </a:r>
          </a:p>
          <a:p>
            <a:pPr marL="514350" indent="-514350">
              <a:lnSpc>
                <a:spcPct val="150000"/>
              </a:lnSpc>
              <a:buFont typeface="Arial" charset="0"/>
              <a:buAutoNum type="arabicPeriod"/>
              <a:defRPr/>
            </a:pPr>
            <a:r>
              <a:rPr lang="en-US" dirty="0">
                <a:latin typeface="Times New Roman" pitchFamily="18" charset="0"/>
                <a:cs typeface="Times New Roman" pitchFamily="18" charset="0"/>
              </a:rPr>
              <a:t>Indicates lineage commitment myeloid/lymphoid/</a:t>
            </a:r>
            <a:r>
              <a:rPr lang="en-US" dirty="0" err="1">
                <a:latin typeface="Times New Roman" pitchFamily="18" charset="0"/>
                <a:cs typeface="Times New Roman" pitchFamily="18" charset="0"/>
              </a:rPr>
              <a:t>biphenotypic</a:t>
            </a:r>
            <a:r>
              <a:rPr lang="en-US" dirty="0">
                <a:latin typeface="Times New Roman" pitchFamily="18" charset="0"/>
                <a:cs typeface="Times New Roman" pitchFamily="18" charset="0"/>
              </a:rPr>
              <a:t> </a:t>
            </a:r>
          </a:p>
          <a:p>
            <a:pPr marL="514350" indent="-514350">
              <a:lnSpc>
                <a:spcPct val="150000"/>
              </a:lnSpc>
              <a:buFont typeface="Arial" charset="0"/>
              <a:buAutoNum type="arabicPeriod"/>
              <a:defRPr/>
            </a:pPr>
            <a:r>
              <a:rPr lang="en-US" dirty="0">
                <a:latin typeface="Times New Roman" pitchFamily="18" charset="0"/>
                <a:cs typeface="Times New Roman" pitchFamily="18" charset="0"/>
              </a:rPr>
              <a:t>Differentiate ALL-B/ALL-T</a:t>
            </a:r>
          </a:p>
          <a:p>
            <a:pPr marL="514350" indent="-514350">
              <a:lnSpc>
                <a:spcPct val="150000"/>
              </a:lnSpc>
              <a:buFont typeface="Arial" charset="0"/>
              <a:buAutoNum type="arabicPeriod"/>
              <a:defRPr/>
            </a:pPr>
            <a:r>
              <a:rPr lang="en-US" dirty="0">
                <a:latin typeface="Times New Roman" pitchFamily="18" charset="0"/>
                <a:cs typeface="Times New Roman" pitchFamily="18" charset="0"/>
              </a:rPr>
              <a:t>Indicates position along the normal hematopoietic pathway at the time of transformation</a:t>
            </a:r>
          </a:p>
          <a:p>
            <a:pPr marL="514350" indent="-514350">
              <a:lnSpc>
                <a:spcPct val="150000"/>
              </a:lnSpc>
              <a:buFont typeface="Arial" charset="0"/>
              <a:buAutoNum type="arabicPeriod"/>
              <a:defRPr/>
            </a:pPr>
            <a:r>
              <a:rPr lang="en-US" dirty="0">
                <a:latin typeface="Times New Roman" pitchFamily="18" charset="0"/>
                <a:cs typeface="Times New Roman" pitchFamily="18" charset="0"/>
              </a:rPr>
              <a:t>Able to identify the subtype of leukemia – M7</a:t>
            </a:r>
          </a:p>
          <a:p>
            <a:pPr>
              <a:buFont typeface="Arial" charset="0"/>
              <a:buChar char="•"/>
              <a:defRPr/>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B6CBDC1-5952-4F64-BFE7-83A62F58837C}"/>
              </a:ext>
            </a:extLst>
          </p:cNvPr>
          <p:cNvSpPr>
            <a:spLocks noGrp="1"/>
          </p:cNvSpPr>
          <p:nvPr>
            <p:ph type="title"/>
          </p:nvPr>
        </p:nvSpPr>
        <p:spPr/>
        <p:txBody>
          <a:bodyPr/>
          <a:lstStyle/>
          <a:p>
            <a:r>
              <a:rPr lang="en-US" altLang="en-US"/>
              <a:t>Procedure</a:t>
            </a:r>
          </a:p>
        </p:txBody>
      </p:sp>
      <p:sp>
        <p:nvSpPr>
          <p:cNvPr id="32771" name="Content Placeholder 2">
            <a:extLst>
              <a:ext uri="{FF2B5EF4-FFF2-40B4-BE49-F238E27FC236}">
                <a16:creationId xmlns:a16="http://schemas.microsoft.com/office/drawing/2014/main" id="{49BB9F6D-A574-43C0-BD13-53907D20AB33}"/>
              </a:ext>
            </a:extLst>
          </p:cNvPr>
          <p:cNvSpPr>
            <a:spLocks noGrp="1"/>
          </p:cNvSpPr>
          <p:nvPr>
            <p:ph idx="1"/>
          </p:nvPr>
        </p:nvSpPr>
        <p:spPr/>
        <p:txBody>
          <a:bodyPr/>
          <a:lstStyle/>
          <a:p>
            <a:r>
              <a:rPr lang="en-US" altLang="en-US"/>
              <a:t>Sample of whole blood </a:t>
            </a:r>
          </a:p>
          <a:p>
            <a:r>
              <a:rPr lang="en-US" altLang="en-US"/>
              <a:t>RBCs lysed, WBC washed.</a:t>
            </a:r>
          </a:p>
          <a:p>
            <a:r>
              <a:rPr lang="en-US" altLang="en-US"/>
              <a:t>Antibodies with fluorochrome labels added.</a:t>
            </a:r>
          </a:p>
          <a:p>
            <a:r>
              <a:rPr lang="en-US" altLang="en-US"/>
              <a:t>Stained cells analyzed by FACS (FLUORESCENCE-ACTIVATED CELL SORTER)</a:t>
            </a:r>
          </a:p>
          <a:p>
            <a:r>
              <a:rPr lang="en-US" altLang="en-US"/>
              <a:t>Whole process can be done in two hours.</a:t>
            </a:r>
          </a:p>
          <a:p>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a:extLst>
              <a:ext uri="{FF2B5EF4-FFF2-40B4-BE49-F238E27FC236}">
                <a16:creationId xmlns:a16="http://schemas.microsoft.com/office/drawing/2014/main" id="{D8DB54F5-EB96-449B-A5EC-A9766341B8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304800"/>
            <a:ext cx="8458200" cy="6343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5DA3B8-184B-4EA5-946C-BEF4E7A24F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60348"/>
            <a:ext cx="9448800" cy="6537304"/>
          </a:xfrm>
        </p:spPr>
      </p:pic>
    </p:spTree>
    <p:extLst>
      <p:ext uri="{BB962C8B-B14F-4D97-AF65-F5344CB8AC3E}">
        <p14:creationId xmlns:p14="http://schemas.microsoft.com/office/powerpoint/2010/main" val="320583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C04410-1381-4776-A576-B350CE3D1D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682" y="191902"/>
            <a:ext cx="11062993" cy="6474195"/>
          </a:xfrm>
        </p:spPr>
      </p:pic>
    </p:spTree>
    <p:extLst>
      <p:ext uri="{BB962C8B-B14F-4D97-AF65-F5344CB8AC3E}">
        <p14:creationId xmlns:p14="http://schemas.microsoft.com/office/powerpoint/2010/main" val="812985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a:extLst>
              <a:ext uri="{FF2B5EF4-FFF2-40B4-BE49-F238E27FC236}">
                <a16:creationId xmlns:a16="http://schemas.microsoft.com/office/drawing/2014/main" id="{9F747FBE-6DF4-449E-872B-9AE6808EDF3D}"/>
              </a:ext>
            </a:extLst>
          </p:cNvPr>
          <p:cNvSpPr>
            <a:spLocks noGrp="1"/>
          </p:cNvSpPr>
          <p:nvPr>
            <p:ph idx="1"/>
          </p:nvPr>
        </p:nvSpPr>
        <p:spPr>
          <a:xfrm>
            <a:off x="1981200" y="914401"/>
            <a:ext cx="8229600" cy="5211763"/>
          </a:xfrm>
        </p:spPr>
        <p:txBody>
          <a:bodyPr/>
          <a:lstStyle/>
          <a:p>
            <a:pPr>
              <a:lnSpc>
                <a:spcPct val="150000"/>
              </a:lnSpc>
            </a:pPr>
            <a:r>
              <a:rPr lang="en-US" altLang="en-US" b="1" dirty="0" err="1">
                <a:latin typeface="Times New Roman" panose="02020603050405020304" pitchFamily="18" charset="0"/>
                <a:cs typeface="Times New Roman" panose="02020603050405020304" pitchFamily="18" charset="0"/>
              </a:rPr>
              <a:t>Anomaliile</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genetice</a:t>
            </a:r>
            <a:r>
              <a:rPr lang="en-US" altLang="en-US" b="1"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reprezinta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esenta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neoplaziei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si</a:t>
            </a:r>
            <a:r>
              <a:rPr lang="en-US" altLang="en-US" dirty="0">
                <a:latin typeface="Times New Roman" panose="02020603050405020304" pitchFamily="18" charset="0"/>
                <a:cs typeface="Times New Roman" panose="02020603050405020304" pitchFamily="18" charset="0"/>
              </a:rPr>
              <a:t> au </a:t>
            </a:r>
            <a:r>
              <a:rPr lang="en-US" altLang="en-US" dirty="0" err="1">
                <a:latin typeface="Times New Roman" panose="02020603050405020304" pitchFamily="18" charset="0"/>
                <a:cs typeface="Times New Roman" panose="02020603050405020304" pitchFamily="18" charset="0"/>
              </a:rPr>
              <a:t>rol</a:t>
            </a:r>
            <a:r>
              <a:rPr lang="en-US" altLang="en-US" dirty="0">
                <a:latin typeface="Times New Roman" panose="02020603050405020304" pitchFamily="18" charset="0"/>
                <a:cs typeface="Times New Roman" panose="02020603050405020304" pitchFamily="18" charset="0"/>
              </a:rPr>
              <a:t> in </a:t>
            </a:r>
            <a:r>
              <a:rPr lang="en-US" altLang="en-US" dirty="0" err="1">
                <a:latin typeface="Times New Roman" panose="02020603050405020304" pitchFamily="18" charset="0"/>
                <a:cs typeface="Times New Roman" panose="02020603050405020304" pitchFamily="18" charset="0"/>
              </a:rPr>
              <a:t>transformarea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maligna</a:t>
            </a:r>
            <a:r>
              <a:rPr lang="en-US" altLang="en-US" dirty="0">
                <a:latin typeface="Times New Roman" panose="02020603050405020304" pitchFamily="18" charset="0"/>
                <a:cs typeface="Times New Roman" panose="02020603050405020304" pitchFamily="18" charset="0"/>
              </a:rPr>
              <a:t>, pot fi </a:t>
            </a:r>
            <a:r>
              <a:rPr lang="en-US" altLang="en-US" dirty="0" err="1">
                <a:latin typeface="Times New Roman" panose="02020603050405020304" pitchFamily="18" charset="0"/>
                <a:cs typeface="Times New Roman" panose="02020603050405020304" pitchFamily="18" charset="0"/>
              </a:rPr>
              <a:t>evidentiate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prin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examen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citogenetic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si</a:t>
            </a:r>
            <a:r>
              <a:rPr lang="en-US" altLang="en-US" dirty="0">
                <a:latin typeface="Times New Roman" panose="02020603050405020304" pitchFamily="18" charset="0"/>
                <a:cs typeface="Times New Roman" panose="02020603050405020304" pitchFamily="18" charset="0"/>
              </a:rPr>
              <a:t> pot fi:</a:t>
            </a:r>
          </a:p>
          <a:p>
            <a:pPr lvl="1">
              <a:lnSpc>
                <a:spcPct val="150000"/>
              </a:lnSpc>
              <a:buFontTx/>
              <a:buChar char="-"/>
            </a:pPr>
            <a:r>
              <a:rPr lang="en-US" altLang="en-US" dirty="0" err="1">
                <a:latin typeface="Times New Roman" panose="02020603050405020304" pitchFamily="18" charset="0"/>
                <a:cs typeface="Times New Roman" panose="02020603050405020304" pitchFamily="18" charset="0"/>
              </a:rPr>
              <a:t>anomalii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numerice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monosomii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trisomii</a:t>
            </a:r>
            <a:endParaRPr lang="en-US" altLang="en-US" dirty="0">
              <a:latin typeface="Times New Roman" panose="02020603050405020304" pitchFamily="18" charset="0"/>
              <a:cs typeface="Times New Roman" panose="02020603050405020304" pitchFamily="18" charset="0"/>
            </a:endParaRPr>
          </a:p>
          <a:p>
            <a:pPr lvl="1">
              <a:lnSpc>
                <a:spcPct val="150000"/>
              </a:lnSpc>
              <a:buFontTx/>
              <a:buChar char="-"/>
            </a:pPr>
            <a:r>
              <a:rPr lang="en-US" altLang="en-US" dirty="0" err="1">
                <a:latin typeface="Times New Roman" panose="02020603050405020304" pitchFamily="18" charset="0"/>
                <a:cs typeface="Times New Roman" panose="02020603050405020304" pitchFamily="18" charset="0"/>
              </a:rPr>
              <a:t>anomalii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structurale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translocatii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deletii</a:t>
            </a:r>
            <a:endParaRPr lang="en-US" altLang="en-US" dirty="0">
              <a:latin typeface="Times New Roman" panose="02020603050405020304" pitchFamily="18" charset="0"/>
              <a:cs typeface="Times New Roman" panose="02020603050405020304" pitchFamily="18" charset="0"/>
            </a:endParaRPr>
          </a:p>
          <a:p>
            <a:endParaRPr lang="ro-RO" alt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57554C4-5AB4-4982-BF02-077AB5A3A3BE}"/>
              </a:ext>
            </a:extLst>
          </p:cNvPr>
          <p:cNvSpPr>
            <a:spLocks noGrp="1"/>
          </p:cNvSpPr>
          <p:nvPr>
            <p:ph type="title"/>
          </p:nvPr>
        </p:nvSpPr>
        <p:spPr>
          <a:xfrm>
            <a:off x="838200" y="0"/>
            <a:ext cx="10515600" cy="1325563"/>
          </a:xfrm>
        </p:spPr>
        <p:txBody>
          <a:bodyPr/>
          <a:lstStyle/>
          <a:p>
            <a:r>
              <a:rPr lang="en-US" altLang="en-US" sz="3200" b="1" dirty="0">
                <a:latin typeface="Times New Roman" panose="02020603050405020304" pitchFamily="18" charset="0"/>
                <a:cs typeface="Times New Roman" panose="02020603050405020304" pitchFamily="18" charset="0"/>
              </a:rPr>
              <a:t>LAM</a:t>
            </a:r>
            <a:endParaRPr lang="ro-RO" altLang="en-US" sz="3200" b="1" dirty="0">
              <a:latin typeface="Times New Roman" panose="02020603050405020304" pitchFamily="18" charset="0"/>
              <a:cs typeface="Times New Roman" panose="02020603050405020304" pitchFamily="18" charset="0"/>
            </a:endParaRPr>
          </a:p>
        </p:txBody>
      </p:sp>
      <p:sp>
        <p:nvSpPr>
          <p:cNvPr id="35843" name="Content Placeholder 2">
            <a:extLst>
              <a:ext uri="{FF2B5EF4-FFF2-40B4-BE49-F238E27FC236}">
                <a16:creationId xmlns:a16="http://schemas.microsoft.com/office/drawing/2014/main" id="{B7D1C54D-C22B-4C8F-92A2-C164AC90ECCC}"/>
              </a:ext>
            </a:extLst>
          </p:cNvPr>
          <p:cNvSpPr>
            <a:spLocks noGrp="1"/>
          </p:cNvSpPr>
          <p:nvPr>
            <p:ph idx="1"/>
          </p:nvPr>
        </p:nvSpPr>
        <p:spPr>
          <a:xfrm>
            <a:off x="685800" y="1325564"/>
            <a:ext cx="10515600" cy="5284788"/>
          </a:xfrm>
        </p:spPr>
        <p:txBody>
          <a:bodyPr>
            <a:normAutofit fontScale="85000" lnSpcReduction="10000"/>
          </a:bodyPr>
          <a:lstStyle/>
          <a:p>
            <a:pPr marL="571500" indent="-571500">
              <a:lnSpc>
                <a:spcPct val="160000"/>
              </a:lnSpc>
              <a:buFont typeface="Arial" charset="0"/>
              <a:buAutoNum type="romanUcPeriod"/>
              <a:defRPr/>
            </a:pPr>
            <a:r>
              <a:rPr lang="en-US" dirty="0">
                <a:latin typeface="Times New Roman" pitchFamily="18" charset="0"/>
                <a:cs typeface="Times New Roman" pitchFamily="18" charset="0"/>
              </a:rPr>
              <a:t>LAM cu </a:t>
            </a:r>
            <a:r>
              <a:rPr lang="en-US" dirty="0" err="1">
                <a:latin typeface="Times New Roman" pitchFamily="18" charset="0"/>
                <a:cs typeface="Times New Roman" pitchFamily="18" charset="0"/>
              </a:rPr>
              <a:t>cariotip</a:t>
            </a:r>
            <a:r>
              <a:rPr lang="en-US" dirty="0">
                <a:latin typeface="Times New Roman" pitchFamily="18" charset="0"/>
                <a:cs typeface="Times New Roman" pitchFamily="18" charset="0"/>
              </a:rPr>
              <a:t> anormal – 52%</a:t>
            </a:r>
          </a:p>
          <a:p>
            <a:pPr marL="571500" indent="-571500">
              <a:lnSpc>
                <a:spcPct val="160000"/>
              </a:lnSpc>
              <a:buFont typeface="Arial" charset="0"/>
              <a:buAutoNum type="romanUcPeriod"/>
              <a:defRPr/>
            </a:pPr>
            <a:r>
              <a:rPr lang="en-US" dirty="0">
                <a:latin typeface="Times New Roman" pitchFamily="18" charset="0"/>
                <a:cs typeface="Times New Roman" pitchFamily="18" charset="0"/>
              </a:rPr>
              <a:t>LAM cu </a:t>
            </a:r>
            <a:r>
              <a:rPr lang="en-US" dirty="0" err="1">
                <a:latin typeface="Times New Roman" pitchFamily="18" charset="0"/>
                <a:cs typeface="Times New Roman" pitchFamily="18" charset="0"/>
              </a:rPr>
              <a:t>cariotip</a:t>
            </a:r>
            <a:r>
              <a:rPr lang="en-US" dirty="0">
                <a:latin typeface="Times New Roman" pitchFamily="18" charset="0"/>
                <a:cs typeface="Times New Roman" pitchFamily="18" charset="0"/>
              </a:rPr>
              <a:t> normal – 48% - </a:t>
            </a:r>
            <a:r>
              <a:rPr lang="en-US" dirty="0" err="1">
                <a:latin typeface="Times New Roman" pitchFamily="18" charset="0"/>
                <a:cs typeface="Times New Roman" pitchFamily="18" charset="0"/>
              </a:rPr>
              <a:t>heterogenitate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moleculara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mutatii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genice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supraexpresie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genica</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acuratete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mai</a:t>
            </a:r>
            <a:r>
              <a:rPr lang="en-US" dirty="0">
                <a:latin typeface="Times New Roman" pitchFamily="18" charset="0"/>
                <a:cs typeface="Times New Roman" pitchFamily="18" charset="0"/>
              </a:rPr>
              <a:t> mare a </a:t>
            </a:r>
            <a:r>
              <a:rPr lang="en-US" dirty="0" err="1">
                <a:latin typeface="Times New Roman" pitchFamily="18" charset="0"/>
                <a:cs typeface="Times New Roman" pitchFamily="18" charset="0"/>
              </a:rPr>
              <a:t>stratificarii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riscului</a:t>
            </a:r>
            <a:r>
              <a:rPr lang="en-US" dirty="0">
                <a:latin typeface="Times New Roman" pitchFamily="18" charset="0"/>
                <a:cs typeface="Times New Roman" pitchFamily="18" charset="0"/>
              </a:rPr>
              <a:t> prognostic</a:t>
            </a:r>
          </a:p>
          <a:p>
            <a:endParaRPr lang="en-US" altLang="en-US" dirty="0"/>
          </a:p>
          <a:p>
            <a:pPr marL="0" indent="0">
              <a:lnSpc>
                <a:spcPct val="150000"/>
              </a:lnSpc>
              <a:buNone/>
            </a:pPr>
            <a:r>
              <a:rPr lang="en-US" altLang="en-US" dirty="0" err="1">
                <a:latin typeface="Times New Roman" panose="02020603050405020304" pitchFamily="18" charset="0"/>
                <a:cs typeface="Times New Roman" panose="02020603050405020304" pitchFamily="18" charset="0"/>
              </a:rPr>
              <a:t>Citogenetic</a:t>
            </a:r>
            <a:endParaRPr lang="en-US" altLang="en-US" dirty="0">
              <a:latin typeface="Times New Roman" panose="02020603050405020304" pitchFamily="18" charset="0"/>
              <a:cs typeface="Times New Roman" panose="02020603050405020304" pitchFamily="18" charset="0"/>
            </a:endParaRPr>
          </a:p>
          <a:p>
            <a:pPr lvl="1">
              <a:lnSpc>
                <a:spcPct val="150000"/>
              </a:lnSpc>
            </a:pPr>
            <a:r>
              <a:rPr lang="en-US" altLang="en-US" dirty="0" err="1">
                <a:latin typeface="Times New Roman" panose="02020603050405020304" pitchFamily="18" charset="0"/>
                <a:cs typeface="Times New Roman" panose="02020603050405020304" pitchFamily="18" charset="0"/>
              </a:rPr>
              <a:t>Anomalii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recurente</a:t>
            </a:r>
            <a:r>
              <a:rPr lang="en-US" altLang="en-US" dirty="0">
                <a:latin typeface="Times New Roman" panose="02020603050405020304" pitchFamily="18" charset="0"/>
                <a:cs typeface="Times New Roman" panose="02020603050405020304" pitchFamily="18" charset="0"/>
              </a:rPr>
              <a:t>: t(8;21), t(15;17), inv16</a:t>
            </a:r>
          </a:p>
          <a:p>
            <a:pPr lvl="1">
              <a:lnSpc>
                <a:spcPct val="150000"/>
              </a:lnSpc>
            </a:pPr>
            <a:r>
              <a:rPr lang="en-US" altLang="en-US" dirty="0" err="1">
                <a:latin typeface="Times New Roman" panose="02020603050405020304" pitchFamily="18" charset="0"/>
                <a:cs typeface="Times New Roman" panose="02020603050405020304" pitchFamily="18" charset="0"/>
              </a:rPr>
              <a:t>Deletii</a:t>
            </a:r>
            <a:r>
              <a:rPr lang="en-US" altLang="en-US" dirty="0">
                <a:latin typeface="Times New Roman" panose="02020603050405020304" pitchFamily="18" charset="0"/>
                <a:cs typeface="Times New Roman" panose="02020603050405020304" pitchFamily="18" charset="0"/>
              </a:rPr>
              <a:t>: 5q-, 7q-</a:t>
            </a:r>
          </a:p>
          <a:p>
            <a:pPr lvl="1">
              <a:lnSpc>
                <a:spcPct val="150000"/>
              </a:lnSpc>
            </a:pPr>
            <a:r>
              <a:rPr lang="en-US" altLang="en-US" dirty="0" err="1">
                <a:latin typeface="Times New Roman" panose="02020603050405020304" pitchFamily="18" charset="0"/>
                <a:cs typeface="Times New Roman" panose="02020603050405020304" pitchFamily="18" charset="0"/>
              </a:rPr>
              <a:t>Trisomii</a:t>
            </a:r>
            <a:r>
              <a:rPr lang="en-US" altLang="en-US" dirty="0">
                <a:latin typeface="Times New Roman" panose="02020603050405020304" pitchFamily="18" charset="0"/>
                <a:cs typeface="Times New Roman" panose="02020603050405020304" pitchFamily="18" charset="0"/>
              </a:rPr>
              <a:t>: 8</a:t>
            </a:r>
          </a:p>
          <a:p>
            <a:pPr lvl="1">
              <a:lnSpc>
                <a:spcPct val="150000"/>
              </a:lnSpc>
            </a:pPr>
            <a:r>
              <a:rPr lang="en-US" altLang="en-US" dirty="0" err="1">
                <a:latin typeface="Times New Roman" panose="02020603050405020304" pitchFamily="18" charset="0"/>
                <a:cs typeface="Times New Roman" panose="02020603050405020304" pitchFamily="18" charset="0"/>
              </a:rPr>
              <a:t>Mutatia</a:t>
            </a:r>
            <a:r>
              <a:rPr lang="en-US" altLang="en-US" dirty="0">
                <a:latin typeface="Times New Roman" panose="02020603050405020304" pitchFamily="18" charset="0"/>
                <a:cs typeface="Times New Roman" panose="02020603050405020304" pitchFamily="18" charset="0"/>
              </a:rPr>
              <a:t> 11q23</a:t>
            </a:r>
          </a:p>
          <a:p>
            <a:pPr marL="0" indent="0">
              <a:buNone/>
            </a:pPr>
            <a:endParaRPr lang="ro-RO"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a:extLst>
              <a:ext uri="{FF2B5EF4-FFF2-40B4-BE49-F238E27FC236}">
                <a16:creationId xmlns:a16="http://schemas.microsoft.com/office/drawing/2014/main" id="{4F0C80A2-AE7C-4379-B6D5-DE1737D021B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228600"/>
            <a:ext cx="8382000" cy="652145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C2ABFAA-7138-4021-96B5-43BAFEBDD47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6049" y="0"/>
            <a:ext cx="6046626" cy="5086350"/>
          </a:xfrm>
        </p:spPr>
      </p:pic>
      <p:pic>
        <p:nvPicPr>
          <p:cNvPr id="8" name="Content Placeholder 7">
            <a:extLst>
              <a:ext uri="{FF2B5EF4-FFF2-40B4-BE49-F238E27FC236}">
                <a16:creationId xmlns:a16="http://schemas.microsoft.com/office/drawing/2014/main" id="{AE80CDCB-450F-423F-B906-2553922FE9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48750" y="552450"/>
            <a:ext cx="6143250" cy="6077984"/>
          </a:xfrm>
        </p:spPr>
      </p:pic>
      <p:sp>
        <p:nvSpPr>
          <p:cNvPr id="9" name="Oval 8">
            <a:extLst>
              <a:ext uri="{FF2B5EF4-FFF2-40B4-BE49-F238E27FC236}">
                <a16:creationId xmlns:a16="http://schemas.microsoft.com/office/drawing/2014/main" id="{DFBD957F-05DB-4B89-9B2F-3A918027D197}"/>
              </a:ext>
            </a:extLst>
          </p:cNvPr>
          <p:cNvSpPr/>
          <p:nvPr/>
        </p:nvSpPr>
        <p:spPr>
          <a:xfrm>
            <a:off x="6896100" y="3305175"/>
            <a:ext cx="1104900" cy="10763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9405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2A6B865-F5E3-4731-8F61-2B0BBF99FA1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828674"/>
            <a:ext cx="5483134" cy="4429125"/>
          </a:xfrm>
        </p:spPr>
      </p:pic>
      <p:pic>
        <p:nvPicPr>
          <p:cNvPr id="10" name="Content Placeholder 9">
            <a:extLst>
              <a:ext uri="{FF2B5EF4-FFF2-40B4-BE49-F238E27FC236}">
                <a16:creationId xmlns:a16="http://schemas.microsoft.com/office/drawing/2014/main" id="{F7F32EAE-4153-493E-863F-8DC1FF839E9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57801" y="666431"/>
            <a:ext cx="6968888" cy="5277488"/>
          </a:xfrm>
        </p:spPr>
      </p:pic>
      <p:sp>
        <p:nvSpPr>
          <p:cNvPr id="11" name="Oval 10">
            <a:extLst>
              <a:ext uri="{FF2B5EF4-FFF2-40B4-BE49-F238E27FC236}">
                <a16:creationId xmlns:a16="http://schemas.microsoft.com/office/drawing/2014/main" id="{12FFCDC8-8910-451F-B8FE-8330A3A09B18}"/>
              </a:ext>
            </a:extLst>
          </p:cNvPr>
          <p:cNvSpPr/>
          <p:nvPr/>
        </p:nvSpPr>
        <p:spPr>
          <a:xfrm>
            <a:off x="10801349" y="1447800"/>
            <a:ext cx="1390649" cy="10763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9E5A3B3-CD75-4BCC-BEFE-1CD6822F9D87}"/>
              </a:ext>
            </a:extLst>
          </p:cNvPr>
          <p:cNvSpPr/>
          <p:nvPr/>
        </p:nvSpPr>
        <p:spPr>
          <a:xfrm>
            <a:off x="1552575" y="4391025"/>
            <a:ext cx="3838575"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1856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F86C35-4F46-47F4-BE1D-8470BEA4493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52574" y="928684"/>
            <a:ext cx="9648825" cy="5548316"/>
          </a:xfrm>
        </p:spPr>
      </p:pic>
      <p:sp>
        <p:nvSpPr>
          <p:cNvPr id="7" name="Oval 6">
            <a:extLst>
              <a:ext uri="{FF2B5EF4-FFF2-40B4-BE49-F238E27FC236}">
                <a16:creationId xmlns:a16="http://schemas.microsoft.com/office/drawing/2014/main" id="{C8C192CF-2EBB-4A90-B387-B6DA5D4FCAFA}"/>
              </a:ext>
            </a:extLst>
          </p:cNvPr>
          <p:cNvSpPr/>
          <p:nvPr/>
        </p:nvSpPr>
        <p:spPr>
          <a:xfrm>
            <a:off x="3857624" y="5124450"/>
            <a:ext cx="7343775" cy="14001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1537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7FB49F7-D488-4AE3-AA2E-38DA400B7356}"/>
              </a:ext>
            </a:extLst>
          </p:cNvPr>
          <p:cNvSpPr>
            <a:spLocks noGrp="1"/>
          </p:cNvSpPr>
          <p:nvPr>
            <p:ph type="title"/>
          </p:nvPr>
        </p:nvSpPr>
        <p:spPr>
          <a:xfrm>
            <a:off x="2057400" y="-39688"/>
            <a:ext cx="8229600" cy="1143001"/>
          </a:xfrm>
        </p:spPr>
        <p:txBody>
          <a:bodyPr/>
          <a:lstStyle/>
          <a:p>
            <a:pPr eaLnBrk="1" hangingPunct="1"/>
            <a:r>
              <a:rPr lang="en-US" altLang="en-US" sz="3200" b="1" dirty="0">
                <a:latin typeface="Times New Roman" panose="02020603050405020304" pitchFamily="18" charset="0"/>
                <a:cs typeface="Times New Roman" panose="02020603050405020304" pitchFamily="18" charset="0"/>
              </a:rPr>
              <a:t>LAM cu </a:t>
            </a:r>
            <a:r>
              <a:rPr lang="en-US" altLang="en-US" sz="3200" b="1" dirty="0" err="1">
                <a:latin typeface="Times New Roman" panose="02020603050405020304" pitchFamily="18" charset="0"/>
                <a:cs typeface="Times New Roman" panose="02020603050405020304" pitchFamily="18" charset="0"/>
              </a:rPr>
              <a:t>cariotip</a:t>
            </a:r>
            <a:r>
              <a:rPr lang="en-US" altLang="en-US" sz="3200" b="1" dirty="0">
                <a:latin typeface="Times New Roman" panose="02020603050405020304" pitchFamily="18" charset="0"/>
                <a:cs typeface="Times New Roman" panose="02020603050405020304" pitchFamily="18" charset="0"/>
              </a:rPr>
              <a:t> anormal</a:t>
            </a:r>
          </a:p>
        </p:txBody>
      </p:sp>
      <p:pic>
        <p:nvPicPr>
          <p:cNvPr id="47107" name="Content Placeholder 3">
            <a:extLst>
              <a:ext uri="{FF2B5EF4-FFF2-40B4-BE49-F238E27FC236}">
                <a16:creationId xmlns:a16="http://schemas.microsoft.com/office/drawing/2014/main" id="{3E8E3840-7530-45CB-BB96-69120E4A70A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928688"/>
            <a:ext cx="7543800" cy="5776912"/>
          </a:xfrm>
        </p:spPr>
      </p:pic>
    </p:spTree>
    <p:extLst>
      <p:ext uri="{BB962C8B-B14F-4D97-AF65-F5344CB8AC3E}">
        <p14:creationId xmlns:p14="http://schemas.microsoft.com/office/powerpoint/2010/main" val="360778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5AF13CC-DD59-441E-9318-1168BCFDAD04}"/>
              </a:ext>
            </a:extLst>
          </p:cNvPr>
          <p:cNvSpPr>
            <a:spLocks noGrp="1"/>
          </p:cNvSpPr>
          <p:nvPr>
            <p:ph type="title"/>
          </p:nvPr>
        </p:nvSpPr>
        <p:spPr>
          <a:xfrm>
            <a:off x="1981200" y="17463"/>
            <a:ext cx="8229600" cy="1143000"/>
          </a:xfrm>
        </p:spPr>
        <p:txBody>
          <a:bodyPr/>
          <a:lstStyle/>
          <a:p>
            <a:pPr eaLnBrk="1" hangingPunct="1"/>
            <a:r>
              <a:rPr lang="en-US" altLang="en-US" sz="3200" b="1"/>
              <a:t>Supravietuirea medie in functie de grupele de risc prognostic citogenetic</a:t>
            </a:r>
          </a:p>
        </p:txBody>
      </p:sp>
      <p:pic>
        <p:nvPicPr>
          <p:cNvPr id="48131" name="Content Placeholder 3">
            <a:extLst>
              <a:ext uri="{FF2B5EF4-FFF2-40B4-BE49-F238E27FC236}">
                <a16:creationId xmlns:a16="http://schemas.microsoft.com/office/drawing/2014/main" id="{DD9BAB93-7F9E-477F-84DF-026EB02FEE2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1" y="1295400"/>
            <a:ext cx="7883525" cy="5316538"/>
          </a:xfrm>
        </p:spPr>
      </p:pic>
    </p:spTree>
    <p:extLst>
      <p:ext uri="{BB962C8B-B14F-4D97-AF65-F5344CB8AC3E}">
        <p14:creationId xmlns:p14="http://schemas.microsoft.com/office/powerpoint/2010/main" val="1797835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F6A23-EB24-45D4-BDA2-C51F1643676D}"/>
              </a:ext>
            </a:extLst>
          </p:cNvPr>
          <p:cNvSpPr>
            <a:spLocks noGrp="1"/>
          </p:cNvSpPr>
          <p:nvPr>
            <p:ph idx="1"/>
          </p:nvPr>
        </p:nvSpPr>
        <p:spPr>
          <a:xfrm>
            <a:off x="838200" y="914400"/>
            <a:ext cx="10515600" cy="5262563"/>
          </a:xfrm>
        </p:spPr>
        <p:txBody>
          <a:bodyPr>
            <a:normAutofit/>
          </a:bodyPr>
          <a:lstStyle/>
          <a:p>
            <a:pPr marL="0" indent="0">
              <a:buNone/>
            </a:pPr>
            <a:r>
              <a:rPr lang="en-GB" sz="3200" b="1" dirty="0">
                <a:latin typeface="Times New Roman" panose="02020603050405020304" pitchFamily="18" charset="0"/>
                <a:cs typeface="Times New Roman" panose="02020603050405020304" pitchFamily="18" charset="0"/>
              </a:rPr>
              <a:t>LAL</a:t>
            </a:r>
          </a:p>
          <a:p>
            <a:endParaRPr lang="en-GB" dirty="0">
              <a:solidFill>
                <a:srgbClr val="0070C0"/>
              </a:solidFill>
            </a:endParaRPr>
          </a:p>
          <a:p>
            <a:pPr marL="0" indent="0">
              <a:buNone/>
            </a:pPr>
            <a:r>
              <a:rPr lang="ro-RO" dirty="0">
                <a:solidFill>
                  <a:srgbClr val="0070C0"/>
                </a:solidFill>
              </a:rPr>
              <a:t>LAL3 – t(8;4), t (2;8), t(8;22) </a:t>
            </a:r>
            <a:endParaRPr lang="en-GB" dirty="0">
              <a:solidFill>
                <a:srgbClr val="0070C0"/>
              </a:solidFill>
            </a:endParaRPr>
          </a:p>
          <a:p>
            <a:pPr marL="0" indent="0">
              <a:buNone/>
            </a:pPr>
            <a:r>
              <a:rPr lang="ro-RO" dirty="0">
                <a:solidFill>
                  <a:srgbClr val="0070C0"/>
                </a:solidFill>
              </a:rPr>
              <a:t>T(9;22)</a:t>
            </a:r>
            <a:endParaRPr lang="en-GB" dirty="0">
              <a:solidFill>
                <a:srgbClr val="0070C0"/>
              </a:solidFill>
            </a:endParaRPr>
          </a:p>
          <a:p>
            <a:pPr marL="0" indent="0">
              <a:buNone/>
            </a:pPr>
            <a:r>
              <a:rPr lang="en-GB" dirty="0">
                <a:solidFill>
                  <a:srgbClr val="0070C0"/>
                </a:solidFill>
              </a:rPr>
              <a:t>T</a:t>
            </a:r>
            <a:r>
              <a:rPr lang="ro-RO" dirty="0">
                <a:solidFill>
                  <a:srgbClr val="0070C0"/>
                </a:solidFill>
              </a:rPr>
              <a:t>(4;11)</a:t>
            </a:r>
            <a:endParaRPr lang="en-GB" dirty="0">
              <a:solidFill>
                <a:srgbClr val="0070C0"/>
              </a:solidFill>
            </a:endParaRPr>
          </a:p>
          <a:p>
            <a:pPr marL="0" indent="0">
              <a:buNone/>
            </a:pPr>
            <a:r>
              <a:rPr lang="en-GB" dirty="0">
                <a:solidFill>
                  <a:srgbClr val="0070C0"/>
                </a:solidFill>
              </a:rPr>
              <a:t>R</a:t>
            </a:r>
            <a:r>
              <a:rPr lang="ro-RO" dirty="0">
                <a:solidFill>
                  <a:srgbClr val="0070C0"/>
                </a:solidFill>
              </a:rPr>
              <a:t>earanja­mente ale genei MLL</a:t>
            </a:r>
            <a:endParaRPr lang="en-GB" dirty="0">
              <a:solidFill>
                <a:srgbClr val="0070C0"/>
              </a:solidFill>
            </a:endParaRPr>
          </a:p>
          <a:p>
            <a:pPr marL="0" indent="0">
              <a:buNone/>
            </a:pPr>
            <a:endParaRPr lang="en-GB" dirty="0">
              <a:solidFill>
                <a:srgbClr val="0070C0"/>
              </a:solidFill>
            </a:endParaRPr>
          </a:p>
          <a:p>
            <a:endParaRPr lang="en-US" dirty="0"/>
          </a:p>
          <a:p>
            <a:endParaRPr lang="en-US" dirty="0"/>
          </a:p>
        </p:txBody>
      </p:sp>
      <p:sp>
        <p:nvSpPr>
          <p:cNvPr id="4" name="TextBox 3">
            <a:extLst>
              <a:ext uri="{FF2B5EF4-FFF2-40B4-BE49-F238E27FC236}">
                <a16:creationId xmlns:a16="http://schemas.microsoft.com/office/drawing/2014/main" id="{10C6DF5A-495E-4A9F-B47B-1CD36F30117B}"/>
              </a:ext>
            </a:extLst>
          </p:cNvPr>
          <p:cNvSpPr txBox="1"/>
          <p:nvPr/>
        </p:nvSpPr>
        <p:spPr>
          <a:xfrm>
            <a:off x="2479389" y="4989493"/>
            <a:ext cx="7596760" cy="954107"/>
          </a:xfrm>
          <a:prstGeom prst="rect">
            <a:avLst/>
          </a:prstGeom>
          <a:noFill/>
        </p:spPr>
        <p:txBody>
          <a:bodyPr wrap="none">
            <a:spAutoFit/>
          </a:bodyPr>
          <a:lstStyle/>
          <a:p>
            <a:pPr algn="ctr" fontAlgn="base">
              <a:spcBef>
                <a:spcPct val="0"/>
              </a:spcBef>
              <a:spcAft>
                <a:spcPct val="0"/>
              </a:spcAft>
              <a:defRPr/>
            </a:pPr>
            <a:r>
              <a:rPr lang="vi-VN" sz="2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 (9; 22) cu prezenţa cromozomului Ph1 şi p190 </a:t>
            </a:r>
            <a:endParaRPr lang="en-US" sz="2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a:p>
            <a:pPr algn="ctr" fontAlgn="base">
              <a:spcBef>
                <a:spcPct val="0"/>
              </a:spcBef>
              <a:spcAft>
                <a:spcPct val="0"/>
              </a:spcAft>
              <a:defRPr/>
            </a:pPr>
            <a:r>
              <a:rPr lang="vi-VN" sz="2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se asociază cu prognostic foarte grav </a:t>
            </a:r>
            <a:endParaRPr lang="ro-RO" sz="2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C5B03496-37EF-4951-95BA-E105F1EB214F}"/>
              </a:ext>
            </a:extLst>
          </p:cNvPr>
          <p:cNvSpPr txBox="1"/>
          <p:nvPr/>
        </p:nvSpPr>
        <p:spPr>
          <a:xfrm>
            <a:off x="6973242" y="1924050"/>
            <a:ext cx="4380558" cy="1231106"/>
          </a:xfrm>
          <a:prstGeom prst="rect">
            <a:avLst/>
          </a:prstGeom>
          <a:noFill/>
        </p:spPr>
        <p:txBody>
          <a:bodyPr wrap="none" rtlCol="0">
            <a:spAutoFit/>
          </a:bodyPr>
          <a:lstStyle/>
          <a:p>
            <a:r>
              <a:rPr lang="en-GB" sz="2800" dirty="0">
                <a:solidFill>
                  <a:srgbClr val="FF0000"/>
                </a:solidFill>
              </a:rPr>
              <a:t>H</a:t>
            </a:r>
            <a:r>
              <a:rPr lang="ro-RO" sz="2800" dirty="0">
                <a:solidFill>
                  <a:srgbClr val="FF0000"/>
                </a:solidFill>
              </a:rPr>
              <a:t>iperploidia &gt; 50 cromozomi</a:t>
            </a:r>
            <a:endParaRPr lang="en-GB" sz="2800" dirty="0">
              <a:solidFill>
                <a:srgbClr val="FF0000"/>
              </a:solidFill>
            </a:endParaRPr>
          </a:p>
          <a:p>
            <a:r>
              <a:rPr lang="en-GB" sz="2800" dirty="0">
                <a:solidFill>
                  <a:srgbClr val="FF0000"/>
                </a:solidFill>
              </a:rPr>
              <a:t>T</a:t>
            </a:r>
            <a:r>
              <a:rPr lang="ro-RO" sz="2800" dirty="0">
                <a:solidFill>
                  <a:srgbClr val="FF0000"/>
                </a:solidFill>
              </a:rPr>
              <a:t>(12;21)</a:t>
            </a:r>
            <a:endParaRPr lang="en-GB" sz="2800" dirty="0">
              <a:solidFill>
                <a:srgbClr val="FF0000"/>
              </a:solidFill>
            </a:endParaRPr>
          </a:p>
          <a:p>
            <a:endParaRPr lang="en-GB" dirty="0"/>
          </a:p>
        </p:txBody>
      </p:sp>
    </p:spTree>
    <p:extLst>
      <p:ext uri="{BB962C8B-B14F-4D97-AF65-F5344CB8AC3E}">
        <p14:creationId xmlns:p14="http://schemas.microsoft.com/office/powerpoint/2010/main" val="2070866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92BF-FBA3-4F84-9ED6-92D377D438A9}"/>
              </a:ext>
            </a:extLst>
          </p:cNvPr>
          <p:cNvSpPr>
            <a:spLocks noGrp="1"/>
          </p:cNvSpPr>
          <p:nvPr>
            <p:ph type="title"/>
          </p:nvPr>
        </p:nvSpPr>
        <p:spPr/>
        <p:txBody>
          <a:bodyPr/>
          <a:lstStyle/>
          <a:p>
            <a:r>
              <a:rPr lang="en-US" altLang="en-US" b="1" dirty="0" err="1">
                <a:latin typeface="Times New Roman" panose="02020603050405020304" pitchFamily="18" charset="0"/>
                <a:cs typeface="Times New Roman" panose="02020603050405020304" pitchFamily="18" charset="0"/>
              </a:rPr>
              <a:t>Anomaliile</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moleculare</a:t>
            </a:r>
            <a:r>
              <a:rPr lang="en-US" altLang="en-US" b="1" dirty="0">
                <a:latin typeface="Times New Roman" panose="02020603050405020304" pitchFamily="18" charset="0"/>
                <a:cs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C1295493-90B7-47C6-A0CA-7EAABACA4F1D}"/>
              </a:ext>
            </a:extLst>
          </p:cNvPr>
          <p:cNvSpPr>
            <a:spLocks noGrp="1"/>
          </p:cNvSpPr>
          <p:nvPr>
            <p:ph idx="1"/>
          </p:nvPr>
        </p:nvSpPr>
        <p:spPr/>
        <p:txBody>
          <a:bodyPr/>
          <a:lstStyle/>
          <a:p>
            <a:pPr marL="0" indent="0">
              <a:buNone/>
            </a:pPr>
            <a:r>
              <a:rPr lang="en-US" altLang="en-US" dirty="0" err="1">
                <a:latin typeface="Times New Roman" panose="02020603050405020304" pitchFamily="18" charset="0"/>
                <a:cs typeface="Times New Roman" panose="02020603050405020304" pitchFamily="18" charset="0"/>
              </a:rPr>
              <a:t>Identifica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anomalii</a:t>
            </a:r>
            <a:r>
              <a:rPr lang="en-US" altLang="en-US" dirty="0">
                <a:latin typeface="Times New Roman" panose="02020603050405020304" pitchFamily="18" charset="0"/>
                <a:cs typeface="Times New Roman" panose="02020603050405020304" pitchFamily="18" charset="0"/>
              </a:rPr>
              <a:t> de </a:t>
            </a:r>
            <a:r>
              <a:rPr lang="en-US" altLang="en-US" dirty="0" err="1">
                <a:latin typeface="Times New Roman" panose="02020603050405020304" pitchFamily="18" charset="0"/>
                <a:cs typeface="Times New Roman" panose="02020603050405020304" pitchFamily="18" charset="0"/>
              </a:rPr>
              <a:t>expresie</a:t>
            </a:r>
            <a:r>
              <a:rPr lang="en-US" altLang="en-US" dirty="0">
                <a:latin typeface="Times New Roman" panose="02020603050405020304" pitchFamily="18" charset="0"/>
                <a:cs typeface="Times New Roman" panose="02020603050405020304" pitchFamily="18" charset="0"/>
              </a:rPr>
              <a:t> a </a:t>
            </a:r>
            <a:r>
              <a:rPr lang="en-US" altLang="en-US" dirty="0" err="1">
                <a:latin typeface="Times New Roman" panose="02020603050405020304" pitchFamily="18" charset="0"/>
                <a:cs typeface="Times New Roman" panose="02020603050405020304" pitchFamily="18" charset="0"/>
              </a:rPr>
              <a:t>unor</a:t>
            </a:r>
            <a:r>
              <a:rPr lang="en-US" altLang="en-US" dirty="0">
                <a:latin typeface="Times New Roman" panose="02020603050405020304" pitchFamily="18" charset="0"/>
                <a:cs typeface="Times New Roman" panose="02020603050405020304" pitchFamily="18" charset="0"/>
              </a:rPr>
              <a:t> gene.</a:t>
            </a:r>
          </a:p>
          <a:p>
            <a:r>
              <a:rPr lang="en-US" altLang="en-US" dirty="0">
                <a:latin typeface="Times New Roman" panose="02020603050405020304" pitchFamily="18" charset="0"/>
                <a:cs typeface="Times New Roman" panose="02020603050405020304" pitchFamily="18" charset="0"/>
              </a:rPr>
              <a:t>FISH</a:t>
            </a:r>
          </a:p>
          <a:p>
            <a:r>
              <a:rPr lang="en-US" altLang="en-US" dirty="0">
                <a:latin typeface="Times New Roman" panose="02020603050405020304" pitchFamily="18" charset="0"/>
                <a:cs typeface="Times New Roman" panose="02020603050405020304" pitchFamily="18" charset="0"/>
              </a:rPr>
              <a:t>PCR </a:t>
            </a:r>
            <a:r>
              <a:rPr lang="en-US" altLang="en-US" dirty="0" err="1">
                <a:latin typeface="Times New Roman" panose="02020603050405020304" pitchFamily="18" charset="0"/>
                <a:cs typeface="Times New Roman" panose="02020603050405020304" pitchFamily="18" charset="0"/>
              </a:rPr>
              <a:t>tehnici</a:t>
            </a:r>
            <a:r>
              <a:rPr lang="en-US" altLang="en-US" dirty="0">
                <a:latin typeface="Times New Roman" panose="02020603050405020304" pitchFamily="18" charset="0"/>
                <a:cs typeface="Times New Roman" panose="02020603050405020304" pitchFamily="18" charset="0"/>
              </a:rPr>
              <a:t> de </a:t>
            </a:r>
            <a:r>
              <a:rPr lang="en-US" altLang="en-US" dirty="0" err="1">
                <a:latin typeface="Times New Roman" panose="02020603050405020304" pitchFamily="18" charset="0"/>
                <a:cs typeface="Times New Roman" panose="02020603050405020304" pitchFamily="18" charset="0"/>
              </a:rPr>
              <a:t>biologie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moleculara</a:t>
            </a:r>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NGS</a:t>
            </a:r>
          </a:p>
          <a:p>
            <a:endParaRPr lang="en-GB" dirty="0"/>
          </a:p>
        </p:txBody>
      </p:sp>
    </p:spTree>
    <p:extLst>
      <p:ext uri="{BB962C8B-B14F-4D97-AF65-F5344CB8AC3E}">
        <p14:creationId xmlns:p14="http://schemas.microsoft.com/office/powerpoint/2010/main" val="1087709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C8B4FAF-E737-437B-8CDA-F0A2F43102BA}"/>
              </a:ext>
            </a:extLst>
          </p:cNvPr>
          <p:cNvSpPr>
            <a:spLocks noGrp="1" noChangeArrowheads="1"/>
          </p:cNvSpPr>
          <p:nvPr>
            <p:ph type="title"/>
          </p:nvPr>
        </p:nvSpPr>
        <p:spPr/>
        <p:txBody>
          <a:bodyPr/>
          <a:lstStyle/>
          <a:p>
            <a:pPr eaLnBrk="1" hangingPunct="1"/>
            <a:r>
              <a:rPr lang="en-US" altLang="en-US" sz="3200" b="1">
                <a:latin typeface="Times New Roman" panose="02020603050405020304" pitchFamily="18" charset="0"/>
                <a:cs typeface="Times New Roman" panose="02020603050405020304" pitchFamily="18" charset="0"/>
              </a:rPr>
              <a:t>Molecular Pathology of AML</a:t>
            </a:r>
          </a:p>
        </p:txBody>
      </p:sp>
      <p:sp>
        <p:nvSpPr>
          <p:cNvPr id="50179" name="Rectangle 3">
            <a:extLst>
              <a:ext uri="{FF2B5EF4-FFF2-40B4-BE49-F238E27FC236}">
                <a16:creationId xmlns:a16="http://schemas.microsoft.com/office/drawing/2014/main" id="{88E6A53D-9180-4188-9AE6-6E1162FEE027}"/>
              </a:ext>
            </a:extLst>
          </p:cNvPr>
          <p:cNvSpPr>
            <a:spLocks noGrp="1" noChangeArrowheads="1"/>
          </p:cNvSpPr>
          <p:nvPr>
            <p:ph type="body" sz="half" idx="1"/>
          </p:nvPr>
        </p:nvSpPr>
        <p:spPr>
          <a:xfrm>
            <a:off x="1981200" y="1600201"/>
            <a:ext cx="8229600" cy="4530725"/>
          </a:xfrm>
        </p:spPr>
        <p:txBody>
          <a:bodyPr>
            <a:normAutofit lnSpcReduction="10000"/>
          </a:bodyPr>
          <a:lstStyle/>
          <a:p>
            <a:pPr eaLnBrk="1" hangingPunct="1">
              <a:lnSpc>
                <a:spcPct val="90000"/>
              </a:lnSpc>
            </a:pPr>
            <a:r>
              <a:rPr lang="en-US" altLang="en-US" sz="2400" b="1">
                <a:latin typeface="Times New Roman" panose="02020603050405020304" pitchFamily="18" charset="0"/>
                <a:cs typeface="Times New Roman" panose="02020603050405020304" pitchFamily="18" charset="0"/>
              </a:rPr>
              <a:t>Abnormal cell proliferation</a:t>
            </a:r>
          </a:p>
          <a:p>
            <a:pPr lvl="1" eaLnBrk="1" hangingPunct="1">
              <a:lnSpc>
                <a:spcPct val="90000"/>
              </a:lnSpc>
            </a:pPr>
            <a:r>
              <a:rPr lang="en-US" altLang="en-US">
                <a:latin typeface="Times New Roman" panose="02020603050405020304" pitchFamily="18" charset="0"/>
                <a:cs typeface="Times New Roman" panose="02020603050405020304" pitchFamily="18" charset="0"/>
              </a:rPr>
              <a:t>FLT3 mutations</a:t>
            </a:r>
          </a:p>
          <a:p>
            <a:pPr lvl="1" eaLnBrk="1" hangingPunct="1">
              <a:lnSpc>
                <a:spcPct val="90000"/>
              </a:lnSpc>
            </a:pPr>
            <a:r>
              <a:rPr lang="en-US" altLang="en-US">
                <a:latin typeface="Times New Roman" panose="02020603050405020304" pitchFamily="18" charset="0"/>
                <a:cs typeface="Times New Roman" panose="02020603050405020304" pitchFamily="18" charset="0"/>
              </a:rPr>
              <a:t>Ras mutations</a:t>
            </a:r>
          </a:p>
          <a:p>
            <a:pPr lvl="1" eaLnBrk="1" hangingPunct="1">
              <a:lnSpc>
                <a:spcPct val="90000"/>
              </a:lnSpc>
            </a:pPr>
            <a:r>
              <a:rPr lang="en-US" altLang="en-US">
                <a:latin typeface="Times New Roman" panose="02020603050405020304" pitchFamily="18" charset="0"/>
                <a:cs typeface="Times New Roman" panose="02020603050405020304" pitchFamily="18" charset="0"/>
              </a:rPr>
              <a:t>Others: c-KIT mutations</a:t>
            </a:r>
          </a:p>
          <a:p>
            <a:pPr eaLnBrk="1" hangingPunct="1">
              <a:lnSpc>
                <a:spcPct val="90000"/>
              </a:lnSpc>
            </a:pPr>
            <a:r>
              <a:rPr lang="en-US" altLang="en-US" sz="2400" b="1">
                <a:latin typeface="Times New Roman" panose="02020603050405020304" pitchFamily="18" charset="0"/>
                <a:cs typeface="Times New Roman" panose="02020603050405020304" pitchFamily="18" charset="0"/>
              </a:rPr>
              <a:t>Block in differentiation</a:t>
            </a:r>
          </a:p>
          <a:p>
            <a:pPr lvl="1" eaLnBrk="1" hangingPunct="1">
              <a:lnSpc>
                <a:spcPct val="90000"/>
              </a:lnSpc>
            </a:pPr>
            <a:r>
              <a:rPr lang="en-US" altLang="en-US">
                <a:latin typeface="Times New Roman" panose="02020603050405020304" pitchFamily="18" charset="0"/>
                <a:cs typeface="Times New Roman" panose="02020603050405020304" pitchFamily="18" charset="0"/>
              </a:rPr>
              <a:t>CBF AML (t(8;21) and inv(16))</a:t>
            </a:r>
          </a:p>
          <a:p>
            <a:pPr lvl="1" eaLnBrk="1" hangingPunct="1">
              <a:lnSpc>
                <a:spcPct val="90000"/>
              </a:lnSpc>
            </a:pPr>
            <a:r>
              <a:rPr lang="en-US" altLang="en-US">
                <a:latin typeface="Times New Roman" panose="02020603050405020304" pitchFamily="18" charset="0"/>
                <a:cs typeface="Times New Roman" panose="02020603050405020304" pitchFamily="18" charset="0"/>
              </a:rPr>
              <a:t>PML-RAR</a:t>
            </a:r>
            <a:r>
              <a:rPr lang="el-GR" altLang="en-US">
                <a:latin typeface="Times New Roman" panose="02020603050405020304" pitchFamily="18" charset="0"/>
                <a:cs typeface="Times New Roman" panose="02020603050405020304" pitchFamily="18" charset="0"/>
              </a:rPr>
              <a:t>α</a:t>
            </a:r>
            <a:r>
              <a:rPr lang="en-US" altLang="en-US">
                <a:latin typeface="Times New Roman" panose="02020603050405020304" pitchFamily="18" charset="0"/>
                <a:cs typeface="Times New Roman" panose="02020603050405020304" pitchFamily="18" charset="0"/>
              </a:rPr>
              <a:t> t(15;17))</a:t>
            </a:r>
          </a:p>
          <a:p>
            <a:pPr lvl="1" eaLnBrk="1" hangingPunct="1">
              <a:lnSpc>
                <a:spcPct val="90000"/>
              </a:lnSpc>
            </a:pPr>
            <a:r>
              <a:rPr lang="en-US" altLang="en-US">
                <a:latin typeface="Times New Roman" panose="02020603050405020304" pitchFamily="18" charset="0"/>
                <a:cs typeface="Times New Roman" panose="02020603050405020304" pitchFamily="18" charset="0"/>
              </a:rPr>
              <a:t>MLL translocations (11q23)</a:t>
            </a:r>
            <a:endParaRPr lang="el-GR" altLang="en-US">
              <a:latin typeface="Times New Roman" panose="02020603050405020304" pitchFamily="18" charset="0"/>
              <a:cs typeface="Times New Roman" panose="02020603050405020304" pitchFamily="18" charset="0"/>
            </a:endParaRPr>
          </a:p>
          <a:p>
            <a:pPr eaLnBrk="1" hangingPunct="1">
              <a:lnSpc>
                <a:spcPct val="90000"/>
              </a:lnSpc>
            </a:pPr>
            <a:r>
              <a:rPr lang="en-US" altLang="en-US" sz="2400" b="1">
                <a:latin typeface="Times New Roman" panose="02020603050405020304" pitchFamily="18" charset="0"/>
                <a:cs typeface="Times New Roman" panose="02020603050405020304" pitchFamily="18" charset="0"/>
              </a:rPr>
              <a:t>Suppression of apoptosis</a:t>
            </a:r>
          </a:p>
          <a:p>
            <a:pPr lvl="1" eaLnBrk="1" hangingPunct="1">
              <a:lnSpc>
                <a:spcPct val="90000"/>
              </a:lnSpc>
            </a:pPr>
            <a:r>
              <a:rPr lang="en-US" altLang="en-US">
                <a:latin typeface="Times New Roman" panose="02020603050405020304" pitchFamily="18" charset="0"/>
                <a:cs typeface="Times New Roman" panose="02020603050405020304" pitchFamily="18" charset="0"/>
              </a:rPr>
              <a:t>Bcl-2 over-expression</a:t>
            </a:r>
          </a:p>
          <a:p>
            <a:pPr eaLnBrk="1" hangingPunct="1">
              <a:lnSpc>
                <a:spcPct val="90000"/>
              </a:lnSpc>
            </a:pPr>
            <a:r>
              <a:rPr lang="en-US" altLang="en-US" sz="2400" b="1">
                <a:latin typeface="Times New Roman" panose="02020603050405020304" pitchFamily="18" charset="0"/>
                <a:cs typeface="Times New Roman" panose="02020603050405020304" pitchFamily="18" charset="0"/>
              </a:rPr>
              <a:t>Capacity for indefinite self-renewal</a:t>
            </a:r>
          </a:p>
          <a:p>
            <a:pPr lvl="1" eaLnBrk="1" hangingPunct="1">
              <a:lnSpc>
                <a:spcPct val="90000"/>
              </a:lnSpc>
            </a:pPr>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174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E0F123E-515F-4DCF-8AB2-9E439C365C80}"/>
              </a:ext>
            </a:extLst>
          </p:cNvPr>
          <p:cNvSpPr>
            <a:spLocks noGrp="1"/>
          </p:cNvSpPr>
          <p:nvPr>
            <p:ph type="title"/>
          </p:nvPr>
        </p:nvSpPr>
        <p:spPr>
          <a:xfrm>
            <a:off x="1524000" y="0"/>
            <a:ext cx="9144000" cy="1143000"/>
          </a:xfrm>
        </p:spPr>
        <p:txBody>
          <a:bodyPr/>
          <a:lstStyle/>
          <a:p>
            <a:pPr eaLnBrk="1" hangingPunct="1"/>
            <a:r>
              <a:rPr lang="en-US" altLang="en-US" sz="3200" b="1">
                <a:latin typeface="Times New Roman" panose="02020603050405020304" pitchFamily="18" charset="0"/>
                <a:cs typeface="Times New Roman" panose="02020603050405020304" pitchFamily="18" charset="0"/>
              </a:rPr>
              <a:t>Anomalii moleculare cu impact prognostic la pacientii cu cariotip normal</a:t>
            </a:r>
          </a:p>
        </p:txBody>
      </p:sp>
      <p:sp>
        <p:nvSpPr>
          <p:cNvPr id="3" name="Content Placeholder 2">
            <a:extLst>
              <a:ext uri="{FF2B5EF4-FFF2-40B4-BE49-F238E27FC236}">
                <a16:creationId xmlns:a16="http://schemas.microsoft.com/office/drawing/2014/main" id="{7789B1CD-5AE1-40AC-9ED9-0C130EEF0F9E}"/>
              </a:ext>
            </a:extLst>
          </p:cNvPr>
          <p:cNvSpPr>
            <a:spLocks noGrp="1"/>
          </p:cNvSpPr>
          <p:nvPr>
            <p:ph idx="1"/>
          </p:nvPr>
        </p:nvSpPr>
        <p:spPr/>
        <p:txBody>
          <a:bodyPr rtlCol="0">
            <a:noAutofit/>
          </a:bodyPr>
          <a:lstStyle/>
          <a:p>
            <a:pPr>
              <a:defRPr/>
            </a:pPr>
            <a:r>
              <a:rPr lang="en-US" sz="2400" dirty="0">
                <a:latin typeface="Times New Roman" pitchFamily="18" charset="0"/>
                <a:cs typeface="Times New Roman" pitchFamily="18" charset="0"/>
              </a:rPr>
              <a:t>45% - 62% </a:t>
            </a:r>
            <a:r>
              <a:rPr lang="en-US" sz="2400" b="1" dirty="0" err="1">
                <a:solidFill>
                  <a:srgbClr val="0070C0"/>
                </a:solidFill>
                <a:latin typeface="Times New Roman" pitchFamily="18" charset="0"/>
                <a:cs typeface="Times New Roman" pitchFamily="18" charset="0"/>
              </a:rPr>
              <a:t>mutatie</a:t>
            </a:r>
            <a:r>
              <a:rPr lang="en-US" sz="2400" b="1" dirty="0">
                <a:solidFill>
                  <a:srgbClr val="0070C0"/>
                </a:solidFill>
                <a:latin typeface="Times New Roman" pitchFamily="18" charset="0"/>
                <a:cs typeface="Times New Roman" pitchFamily="18" charset="0"/>
              </a:rPr>
              <a:t> NPM1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localizata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a:t>
            </a:r>
            <a:r>
              <a:rPr lang="en-US" sz="2400" dirty="0">
                <a:latin typeface="Times New Roman" pitchFamily="18" charset="0"/>
                <a:cs typeface="Times New Roman" pitchFamily="18" charset="0"/>
              </a:rPr>
              <a:t> cr.5, q35)</a:t>
            </a:r>
          </a:p>
          <a:p>
            <a:pPr>
              <a:defRPr/>
            </a:pPr>
            <a:r>
              <a:rPr lang="en-US" sz="2400" dirty="0">
                <a:latin typeface="Times New Roman" pitchFamily="18" charset="0"/>
                <a:cs typeface="Times New Roman" pitchFamily="18" charset="0"/>
              </a:rPr>
              <a:t>23% - 33% </a:t>
            </a:r>
            <a:r>
              <a:rPr lang="en-US" sz="2400" b="1" dirty="0" err="1">
                <a:solidFill>
                  <a:srgbClr val="FF0000"/>
                </a:solidFill>
                <a:latin typeface="Times New Roman" pitchFamily="18" charset="0"/>
                <a:cs typeface="Times New Roman" pitchFamily="18" charset="0"/>
              </a:rPr>
              <a:t>mutatie</a:t>
            </a:r>
            <a:r>
              <a:rPr lang="en-US" sz="2400" b="1" dirty="0">
                <a:solidFill>
                  <a:srgbClr val="FF0000"/>
                </a:solidFill>
                <a:latin typeface="Times New Roman" pitchFamily="18" charset="0"/>
                <a:cs typeface="Times New Roman" pitchFamily="18" charset="0"/>
              </a:rPr>
              <a:t> FLT3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localizata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a:t>
            </a:r>
            <a:r>
              <a:rPr lang="en-US" sz="2400" dirty="0">
                <a:latin typeface="Times New Roman" pitchFamily="18" charset="0"/>
                <a:cs typeface="Times New Roman" pitchFamily="18" charset="0"/>
              </a:rPr>
              <a:t> cr. 13, q12)</a:t>
            </a:r>
          </a:p>
          <a:p>
            <a:pPr>
              <a:defRPr/>
            </a:pPr>
            <a:r>
              <a:rPr lang="en-US" sz="2400" dirty="0">
                <a:latin typeface="Times New Roman" pitchFamily="18" charset="0"/>
                <a:cs typeface="Times New Roman" pitchFamily="18" charset="0"/>
              </a:rPr>
              <a:t>5% - 10% </a:t>
            </a:r>
            <a:r>
              <a:rPr lang="en-US" sz="2400" b="1" dirty="0" err="1">
                <a:solidFill>
                  <a:srgbClr val="FF0000"/>
                </a:solidFill>
                <a:latin typeface="Times New Roman" pitchFamily="18" charset="0"/>
                <a:cs typeface="Times New Roman" pitchFamily="18" charset="0"/>
              </a:rPr>
              <a:t>duplicatie</a:t>
            </a:r>
            <a:r>
              <a:rPr lang="en-US" sz="2400" b="1" dirty="0">
                <a:solidFill>
                  <a:srgbClr val="FF0000"/>
                </a:solidFill>
                <a:latin typeface="Times New Roman" pitchFamily="18" charset="0"/>
                <a:cs typeface="Times New Roman" pitchFamily="18" charset="0"/>
              </a:rPr>
              <a:t> in tandem MLL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localizata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a:t>
            </a:r>
            <a:r>
              <a:rPr lang="en-US" sz="2400" dirty="0">
                <a:latin typeface="Times New Roman" pitchFamily="18" charset="0"/>
                <a:cs typeface="Times New Roman" pitchFamily="18" charset="0"/>
              </a:rPr>
              <a:t> cr. 11, q23)</a:t>
            </a:r>
          </a:p>
          <a:p>
            <a:pPr>
              <a:defRPr/>
            </a:pPr>
            <a:r>
              <a:rPr lang="en-US" sz="2400" dirty="0">
                <a:latin typeface="Times New Roman" pitchFamily="18" charset="0"/>
                <a:cs typeface="Times New Roman" pitchFamily="18" charset="0"/>
              </a:rPr>
              <a:t>8% - 15% </a:t>
            </a:r>
            <a:r>
              <a:rPr lang="en-US" sz="2400" b="1" dirty="0" err="1">
                <a:latin typeface="Times New Roman" pitchFamily="18" charset="0"/>
                <a:cs typeface="Times New Roman" pitchFamily="18" charset="0"/>
              </a:rPr>
              <a:t>mutatii</a:t>
            </a:r>
            <a:r>
              <a:rPr lang="en-US" sz="2400" b="1" dirty="0">
                <a:latin typeface="Times New Roman" pitchFamily="18" charset="0"/>
                <a:cs typeface="Times New Roman" pitchFamily="18" charset="0"/>
              </a:rPr>
              <a:t> CEBPA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localizata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a:t>
            </a:r>
            <a:r>
              <a:rPr lang="en-US" sz="2400" dirty="0">
                <a:latin typeface="Times New Roman" pitchFamily="18" charset="0"/>
                <a:cs typeface="Times New Roman" pitchFamily="18" charset="0"/>
              </a:rPr>
              <a:t> cr. 19, q13.1)</a:t>
            </a:r>
          </a:p>
          <a:p>
            <a:pPr>
              <a:defRPr/>
            </a:pPr>
            <a:endParaRPr lang="en-US" sz="2400" dirty="0">
              <a:latin typeface="Times New Roman" pitchFamily="18" charset="0"/>
              <a:cs typeface="Times New Roman" pitchFamily="18" charset="0"/>
            </a:endParaRPr>
          </a:p>
          <a:p>
            <a:pPr>
              <a:defRPr/>
            </a:pPr>
            <a:r>
              <a:rPr lang="en-US" sz="2400" dirty="0" err="1">
                <a:latin typeface="Times New Roman" pitchFamily="18" charset="0"/>
                <a:cs typeface="Times New Roman" pitchFamily="18" charset="0"/>
              </a:rPr>
              <a:t>Pacientii</a:t>
            </a:r>
            <a:r>
              <a:rPr lang="en-US" sz="2400" dirty="0">
                <a:latin typeface="Times New Roman" pitchFamily="18" charset="0"/>
                <a:cs typeface="Times New Roman" pitchFamily="18" charset="0"/>
              </a:rPr>
              <a:t> cu </a:t>
            </a:r>
            <a:r>
              <a:rPr lang="en-US" sz="2400" dirty="0" err="1">
                <a:latin typeface="Times New Roman" pitchFamily="18" charset="0"/>
                <a:cs typeface="Times New Roman" pitchFamily="18" charset="0"/>
              </a:rPr>
              <a:t>mutatie</a:t>
            </a:r>
            <a:r>
              <a:rPr lang="en-US" sz="2400" dirty="0">
                <a:latin typeface="Times New Roman" pitchFamily="18" charset="0"/>
                <a:cs typeface="Times New Roman" pitchFamily="18" charset="0"/>
              </a:rPr>
              <a:t> NPM1 au prognostic </a:t>
            </a:r>
            <a:r>
              <a:rPr lang="en-US" sz="2400" dirty="0" err="1">
                <a:latin typeface="Times New Roman" pitchFamily="18" charset="0"/>
                <a:cs typeface="Times New Roman" pitchFamily="18" charset="0"/>
              </a:rPr>
              <a:t>favorabil</a:t>
            </a:r>
            <a:r>
              <a:rPr lang="en-US" sz="2400" dirty="0">
                <a:latin typeface="Times New Roman" pitchFamily="18" charset="0"/>
                <a:cs typeface="Times New Roman" pitchFamily="18" charset="0"/>
              </a:rPr>
              <a:t>, 60% </a:t>
            </a:r>
            <a:r>
              <a:rPr lang="en-US" sz="2400" dirty="0" err="1">
                <a:latin typeface="Times New Roman" pitchFamily="18" charset="0"/>
                <a:cs typeface="Times New Roman" pitchFamily="18" charset="0"/>
              </a:rPr>
              <a:t>dintre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acestia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supravietuind</a:t>
            </a:r>
            <a:r>
              <a:rPr lang="en-US" sz="2400" dirty="0">
                <a:latin typeface="Times New Roman" pitchFamily="18" charset="0"/>
                <a:cs typeface="Times New Roman" pitchFamily="18" charset="0"/>
              </a:rPr>
              <a:t> &gt; 11 </a:t>
            </a:r>
            <a:r>
              <a:rPr lang="en-US" sz="2400" dirty="0" err="1">
                <a:latin typeface="Times New Roman" pitchFamily="18" charset="0"/>
                <a:cs typeface="Times New Roman" pitchFamily="18" charset="0"/>
              </a:rPr>
              <a:t>ani</a:t>
            </a:r>
            <a:r>
              <a:rPr lang="en-US" sz="2400" dirty="0">
                <a:latin typeface="Times New Roman" pitchFamily="18" charset="0"/>
                <a:cs typeface="Times New Roman" pitchFamily="18" charset="0"/>
              </a:rPr>
              <a:t>.</a:t>
            </a:r>
          </a:p>
          <a:p>
            <a:pPr>
              <a:defRPr/>
            </a:pPr>
            <a:r>
              <a:rPr lang="en-US" sz="2400" dirty="0">
                <a:latin typeface="Times New Roman" pitchFamily="18" charset="0"/>
                <a:cs typeface="Times New Roman" pitchFamily="18" charset="0"/>
              </a:rPr>
              <a:t>Prognostic </a:t>
            </a:r>
            <a:r>
              <a:rPr lang="en-US" sz="2400" dirty="0" err="1">
                <a:latin typeface="Times New Roman" pitchFamily="18" charset="0"/>
                <a:cs typeface="Times New Roman" pitchFamily="18" charset="0"/>
              </a:rPr>
              <a:t>favorabil</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chiar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a:t>
            </a:r>
            <a:r>
              <a:rPr lang="en-US" sz="2400" dirty="0">
                <a:latin typeface="Times New Roman" pitchFamily="18" charset="0"/>
                <a:cs typeface="Times New Roman" pitchFamily="18" charset="0"/>
              </a:rPr>
              <a:t> la </a:t>
            </a:r>
            <a:r>
              <a:rPr lang="en-US" sz="2400" dirty="0" err="1">
                <a:latin typeface="Times New Roman" pitchFamily="18" charset="0"/>
                <a:cs typeface="Times New Roman" pitchFamily="18" charset="0"/>
              </a:rPr>
              <a:t>pacientii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varstnici</a:t>
            </a:r>
            <a:r>
              <a:rPr lang="en-US" sz="2400" dirty="0">
                <a:latin typeface="Times New Roman" pitchFamily="18" charset="0"/>
                <a:cs typeface="Times New Roman" pitchFamily="18" charset="0"/>
              </a:rPr>
              <a:t>, &gt; 70 de </a:t>
            </a:r>
            <a:r>
              <a:rPr lang="en-US" sz="2400" dirty="0" err="1">
                <a:latin typeface="Times New Roman" pitchFamily="18" charset="0"/>
                <a:cs typeface="Times New Roman" pitchFamily="18" charset="0"/>
              </a:rPr>
              <a:t>ani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prezenta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mutatiei</a:t>
            </a:r>
            <a:r>
              <a:rPr lang="en-US" sz="2400" dirty="0">
                <a:latin typeface="Times New Roman" pitchFamily="18" charset="0"/>
                <a:cs typeface="Times New Roman" pitchFamily="18" charset="0"/>
              </a:rPr>
              <a:t> NPM1 – factor independent de prognostic </a:t>
            </a:r>
            <a:r>
              <a:rPr lang="en-US" sz="2400" dirty="0" err="1">
                <a:latin typeface="Times New Roman" pitchFamily="18" charset="0"/>
                <a:cs typeface="Times New Roman" pitchFamily="18" charset="0"/>
              </a:rPr>
              <a:t>favorabil</a:t>
            </a:r>
            <a:r>
              <a:rPr lang="en-US" sz="2400" dirty="0">
                <a:latin typeface="Times New Roman" pitchFamily="18" charset="0"/>
                <a:cs typeface="Times New Roman" pitchFamily="18" charset="0"/>
              </a:rPr>
              <a:t>.</a:t>
            </a:r>
          </a:p>
          <a:p>
            <a:pPr>
              <a:defRPr/>
            </a:pPr>
            <a:r>
              <a:rPr lang="en-US" sz="2400" b="1" dirty="0">
                <a:solidFill>
                  <a:srgbClr val="FF0000"/>
                </a:solidFill>
                <a:latin typeface="Times New Roman" pitchFamily="18" charset="0"/>
                <a:cs typeface="Times New Roman" pitchFamily="18" charset="0"/>
              </a:rPr>
              <a:t>FLT3 + NPM1</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nefavorabil</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982381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9F174B-73F4-4388-AD86-405C09E9825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20686" y="265697"/>
            <a:ext cx="7775272" cy="3227188"/>
          </a:xfrm>
        </p:spPr>
      </p:pic>
      <p:pic>
        <p:nvPicPr>
          <p:cNvPr id="8" name="Content Placeholder 7">
            <a:extLst>
              <a:ext uri="{FF2B5EF4-FFF2-40B4-BE49-F238E27FC236}">
                <a16:creationId xmlns:a16="http://schemas.microsoft.com/office/drawing/2014/main" id="{F196F6E3-C13E-457E-94F5-611B5D201C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54822" y="3429000"/>
            <a:ext cx="7941136" cy="3163303"/>
          </a:xfrm>
        </p:spPr>
      </p:pic>
      <p:sp>
        <p:nvSpPr>
          <p:cNvPr id="9" name="Rectangle 8">
            <a:extLst>
              <a:ext uri="{FF2B5EF4-FFF2-40B4-BE49-F238E27FC236}">
                <a16:creationId xmlns:a16="http://schemas.microsoft.com/office/drawing/2014/main" id="{4AEFB729-161A-49A2-AF3E-72470ECA669F}"/>
              </a:ext>
            </a:extLst>
          </p:cNvPr>
          <p:cNvSpPr/>
          <p:nvPr/>
        </p:nvSpPr>
        <p:spPr>
          <a:xfrm>
            <a:off x="6372225" y="2228850"/>
            <a:ext cx="1685925" cy="1200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EEF3BC4-9B9B-4B93-8BDB-851635D97AEA}"/>
              </a:ext>
            </a:extLst>
          </p:cNvPr>
          <p:cNvSpPr/>
          <p:nvPr/>
        </p:nvSpPr>
        <p:spPr>
          <a:xfrm>
            <a:off x="4248151" y="5476875"/>
            <a:ext cx="1562100" cy="1028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4364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Content Placeholder 3">
            <a:extLst>
              <a:ext uri="{FF2B5EF4-FFF2-40B4-BE49-F238E27FC236}">
                <a16:creationId xmlns:a16="http://schemas.microsoft.com/office/drawing/2014/main" id="{BAA9FD8E-A84F-495A-BCAE-2E7F23BD368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6350"/>
            <a:ext cx="11087100" cy="686435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D3CC7-B57F-4292-BFBB-633D5BADDA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771" y="179190"/>
            <a:ext cx="11138458" cy="6499619"/>
          </a:xfrm>
        </p:spPr>
      </p:pic>
    </p:spTree>
    <p:extLst>
      <p:ext uri="{BB962C8B-B14F-4D97-AF65-F5344CB8AC3E}">
        <p14:creationId xmlns:p14="http://schemas.microsoft.com/office/powerpoint/2010/main" val="315684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235C4F5-760E-48D1-96CA-CD8AA45D0FA3}"/>
              </a:ext>
            </a:extLst>
          </p:cNvPr>
          <p:cNvSpPr>
            <a:spLocks noGrp="1"/>
          </p:cNvSpPr>
          <p:nvPr>
            <p:ph type="title"/>
          </p:nvPr>
        </p:nvSpPr>
        <p:spPr>
          <a:xfrm>
            <a:off x="1524000" y="152400"/>
            <a:ext cx="9144000" cy="1143000"/>
          </a:xfrm>
        </p:spPr>
        <p:txBody>
          <a:bodyPr/>
          <a:lstStyle/>
          <a:p>
            <a:pPr eaLnBrk="1" hangingPunct="1"/>
            <a:r>
              <a:rPr lang="vi-VN" altLang="en-US" sz="2400" b="1"/>
              <a:t>Sistemul de clasificare şi diagnostic al LAM implementat de OMS</a:t>
            </a:r>
            <a:r>
              <a:rPr lang="en-US" altLang="en-US" sz="2400" b="1"/>
              <a:t> (2008</a:t>
            </a:r>
            <a:r>
              <a:rPr lang="ro-RO" altLang="en-US" sz="2400" b="1"/>
              <a:t>/2016</a:t>
            </a:r>
            <a:r>
              <a:rPr lang="en-US" altLang="en-US" sz="2400" b="1"/>
              <a:t>)</a:t>
            </a:r>
            <a:r>
              <a:rPr lang="vi-VN" altLang="en-US" sz="2400" b="1"/>
              <a:t> diferă semnificativ de sistemul FAB prin</a:t>
            </a:r>
            <a:endParaRPr lang="en-US" altLang="en-US" sz="2400" b="1"/>
          </a:p>
        </p:txBody>
      </p:sp>
      <p:sp>
        <p:nvSpPr>
          <p:cNvPr id="3" name="Content Placeholder 2">
            <a:extLst>
              <a:ext uri="{FF2B5EF4-FFF2-40B4-BE49-F238E27FC236}">
                <a16:creationId xmlns:a16="http://schemas.microsoft.com/office/drawing/2014/main" id="{29A24E17-E3D4-4AEC-A881-0FEC29A11AC2}"/>
              </a:ext>
            </a:extLst>
          </p:cNvPr>
          <p:cNvSpPr>
            <a:spLocks noGrp="1"/>
          </p:cNvSpPr>
          <p:nvPr>
            <p:ph idx="1"/>
          </p:nvPr>
        </p:nvSpPr>
        <p:spPr>
          <a:xfrm>
            <a:off x="1981200" y="1371600"/>
            <a:ext cx="8229600" cy="5334000"/>
          </a:xfrm>
        </p:spPr>
        <p:txBody>
          <a:bodyPr rtlCol="0">
            <a:normAutofit fontScale="77500" lnSpcReduction="20000"/>
          </a:bodyPr>
          <a:lstStyle/>
          <a:p>
            <a:pPr>
              <a:defRPr/>
            </a:pPr>
            <a:r>
              <a:rPr lang="vi-VN" dirty="0">
                <a:latin typeface="Times New Roman" pitchFamily="18" charset="0"/>
                <a:cs typeface="Times New Roman" pitchFamily="18" charset="0"/>
              </a:rPr>
              <a:t>reducerea procentului de blaşti medulari ce separă sindromul mielodisplazic de LAM, de la 30% la 20% </a:t>
            </a: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r>
              <a:rPr lang="en-US" dirty="0">
                <a:latin typeface="Times New Roman" pitchFamily="18" charset="0"/>
                <a:cs typeface="Times New Roman" pitchFamily="18" charset="0"/>
              </a:rPr>
              <a:t>include </a:t>
            </a:r>
            <a:r>
              <a:rPr lang="en-US" dirty="0" err="1">
                <a:latin typeface="Times New Roman" pitchFamily="18" charset="0"/>
                <a:cs typeface="Times New Roman" pitchFamily="18" charset="0"/>
              </a:rPr>
              <a:t>examenul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citogenetic</a:t>
            </a:r>
            <a:r>
              <a:rPr lang="ro-RO" dirty="0">
                <a:latin typeface="Times New Roman" pitchFamily="18" charset="0"/>
                <a:cs typeface="Times New Roman" pitchFamily="18" charset="0"/>
              </a:rPr>
              <a:t>/molecular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langa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cel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morfologic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imunofenotipic</a:t>
            </a:r>
            <a:r>
              <a:rPr lang="en-US" dirty="0">
                <a:latin typeface="Times New Roman" pitchFamily="18" charset="0"/>
                <a:cs typeface="Times New Roman" pitchFamily="18" charset="0"/>
              </a:rPr>
              <a:t> in </a:t>
            </a:r>
            <a:r>
              <a:rPr lang="en-US" dirty="0" err="1">
                <a:latin typeface="Times New Roman" pitchFamily="18" charset="0"/>
                <a:cs typeface="Times New Roman" pitchFamily="18" charset="0"/>
              </a:rPr>
              <a:t>clasificare</a:t>
            </a:r>
            <a:r>
              <a:rPr lang="en-US" dirty="0">
                <a:latin typeface="Times New Roman" pitchFamily="18" charset="0"/>
                <a:cs typeface="Times New Roman" pitchFamily="18" charset="0"/>
              </a:rPr>
              <a:t> - </a:t>
            </a:r>
            <a:r>
              <a:rPr lang="vi-VN" dirty="0">
                <a:latin typeface="Times New Roman" pitchFamily="18" charset="0"/>
                <a:cs typeface="Times New Roman" pitchFamily="18" charset="0"/>
              </a:rPr>
              <a:t>crearea de noi categorii definite de anomaliile citogenetice neîntâmplătoare</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 t(8;21), t(15;17), inv(16)/t(16;16), t(v;11q23). </a:t>
            </a:r>
          </a:p>
          <a:p>
            <a:pPr>
              <a:defRPr/>
            </a:pPr>
            <a:endParaRPr lang="en-US" dirty="0">
              <a:latin typeface="Times New Roman" pitchFamily="18" charset="0"/>
              <a:cs typeface="Times New Roman" pitchFamily="18" charset="0"/>
            </a:endParaRPr>
          </a:p>
          <a:p>
            <a:pPr>
              <a:defRPr/>
            </a:pPr>
            <a:r>
              <a:rPr lang="en-US" dirty="0" err="1">
                <a:latin typeface="Times New Roman" pitchFamily="18" charset="0"/>
                <a:cs typeface="Times New Roman" pitchFamily="18" charset="0"/>
              </a:rPr>
              <a:t>luarea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în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consideraţie</a:t>
            </a:r>
            <a:r>
              <a:rPr lang="en-US" dirty="0">
                <a:latin typeface="Times New Roman" pitchFamily="18" charset="0"/>
                <a:cs typeface="Times New Roman" pitchFamily="18" charset="0"/>
              </a:rPr>
              <a:t> a </a:t>
            </a:r>
            <a:r>
              <a:rPr lang="en-US" dirty="0" err="1">
                <a:latin typeface="Times New Roman" pitchFamily="18" charset="0"/>
                <a:cs typeface="Times New Roman" pitchFamily="18" charset="0"/>
              </a:rPr>
              <a:t>cazurilor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precedate</a:t>
            </a:r>
            <a:r>
              <a:rPr lang="en-US" dirty="0">
                <a:latin typeface="Times New Roman" pitchFamily="18" charset="0"/>
                <a:cs typeface="Times New Roman" pitchFamily="18" charset="0"/>
              </a:rPr>
              <a:t> de </a:t>
            </a:r>
            <a:r>
              <a:rPr lang="en-US" dirty="0" err="1">
                <a:latin typeface="Times New Roman" pitchFamily="18" charset="0"/>
                <a:cs typeface="Times New Roman" pitchFamily="18" charset="0"/>
              </a:rPr>
              <a:t>sindroame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mielodisplazice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displazie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multilineara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concomitenta</a:t>
            </a:r>
            <a:endParaRPr lang="en-US" dirty="0">
              <a:latin typeface="Times New Roman" pitchFamily="18" charset="0"/>
              <a:cs typeface="Times New Roman" pitchFamily="18" charset="0"/>
            </a:endParaRPr>
          </a:p>
          <a:p>
            <a:pPr>
              <a:defRPr/>
            </a:pPr>
            <a:endParaRPr lang="it-IT" dirty="0">
              <a:latin typeface="Times New Roman" pitchFamily="18" charset="0"/>
              <a:cs typeface="Times New Roman" pitchFamily="18" charset="0"/>
            </a:endParaRPr>
          </a:p>
          <a:p>
            <a:pPr>
              <a:defRPr/>
            </a:pPr>
            <a:r>
              <a:rPr lang="it-IT" dirty="0">
                <a:latin typeface="Times New Roman" pitchFamily="18" charset="0"/>
                <a:cs typeface="Times New Roman" pitchFamily="18" charset="0"/>
              </a:rPr>
              <a:t>includerea în clasificare a cazurilor secundare terapiei citotoxice precedente (CT/RT) </a:t>
            </a:r>
          </a:p>
          <a:p>
            <a:pPr>
              <a:defRPr/>
            </a:pPr>
            <a:endParaRPr lang="it-IT" dirty="0">
              <a:latin typeface="Times New Roman" pitchFamily="18" charset="0"/>
              <a:cs typeface="Times New Roman" pitchFamily="18" charset="0"/>
            </a:endParaRPr>
          </a:p>
          <a:p>
            <a:pPr>
              <a:defRPr/>
            </a:pPr>
            <a:r>
              <a:rPr lang="it-IT" dirty="0">
                <a:latin typeface="Times New Roman" pitchFamily="18" charset="0"/>
                <a:cs typeface="Times New Roman" pitchFamily="18" charset="0"/>
              </a:rPr>
              <a:t>totusi, raman categorii LAM regasite in FAB dar ce nu pot fi incluse in nicio categorie WHO, precum si unele entitati provizorii.</a:t>
            </a:r>
          </a:p>
          <a:p>
            <a:pPr>
              <a:defRPr/>
            </a:pPr>
            <a:endParaRPr lang="en-US" sz="4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3A0B71A-8507-4661-99B1-D3586FCB4D80}"/>
              </a:ext>
            </a:extLst>
          </p:cNvPr>
          <p:cNvSpPr>
            <a:spLocks noGrp="1"/>
          </p:cNvSpPr>
          <p:nvPr>
            <p:ph type="title"/>
          </p:nvPr>
        </p:nvSpPr>
        <p:spPr>
          <a:xfrm>
            <a:off x="1524000" y="-228600"/>
            <a:ext cx="9144000" cy="1143000"/>
          </a:xfrm>
        </p:spPr>
        <p:txBody>
          <a:bodyPr/>
          <a:lstStyle/>
          <a:p>
            <a:r>
              <a:rPr lang="ro-RO" altLang="en-US" sz="2800" b="1">
                <a:latin typeface="Times New Roman" panose="02020603050405020304" pitchFamily="18" charset="0"/>
                <a:cs typeface="Times New Roman" panose="02020603050405020304" pitchFamily="18" charset="0"/>
              </a:rPr>
              <a:t>Clasificarea WHO a neoplaziilor mieloide LAM</a:t>
            </a:r>
          </a:p>
        </p:txBody>
      </p:sp>
      <p:graphicFrame>
        <p:nvGraphicFramePr>
          <p:cNvPr id="4" name="Content Placeholder 3">
            <a:extLst>
              <a:ext uri="{FF2B5EF4-FFF2-40B4-BE49-F238E27FC236}">
                <a16:creationId xmlns:a16="http://schemas.microsoft.com/office/drawing/2014/main" id="{B4FBF87D-9EBE-4DB5-A410-F77D5CCF7AF3}"/>
              </a:ext>
            </a:extLst>
          </p:cNvPr>
          <p:cNvGraphicFramePr>
            <a:graphicFrameLocks noGrp="1"/>
          </p:cNvGraphicFramePr>
          <p:nvPr>
            <p:ph idx="1"/>
          </p:nvPr>
        </p:nvGraphicFramePr>
        <p:xfrm>
          <a:off x="1676400" y="609600"/>
          <a:ext cx="8839200" cy="6092826"/>
        </p:xfrm>
        <a:graphic>
          <a:graphicData uri="http://schemas.openxmlformats.org/drawingml/2006/table">
            <a:tbl>
              <a:tblPr/>
              <a:tblGrid>
                <a:gridCol w="2943225">
                  <a:extLst>
                    <a:ext uri="{9D8B030D-6E8A-4147-A177-3AD203B41FA5}">
                      <a16:colId xmlns:a16="http://schemas.microsoft.com/office/drawing/2014/main" val="1765818931"/>
                    </a:ext>
                  </a:extLst>
                </a:gridCol>
                <a:gridCol w="5895975">
                  <a:extLst>
                    <a:ext uri="{9D8B030D-6E8A-4147-A177-3AD203B41FA5}">
                      <a16:colId xmlns:a16="http://schemas.microsoft.com/office/drawing/2014/main" val="4063582144"/>
                    </a:ext>
                  </a:extLst>
                </a:gridCol>
              </a:tblGrid>
              <a:tr h="208756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1" i="0" u="none" strike="noStrike" cap="none" normalizeH="0" baseline="0">
                          <a:ln>
                            <a:noFill/>
                          </a:ln>
                          <a:solidFill>
                            <a:srgbClr val="000000"/>
                          </a:solidFill>
                          <a:effectLst/>
                          <a:latin typeface="Calibri" panose="020F0502020204030204" pitchFamily="34" charset="0"/>
                          <a:cs typeface="Arial" panose="020B0604020202020204" pitchFamily="34" charset="0"/>
                        </a:rPr>
                        <a:t>LAM cu anomalii recurente</a:t>
                      </a:r>
                      <a:endParaRPr kumimoji="0" lang="ro-RO" altLang="en-US" sz="1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rPr>
                        <a:t>LAM cu t (8; 21)(q22; q22.1); RUNX1-RUNX1T1</a:t>
                      </a:r>
                    </a:p>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rPr>
                        <a:t>LAM cu inv (16)(p13.1q22) sau t (16; 16)(p13.1; q22); CBFB-MYH11</a:t>
                      </a:r>
                    </a:p>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rPr>
                        <a:t>LAP cu PML-RARA</a:t>
                      </a:r>
                    </a:p>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rPr>
                        <a:t>Entitate provizorie: LAM cu BCR-ABL1</a:t>
                      </a:r>
                    </a:p>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rPr>
                        <a:t>LAM cu mutaţii ale NPM1</a:t>
                      </a:r>
                    </a:p>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0" i="0" u="none" strike="noStrike" cap="none" normalizeH="0" baseline="0">
                          <a:ln>
                            <a:noFill/>
                          </a:ln>
                          <a:solidFill>
                            <a:srgbClr val="000000"/>
                          </a:solidFill>
                          <a:effectLst/>
                          <a:latin typeface="Calibri" panose="020F0502020204030204" pitchFamily="34" charset="0"/>
                          <a:cs typeface="Arial" panose="020B0604020202020204" pitchFamily="34" charset="0"/>
                        </a:rPr>
                        <a:t>LAM cu mutaţii bialelice CEBPA</a:t>
                      </a:r>
                      <a:endParaRPr kumimoji="0" lang="ro-RO"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3541090636"/>
                  </a:ext>
                </a:extLst>
              </a:tr>
              <a:tr h="384175">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rgbClr val="000000"/>
                          </a:solidFill>
                          <a:effectLst/>
                          <a:latin typeface="Arial" panose="020B0604020202020204" pitchFamily="34" charset="0"/>
                          <a:cs typeface="Arial" panose="020B0604020202020204" pitchFamily="34" charset="0"/>
                        </a:rPr>
                        <a:t>LAM cu modificări mielodisplazice</a:t>
                      </a:r>
                      <a:endParaRPr kumimoji="0" lang="ro-RO" altLang="en-US" sz="1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hMerge="1">
                  <a:txBody>
                    <a:bodyPr/>
                    <a:lstStyle/>
                    <a:p>
                      <a:endParaRPr lang="en-GB"/>
                    </a:p>
                  </a:txBody>
                  <a:tcPr/>
                </a:tc>
                <a:extLst>
                  <a:ext uri="{0D108BD9-81ED-4DB2-BD59-A6C34878D82A}">
                    <a16:rowId xmlns:a16="http://schemas.microsoft.com/office/drawing/2014/main" val="1747816047"/>
                  </a:ext>
                </a:extLst>
              </a:tr>
              <a:tr h="3841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rgbClr val="000000"/>
                          </a:solidFill>
                          <a:effectLst/>
                          <a:latin typeface="Arial" panose="020B0604020202020204" pitchFamily="34" charset="0"/>
                          <a:cs typeface="Arial" panose="020B0604020202020204" pitchFamily="34" charset="0"/>
                        </a:rPr>
                        <a:t>LAM secundară terapiei </a:t>
                      </a:r>
                      <a:endParaRPr kumimoji="0" lang="ro-RO" altLang="en-US" sz="1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alkilante, inhibitori de topoizomerază, iradiere</a:t>
                      </a:r>
                      <a:endParaRPr kumimoji="0" lang="ro-RO"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755226991"/>
                  </a:ext>
                </a:extLst>
              </a:tr>
              <a:tr h="180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en-US" sz="1800" b="1" i="0" u="none" strike="noStrike" cap="none" normalizeH="0" baseline="0">
                          <a:ln>
                            <a:noFill/>
                          </a:ln>
                          <a:solidFill>
                            <a:srgbClr val="000000"/>
                          </a:solidFill>
                          <a:effectLst/>
                          <a:latin typeface="Calibri" panose="020F0502020204030204" pitchFamily="34" charset="0"/>
                          <a:cs typeface="Arial" panose="020B0604020202020204" pitchFamily="34" charset="0"/>
                        </a:rPr>
                        <a:t>LAM fără altă încadrare</a:t>
                      </a:r>
                      <a:endParaRPr kumimoji="0" lang="ro-RO" altLang="en-US" sz="1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LAM cu minimă diferenţiere</a:t>
                      </a:r>
                    </a:p>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LAM fără maturaţie</a:t>
                      </a:r>
                    </a:p>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LAM cu maturaţie</a:t>
                      </a:r>
                    </a:p>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LA mielomonocitară</a:t>
                      </a:r>
                    </a:p>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Eritroleucemia</a:t>
                      </a:r>
                    </a:p>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LA megakarioblastică</a:t>
                      </a:r>
                      <a:endParaRPr kumimoji="0" lang="vi-VN"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2700647580"/>
                  </a:ext>
                </a:extLst>
              </a:tr>
              <a:tr h="3841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1" i="0" u="none" strike="noStrike" cap="none" normalizeH="0" baseline="0">
                          <a:ln>
                            <a:noFill/>
                          </a:ln>
                          <a:solidFill>
                            <a:srgbClr val="000000"/>
                          </a:solidFill>
                          <a:effectLst/>
                          <a:latin typeface="Calibri" panose="020F0502020204030204" pitchFamily="34" charset="0"/>
                          <a:cs typeface="Arial" panose="020B0604020202020204" pitchFamily="34" charset="0"/>
                        </a:rPr>
                        <a:t>Sarcomul mieloid</a:t>
                      </a:r>
                      <a:endParaRPr kumimoji="0" lang="ro-RO" altLang="en-US" sz="1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22885368"/>
                  </a:ext>
                </a:extLst>
              </a:tr>
              <a:tr h="66516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rgbClr val="000000"/>
                          </a:solidFill>
                          <a:effectLst/>
                          <a:latin typeface="Arial" panose="020B0604020202020204" pitchFamily="34" charset="0"/>
                          <a:cs typeface="Arial" panose="020B0604020202020204" pitchFamily="34" charset="0"/>
                        </a:rPr>
                        <a:t>Mieloproliferări asociate sindromului Down</a:t>
                      </a:r>
                      <a:endParaRPr kumimoji="0" lang="ro-RO" altLang="en-US" sz="1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Mielopoieza anormală tranzitorie</a:t>
                      </a:r>
                    </a:p>
                    <a:p>
                      <a:pPr marL="0" marR="0" lvl="0" indent="0" algn="l" defTabSz="914400" rtl="0" eaLnBrk="1" fontAlgn="base" latinLnBrk="0" hangingPunct="1">
                        <a:lnSpc>
                          <a:spcPct val="100000"/>
                        </a:lnSpc>
                        <a:spcBef>
                          <a:spcPct val="0"/>
                        </a:spcBef>
                        <a:spcAft>
                          <a:spcPct val="0"/>
                        </a:spcAft>
                        <a:buClrTx/>
                        <a:buSzTx/>
                        <a:buFontTx/>
                        <a:buNone/>
                        <a:tabLst/>
                      </a:pPr>
                      <a:r>
                        <a:rPr kumimoji="0" lang="vi-VN" altLang="en-US" sz="1800" b="0" i="0" u="none" strike="noStrike" cap="none" normalizeH="0" baseline="0">
                          <a:ln>
                            <a:noFill/>
                          </a:ln>
                          <a:solidFill>
                            <a:srgbClr val="000000"/>
                          </a:solidFill>
                          <a:effectLst/>
                          <a:latin typeface="Arial" panose="020B0604020202020204" pitchFamily="34" charset="0"/>
                          <a:cs typeface="Arial" panose="020B0604020202020204" pitchFamily="34" charset="0"/>
                        </a:rPr>
                        <a:t>Leucemia mieloidă asociată sindromului Down</a:t>
                      </a:r>
                      <a:endParaRPr kumimoji="0" lang="ro-RO"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2850134298"/>
                  </a:ext>
                </a:extLst>
              </a:tr>
              <a:tr h="384175">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altLang="en-US" sz="1800" b="1" i="0" u="none" strike="noStrike" cap="none" normalizeH="0" baseline="0">
                          <a:ln>
                            <a:noFill/>
                          </a:ln>
                          <a:solidFill>
                            <a:srgbClr val="000000"/>
                          </a:solidFill>
                          <a:effectLst>
                            <a:outerShdw blurRad="38100" dist="38100" dir="2700000" algn="tl">
                              <a:srgbClr val="FFFFFF"/>
                            </a:outerShdw>
                          </a:effectLst>
                          <a:latin typeface="Calibri" panose="020F0502020204030204" pitchFamily="34" charset="0"/>
                          <a:cs typeface="Arial" panose="020B0604020202020204" pitchFamily="34" charset="0"/>
                        </a:rPr>
                        <a:t>Leucemii acute cu linie de proliferare ambigua</a:t>
                      </a:r>
                      <a:endParaRPr kumimoji="0" lang="ro-RO" altLang="en-US" sz="1800" b="1" i="0" u="none" strike="noStrike" cap="none" normalizeH="0" baseline="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extLst>
                  <a:ext uri="{0D108BD9-81ED-4DB2-BD59-A6C34878D82A}">
                    <a16:rowId xmlns:a16="http://schemas.microsoft.com/office/drawing/2014/main" val="1314407145"/>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22BEFA42-0B35-4FE1-8B65-CB17C9DE5184}"/>
              </a:ext>
            </a:extLst>
          </p:cNvPr>
          <p:cNvSpPr>
            <a:spLocks noGrp="1"/>
          </p:cNvSpPr>
          <p:nvPr>
            <p:ph type="title"/>
          </p:nvPr>
        </p:nvSpPr>
        <p:spPr>
          <a:xfrm>
            <a:off x="1524000" y="0"/>
            <a:ext cx="9067800" cy="990600"/>
          </a:xfrm>
        </p:spPr>
        <p:txBody>
          <a:bodyPr/>
          <a:lstStyle/>
          <a:p>
            <a:pPr eaLnBrk="1" hangingPunct="1"/>
            <a:r>
              <a:rPr lang="en-US" altLang="en-US" sz="3200" b="1">
                <a:latin typeface="Times New Roman" panose="02020603050405020304" pitchFamily="18" charset="0"/>
                <a:cs typeface="Times New Roman" panose="02020603050405020304" pitchFamily="18" charset="0"/>
              </a:rPr>
              <a:t>Factori de prognostic negativ LAM</a:t>
            </a:r>
          </a:p>
        </p:txBody>
      </p:sp>
      <p:sp>
        <p:nvSpPr>
          <p:cNvPr id="45059" name="Content Placeholder 2">
            <a:extLst>
              <a:ext uri="{FF2B5EF4-FFF2-40B4-BE49-F238E27FC236}">
                <a16:creationId xmlns:a16="http://schemas.microsoft.com/office/drawing/2014/main" id="{0FA8D53A-152A-4601-B72F-FBDDA76B37E1}"/>
              </a:ext>
            </a:extLst>
          </p:cNvPr>
          <p:cNvSpPr>
            <a:spLocks noGrp="1"/>
          </p:cNvSpPr>
          <p:nvPr>
            <p:ph idx="1"/>
          </p:nvPr>
        </p:nvSpPr>
        <p:spPr>
          <a:xfrm>
            <a:off x="1676400" y="990600"/>
            <a:ext cx="8839200" cy="5486400"/>
          </a:xfrm>
        </p:spPr>
        <p:txBody>
          <a:bodyPr/>
          <a:lstStyle/>
          <a:p>
            <a:pPr marL="0" indent="0">
              <a:buNone/>
            </a:pPr>
            <a:r>
              <a:rPr lang="en-US" altLang="en-US" sz="1800" b="1" i="1" dirty="0" err="1">
                <a:latin typeface="Times New Roman" panose="02020603050405020304" pitchFamily="18" charset="0"/>
                <a:cs typeface="Times New Roman" panose="02020603050405020304" pitchFamily="18" charset="0"/>
              </a:rPr>
              <a:t>Factori</a:t>
            </a:r>
            <a:r>
              <a:rPr lang="en-US" altLang="en-US" sz="1800" b="1" i="1" dirty="0">
                <a:latin typeface="Times New Roman" panose="02020603050405020304" pitchFamily="18" charset="0"/>
                <a:cs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rPr>
              <a:t>legaţi</a:t>
            </a:r>
            <a:r>
              <a:rPr lang="en-US" altLang="en-US" sz="1800" b="1" i="1" dirty="0">
                <a:latin typeface="Times New Roman" panose="02020603050405020304" pitchFamily="18" charset="0"/>
                <a:cs typeface="Times New Roman" panose="02020603050405020304" pitchFamily="18" charset="0"/>
              </a:rPr>
              <a:t> de </a:t>
            </a:r>
            <a:r>
              <a:rPr lang="en-US" altLang="en-US" sz="1800" b="1" i="1" dirty="0" err="1">
                <a:latin typeface="Times New Roman" panose="02020603050405020304" pitchFamily="18" charset="0"/>
                <a:cs typeface="Times New Roman" panose="02020603050405020304" pitchFamily="18" charset="0"/>
              </a:rPr>
              <a:t>pacient</a:t>
            </a:r>
            <a:r>
              <a:rPr lang="en-US" altLang="en-US" sz="1800" b="1" i="1" dirty="0">
                <a:latin typeface="Times New Roman" panose="02020603050405020304" pitchFamily="18" charset="0"/>
                <a:cs typeface="Times New Roman" panose="02020603050405020304" pitchFamily="18" charset="0"/>
              </a:rPr>
              <a:t> </a:t>
            </a:r>
            <a:endParaRPr lang="en-US" altLang="en-US" sz="1800" b="1" dirty="0">
              <a:latin typeface="Times New Roman" panose="02020603050405020304" pitchFamily="18" charset="0"/>
              <a:cs typeface="Times New Roman" panose="02020603050405020304" pitchFamily="18" charset="0"/>
            </a:endParaRPr>
          </a:p>
          <a:p>
            <a:pPr lvl="1" eaLnBrk="1" hangingPunct="1"/>
            <a:r>
              <a:rPr lang="pl-PL" altLang="en-US" sz="1800" dirty="0">
                <a:latin typeface="Times New Roman" panose="02020603050405020304" pitchFamily="18" charset="0"/>
                <a:cs typeface="Times New Roman" panose="02020603050405020304" pitchFamily="18" charset="0"/>
              </a:rPr>
              <a:t>vârsta &gt;</a:t>
            </a:r>
            <a:r>
              <a:rPr lang="en-GB" altLang="en-US" sz="1800" dirty="0">
                <a:latin typeface="Times New Roman" panose="02020603050405020304" pitchFamily="18" charset="0"/>
                <a:cs typeface="Times New Roman" panose="02020603050405020304" pitchFamily="18" charset="0"/>
              </a:rPr>
              <a:t>6</a:t>
            </a:r>
            <a:r>
              <a:rPr lang="pl-PL" altLang="en-US" sz="1800" dirty="0">
                <a:latin typeface="Times New Roman" panose="02020603050405020304" pitchFamily="18" charset="0"/>
                <a:cs typeface="Times New Roman" panose="02020603050405020304" pitchFamily="18" charset="0"/>
              </a:rPr>
              <a:t>0 ani </a:t>
            </a:r>
          </a:p>
          <a:p>
            <a:pPr lvl="1" eaLnBrk="1" hangingPunct="1"/>
            <a:r>
              <a:rPr lang="en-US" altLang="en-US" sz="1800" dirty="0" err="1">
                <a:latin typeface="Times New Roman" panose="02020603050405020304" pitchFamily="18" charset="0"/>
                <a:cs typeface="Times New Roman" panose="02020603050405020304" pitchFamily="18" charset="0"/>
              </a:rPr>
              <a:t>boli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asociate</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procentaj</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crescut</a:t>
            </a:r>
            <a:r>
              <a:rPr lang="en-US" altLang="en-US" sz="1800" dirty="0">
                <a:latin typeface="Times New Roman" panose="02020603050405020304" pitchFamily="18" charset="0"/>
                <a:cs typeface="Times New Roman" panose="02020603050405020304" pitchFamily="18" charset="0"/>
              </a:rPr>
              <a:t> de </a:t>
            </a:r>
            <a:r>
              <a:rPr lang="en-US" altLang="en-US" sz="1800" dirty="0" err="1">
                <a:latin typeface="Times New Roman" panose="02020603050405020304" pitchFamily="18" charset="0"/>
                <a:cs typeface="Times New Roman" panose="02020603050405020304" pitchFamily="18" charset="0"/>
              </a:rPr>
              <a:t>decese</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în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timpul</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tratamentului</a:t>
            </a:r>
            <a:r>
              <a:rPr lang="en-US" altLang="en-US" sz="1800" dirty="0">
                <a:latin typeface="Times New Roman" panose="02020603050405020304" pitchFamily="18" charset="0"/>
                <a:cs typeface="Times New Roman" panose="02020603050405020304" pitchFamily="18" charset="0"/>
              </a:rPr>
              <a:t> de </a:t>
            </a:r>
            <a:r>
              <a:rPr lang="en-US" altLang="en-US" sz="1800" dirty="0" err="1">
                <a:latin typeface="Times New Roman" panose="02020603050405020304" pitchFamily="18" charset="0"/>
                <a:cs typeface="Times New Roman" panose="02020603050405020304" pitchFamily="18" charset="0"/>
              </a:rPr>
              <a:t>inducţie</a:t>
            </a:r>
            <a:r>
              <a:rPr lang="en-US" altLang="en-US" sz="1800" dirty="0">
                <a:latin typeface="Times New Roman" panose="02020603050405020304" pitchFamily="18" charset="0"/>
                <a:cs typeface="Times New Roman" panose="02020603050405020304" pitchFamily="18" charset="0"/>
              </a:rPr>
              <a:t> </a:t>
            </a:r>
          </a:p>
          <a:p>
            <a:pPr lvl="1" eaLnBrk="1" hangingPunct="1"/>
            <a:r>
              <a:rPr lang="vi-VN" altLang="en-US" sz="1800" dirty="0">
                <a:latin typeface="Times New Roman" panose="02020603050405020304" pitchFamily="18" charset="0"/>
                <a:cs typeface="Times New Roman" panose="02020603050405020304" pitchFamily="18" charset="0"/>
              </a:rPr>
              <a:t>statusul de performanţă ECOG</a:t>
            </a:r>
            <a:r>
              <a:rPr lang="en-US" altLang="en-US" sz="1800" dirty="0">
                <a:latin typeface="Times New Roman" panose="02020603050405020304" pitchFamily="18" charset="0"/>
                <a:cs typeface="Times New Roman" panose="02020603050405020304" pitchFamily="18" charset="0"/>
              </a:rPr>
              <a:t> </a:t>
            </a:r>
            <a:r>
              <a:rPr lang="vi-VN" altLang="en-US" sz="1800" dirty="0">
                <a:latin typeface="Times New Roman" panose="02020603050405020304" pitchFamily="18" charset="0"/>
                <a:cs typeface="Times New Roman" panose="02020603050405020304" pitchFamily="18" charset="0"/>
              </a:rPr>
              <a:t>3-4 </a:t>
            </a:r>
            <a:endParaRPr lang="en-US" altLang="en-US" sz="1800" dirty="0">
              <a:latin typeface="Times New Roman" panose="02020603050405020304" pitchFamily="18" charset="0"/>
              <a:cs typeface="Times New Roman" panose="02020603050405020304" pitchFamily="18" charset="0"/>
            </a:endParaRPr>
          </a:p>
          <a:p>
            <a:pPr marL="0" indent="0">
              <a:buNone/>
            </a:pPr>
            <a:r>
              <a:rPr lang="en-US" altLang="en-US" sz="1800" b="1" i="1" dirty="0" err="1">
                <a:latin typeface="Times New Roman" panose="02020603050405020304" pitchFamily="18" charset="0"/>
                <a:cs typeface="Times New Roman" panose="02020603050405020304" pitchFamily="18" charset="0"/>
              </a:rPr>
              <a:t>Factori</a:t>
            </a:r>
            <a:r>
              <a:rPr lang="en-US" altLang="en-US" sz="1800" b="1" i="1" dirty="0">
                <a:latin typeface="Times New Roman" panose="02020603050405020304" pitchFamily="18" charset="0"/>
                <a:cs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rPr>
              <a:t>legaţi</a:t>
            </a:r>
            <a:r>
              <a:rPr lang="en-US" altLang="en-US" sz="1800" b="1" i="1" dirty="0">
                <a:latin typeface="Times New Roman" panose="02020603050405020304" pitchFamily="18" charset="0"/>
                <a:cs typeface="Times New Roman" panose="02020603050405020304" pitchFamily="18" charset="0"/>
              </a:rPr>
              <a:t> de </a:t>
            </a:r>
            <a:r>
              <a:rPr lang="en-US" altLang="en-US" sz="1800" b="1" i="1" dirty="0" err="1">
                <a:latin typeface="Times New Roman" panose="02020603050405020304" pitchFamily="18" charset="0"/>
                <a:cs typeface="Times New Roman" panose="02020603050405020304" pitchFamily="18" charset="0"/>
              </a:rPr>
              <a:t>caracteristici</a:t>
            </a:r>
            <a:r>
              <a:rPr lang="en-US" altLang="en-US" sz="1800" b="1" i="1" dirty="0">
                <a:latin typeface="Times New Roman" panose="02020603050405020304" pitchFamily="18" charset="0"/>
                <a:cs typeface="Times New Roman" panose="02020603050405020304" pitchFamily="18" charset="0"/>
              </a:rPr>
              <a:t> ale LAM </a:t>
            </a:r>
            <a:endParaRPr lang="en-US" altLang="en-US" sz="1800" b="1" dirty="0">
              <a:latin typeface="Times New Roman" panose="02020603050405020304" pitchFamily="18" charset="0"/>
              <a:cs typeface="Times New Roman" panose="02020603050405020304" pitchFamily="18" charset="0"/>
            </a:endParaRPr>
          </a:p>
          <a:p>
            <a:pPr lvl="1" eaLnBrk="1" hangingPunct="1"/>
            <a:r>
              <a:rPr lang="pt-BR" altLang="en-US" sz="1800" dirty="0">
                <a:latin typeface="Times New Roman" panose="02020603050405020304" pitchFamily="18" charset="0"/>
                <a:cs typeface="Times New Roman" panose="02020603050405020304" pitchFamily="18" charset="0"/>
              </a:rPr>
              <a:t>formele secundare / </a:t>
            </a:r>
            <a:r>
              <a:rPr lang="pt-BR" altLang="en-US" sz="1800" i="1" dirty="0">
                <a:latin typeface="Times New Roman" panose="02020603050405020304" pitchFamily="18" charset="0"/>
                <a:cs typeface="Times New Roman" panose="02020603050405020304" pitchFamily="18" charset="0"/>
              </a:rPr>
              <a:t>de novo </a:t>
            </a:r>
            <a:endParaRPr lang="pt-BR" altLang="en-US" sz="1800" dirty="0">
              <a:latin typeface="Times New Roman" panose="02020603050405020304" pitchFamily="18" charset="0"/>
              <a:cs typeface="Times New Roman" panose="02020603050405020304" pitchFamily="18" charset="0"/>
            </a:endParaRPr>
          </a:p>
          <a:p>
            <a:pPr lvl="1" eaLnBrk="1" hangingPunct="1"/>
            <a:r>
              <a:rPr lang="it-IT" altLang="en-US" sz="1800" dirty="0">
                <a:latin typeface="Times New Roman" panose="02020603050405020304" pitchFamily="18" charset="0"/>
                <a:cs typeface="Times New Roman" panose="02020603050405020304" pitchFamily="18" charset="0"/>
              </a:rPr>
              <a:t>Mo, M5, M6, M7, M3 varianta microgranulară </a:t>
            </a:r>
          </a:p>
          <a:p>
            <a:pPr lvl="1" eaLnBrk="1" hangingPunct="1"/>
            <a:r>
              <a:rPr lang="en-US" altLang="en-US" sz="1800" dirty="0" err="1">
                <a:latin typeface="Times New Roman" panose="02020603050405020304" pitchFamily="18" charset="0"/>
                <a:cs typeface="Times New Roman" panose="02020603050405020304" pitchFamily="18" charset="0"/>
              </a:rPr>
              <a:t>imunofenotiparea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prezenţa</a:t>
            </a:r>
            <a:r>
              <a:rPr lang="en-US" altLang="en-US" sz="1800" dirty="0">
                <a:latin typeface="Times New Roman" panose="02020603050405020304" pitchFamily="18" charset="0"/>
                <a:cs typeface="Times New Roman" panose="02020603050405020304" pitchFamily="18" charset="0"/>
              </a:rPr>
              <a:t> CD34, CD15 </a:t>
            </a:r>
            <a:r>
              <a:rPr lang="en-US" altLang="en-US" sz="1800" dirty="0" err="1">
                <a:latin typeface="Times New Roman" panose="02020603050405020304" pitchFamily="18" charset="0"/>
                <a:cs typeface="Times New Roman" panose="02020603050405020304" pitchFamily="18" charset="0"/>
              </a:rPr>
              <a:t>sau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absenţa</a:t>
            </a:r>
            <a:r>
              <a:rPr lang="en-US" altLang="en-US" sz="1800" dirty="0">
                <a:latin typeface="Times New Roman" panose="02020603050405020304" pitchFamily="18" charset="0"/>
                <a:cs typeface="Times New Roman" panose="02020603050405020304" pitchFamily="18" charset="0"/>
              </a:rPr>
              <a:t> CD13, CD14 </a:t>
            </a:r>
          </a:p>
          <a:p>
            <a:pPr lvl="1" eaLnBrk="1" hangingPunct="1"/>
            <a:r>
              <a:rPr lang="vi-VN" altLang="en-US" sz="1800" u="sng" dirty="0">
                <a:latin typeface="Times New Roman" panose="02020603050405020304" pitchFamily="18" charset="0"/>
                <a:cs typeface="Times New Roman" panose="02020603050405020304" pitchFamily="18" charset="0"/>
              </a:rPr>
              <a:t>cariotipul  </a:t>
            </a:r>
            <a:endParaRPr lang="en-US" altLang="en-US" sz="1800" u="sng" dirty="0">
              <a:latin typeface="Times New Roman" panose="02020603050405020304" pitchFamily="18" charset="0"/>
              <a:cs typeface="Times New Roman" panose="02020603050405020304" pitchFamily="18" charset="0"/>
            </a:endParaRPr>
          </a:p>
          <a:p>
            <a:pPr lvl="1" eaLnBrk="1" hangingPunct="1"/>
            <a:r>
              <a:rPr lang="en-US" altLang="en-US" sz="1800" u="sng" dirty="0" err="1">
                <a:latin typeface="Times New Roman" panose="02020603050405020304" pitchFamily="18" charset="0"/>
                <a:cs typeface="Times New Roman" panose="02020603050405020304" pitchFamily="18" charset="0"/>
              </a:rPr>
              <a:t>examenul</a:t>
            </a:r>
            <a:r>
              <a:rPr lang="en-US" altLang="en-US" sz="1800" u="sng" dirty="0">
                <a:latin typeface="Times New Roman" panose="02020603050405020304" pitchFamily="18" charset="0"/>
                <a:cs typeface="Times New Roman" panose="02020603050405020304" pitchFamily="18" charset="0"/>
              </a:rPr>
              <a:t> molecular</a:t>
            </a:r>
          </a:p>
          <a:p>
            <a:pPr marL="0" indent="0">
              <a:buNone/>
            </a:pPr>
            <a:r>
              <a:rPr lang="pt-BR" altLang="en-US" sz="1800" b="1" i="1" dirty="0">
                <a:latin typeface="Times New Roman" panose="02020603050405020304" pitchFamily="18" charset="0"/>
                <a:cs typeface="Times New Roman" panose="02020603050405020304" pitchFamily="18" charset="0"/>
              </a:rPr>
              <a:t>Factori legaţi de masa tumorală </a:t>
            </a:r>
            <a:endParaRPr lang="pt-BR" altLang="en-US" sz="1800" b="1" dirty="0">
              <a:latin typeface="Times New Roman" panose="02020603050405020304" pitchFamily="18" charset="0"/>
              <a:cs typeface="Times New Roman" panose="02020603050405020304" pitchFamily="18" charset="0"/>
            </a:endParaRPr>
          </a:p>
          <a:p>
            <a:pPr lvl="1" eaLnBrk="1" hangingPunct="1"/>
            <a:r>
              <a:rPr lang="en-US" altLang="en-US" sz="1800" dirty="0" err="1">
                <a:latin typeface="Times New Roman" panose="02020603050405020304" pitchFamily="18" charset="0"/>
                <a:cs typeface="Times New Roman" panose="02020603050405020304" pitchFamily="18" charset="0"/>
              </a:rPr>
              <a:t>leucocitoza</a:t>
            </a:r>
            <a:r>
              <a:rPr lang="en-US" altLang="en-US" sz="1800" dirty="0">
                <a:latin typeface="Times New Roman" panose="02020603050405020304" pitchFamily="18" charset="0"/>
                <a:cs typeface="Times New Roman" panose="02020603050405020304" pitchFamily="18" charset="0"/>
              </a:rPr>
              <a:t> (&gt;40.000/mm</a:t>
            </a:r>
            <a:r>
              <a:rPr lang="en-US" altLang="en-US" sz="1800" baseline="30000" dirty="0">
                <a:latin typeface="Times New Roman" panose="02020603050405020304" pitchFamily="18" charset="0"/>
                <a:cs typeface="Times New Roman" panose="02020603050405020304" pitchFamily="18" charset="0"/>
              </a:rPr>
              <a:t>3</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în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momentul</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diagnosticului</a:t>
            </a:r>
            <a:r>
              <a:rPr lang="en-US" altLang="en-US" sz="1800" dirty="0">
                <a:latin typeface="Times New Roman" panose="02020603050405020304" pitchFamily="18" charset="0"/>
                <a:cs typeface="Times New Roman" panose="02020603050405020304" pitchFamily="18" charset="0"/>
              </a:rPr>
              <a:t> </a:t>
            </a:r>
          </a:p>
          <a:p>
            <a:pPr lvl="1" eaLnBrk="1" hangingPunct="1"/>
            <a:r>
              <a:rPr lang="en-US" altLang="en-US" sz="1800" dirty="0" err="1">
                <a:latin typeface="Times New Roman" panose="02020603050405020304" pitchFamily="18" charset="0"/>
                <a:cs typeface="Times New Roman" panose="02020603050405020304" pitchFamily="18" charset="0"/>
              </a:rPr>
              <a:t>sindrom</a:t>
            </a:r>
            <a:r>
              <a:rPr lang="en-US" altLang="en-US" sz="1800" dirty="0">
                <a:latin typeface="Times New Roman" panose="02020603050405020304" pitchFamily="18" charset="0"/>
                <a:cs typeface="Times New Roman" panose="02020603050405020304" pitchFamily="18" charset="0"/>
              </a:rPr>
              <a:t> tumoral (hepato-/</a:t>
            </a:r>
            <a:r>
              <a:rPr lang="en-US" altLang="en-US" sz="1800" dirty="0" err="1">
                <a:latin typeface="Times New Roman" panose="02020603050405020304" pitchFamily="18" charset="0"/>
                <a:cs typeface="Times New Roman" panose="02020603050405020304" pitchFamily="18" charset="0"/>
              </a:rPr>
              <a:t>splenomegalie</a:t>
            </a:r>
            <a:r>
              <a:rPr lang="en-US" altLang="en-US" sz="1800" dirty="0">
                <a:latin typeface="Times New Roman" panose="02020603050405020304" pitchFamily="18" charset="0"/>
                <a:cs typeface="Times New Roman" panose="02020603050405020304" pitchFamily="18" charset="0"/>
              </a:rPr>
              <a:t>) la diagnostic </a:t>
            </a:r>
          </a:p>
          <a:p>
            <a:pPr marL="0" indent="0">
              <a:buNone/>
            </a:pPr>
            <a:r>
              <a:rPr lang="en-US" altLang="en-US" sz="1800" b="1" i="1" dirty="0" err="1">
                <a:latin typeface="Times New Roman" panose="02020603050405020304" pitchFamily="18" charset="0"/>
                <a:cs typeface="Times New Roman" panose="02020603050405020304" pitchFamily="18" charset="0"/>
              </a:rPr>
              <a:t>Factori</a:t>
            </a:r>
            <a:r>
              <a:rPr lang="en-US" altLang="en-US" sz="1800" b="1" i="1" dirty="0">
                <a:latin typeface="Times New Roman" panose="02020603050405020304" pitchFamily="18" charset="0"/>
                <a:cs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rPr>
              <a:t>legaţi</a:t>
            </a:r>
            <a:r>
              <a:rPr lang="en-US" altLang="en-US" sz="1800" b="1" i="1" dirty="0">
                <a:latin typeface="Times New Roman" panose="02020603050405020304" pitchFamily="18" charset="0"/>
                <a:cs typeface="Times New Roman" panose="02020603050405020304" pitchFamily="18" charset="0"/>
              </a:rPr>
              <a:t> de </a:t>
            </a:r>
            <a:r>
              <a:rPr lang="en-US" altLang="en-US" sz="1800" b="1" i="1" dirty="0" err="1">
                <a:latin typeface="Times New Roman" panose="02020603050405020304" pitchFamily="18" charset="0"/>
                <a:cs typeface="Times New Roman" panose="02020603050405020304" pitchFamily="18" charset="0"/>
              </a:rPr>
              <a:t>rezistenţa</a:t>
            </a:r>
            <a:r>
              <a:rPr lang="en-US" altLang="en-US" sz="1800" b="1" i="1" dirty="0">
                <a:latin typeface="Times New Roman" panose="02020603050405020304" pitchFamily="18" charset="0"/>
                <a:cs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rPr>
              <a:t>celulelor</a:t>
            </a:r>
            <a:r>
              <a:rPr lang="en-US" altLang="en-US" sz="1800" b="1" i="1" dirty="0">
                <a:latin typeface="Times New Roman" panose="02020603050405020304" pitchFamily="18" charset="0"/>
                <a:cs typeface="Times New Roman" panose="02020603050405020304" pitchFamily="18" charset="0"/>
              </a:rPr>
              <a:t> </a:t>
            </a:r>
            <a:r>
              <a:rPr lang="en-US" altLang="en-US" sz="1800" b="1" i="1" dirty="0" err="1">
                <a:latin typeface="Times New Roman" panose="02020603050405020304" pitchFamily="18" charset="0"/>
                <a:cs typeface="Times New Roman" panose="02020603050405020304" pitchFamily="18" charset="0"/>
              </a:rPr>
              <a:t>leucemice</a:t>
            </a:r>
            <a:r>
              <a:rPr lang="en-US" altLang="en-US" sz="1800" b="1" i="1" dirty="0">
                <a:latin typeface="Times New Roman" panose="02020603050405020304" pitchFamily="18" charset="0"/>
                <a:cs typeface="Times New Roman" panose="02020603050405020304" pitchFamily="18" charset="0"/>
              </a:rPr>
              <a:t> la </a:t>
            </a:r>
            <a:r>
              <a:rPr lang="en-US" altLang="en-US" sz="1800" b="1" i="1" dirty="0" err="1">
                <a:latin typeface="Times New Roman" panose="02020603050405020304" pitchFamily="18" charset="0"/>
                <a:cs typeface="Times New Roman" panose="02020603050405020304" pitchFamily="18" charset="0"/>
              </a:rPr>
              <a:t>citostatice</a:t>
            </a:r>
            <a:r>
              <a:rPr lang="en-US" altLang="en-US" sz="1800" b="1" i="1" dirty="0">
                <a:latin typeface="Times New Roman" panose="02020603050405020304" pitchFamily="18" charset="0"/>
                <a:cs typeface="Times New Roman" panose="02020603050405020304" pitchFamily="18" charset="0"/>
              </a:rPr>
              <a:t> </a:t>
            </a:r>
            <a:endParaRPr lang="en-US" altLang="en-US" sz="1800" b="1" dirty="0">
              <a:latin typeface="Times New Roman" panose="02020603050405020304" pitchFamily="18" charset="0"/>
              <a:cs typeface="Times New Roman" panose="02020603050405020304" pitchFamily="18" charset="0"/>
            </a:endParaRPr>
          </a:p>
          <a:p>
            <a:pPr lvl="1" eaLnBrk="1" hangingPunct="1"/>
            <a:r>
              <a:rPr lang="en-US" altLang="en-US" sz="1800" dirty="0" err="1">
                <a:latin typeface="Times New Roman" panose="02020603050405020304" pitchFamily="18" charset="0"/>
                <a:cs typeface="Times New Roman" panose="02020603050405020304" pitchFamily="18" charset="0"/>
              </a:rPr>
              <a:t>prezenţa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unor</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markeri</a:t>
            </a:r>
            <a:r>
              <a:rPr lang="en-US" altLang="en-US" sz="1800" dirty="0">
                <a:latin typeface="Times New Roman" panose="02020603050405020304" pitchFamily="18" charset="0"/>
                <a:cs typeface="Times New Roman" panose="02020603050405020304" pitchFamily="18" charset="0"/>
              </a:rPr>
              <a:t> ai </a:t>
            </a:r>
            <a:r>
              <a:rPr lang="en-US" altLang="en-US" sz="1800" dirty="0" err="1">
                <a:latin typeface="Times New Roman" panose="02020603050405020304" pitchFamily="18" charset="0"/>
                <a:cs typeface="Times New Roman" panose="02020603050405020304" pitchFamily="18" charset="0"/>
              </a:rPr>
              <a:t>chimiorezistenţei</a:t>
            </a:r>
            <a:r>
              <a:rPr lang="en-US" altLang="en-US" sz="1800" dirty="0">
                <a:latin typeface="Times New Roman" panose="02020603050405020304" pitchFamily="18" charset="0"/>
                <a:cs typeface="Times New Roman" panose="02020603050405020304" pitchFamily="18" charset="0"/>
              </a:rPr>
              <a:t> – </a:t>
            </a:r>
            <a:r>
              <a:rPr lang="en-US" altLang="en-US" sz="1800" dirty="0" err="1">
                <a:latin typeface="Times New Roman" panose="02020603050405020304" pitchFamily="18" charset="0"/>
                <a:cs typeface="Times New Roman" panose="02020603050405020304" pitchFamily="18" charset="0"/>
              </a:rPr>
              <a:t>glicoproteina</a:t>
            </a:r>
            <a:r>
              <a:rPr lang="en-US" altLang="en-US" sz="1800" dirty="0">
                <a:latin typeface="Times New Roman" panose="02020603050405020304" pitchFamily="18" charset="0"/>
                <a:cs typeface="Times New Roman" panose="02020603050405020304" pitchFamily="18" charset="0"/>
              </a:rPr>
              <a:t> P(MDR-1) </a:t>
            </a:r>
          </a:p>
          <a:p>
            <a:pPr lvl="1" eaLnBrk="1" hangingPunct="1"/>
            <a:r>
              <a:rPr lang="vi-VN" altLang="en-US" sz="1800" dirty="0">
                <a:latin typeface="Times New Roman" panose="02020603050405020304" pitchFamily="18" charset="0"/>
                <a:cs typeface="Times New Roman" panose="02020603050405020304" pitchFamily="18" charset="0"/>
              </a:rPr>
              <a:t>obţinerea sau nu a remisiunii complete şi durata până la instalarea aceste</a:t>
            </a:r>
            <a:r>
              <a:rPr lang="en-US" altLang="en-US" sz="1800" dirty="0" err="1">
                <a:latin typeface="Times New Roman" panose="02020603050405020304" pitchFamily="18" charset="0"/>
                <a:cs typeface="Times New Roman" panose="02020603050405020304" pitchFamily="18" charset="0"/>
              </a:rPr>
              <a:t>ia</a:t>
            </a:r>
            <a:endParaRPr lang="vi-VN" alt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29781E-56B5-481D-A9F0-2117FBEE9FE1}"/>
              </a:ext>
            </a:extLst>
          </p:cNvPr>
          <p:cNvSpPr>
            <a:spLocks noGrp="1"/>
          </p:cNvSpPr>
          <p:nvPr>
            <p:ph sz="half" idx="1"/>
          </p:nvPr>
        </p:nvSpPr>
        <p:spPr>
          <a:xfrm>
            <a:off x="1981200" y="1219200"/>
            <a:ext cx="8534400" cy="5334000"/>
          </a:xfrm>
        </p:spPr>
        <p:txBody>
          <a:bodyPr>
            <a:normAutofit fontScale="92500" lnSpcReduction="10000"/>
          </a:bodyPr>
          <a:lstStyle/>
          <a:p>
            <a:pPr marL="0" indent="0">
              <a:buNone/>
              <a:defRPr/>
            </a:pPr>
            <a:r>
              <a:rPr lang="en-US" sz="2600" b="1" dirty="0">
                <a:latin typeface="Times New Roman" pitchFamily="18" charset="0"/>
                <a:cs typeface="Times New Roman" pitchFamily="18" charset="0"/>
              </a:rPr>
              <a:t>LAL cu </a:t>
            </a:r>
            <a:r>
              <a:rPr lang="en-US" sz="2600" b="1" dirty="0" err="1">
                <a:latin typeface="Times New Roman" pitchFamily="18" charset="0"/>
                <a:cs typeface="Times New Roman" pitchFamily="18" charset="0"/>
              </a:rPr>
              <a:t>risc</a:t>
            </a:r>
            <a:r>
              <a:rPr lang="en-US" sz="2600" b="1" dirty="0">
                <a:latin typeface="Times New Roman" pitchFamily="18" charset="0"/>
                <a:cs typeface="Times New Roman" pitchFamily="18" charset="0"/>
              </a:rPr>
              <a:t> standard:</a:t>
            </a:r>
          </a:p>
          <a:p>
            <a:pPr>
              <a:buFont typeface="Arial" charset="0"/>
              <a:buChar char="•"/>
              <a:defRPr/>
            </a:pPr>
            <a:r>
              <a:rPr lang="ro-RO" sz="2600" dirty="0">
                <a:latin typeface="Times New Roman" pitchFamily="18" charset="0"/>
                <a:cs typeface="Times New Roman" pitchFamily="18" charset="0"/>
              </a:rPr>
              <a:t>Obtinerea </a:t>
            </a:r>
            <a:r>
              <a:rPr lang="en-US" sz="2600" dirty="0">
                <a:latin typeface="Times New Roman" pitchFamily="18" charset="0"/>
                <a:cs typeface="Times New Roman" pitchFamily="18" charset="0"/>
              </a:rPr>
              <a:t>RC </a:t>
            </a:r>
            <a:r>
              <a:rPr lang="ro-RO" sz="2600" dirty="0">
                <a:latin typeface="Times New Roman" pitchFamily="18" charset="0"/>
                <a:cs typeface="Times New Roman" pitchFamily="18" charset="0"/>
              </a:rPr>
              <a:t>dupa 21 zile</a:t>
            </a:r>
            <a:endParaRPr lang="en-US" sz="2600" dirty="0">
              <a:latin typeface="Times New Roman" pitchFamily="18" charset="0"/>
              <a:cs typeface="Times New Roman" pitchFamily="18" charset="0"/>
            </a:endParaRPr>
          </a:p>
          <a:p>
            <a:pPr>
              <a:buFont typeface="Arial" charset="0"/>
              <a:buChar char="•"/>
              <a:defRPr/>
            </a:pPr>
            <a:r>
              <a:rPr lang="en-US" sz="2600" dirty="0" err="1">
                <a:latin typeface="Times New Roman" pitchFamily="18" charset="0"/>
                <a:cs typeface="Times New Roman" pitchFamily="18" charset="0"/>
              </a:rPr>
              <a:t>leucocite</a:t>
            </a:r>
            <a:r>
              <a:rPr lang="en-US" sz="2600" dirty="0">
                <a:latin typeface="Times New Roman" pitchFamily="18" charset="0"/>
                <a:cs typeface="Times New Roman" pitchFamily="18" charset="0"/>
              </a:rPr>
              <a:t>  &lt; 30 000/mm</a:t>
            </a:r>
            <a:r>
              <a:rPr lang="en-US" sz="2600" baseline="30000" dirty="0">
                <a:latin typeface="Times New Roman" pitchFamily="18" charset="0"/>
                <a:cs typeface="Times New Roman" pitchFamily="18" charset="0"/>
              </a:rPr>
              <a:t>3</a:t>
            </a:r>
            <a:r>
              <a:rPr lang="en-US" sz="2600" dirty="0">
                <a:latin typeface="Times New Roman" pitchFamily="18" charset="0"/>
                <a:cs typeface="Times New Roman" pitchFamily="18" charset="0"/>
              </a:rPr>
              <a:t> in LAL B</a:t>
            </a:r>
          </a:p>
          <a:p>
            <a:pPr>
              <a:buFont typeface="Arial" charset="0"/>
              <a:buChar char="•"/>
              <a:defRPr/>
            </a:pPr>
            <a:r>
              <a:rPr lang="en-US" sz="2600" dirty="0" err="1">
                <a:latin typeface="Times New Roman" pitchFamily="18" charset="0"/>
                <a:cs typeface="Times New Roman" pitchFamily="18" charset="0"/>
              </a:rPr>
              <a:t>leucocite</a:t>
            </a:r>
            <a:r>
              <a:rPr lang="en-US" sz="2600" dirty="0">
                <a:latin typeface="Times New Roman" pitchFamily="18" charset="0"/>
                <a:cs typeface="Times New Roman" pitchFamily="18" charset="0"/>
              </a:rPr>
              <a:t> &lt; 100 000/mm</a:t>
            </a:r>
            <a:r>
              <a:rPr lang="en-US" sz="2600" baseline="30000" dirty="0">
                <a:latin typeface="Times New Roman" pitchFamily="18" charset="0"/>
                <a:cs typeface="Times New Roman" pitchFamily="18" charset="0"/>
              </a:rPr>
              <a:t>3</a:t>
            </a:r>
            <a:r>
              <a:rPr lang="en-US" sz="2600" dirty="0">
                <a:latin typeface="Times New Roman" pitchFamily="18" charset="0"/>
                <a:cs typeface="Times New Roman" pitchFamily="18" charset="0"/>
              </a:rPr>
              <a:t> in LAL T</a:t>
            </a:r>
          </a:p>
          <a:p>
            <a:pPr>
              <a:buFont typeface="Arial" charset="0"/>
              <a:buChar char="•"/>
              <a:defRPr/>
            </a:pPr>
            <a:r>
              <a:rPr lang="en-US" sz="2600" dirty="0" err="1">
                <a:latin typeface="Times New Roman" pitchFamily="18" charset="0"/>
                <a:cs typeface="Times New Roman" pitchFamily="18" charset="0"/>
              </a:rPr>
              <a:t>absenta</a:t>
            </a:r>
            <a:r>
              <a:rPr lang="en-US" sz="2600" dirty="0">
                <a:latin typeface="Times New Roman" pitchFamily="18" charset="0"/>
                <a:cs typeface="Times New Roman" pitchFamily="18" charset="0"/>
              </a:rPr>
              <a:t> t(9,22)</a:t>
            </a:r>
          </a:p>
          <a:p>
            <a:pPr>
              <a:buFont typeface="Arial" charset="0"/>
              <a:buChar char="•"/>
              <a:defRPr/>
            </a:pPr>
            <a:r>
              <a:rPr lang="en-US" sz="2600" dirty="0" err="1">
                <a:latin typeface="Times New Roman" pitchFamily="18" charset="0"/>
                <a:cs typeface="Times New Roman" pitchFamily="18" charset="0"/>
              </a:rPr>
              <a:t>absenta</a:t>
            </a:r>
            <a:r>
              <a:rPr lang="en-US" sz="2600" dirty="0">
                <a:latin typeface="Times New Roman" pitchFamily="18" charset="0"/>
                <a:cs typeface="Times New Roman" pitchFamily="18" charset="0"/>
              </a:rPr>
              <a:t> t (4,11)</a:t>
            </a:r>
          </a:p>
          <a:p>
            <a:pPr marL="0" indent="0">
              <a:buNone/>
              <a:defRPr/>
            </a:pPr>
            <a:r>
              <a:rPr lang="en-US" sz="2600" b="1" dirty="0">
                <a:latin typeface="Times New Roman" pitchFamily="18" charset="0"/>
                <a:cs typeface="Times New Roman" pitchFamily="18" charset="0"/>
              </a:rPr>
              <a:t>LAL cu </a:t>
            </a:r>
            <a:r>
              <a:rPr lang="en-US" sz="2600" b="1" dirty="0" err="1">
                <a:latin typeface="Times New Roman" pitchFamily="18" charset="0"/>
                <a:cs typeface="Times New Roman" pitchFamily="18" charset="0"/>
              </a:rPr>
              <a:t>risc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crescut</a:t>
            </a:r>
            <a:endParaRPr lang="en-US" sz="2600" b="1" dirty="0">
              <a:latin typeface="Times New Roman" pitchFamily="18" charset="0"/>
              <a:cs typeface="Times New Roman" pitchFamily="18" charset="0"/>
            </a:endParaRPr>
          </a:p>
          <a:p>
            <a:pPr>
              <a:buFont typeface="Arial" charset="0"/>
              <a:buChar char="•"/>
              <a:defRPr/>
            </a:pPr>
            <a:r>
              <a:rPr lang="en-US" sz="2600" dirty="0">
                <a:latin typeface="Times New Roman" pitchFamily="18" charset="0"/>
                <a:cs typeface="Times New Roman" pitchFamily="18" charset="0"/>
              </a:rPr>
              <a:t>RC </a:t>
            </a:r>
            <a:r>
              <a:rPr lang="en-US" sz="2600" dirty="0" err="1">
                <a:latin typeface="Times New Roman" pitchFamily="18" charset="0"/>
                <a:cs typeface="Times New Roman" pitchFamily="18" charset="0"/>
              </a:rPr>
              <a:t>obtinut</a:t>
            </a:r>
            <a:r>
              <a:rPr lang="ro-RO" sz="2600" dirty="0">
                <a:latin typeface="Times New Roman" pitchFamily="18" charset="0"/>
                <a:cs typeface="Times New Roman" pitchFamily="18" charset="0"/>
              </a:rPr>
              <a:t>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dupa</a:t>
            </a:r>
            <a:r>
              <a:rPr lang="en-US" sz="2600" dirty="0">
                <a:latin typeface="Times New Roman" pitchFamily="18" charset="0"/>
                <a:cs typeface="Times New Roman" pitchFamily="18" charset="0"/>
              </a:rPr>
              <a:t> </a:t>
            </a:r>
            <a:r>
              <a:rPr lang="ro-RO" sz="2600" dirty="0">
                <a:latin typeface="Times New Roman" pitchFamily="18" charset="0"/>
                <a:cs typeface="Times New Roman" pitchFamily="18" charset="0"/>
              </a:rPr>
              <a:t>&gt; 1 ciclu de inductie a RC</a:t>
            </a:r>
            <a:endParaRPr lang="en-US" sz="2600" dirty="0">
              <a:latin typeface="Times New Roman" pitchFamily="18" charset="0"/>
              <a:cs typeface="Times New Roman" pitchFamily="18" charset="0"/>
            </a:endParaRPr>
          </a:p>
          <a:p>
            <a:pPr>
              <a:buFont typeface="Arial" charset="0"/>
              <a:buChar char="•"/>
              <a:defRPr/>
            </a:pPr>
            <a:r>
              <a:rPr lang="en-US" sz="2600" dirty="0" err="1">
                <a:latin typeface="Times New Roman" pitchFamily="18" charset="0"/>
                <a:cs typeface="Times New Roman" pitchFamily="18" charset="0"/>
              </a:rPr>
              <a:t>leucocite</a:t>
            </a:r>
            <a:r>
              <a:rPr lang="en-US" sz="2600" dirty="0">
                <a:latin typeface="Times New Roman" pitchFamily="18" charset="0"/>
                <a:cs typeface="Times New Roman" pitchFamily="18" charset="0"/>
              </a:rPr>
              <a:t> &gt;de 30 000/mm</a:t>
            </a:r>
            <a:r>
              <a:rPr lang="en-US" sz="2600" baseline="30000" dirty="0">
                <a:latin typeface="Times New Roman" pitchFamily="18" charset="0"/>
                <a:cs typeface="Times New Roman" pitchFamily="18" charset="0"/>
              </a:rPr>
              <a:t>3</a:t>
            </a:r>
            <a:r>
              <a:rPr lang="en-US" sz="2600" dirty="0">
                <a:latin typeface="Times New Roman" pitchFamily="18" charset="0"/>
                <a:cs typeface="Times New Roman" pitchFamily="18" charset="0"/>
              </a:rPr>
              <a:t> in LAL B</a:t>
            </a:r>
            <a:r>
              <a:rPr lang="ro-RO" sz="2600" dirty="0">
                <a:latin typeface="Times New Roman" pitchFamily="18" charset="0"/>
                <a:cs typeface="Times New Roman" pitchFamily="18" charset="0"/>
              </a:rPr>
              <a:t> si </a:t>
            </a:r>
            <a:r>
              <a:rPr lang="en-US" sz="2600" dirty="0">
                <a:latin typeface="Times New Roman" pitchFamily="18" charset="0"/>
                <a:cs typeface="Times New Roman" pitchFamily="18" charset="0"/>
              </a:rPr>
              <a:t>&gt; 100 000/mm3 in LAL T</a:t>
            </a:r>
          </a:p>
          <a:p>
            <a:pPr>
              <a:buFont typeface="Arial" charset="0"/>
              <a:buChar char="•"/>
              <a:defRPr/>
            </a:pPr>
            <a:r>
              <a:rPr lang="en-US" sz="2600" dirty="0">
                <a:latin typeface="Times New Roman" pitchFamily="18" charset="0"/>
                <a:cs typeface="Times New Roman" pitchFamily="18" charset="0"/>
              </a:rPr>
              <a:t>LAL cu t(4,11)</a:t>
            </a:r>
          </a:p>
          <a:p>
            <a:pPr marL="0" indent="0">
              <a:buNone/>
              <a:defRPr/>
            </a:pPr>
            <a:r>
              <a:rPr lang="en-US" sz="2600" b="1" dirty="0">
                <a:latin typeface="Times New Roman" pitchFamily="18" charset="0"/>
                <a:cs typeface="Times New Roman" pitchFamily="18" charset="0"/>
              </a:rPr>
              <a:t>LAL cu </a:t>
            </a:r>
            <a:r>
              <a:rPr lang="en-US" sz="2600" b="1" dirty="0" err="1">
                <a:latin typeface="Times New Roman" pitchFamily="18" charset="0"/>
                <a:cs typeface="Times New Roman" pitchFamily="18" charset="0"/>
              </a:rPr>
              <a:t>risc</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foarte</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crescut</a:t>
            </a:r>
            <a:r>
              <a:rPr lang="en-US" sz="2600" b="1" dirty="0">
                <a:latin typeface="Times New Roman" pitchFamily="18" charset="0"/>
                <a:cs typeface="Times New Roman" pitchFamily="18" charset="0"/>
              </a:rPr>
              <a:t> :</a:t>
            </a:r>
          </a:p>
          <a:p>
            <a:pPr>
              <a:buFont typeface="Arial" charset="0"/>
              <a:buChar char="•"/>
              <a:defRPr/>
            </a:pPr>
            <a:r>
              <a:rPr lang="en-US" sz="2600" dirty="0">
                <a:latin typeface="Times New Roman" pitchFamily="18" charset="0"/>
                <a:cs typeface="Times New Roman" pitchFamily="18" charset="0"/>
              </a:rPr>
              <a:t>LAL cu t(9,22) </a:t>
            </a:r>
            <a:r>
              <a:rPr lang="en-US" sz="2600" dirty="0" err="1">
                <a:latin typeface="Times New Roman" pitchFamily="18" charset="0"/>
                <a:cs typeface="Times New Roman" pitchFamily="18" charset="0"/>
              </a:rPr>
              <a:t>si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gena</a:t>
            </a:r>
            <a:r>
              <a:rPr lang="en-US" sz="2600" dirty="0">
                <a:latin typeface="Times New Roman" pitchFamily="18" charset="0"/>
                <a:cs typeface="Times New Roman" pitchFamily="18" charset="0"/>
              </a:rPr>
              <a:t> de </a:t>
            </a:r>
            <a:r>
              <a:rPr lang="en-US" sz="2600" dirty="0" err="1">
                <a:latin typeface="Times New Roman" pitchFamily="18" charset="0"/>
                <a:cs typeface="Times New Roman" pitchFamily="18" charset="0"/>
              </a:rPr>
              <a:t>fuziune</a:t>
            </a:r>
            <a:r>
              <a:rPr lang="en-US" sz="2600" dirty="0">
                <a:latin typeface="Times New Roman" pitchFamily="18" charset="0"/>
                <a:cs typeface="Times New Roman" pitchFamily="18" charset="0"/>
              </a:rPr>
              <a:t> BCR-ABL</a:t>
            </a:r>
          </a:p>
          <a:p>
            <a:pPr>
              <a:buFont typeface="Arial" charset="0"/>
              <a:buChar char="•"/>
              <a:defRPr/>
            </a:pPr>
            <a:endParaRPr lang="en-US" dirty="0"/>
          </a:p>
          <a:p>
            <a:pPr>
              <a:buFont typeface="Arial" charset="0"/>
              <a:buChar char="•"/>
              <a:defRPr/>
            </a:pPr>
            <a:endParaRPr lang="en-US" dirty="0"/>
          </a:p>
        </p:txBody>
      </p:sp>
      <p:sp>
        <p:nvSpPr>
          <p:cNvPr id="55299" name="Title 4">
            <a:extLst>
              <a:ext uri="{FF2B5EF4-FFF2-40B4-BE49-F238E27FC236}">
                <a16:creationId xmlns:a16="http://schemas.microsoft.com/office/drawing/2014/main" id="{706512DF-5891-42D0-9344-F74CD0315976}"/>
              </a:ext>
            </a:extLst>
          </p:cNvPr>
          <p:cNvSpPr>
            <a:spLocks noGrp="1"/>
          </p:cNvSpPr>
          <p:nvPr>
            <p:ph type="title"/>
          </p:nvPr>
        </p:nvSpPr>
        <p:spPr>
          <a:xfrm>
            <a:off x="1981200" y="4763"/>
            <a:ext cx="8229600" cy="1143000"/>
          </a:xfrm>
        </p:spPr>
        <p:txBody>
          <a:bodyPr/>
          <a:lstStyle/>
          <a:p>
            <a:r>
              <a:rPr lang="en-US" altLang="en-US" sz="3200" b="1">
                <a:latin typeface="Times New Roman" panose="02020603050405020304" pitchFamily="18" charset="0"/>
                <a:cs typeface="Times New Roman" panose="02020603050405020304" pitchFamily="18" charset="0"/>
              </a:rPr>
              <a:t>Grupe de risc in LAL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5C3C1EFC-8430-4258-BEB6-98A8C7EEA24D}"/>
              </a:ext>
            </a:extLst>
          </p:cNvPr>
          <p:cNvSpPr>
            <a:spLocks noGrp="1"/>
          </p:cNvSpPr>
          <p:nvPr>
            <p:ph type="title"/>
          </p:nvPr>
        </p:nvSpPr>
        <p:spPr/>
        <p:txBody>
          <a:bodyPr/>
          <a:lstStyle/>
          <a:p>
            <a:r>
              <a:rPr lang="en-US" altLang="en-US" sz="3600" b="1">
                <a:latin typeface="Times New Roman" panose="02020603050405020304" pitchFamily="18" charset="0"/>
                <a:cs typeface="Times New Roman" panose="02020603050405020304" pitchFamily="18" charset="0"/>
              </a:rPr>
              <a:t>Diagnostic diferential </a:t>
            </a:r>
          </a:p>
        </p:txBody>
      </p:sp>
      <p:sp>
        <p:nvSpPr>
          <p:cNvPr id="56323" name="Content Placeholder 2">
            <a:extLst>
              <a:ext uri="{FF2B5EF4-FFF2-40B4-BE49-F238E27FC236}">
                <a16:creationId xmlns:a16="http://schemas.microsoft.com/office/drawing/2014/main" id="{9ADE51E2-7B03-46BB-AA7F-C0DCE78B4A81}"/>
              </a:ext>
            </a:extLst>
          </p:cNvPr>
          <p:cNvSpPr>
            <a:spLocks noGrp="1"/>
          </p:cNvSpPr>
          <p:nvPr>
            <p:ph idx="1"/>
          </p:nvPr>
        </p:nvSpPr>
        <p:spPr/>
        <p:txBody>
          <a:bodyPr>
            <a:normAutofit/>
          </a:bodyPr>
          <a:lstStyle/>
          <a:p>
            <a:r>
              <a:rPr lang="ro-RO" altLang="en-US" sz="2400" dirty="0">
                <a:latin typeface="Times New Roman" panose="02020603050405020304" pitchFamily="18" charset="0"/>
                <a:cs typeface="Times New Roman" panose="02020603050405020304" pitchFamily="18" charset="0"/>
              </a:rPr>
              <a:t>LAM - </a:t>
            </a:r>
            <a:r>
              <a:rPr lang="en-US" altLang="en-US" sz="2400" dirty="0">
                <a:latin typeface="Times New Roman" panose="02020603050405020304" pitchFamily="18" charset="0"/>
                <a:cs typeface="Times New Roman" panose="02020603050405020304" pitchFamily="18" charset="0"/>
              </a:rPr>
              <a:t>LAL</a:t>
            </a:r>
          </a:p>
          <a:p>
            <a:r>
              <a:rPr lang="en-US" altLang="en-US" sz="2400" dirty="0" err="1">
                <a:latin typeface="Times New Roman" panose="02020603050405020304" pitchFamily="18" charset="0"/>
                <a:cs typeface="Times New Roman" panose="02020603050405020304" pitchFamily="18" charset="0"/>
              </a:rPr>
              <a:t>reactiile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leucemoide</a:t>
            </a:r>
            <a:endParaRPr lang="en-US" altLang="en-US" sz="2400" dirty="0">
              <a:latin typeface="Times New Roman" panose="02020603050405020304" pitchFamily="18" charset="0"/>
              <a:cs typeface="Times New Roman" panose="02020603050405020304" pitchFamily="18" charset="0"/>
            </a:endParaRPr>
          </a:p>
          <a:p>
            <a:r>
              <a:rPr lang="en-US" altLang="en-US" sz="2400" dirty="0" err="1">
                <a:latin typeface="Times New Roman" panose="02020603050405020304" pitchFamily="18" charset="0"/>
                <a:cs typeface="Times New Roman" panose="02020603050405020304" pitchFamily="18" charset="0"/>
              </a:rPr>
              <a:t>Mononucleoza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infectioasa</a:t>
            </a:r>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RAA</a:t>
            </a:r>
          </a:p>
          <a:p>
            <a:r>
              <a:rPr lang="en-US" altLang="en-US" sz="2400" dirty="0" err="1">
                <a:latin typeface="Times New Roman" panose="02020603050405020304" pitchFamily="18" charset="0"/>
                <a:cs typeface="Times New Roman" panose="02020603050405020304" pitchFamily="18" charset="0"/>
              </a:rPr>
              <a:t>aplazia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medulara</a:t>
            </a:r>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SMD</a:t>
            </a:r>
          </a:p>
          <a:p>
            <a:r>
              <a:rPr lang="en-US" altLang="en-US" sz="2400" dirty="0">
                <a:latin typeface="Times New Roman" panose="02020603050405020304" pitchFamily="18" charset="0"/>
                <a:cs typeface="Times New Roman" panose="02020603050405020304" pitchFamily="18" charset="0"/>
              </a:rPr>
              <a:t>LGC </a:t>
            </a:r>
            <a:r>
              <a:rPr lang="en-US" altLang="en-US" sz="2400" dirty="0" err="1">
                <a:latin typeface="Times New Roman" panose="02020603050405020304" pitchFamily="18" charset="0"/>
                <a:cs typeface="Times New Roman" panose="02020603050405020304" pitchFamily="18" charset="0"/>
              </a:rPr>
              <a:t>faza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blastica</a:t>
            </a:r>
            <a:endParaRPr lang="en-US" altLang="en-US" sz="2400" dirty="0">
              <a:latin typeface="Times New Roman" panose="02020603050405020304" pitchFamily="18" charset="0"/>
              <a:cs typeface="Times New Roman" panose="02020603050405020304" pitchFamily="18" charset="0"/>
            </a:endParaRPr>
          </a:p>
          <a:p>
            <a:r>
              <a:rPr lang="en-US" altLang="en-US" sz="2400" dirty="0" err="1">
                <a:latin typeface="Times New Roman" panose="02020603050405020304" pitchFamily="18" charset="0"/>
                <a:cs typeface="Times New Roman" panose="02020603050405020304" pitchFamily="18" charset="0"/>
              </a:rPr>
              <a:t>Metastaze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osoase</a:t>
            </a:r>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LMNH </a:t>
            </a:r>
            <a:r>
              <a:rPr lang="en-US" altLang="en-US" sz="2400" dirty="0" err="1">
                <a:latin typeface="Times New Roman" panose="02020603050405020304" pitchFamily="18" charset="0"/>
                <a:cs typeface="Times New Roman" panose="02020603050405020304" pitchFamily="18" charset="0"/>
              </a:rPr>
              <a:t>diseminate</a:t>
            </a:r>
            <a:r>
              <a:rPr lang="en-US" altLang="en-US" sz="2400" dirty="0">
                <a:latin typeface="Times New Roman" panose="02020603050405020304" pitchFamily="18" charset="0"/>
                <a:cs typeface="Times New Roman" panose="02020603050405020304" pitchFamily="18" charset="0"/>
              </a:rPr>
              <a:t> la </a:t>
            </a:r>
            <a:r>
              <a:rPr lang="en-US" altLang="en-US" sz="2400" dirty="0" err="1">
                <a:latin typeface="Times New Roman" panose="02020603050405020304" pitchFamily="18" charset="0"/>
                <a:cs typeface="Times New Roman" panose="02020603050405020304" pitchFamily="18" charset="0"/>
              </a:rPr>
              <a:t>nivelul</a:t>
            </a:r>
            <a:r>
              <a:rPr lang="en-US" altLang="en-US" sz="2400" dirty="0">
                <a:latin typeface="Times New Roman" panose="02020603050405020304" pitchFamily="18" charset="0"/>
                <a:cs typeface="Times New Roman" panose="02020603050405020304" pitchFamily="18" charset="0"/>
              </a:rPr>
              <a:t> MO </a:t>
            </a:r>
            <a:r>
              <a:rPr lang="en-US" altLang="en-US" sz="2400" dirty="0" err="1">
                <a:latin typeface="Times New Roman" panose="02020603050405020304" pitchFamily="18" charset="0"/>
                <a:cs typeface="Times New Roman" panose="02020603050405020304" pitchFamily="18" charset="0"/>
              </a:rPr>
              <a:t>hematogene</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stadiul</a:t>
            </a:r>
            <a:r>
              <a:rPr lang="en-US" altLang="en-US" sz="2400" dirty="0">
                <a:latin typeface="Times New Roman" panose="02020603050405020304" pitchFamily="18" charset="0"/>
                <a:cs typeface="Times New Roman" panose="02020603050405020304" pitchFamily="18" charset="0"/>
              </a:rPr>
              <a:t> IV de </a:t>
            </a:r>
            <a:r>
              <a:rPr lang="en-US" altLang="en-US" sz="2400" dirty="0" err="1">
                <a:latin typeface="Times New Roman" panose="02020603050405020304" pitchFamily="18" charset="0"/>
                <a:cs typeface="Times New Roman" panose="02020603050405020304" pitchFamily="18" charset="0"/>
              </a:rPr>
              <a:t>boala</a:t>
            </a:r>
            <a:endParaRPr lang="en-US" altLang="en-US" sz="2400"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p:txBody>
      </p:sp>
      <p:pic>
        <p:nvPicPr>
          <p:cNvPr id="56324" name="Content Placeholder 3">
            <a:extLst>
              <a:ext uri="{FF2B5EF4-FFF2-40B4-BE49-F238E27FC236}">
                <a16:creationId xmlns:a16="http://schemas.microsoft.com/office/drawing/2014/main" id="{7A1E5C54-6D2A-42A0-A646-940A91690E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8324" y="930274"/>
            <a:ext cx="6262903" cy="421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236D7BE-7E65-4BA5-B0BE-A6B28AD50BC7}"/>
              </a:ext>
            </a:extLst>
          </p:cNvPr>
          <p:cNvSpPr>
            <a:spLocks noGrp="1"/>
          </p:cNvSpPr>
          <p:nvPr>
            <p:ph type="title"/>
          </p:nvPr>
        </p:nvSpPr>
        <p:spPr>
          <a:xfrm>
            <a:off x="1905000" y="228600"/>
            <a:ext cx="8229600" cy="1143000"/>
          </a:xfrm>
        </p:spPr>
        <p:txBody>
          <a:bodyPr/>
          <a:lstStyle/>
          <a:p>
            <a:r>
              <a:rPr lang="ro-RO" altLang="en-US" sz="3200" b="1">
                <a:latin typeface="Times New Roman" panose="02020603050405020304" pitchFamily="18" charset="0"/>
                <a:cs typeface="Times New Roman" panose="02020603050405020304" pitchFamily="18" charset="0"/>
              </a:rPr>
              <a:t>Complicatii</a:t>
            </a:r>
          </a:p>
        </p:txBody>
      </p:sp>
      <p:sp>
        <p:nvSpPr>
          <p:cNvPr id="57347" name="Content Placeholder 2">
            <a:extLst>
              <a:ext uri="{FF2B5EF4-FFF2-40B4-BE49-F238E27FC236}">
                <a16:creationId xmlns:a16="http://schemas.microsoft.com/office/drawing/2014/main" id="{F75CEF84-1586-4641-B762-5D8395A6F0A2}"/>
              </a:ext>
            </a:extLst>
          </p:cNvPr>
          <p:cNvSpPr>
            <a:spLocks noGrp="1"/>
          </p:cNvSpPr>
          <p:nvPr>
            <p:ph idx="1"/>
          </p:nvPr>
        </p:nvSpPr>
        <p:spPr/>
        <p:txBody>
          <a:bodyPr/>
          <a:lstStyle/>
          <a:p>
            <a:r>
              <a:rPr lang="ro-RO" altLang="en-US" sz="2400" i="1">
                <a:latin typeface="Times New Roman" panose="02020603050405020304" pitchFamily="18" charset="0"/>
                <a:cs typeface="Times New Roman" panose="02020603050405020304" pitchFamily="18" charset="0"/>
              </a:rPr>
              <a:t>Infectioase</a:t>
            </a:r>
          </a:p>
          <a:p>
            <a:r>
              <a:rPr lang="ro-RO" altLang="en-US" sz="2400" i="1">
                <a:latin typeface="Times New Roman" panose="02020603050405020304" pitchFamily="18" charset="0"/>
                <a:cs typeface="Times New Roman" panose="02020603050405020304" pitchFamily="18" charset="0"/>
              </a:rPr>
              <a:t>Hemoragice</a:t>
            </a:r>
            <a:r>
              <a:rPr lang="ro-RO" altLang="en-US" sz="2400">
                <a:latin typeface="Times New Roman" panose="02020603050405020304" pitchFamily="18" charset="0"/>
                <a:cs typeface="Times New Roman" panose="02020603050405020304" pitchFamily="18" charset="0"/>
              </a:rPr>
              <a:t> – Tpenie, CID</a:t>
            </a:r>
          </a:p>
          <a:p>
            <a:r>
              <a:rPr lang="ro-RO" altLang="en-US" sz="2400" i="1">
                <a:latin typeface="Times New Roman" panose="02020603050405020304" pitchFamily="18" charset="0"/>
                <a:cs typeface="Times New Roman" panose="02020603050405020304" pitchFamily="18" charset="0"/>
              </a:rPr>
              <a:t>Leucostaza</a:t>
            </a:r>
            <a:endParaRPr lang="en-US" altLang="en-US" sz="2400" i="1">
              <a:latin typeface="Times New Roman" panose="02020603050405020304" pitchFamily="18" charset="0"/>
              <a:cs typeface="Times New Roman" panose="02020603050405020304" pitchFamily="18" charset="0"/>
            </a:endParaRPr>
          </a:p>
          <a:p>
            <a:r>
              <a:rPr lang="en-US" altLang="en-US" sz="2400" i="1">
                <a:latin typeface="Times New Roman" panose="02020603050405020304" pitchFamily="18" charset="0"/>
                <a:cs typeface="Times New Roman" panose="02020603050405020304" pitchFamily="18" charset="0"/>
              </a:rPr>
              <a:t>Sindromul de liza tumorala</a:t>
            </a:r>
            <a:endParaRPr lang="ro-RO" altLang="en-US" sz="2400" i="1">
              <a:latin typeface="Times New Roman" panose="02020603050405020304" pitchFamily="18" charset="0"/>
              <a:cs typeface="Times New Roman" panose="02020603050405020304" pitchFamily="18" charset="0"/>
            </a:endParaRPr>
          </a:p>
          <a:p>
            <a:r>
              <a:rPr lang="ro-RO" altLang="en-US" sz="2400" i="1">
                <a:latin typeface="Times New Roman" panose="02020603050405020304" pitchFamily="18" charset="0"/>
                <a:cs typeface="Times New Roman" panose="02020603050405020304" pitchFamily="18" charset="0"/>
              </a:rPr>
              <a:t>Complicatii iatrogene: </a:t>
            </a:r>
          </a:p>
          <a:p>
            <a:pPr lvl="1">
              <a:buFontTx/>
              <a:buChar char="-"/>
            </a:pPr>
            <a:r>
              <a:rPr lang="ro-RO" altLang="en-US">
                <a:latin typeface="Times New Roman" panose="02020603050405020304" pitchFamily="18" charset="0"/>
                <a:cs typeface="Times New Roman" panose="02020603050405020304" pitchFamily="18" charset="0"/>
              </a:rPr>
              <a:t>corticoterapia</a:t>
            </a:r>
          </a:p>
          <a:p>
            <a:pPr lvl="1">
              <a:buFontTx/>
              <a:buChar char="-"/>
            </a:pPr>
            <a:r>
              <a:rPr lang="ro-RO" altLang="en-US">
                <a:latin typeface="Times New Roman" panose="02020603050405020304" pitchFamily="18" charset="0"/>
                <a:cs typeface="Times New Roman" panose="02020603050405020304" pitchFamily="18" charset="0"/>
              </a:rPr>
              <a:t>toxicitate hematologica </a:t>
            </a:r>
          </a:p>
          <a:p>
            <a:pPr lvl="1">
              <a:buFontTx/>
              <a:buChar char="-"/>
            </a:pPr>
            <a:r>
              <a:rPr lang="ro-RO" altLang="en-US">
                <a:latin typeface="Times New Roman" panose="02020603050405020304" pitchFamily="18" charset="0"/>
                <a:cs typeface="Times New Roman" panose="02020603050405020304" pitchFamily="18" charset="0"/>
              </a:rPr>
              <a:t>cardiaca – antraciclinele  </a:t>
            </a:r>
          </a:p>
          <a:p>
            <a:pPr lvl="1">
              <a:buFontTx/>
              <a:buChar char="-"/>
            </a:pPr>
            <a:r>
              <a:rPr lang="ro-RO" altLang="en-US">
                <a:latin typeface="Times New Roman" panose="02020603050405020304" pitchFamily="18" charset="0"/>
                <a:cs typeface="Times New Roman" panose="02020603050405020304" pitchFamily="18" charset="0"/>
              </a:rPr>
              <a:t>hepatica – L Asparaginaza, 6MP, Mtx, </a:t>
            </a:r>
          </a:p>
          <a:p>
            <a:pPr lvl="1">
              <a:buFontTx/>
              <a:buChar char="-"/>
            </a:pPr>
            <a:r>
              <a:rPr lang="ro-RO" altLang="en-US">
                <a:latin typeface="Times New Roman" panose="02020603050405020304" pitchFamily="18" charset="0"/>
                <a:cs typeface="Times New Roman" panose="02020603050405020304" pitchFamily="18" charset="0"/>
              </a:rPr>
              <a:t>neuropatie periferica - VCR</a:t>
            </a:r>
          </a:p>
          <a:p>
            <a:endParaRPr lang="ro-RO" altLang="en-US"/>
          </a:p>
          <a:p>
            <a:endParaRPr lang="ro-RO"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4D097C6F-F10E-4158-8E5C-6FC05516F796}"/>
              </a:ext>
            </a:extLst>
          </p:cNvPr>
          <p:cNvSpPr>
            <a:spLocks noGrp="1"/>
          </p:cNvSpPr>
          <p:nvPr>
            <p:ph type="title"/>
          </p:nvPr>
        </p:nvSpPr>
        <p:spPr>
          <a:xfrm>
            <a:off x="1981200" y="152400"/>
            <a:ext cx="8229600" cy="1143000"/>
          </a:xfrm>
        </p:spPr>
        <p:txBody>
          <a:bodyPr/>
          <a:lstStyle/>
          <a:p>
            <a:r>
              <a:rPr lang="en-US" altLang="en-US" sz="3200" b="1">
                <a:latin typeface="Times New Roman" panose="02020603050405020304" pitchFamily="18" charset="0"/>
                <a:cs typeface="Times New Roman" panose="02020603050405020304" pitchFamily="18" charset="0"/>
              </a:rPr>
              <a:t>Tratament</a:t>
            </a:r>
          </a:p>
        </p:txBody>
      </p:sp>
      <p:sp>
        <p:nvSpPr>
          <p:cNvPr id="3" name="Content Placeholder 2">
            <a:extLst>
              <a:ext uri="{FF2B5EF4-FFF2-40B4-BE49-F238E27FC236}">
                <a16:creationId xmlns:a16="http://schemas.microsoft.com/office/drawing/2014/main" id="{56C134B1-6260-48B2-9CF8-E7AFD25AE5CF}"/>
              </a:ext>
            </a:extLst>
          </p:cNvPr>
          <p:cNvSpPr>
            <a:spLocks noGrp="1"/>
          </p:cNvSpPr>
          <p:nvPr>
            <p:ph idx="1"/>
          </p:nvPr>
        </p:nvSpPr>
        <p:spPr>
          <a:xfrm>
            <a:off x="666750" y="1076325"/>
            <a:ext cx="8229600" cy="5257800"/>
          </a:xfrm>
        </p:spPr>
        <p:txBody>
          <a:bodyPr>
            <a:noAutofit/>
          </a:bodyPr>
          <a:lstStyle/>
          <a:p>
            <a:pPr>
              <a:buFont typeface="Arial" charset="0"/>
              <a:buChar char="•"/>
              <a:defRPr/>
            </a:pPr>
            <a:r>
              <a:rPr lang="en-US" sz="2400" dirty="0">
                <a:latin typeface="Times New Roman" pitchFamily="18" charset="0"/>
                <a:cs typeface="Times New Roman" pitchFamily="18" charset="0"/>
              </a:rPr>
              <a:t>De </a:t>
            </a:r>
            <a:r>
              <a:rPr lang="en-US" sz="2400" dirty="0" err="1">
                <a:latin typeface="Times New Roman" pitchFamily="18" charset="0"/>
                <a:cs typeface="Times New Roman" pitchFamily="18" charset="0"/>
              </a:rPr>
              <a:t>sustinere</a:t>
            </a:r>
            <a:endParaRPr lang="en-US" sz="2400" dirty="0">
              <a:latin typeface="Times New Roman" pitchFamily="18" charset="0"/>
              <a:cs typeface="Times New Roman" pitchFamily="18" charset="0"/>
            </a:endParaRPr>
          </a:p>
          <a:p>
            <a:pPr>
              <a:buFont typeface="Arial" charset="0"/>
              <a:buChar char="•"/>
              <a:defRPr/>
            </a:pPr>
            <a:r>
              <a:rPr lang="en-US" sz="2400" dirty="0">
                <a:latin typeface="Times New Roman" pitchFamily="18" charset="0"/>
                <a:cs typeface="Times New Roman" pitchFamily="18" charset="0"/>
              </a:rPr>
              <a:t>Specific</a:t>
            </a:r>
          </a:p>
          <a:p>
            <a:pPr marL="0" indent="0">
              <a:buNone/>
              <a:defRPr/>
            </a:pPr>
            <a:r>
              <a:rPr lang="en-US" sz="2400" dirty="0" err="1">
                <a:latin typeface="Times New Roman" pitchFamily="18" charset="0"/>
                <a:cs typeface="Times New Roman" pitchFamily="18" charset="0"/>
              </a:rPr>
              <a:t>Scop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curativ</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poliCT</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alloTMO</a:t>
            </a:r>
            <a:r>
              <a:rPr lang="en-US" sz="2400" dirty="0">
                <a:latin typeface="Times New Roman" pitchFamily="18" charset="0"/>
                <a:cs typeface="Times New Roman" pitchFamily="18" charset="0"/>
              </a:rPr>
              <a:t>) </a:t>
            </a:r>
          </a:p>
          <a:p>
            <a:pPr marL="0" indent="0">
              <a:buNone/>
              <a:defRPr/>
            </a:pPr>
            <a:endParaRPr lang="en-US" sz="2400" dirty="0">
              <a:latin typeface="Times New Roman" pitchFamily="18" charset="0"/>
              <a:cs typeface="Times New Roman" pitchFamily="18" charset="0"/>
            </a:endParaRPr>
          </a:p>
          <a:p>
            <a:pPr marL="0" indent="0">
              <a:buNone/>
              <a:defRPr/>
            </a:pPr>
            <a:r>
              <a:rPr lang="en-US" sz="2400" b="1" dirty="0">
                <a:effectLst>
                  <a:outerShdw blurRad="38100" dist="38100" dir="2700000" algn="tl">
                    <a:srgbClr val="000000">
                      <a:alpha val="43137"/>
                    </a:srgbClr>
                  </a:outerShdw>
                </a:effectLst>
                <a:latin typeface="Times New Roman" pitchFamily="18" charset="0"/>
                <a:cs typeface="Times New Roman" pitchFamily="18" charset="0"/>
              </a:rPr>
              <a:t>RC </a:t>
            </a:r>
          </a:p>
          <a:p>
            <a:pPr marL="0" indent="0">
              <a:buNone/>
              <a:defRPr/>
            </a:pPr>
            <a:r>
              <a:rPr lang="en-US" sz="2400" dirty="0" err="1">
                <a:latin typeface="Times New Roman" pitchFamily="18" charset="0"/>
                <a:cs typeface="Times New Roman" pitchFamily="18" charset="0"/>
              </a:rPr>
              <a:t>Periferic</a:t>
            </a:r>
            <a:endParaRPr lang="en-US" sz="2400" dirty="0">
              <a:latin typeface="Times New Roman" pitchFamily="18" charset="0"/>
              <a:cs typeface="Times New Roman" pitchFamily="18" charset="0"/>
            </a:endParaRPr>
          </a:p>
          <a:p>
            <a:pPr>
              <a:buFontTx/>
              <a:buChar char="-"/>
              <a:defRPr/>
            </a:pPr>
            <a:r>
              <a:rPr lang="en-US" sz="2400" dirty="0" err="1">
                <a:latin typeface="Times New Roman" pitchFamily="18" charset="0"/>
                <a:cs typeface="Times New Roman" pitchFamily="18" charset="0"/>
              </a:rPr>
              <a:t>Absenta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blastilor</a:t>
            </a:r>
            <a:r>
              <a:rPr lang="en-US" sz="2400" dirty="0">
                <a:latin typeface="Times New Roman" pitchFamily="18" charset="0"/>
                <a:cs typeface="Times New Roman" pitchFamily="18" charset="0"/>
              </a:rPr>
              <a:t> in </a:t>
            </a:r>
            <a:r>
              <a:rPr lang="en-US" sz="2400" dirty="0" err="1">
                <a:latin typeface="Times New Roman" pitchFamily="18" charset="0"/>
                <a:cs typeface="Times New Roman" pitchFamily="18" charset="0"/>
              </a:rPr>
              <a:t>sangele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periferic</a:t>
            </a:r>
            <a:endParaRPr lang="en-US" sz="2400" dirty="0">
              <a:latin typeface="Times New Roman" pitchFamily="18" charset="0"/>
              <a:cs typeface="Times New Roman" pitchFamily="18" charset="0"/>
            </a:endParaRPr>
          </a:p>
          <a:p>
            <a:pPr>
              <a:buFontTx/>
              <a:buChar char="-"/>
              <a:defRPr/>
            </a:pPr>
            <a:r>
              <a:rPr lang="en-US" sz="2400" dirty="0" err="1">
                <a:latin typeface="Times New Roman" pitchFamily="18" charset="0"/>
                <a:cs typeface="Times New Roman" pitchFamily="18" charset="0"/>
              </a:rPr>
              <a:t>Granulocite</a:t>
            </a:r>
            <a:r>
              <a:rPr lang="en-US" sz="2400" dirty="0">
                <a:latin typeface="Times New Roman" pitchFamily="18" charset="0"/>
                <a:cs typeface="Times New Roman" pitchFamily="18" charset="0"/>
              </a:rPr>
              <a:t> &gt;1000/mm3</a:t>
            </a:r>
          </a:p>
          <a:p>
            <a:pPr>
              <a:buFontTx/>
              <a:buChar char="-"/>
              <a:defRPr/>
            </a:pPr>
            <a:r>
              <a:rPr lang="en-US" sz="2400" dirty="0">
                <a:latin typeface="Times New Roman" pitchFamily="18" charset="0"/>
                <a:cs typeface="Times New Roman" pitchFamily="18" charset="0"/>
              </a:rPr>
              <a:t>T&gt; 100 000/mm3</a:t>
            </a:r>
          </a:p>
          <a:p>
            <a:pPr>
              <a:buFontTx/>
              <a:buChar char="-"/>
              <a:defRPr/>
            </a:pPr>
            <a:r>
              <a:rPr lang="en-US" sz="2400" dirty="0" err="1">
                <a:latin typeface="Times New Roman" pitchFamily="18" charset="0"/>
                <a:cs typeface="Times New Roman" pitchFamily="18" charset="0"/>
              </a:rPr>
              <a:t>Independenta</a:t>
            </a:r>
            <a:r>
              <a:rPr lang="en-US" sz="2400" dirty="0">
                <a:latin typeface="Times New Roman" pitchFamily="18" charset="0"/>
                <a:cs typeface="Times New Roman" pitchFamily="18" charset="0"/>
              </a:rPr>
              <a:t> de </a:t>
            </a:r>
            <a:r>
              <a:rPr lang="en-US" sz="2400" dirty="0" err="1">
                <a:latin typeface="Times New Roman" pitchFamily="18" charset="0"/>
                <a:cs typeface="Times New Roman" pitchFamily="18" charset="0"/>
              </a:rPr>
              <a:t>transfuzii</a:t>
            </a:r>
            <a:endParaRPr lang="en-US" sz="2400" dirty="0">
              <a:latin typeface="Times New Roman" pitchFamily="18" charset="0"/>
              <a:cs typeface="Times New Roman" pitchFamily="18" charset="0"/>
            </a:endParaRPr>
          </a:p>
          <a:p>
            <a:pPr marL="0" indent="0">
              <a:buNone/>
              <a:defRPr/>
            </a:pPr>
            <a:r>
              <a:rPr lang="en-US" sz="2400" dirty="0">
                <a:latin typeface="Times New Roman" pitchFamily="18" charset="0"/>
                <a:cs typeface="Times New Roman" pitchFamily="18" charset="0"/>
              </a:rPr>
              <a:t>Central</a:t>
            </a:r>
          </a:p>
          <a:p>
            <a:pPr marL="0" indent="0">
              <a:buNone/>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Blasti</a:t>
            </a:r>
            <a:r>
              <a:rPr lang="en-US" sz="2400" dirty="0">
                <a:latin typeface="Times New Roman" pitchFamily="18" charset="0"/>
                <a:cs typeface="Times New Roman" pitchFamily="18" charset="0"/>
              </a:rPr>
              <a:t> &lt; 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A77A427-549D-4FC5-8537-6FE9FBFE2EAA}"/>
              </a:ext>
            </a:extLst>
          </p:cNvPr>
          <p:cNvSpPr>
            <a:spLocks noGrp="1"/>
          </p:cNvSpPr>
          <p:nvPr>
            <p:ph type="title"/>
          </p:nvPr>
        </p:nvSpPr>
        <p:spPr>
          <a:xfrm>
            <a:off x="1981200" y="-7938"/>
            <a:ext cx="8229600" cy="1143001"/>
          </a:xfrm>
        </p:spPr>
        <p:txBody>
          <a:bodyPr/>
          <a:lstStyle/>
          <a:p>
            <a:r>
              <a:rPr lang="ro-RO" altLang="en-US" sz="3600" b="1"/>
              <a:t>Tratament de sustinere</a:t>
            </a:r>
            <a:endParaRPr lang="en-US" altLang="en-US" sz="3600"/>
          </a:p>
        </p:txBody>
      </p:sp>
      <p:sp>
        <p:nvSpPr>
          <p:cNvPr id="3" name="Content Placeholder 2">
            <a:extLst>
              <a:ext uri="{FF2B5EF4-FFF2-40B4-BE49-F238E27FC236}">
                <a16:creationId xmlns:a16="http://schemas.microsoft.com/office/drawing/2014/main" id="{FF3086CA-814C-4B6D-8465-0551BE8DC776}"/>
              </a:ext>
            </a:extLst>
          </p:cNvPr>
          <p:cNvSpPr>
            <a:spLocks noGrp="1"/>
          </p:cNvSpPr>
          <p:nvPr>
            <p:ph idx="1"/>
          </p:nvPr>
        </p:nvSpPr>
        <p:spPr>
          <a:xfrm>
            <a:off x="1733550" y="957263"/>
            <a:ext cx="7772400" cy="3124200"/>
          </a:xfrm>
        </p:spPr>
        <p:txBody>
          <a:bodyPr>
            <a:normAutofit fontScale="25000" lnSpcReduction="20000"/>
          </a:bodyPr>
          <a:lstStyle/>
          <a:p>
            <a:pPr marL="0" indent="0">
              <a:buNone/>
              <a:defRPr/>
            </a:pPr>
            <a:endParaRPr lang="en-US" b="1" dirty="0"/>
          </a:p>
          <a:p>
            <a:pPr marL="0" indent="0">
              <a:lnSpc>
                <a:spcPct val="170000"/>
              </a:lnSpc>
              <a:buNone/>
              <a:defRPr/>
            </a:pPr>
            <a:r>
              <a:rPr lang="ro-RO" sz="8000" b="1" dirty="0">
                <a:latin typeface="Arial" pitchFamily="34" charset="0"/>
                <a:cs typeface="Arial" pitchFamily="34" charset="0"/>
              </a:rPr>
              <a:t>A</a:t>
            </a:r>
            <a:r>
              <a:rPr lang="en-US" sz="8000" b="1" dirty="0" err="1">
                <a:latin typeface="Arial" pitchFamily="34" charset="0"/>
                <a:cs typeface="Arial" pitchFamily="34" charset="0"/>
              </a:rPr>
              <a:t>nemi</a:t>
            </a:r>
            <a:r>
              <a:rPr lang="ro-RO" sz="8000" b="1" dirty="0">
                <a:latin typeface="Arial" pitchFamily="34" charset="0"/>
                <a:cs typeface="Arial" pitchFamily="34" charset="0"/>
              </a:rPr>
              <a:t>a</a:t>
            </a:r>
            <a:r>
              <a:rPr lang="en-US" sz="8000" b="1" dirty="0">
                <a:latin typeface="Arial" pitchFamily="34" charset="0"/>
                <a:cs typeface="Arial" pitchFamily="34" charset="0"/>
              </a:rPr>
              <a:t>:</a:t>
            </a:r>
          </a:p>
          <a:p>
            <a:pPr>
              <a:lnSpc>
                <a:spcPct val="170000"/>
              </a:lnSpc>
              <a:buFont typeface="Arial" charset="0"/>
              <a:buChar char="•"/>
              <a:defRPr/>
            </a:pPr>
            <a:r>
              <a:rPr lang="en-US" sz="8000" dirty="0" err="1">
                <a:latin typeface="Arial" pitchFamily="34" charset="0"/>
                <a:cs typeface="Arial" pitchFamily="34" charset="0"/>
              </a:rPr>
              <a:t>terapie</a:t>
            </a:r>
            <a:r>
              <a:rPr lang="en-US" sz="8000" dirty="0">
                <a:latin typeface="Arial" pitchFamily="34" charset="0"/>
                <a:cs typeface="Arial" pitchFamily="34" charset="0"/>
              </a:rPr>
              <a:t> </a:t>
            </a:r>
            <a:r>
              <a:rPr lang="en-US" sz="8000" dirty="0" err="1">
                <a:latin typeface="Arial" pitchFamily="34" charset="0"/>
                <a:cs typeface="Arial" pitchFamily="34" charset="0"/>
              </a:rPr>
              <a:t>transfuzionala</a:t>
            </a:r>
            <a:r>
              <a:rPr lang="en-US" sz="8000" dirty="0">
                <a:latin typeface="Arial" pitchFamily="34" charset="0"/>
                <a:cs typeface="Arial" pitchFamily="34" charset="0"/>
              </a:rPr>
              <a:t> cu </a:t>
            </a:r>
            <a:r>
              <a:rPr lang="ro-RO" sz="8000" dirty="0">
                <a:latin typeface="Arial" pitchFamily="34" charset="0"/>
                <a:cs typeface="Arial" pitchFamily="34" charset="0"/>
              </a:rPr>
              <a:t>ME</a:t>
            </a:r>
            <a:endParaRPr lang="en-US" sz="8000" dirty="0">
              <a:latin typeface="Arial" pitchFamily="34" charset="0"/>
              <a:cs typeface="Arial" pitchFamily="34" charset="0"/>
            </a:endParaRPr>
          </a:p>
          <a:p>
            <a:pPr marL="0" indent="0">
              <a:lnSpc>
                <a:spcPct val="170000"/>
              </a:lnSpc>
              <a:buNone/>
              <a:defRPr/>
            </a:pPr>
            <a:r>
              <a:rPr lang="ro-RO" sz="8000" b="1" dirty="0">
                <a:latin typeface="Arial" pitchFamily="34" charset="0"/>
                <a:cs typeface="Arial" pitchFamily="34" charset="0"/>
              </a:rPr>
              <a:t>Trombocitopenia</a:t>
            </a:r>
            <a:r>
              <a:rPr lang="en-US" sz="8000" b="1" dirty="0">
                <a:latin typeface="Arial" pitchFamily="34" charset="0"/>
                <a:cs typeface="Arial" pitchFamily="34" charset="0"/>
              </a:rPr>
              <a:t>: </a:t>
            </a:r>
          </a:p>
          <a:p>
            <a:pPr>
              <a:lnSpc>
                <a:spcPct val="170000"/>
              </a:lnSpc>
              <a:buFont typeface="Arial" charset="0"/>
              <a:buChar char="•"/>
              <a:defRPr/>
            </a:pPr>
            <a:r>
              <a:rPr lang="ro-RO" sz="8000" dirty="0">
                <a:latin typeface="Arial" pitchFamily="34" charset="0"/>
                <a:cs typeface="Arial" pitchFamily="34" charset="0"/>
              </a:rPr>
              <a:t>MT</a:t>
            </a:r>
            <a:r>
              <a:rPr lang="ro-RO" sz="8000" baseline="30000" dirty="0">
                <a:latin typeface="Arial" pitchFamily="34" charset="0"/>
                <a:cs typeface="Arial" pitchFamily="34" charset="0"/>
              </a:rPr>
              <a:t> -</a:t>
            </a:r>
            <a:r>
              <a:rPr lang="ro-RO" sz="8000" dirty="0">
                <a:latin typeface="Arial" pitchFamily="34" charset="0"/>
                <a:cs typeface="Arial" pitchFamily="34" charset="0"/>
              </a:rPr>
              <a:t> &lt; 10 000/mm3 sau &lt; 20 000/mm3 + manifestari hemoragipare</a:t>
            </a:r>
          </a:p>
          <a:p>
            <a:pPr marL="0" indent="0">
              <a:lnSpc>
                <a:spcPct val="170000"/>
              </a:lnSpc>
              <a:buNone/>
              <a:defRPr/>
            </a:pPr>
            <a:r>
              <a:rPr lang="ro-RO" sz="8000" b="1" dirty="0">
                <a:latin typeface="Arial" pitchFamily="34" charset="0"/>
                <a:cs typeface="Arial" pitchFamily="34" charset="0"/>
              </a:rPr>
              <a:t>Granulocitopenia </a:t>
            </a:r>
            <a:r>
              <a:rPr lang="ro-RO" sz="8000" dirty="0">
                <a:latin typeface="Arial" pitchFamily="34" charset="0"/>
                <a:cs typeface="Arial" pitchFamily="34" charset="0"/>
              </a:rPr>
              <a:t>– G-CSF, Atb terapie</a:t>
            </a:r>
          </a:p>
          <a:p>
            <a:pPr marL="0" indent="0">
              <a:lnSpc>
                <a:spcPct val="170000"/>
              </a:lnSpc>
              <a:buNone/>
              <a:defRPr/>
            </a:pPr>
            <a:r>
              <a:rPr lang="ro-RO" sz="8000" dirty="0">
                <a:latin typeface="Arial" pitchFamily="34" charset="0"/>
                <a:cs typeface="Arial" pitchFamily="34" charset="0"/>
              </a:rPr>
              <a:t>Hidratare</a:t>
            </a:r>
          </a:p>
          <a:p>
            <a:pPr marL="0" indent="0">
              <a:lnSpc>
                <a:spcPct val="170000"/>
              </a:lnSpc>
              <a:buNone/>
              <a:defRPr/>
            </a:pPr>
            <a:r>
              <a:rPr lang="ro-RO" sz="8000" dirty="0">
                <a:latin typeface="Arial" pitchFamily="34" charset="0"/>
                <a:cs typeface="Arial" pitchFamily="34" charset="0"/>
              </a:rPr>
              <a:t>Milurit</a:t>
            </a:r>
          </a:p>
        </p:txBody>
      </p:sp>
      <p:pic>
        <p:nvPicPr>
          <p:cNvPr id="60420" name="Picture 2">
            <a:extLst>
              <a:ext uri="{FF2B5EF4-FFF2-40B4-BE49-F238E27FC236}">
                <a16:creationId xmlns:a16="http://schemas.microsoft.com/office/drawing/2014/main" id="{D73F31CD-5BC2-4E66-A477-D30AD86EC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032" y="418306"/>
            <a:ext cx="4114800"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2">
            <a:extLst>
              <a:ext uri="{FF2B5EF4-FFF2-40B4-BE49-F238E27FC236}">
                <a16:creationId xmlns:a16="http://schemas.microsoft.com/office/drawing/2014/main" id="{763EB979-5CD7-4957-AB44-6F8466269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026" y="4797425"/>
            <a:ext cx="87360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608F-784B-4B3E-B817-CC9DFFBE8817}"/>
              </a:ext>
            </a:extLst>
          </p:cNvPr>
          <p:cNvSpPr>
            <a:spLocks noGrp="1"/>
          </p:cNvSpPr>
          <p:nvPr>
            <p:ph type="title"/>
          </p:nvPr>
        </p:nvSpPr>
        <p:spPr/>
        <p:txBody>
          <a:bodyPr>
            <a:normAutofit fontScale="90000"/>
          </a:bodyPr>
          <a:lstStyle/>
          <a:p>
            <a:pPr>
              <a:defRPr/>
            </a:pPr>
            <a:br>
              <a:rPr lang="en-US" sz="3200" b="1" dirty="0">
                <a:latin typeface="Times New Roman" pitchFamily="18" charset="0"/>
                <a:cs typeface="Times New Roman" pitchFamily="18" charset="0"/>
              </a:rPr>
            </a:br>
            <a:br>
              <a:rPr lang="en-US" sz="3200" b="1" dirty="0">
                <a:latin typeface="Times New Roman" pitchFamily="18" charset="0"/>
                <a:cs typeface="Times New Roman" pitchFamily="18" charset="0"/>
              </a:rPr>
            </a:br>
            <a:r>
              <a:rPr lang="en-US" sz="3600" b="1" dirty="0" err="1">
                <a:latin typeface="Times New Roman" pitchFamily="18" charset="0"/>
                <a:cs typeface="Times New Roman" pitchFamily="18" charset="0"/>
              </a:rPr>
              <a:t>Tratamentul</a:t>
            </a:r>
            <a:r>
              <a:rPr lang="en-US" sz="3600" b="1" dirty="0">
                <a:latin typeface="Times New Roman" pitchFamily="18" charset="0"/>
                <a:cs typeface="Times New Roman" pitchFamily="18" charset="0"/>
              </a:rPr>
              <a:t> specific</a:t>
            </a:r>
            <a:br>
              <a:rPr lang="en-US" sz="3200" b="1" dirty="0">
                <a:latin typeface="Times New Roman" pitchFamily="18" charset="0"/>
                <a:cs typeface="Times New Roman" pitchFamily="18" charset="0"/>
              </a:rPr>
            </a:b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OBIECTIV: </a:t>
            </a:r>
            <a:r>
              <a:rPr lang="en-US" sz="3200" b="1" dirty="0" err="1">
                <a:latin typeface="Times New Roman" pitchFamily="18" charset="0"/>
                <a:cs typeface="Times New Roman" pitchFamily="18" charset="0"/>
              </a:rPr>
              <a:t>curativ</a:t>
            </a:r>
            <a:r>
              <a:rPr lang="en-US" sz="3200" b="1" dirty="0">
                <a:latin typeface="Times New Roman" pitchFamily="18" charset="0"/>
                <a:cs typeface="Times New Roman" pitchFamily="18" charset="0"/>
              </a:rPr>
              <a:t> la </a:t>
            </a:r>
            <a:r>
              <a:rPr lang="en-US" sz="3200" b="1" dirty="0" err="1">
                <a:latin typeface="Times New Roman" pitchFamily="18" charset="0"/>
                <a:cs typeface="Times New Roman" pitchFamily="18" charset="0"/>
              </a:rPr>
              <a:t>pacientii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tineri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paleativ</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varstnici</a:t>
            </a:r>
            <a:endParaRPr lang="ro-RO" sz="3200" dirty="0">
              <a:latin typeface="Times New Roman" pitchFamily="18" charset="0"/>
              <a:cs typeface="Times New Roman" pitchFamily="18" charset="0"/>
            </a:endParaRPr>
          </a:p>
        </p:txBody>
      </p:sp>
      <p:sp>
        <p:nvSpPr>
          <p:cNvPr id="3" name="Content Placeholder 2">
            <a:extLst>
              <a:ext uri="{FF2B5EF4-FFF2-40B4-BE49-F238E27FC236}">
                <a16:creationId xmlns:a16="http://schemas.microsoft.com/office/drawing/2014/main" id="{84342F62-A957-4F0D-BDBF-B32B0A3F222F}"/>
              </a:ext>
            </a:extLst>
          </p:cNvPr>
          <p:cNvSpPr>
            <a:spLocks noGrp="1"/>
          </p:cNvSpPr>
          <p:nvPr>
            <p:ph sz="half" idx="1"/>
          </p:nvPr>
        </p:nvSpPr>
        <p:spPr>
          <a:xfrm>
            <a:off x="1752600" y="1966912"/>
            <a:ext cx="4038600" cy="4525963"/>
          </a:xfrm>
        </p:spPr>
        <p:txBody>
          <a:bodyPr/>
          <a:lstStyle/>
          <a:p>
            <a:pPr marL="0" indent="0">
              <a:buNone/>
              <a:defRPr/>
            </a:pPr>
            <a:endParaRPr lang="en-US" dirty="0">
              <a:latin typeface="Times New Roman" pitchFamily="18" charset="0"/>
              <a:cs typeface="Times New Roman" pitchFamily="18" charset="0"/>
            </a:endParaRPr>
          </a:p>
          <a:p>
            <a:pPr marL="0" indent="0">
              <a:buNone/>
              <a:defRPr/>
            </a:pPr>
            <a:endParaRPr lang="en-US" dirty="0">
              <a:latin typeface="Times New Roman" pitchFamily="18" charset="0"/>
              <a:cs typeface="Times New Roman" pitchFamily="18" charset="0"/>
            </a:endParaRPr>
          </a:p>
          <a:p>
            <a:pPr marL="0" indent="0">
              <a:buNone/>
              <a:defRPr/>
            </a:pPr>
            <a:endParaRPr lang="en-US" dirty="0">
              <a:latin typeface="Times New Roman" pitchFamily="18" charset="0"/>
              <a:cs typeface="Times New Roman" pitchFamily="18" charset="0"/>
            </a:endParaRPr>
          </a:p>
          <a:p>
            <a:pPr marL="0" indent="0">
              <a:buNone/>
              <a:defRPr/>
            </a:pPr>
            <a:r>
              <a:rPr lang="en-US" b="1" dirty="0">
                <a:latin typeface="Times New Roman" pitchFamily="18" charset="0"/>
                <a:cs typeface="Times New Roman" pitchFamily="18" charset="0"/>
              </a:rPr>
              <a:t>LAM</a:t>
            </a:r>
          </a:p>
          <a:p>
            <a:pPr marL="514350" indent="-514350">
              <a:buFont typeface="Arial" charset="0"/>
              <a:buAutoNum type="arabicPeriod"/>
              <a:defRPr/>
            </a:pPr>
            <a:r>
              <a:rPr lang="en-US" dirty="0" err="1">
                <a:latin typeface="Times New Roman" pitchFamily="18" charset="0"/>
                <a:cs typeface="Times New Roman" pitchFamily="18" charset="0"/>
              </a:rPr>
              <a:t>Inductia</a:t>
            </a:r>
            <a:r>
              <a:rPr lang="en-US" dirty="0">
                <a:latin typeface="Times New Roman" pitchFamily="18" charset="0"/>
                <a:cs typeface="Times New Roman" pitchFamily="18" charset="0"/>
              </a:rPr>
              <a:t> RC</a:t>
            </a:r>
          </a:p>
          <a:p>
            <a:pPr marL="514350" indent="-514350">
              <a:buFont typeface="Arial" charset="0"/>
              <a:buAutoNum type="arabicPeriod"/>
              <a:defRPr/>
            </a:pPr>
            <a:r>
              <a:rPr lang="en-US" dirty="0" err="1">
                <a:latin typeface="Times New Roman" pitchFamily="18" charset="0"/>
                <a:cs typeface="Times New Roman" pitchFamily="18" charset="0"/>
              </a:rPr>
              <a:t>Consolidare</a:t>
            </a:r>
            <a:endParaRPr lang="ro-RO" dirty="0">
              <a:latin typeface="Times New Roman" pitchFamily="18" charset="0"/>
              <a:cs typeface="Times New Roman" pitchFamily="18" charset="0"/>
            </a:endParaRPr>
          </a:p>
        </p:txBody>
      </p:sp>
      <p:sp>
        <p:nvSpPr>
          <p:cNvPr id="4" name="Content Placeholder 3">
            <a:extLst>
              <a:ext uri="{FF2B5EF4-FFF2-40B4-BE49-F238E27FC236}">
                <a16:creationId xmlns:a16="http://schemas.microsoft.com/office/drawing/2014/main" id="{E46A8621-9A34-40FE-8965-02C40D496018}"/>
              </a:ext>
            </a:extLst>
          </p:cNvPr>
          <p:cNvSpPr>
            <a:spLocks noGrp="1"/>
          </p:cNvSpPr>
          <p:nvPr>
            <p:ph sz="half" idx="2"/>
          </p:nvPr>
        </p:nvSpPr>
        <p:spPr/>
        <p:txBody>
          <a:bodyPr/>
          <a:lstStyle/>
          <a:p>
            <a:pPr marL="0" indent="0">
              <a:buNone/>
              <a:defRPr/>
            </a:pPr>
            <a:endParaRPr lang="en-US" dirty="0">
              <a:latin typeface="Times New Roman" pitchFamily="18" charset="0"/>
              <a:cs typeface="Times New Roman" pitchFamily="18" charset="0"/>
            </a:endParaRPr>
          </a:p>
          <a:p>
            <a:pPr marL="0" indent="0">
              <a:buNone/>
              <a:defRPr/>
            </a:pPr>
            <a:endParaRPr lang="en-US" dirty="0">
              <a:latin typeface="Times New Roman" pitchFamily="18" charset="0"/>
              <a:cs typeface="Times New Roman" pitchFamily="18" charset="0"/>
            </a:endParaRPr>
          </a:p>
          <a:p>
            <a:pPr marL="0" indent="0">
              <a:buNone/>
              <a:defRPr/>
            </a:pPr>
            <a:endParaRPr lang="en-US" b="1" dirty="0">
              <a:latin typeface="Times New Roman" pitchFamily="18" charset="0"/>
              <a:cs typeface="Times New Roman" pitchFamily="18" charset="0"/>
            </a:endParaRPr>
          </a:p>
          <a:p>
            <a:pPr marL="0" indent="0">
              <a:buNone/>
              <a:defRPr/>
            </a:pPr>
            <a:r>
              <a:rPr lang="en-US" b="1" dirty="0">
                <a:latin typeface="Times New Roman" pitchFamily="18" charset="0"/>
                <a:cs typeface="Times New Roman" pitchFamily="18" charset="0"/>
              </a:rPr>
              <a:t>LAL</a:t>
            </a:r>
          </a:p>
          <a:p>
            <a:pPr marL="514350" indent="-514350">
              <a:buFont typeface="Arial" charset="0"/>
              <a:buAutoNum type="arabicPeriod"/>
              <a:defRPr/>
            </a:pPr>
            <a:r>
              <a:rPr lang="en-US" dirty="0" err="1">
                <a:latin typeface="Times New Roman" pitchFamily="18" charset="0"/>
                <a:cs typeface="Times New Roman" pitchFamily="18" charset="0"/>
              </a:rPr>
              <a:t>Inductie</a:t>
            </a:r>
            <a:r>
              <a:rPr lang="en-US" dirty="0">
                <a:latin typeface="Times New Roman" pitchFamily="18" charset="0"/>
                <a:cs typeface="Times New Roman" pitchFamily="18" charset="0"/>
              </a:rPr>
              <a:t> RC</a:t>
            </a:r>
          </a:p>
          <a:p>
            <a:pPr marL="514350" indent="-514350">
              <a:buFont typeface="Arial" charset="0"/>
              <a:buAutoNum type="arabicPeriod"/>
              <a:defRPr/>
            </a:pPr>
            <a:r>
              <a:rPr lang="en-US" dirty="0" err="1">
                <a:latin typeface="Times New Roman" pitchFamily="18" charset="0"/>
                <a:cs typeface="Times New Roman" pitchFamily="18" charset="0"/>
              </a:rPr>
              <a:t>Profilaxia</a:t>
            </a:r>
            <a:r>
              <a:rPr lang="en-US" dirty="0">
                <a:latin typeface="Times New Roman" pitchFamily="18" charset="0"/>
                <a:cs typeface="Times New Roman" pitchFamily="18" charset="0"/>
              </a:rPr>
              <a:t> SNC</a:t>
            </a:r>
          </a:p>
          <a:p>
            <a:pPr marL="514350" indent="-514350">
              <a:buFont typeface="Arial" charset="0"/>
              <a:buAutoNum type="arabicPeriod"/>
              <a:defRPr/>
            </a:pPr>
            <a:r>
              <a:rPr lang="en-US" dirty="0" err="1">
                <a:latin typeface="Times New Roman" pitchFamily="18" charset="0"/>
                <a:cs typeface="Times New Roman" pitchFamily="18" charset="0"/>
              </a:rPr>
              <a:t>Consolidare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precoce</a:t>
            </a:r>
            <a:endParaRPr lang="en-US" dirty="0">
              <a:latin typeface="Times New Roman" pitchFamily="18" charset="0"/>
              <a:cs typeface="Times New Roman" pitchFamily="18" charset="0"/>
            </a:endParaRPr>
          </a:p>
          <a:p>
            <a:pPr marL="514350" indent="-514350">
              <a:buFont typeface="Arial" charset="0"/>
              <a:buAutoNum type="arabicPeriod"/>
              <a:defRPr/>
            </a:pPr>
            <a:r>
              <a:rPr lang="en-US" dirty="0" err="1">
                <a:latin typeface="Times New Roman" pitchFamily="18" charset="0"/>
                <a:cs typeface="Times New Roman" pitchFamily="18" charset="0"/>
              </a:rPr>
              <a:t>Mentinere</a:t>
            </a:r>
            <a:r>
              <a:rPr lang="en-US" dirty="0">
                <a:latin typeface="Times New Roman" pitchFamily="18" charset="0"/>
                <a:cs typeface="Times New Roman" pitchFamily="18" charset="0"/>
              </a:rPr>
              <a:t> </a:t>
            </a:r>
          </a:p>
          <a:p>
            <a:pPr>
              <a:buFont typeface="Arial" charset="0"/>
              <a:buChar char="•"/>
              <a:defRPr/>
            </a:pPr>
            <a:endParaRPr lang="ro-RO"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1EE78E79-0B8E-46B4-B5B2-F7BEAF3B6462}"/>
              </a:ext>
            </a:extLst>
          </p:cNvPr>
          <p:cNvSpPr>
            <a:spLocks noChangeArrowheads="1"/>
          </p:cNvSpPr>
          <p:nvPr/>
        </p:nvSpPr>
        <p:spPr bwMode="auto">
          <a:xfrm>
            <a:off x="3871913" y="1625601"/>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n-US" altLang="en-US" sz="2000" dirty="0" err="1">
                <a:solidFill>
                  <a:prstClr val="black"/>
                </a:solidFill>
                <a:latin typeface="Arial" panose="020B0604020202020204" pitchFamily="34" charset="0"/>
              </a:rPr>
              <a:t>Boli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clonale</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în</a:t>
            </a:r>
            <a:r>
              <a:rPr lang="en-US" altLang="en-US" sz="2000" dirty="0">
                <a:solidFill>
                  <a:prstClr val="black"/>
                </a:solidFill>
                <a:latin typeface="Arial" panose="020B0604020202020204" pitchFamily="34" charset="0"/>
              </a:rPr>
              <a:t> care </a:t>
            </a:r>
            <a:r>
              <a:rPr lang="en-US" altLang="en-US" sz="2000" dirty="0" err="1">
                <a:solidFill>
                  <a:prstClr val="black"/>
                </a:solidFill>
                <a:latin typeface="Arial" panose="020B0604020202020204" pitchFamily="34" charset="0"/>
              </a:rPr>
              <a:t>apare</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dereglarea</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programului</a:t>
            </a:r>
            <a:r>
              <a:rPr lang="en-US" altLang="en-US" sz="2000" dirty="0">
                <a:solidFill>
                  <a:prstClr val="black"/>
                </a:solidFill>
                <a:latin typeface="Arial" panose="020B0604020202020204" pitchFamily="34" charset="0"/>
              </a:rPr>
              <a:t> de </a:t>
            </a:r>
            <a:r>
              <a:rPr lang="en-US" altLang="en-US" sz="2000" dirty="0" err="1">
                <a:solidFill>
                  <a:prstClr val="black"/>
                </a:solidFill>
                <a:latin typeface="Arial" panose="020B0604020202020204" pitchFamily="34" charset="0"/>
              </a:rPr>
              <a:t>diferenţiere</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şi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maturare</a:t>
            </a:r>
            <a:r>
              <a:rPr lang="en-US" altLang="en-US" sz="2000" dirty="0">
                <a:solidFill>
                  <a:prstClr val="black"/>
                </a:solidFill>
                <a:latin typeface="Arial" panose="020B0604020202020204" pitchFamily="34" charset="0"/>
              </a:rPr>
              <a:t> a </a:t>
            </a:r>
            <a:r>
              <a:rPr lang="en-US" altLang="en-US" sz="2000" dirty="0" err="1">
                <a:solidFill>
                  <a:prstClr val="black"/>
                </a:solidFill>
                <a:latin typeface="Arial" panose="020B0604020202020204" pitchFamily="34" charset="0"/>
              </a:rPr>
              <a:t>precursorilor</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celulari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datorită</a:t>
            </a:r>
            <a:r>
              <a:rPr lang="en-US" altLang="en-US" sz="2000" dirty="0">
                <a:solidFill>
                  <a:prstClr val="black"/>
                </a:solidFill>
                <a:latin typeface="Arial" panose="020B0604020202020204" pitchFamily="34" charset="0"/>
              </a:rPr>
              <a:t>:</a:t>
            </a:r>
          </a:p>
        </p:txBody>
      </p:sp>
      <p:sp>
        <p:nvSpPr>
          <p:cNvPr id="8195" name="Rectangle 4">
            <a:extLst>
              <a:ext uri="{FF2B5EF4-FFF2-40B4-BE49-F238E27FC236}">
                <a16:creationId xmlns:a16="http://schemas.microsoft.com/office/drawing/2014/main" id="{A4820B00-00B0-410B-B081-4B41933CD800}"/>
              </a:ext>
            </a:extLst>
          </p:cNvPr>
          <p:cNvSpPr>
            <a:spLocks noChangeArrowheads="1"/>
          </p:cNvSpPr>
          <p:nvPr/>
        </p:nvSpPr>
        <p:spPr bwMode="auto">
          <a:xfrm>
            <a:off x="1765300" y="3031686"/>
            <a:ext cx="2438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n-US" altLang="en-US" sz="2000" dirty="0" err="1">
                <a:solidFill>
                  <a:prstClr val="black"/>
                </a:solidFill>
                <a:latin typeface="Arial" panose="020B0604020202020204" pitchFamily="34" charset="0"/>
              </a:rPr>
              <a:t>anomalii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cromozomiale</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dobândite</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translocaţii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inversii</a:t>
            </a:r>
            <a:r>
              <a:rPr lang="en-US" altLang="en-US" sz="2000" dirty="0">
                <a:solidFill>
                  <a:prstClr val="black"/>
                </a:solidFill>
                <a:latin typeface="Arial" panose="020B0604020202020204" pitchFamily="34" charset="0"/>
              </a:rPr>
              <a:t>)</a:t>
            </a:r>
          </a:p>
        </p:txBody>
      </p:sp>
      <p:sp>
        <p:nvSpPr>
          <p:cNvPr id="8196" name="Rectangle 5">
            <a:extLst>
              <a:ext uri="{FF2B5EF4-FFF2-40B4-BE49-F238E27FC236}">
                <a16:creationId xmlns:a16="http://schemas.microsoft.com/office/drawing/2014/main" id="{E11B9D63-B0A9-4D59-9591-7C79B133E2DB}"/>
              </a:ext>
            </a:extLst>
          </p:cNvPr>
          <p:cNvSpPr>
            <a:spLocks noChangeArrowheads="1"/>
          </p:cNvSpPr>
          <p:nvPr/>
        </p:nvSpPr>
        <p:spPr bwMode="auto">
          <a:xfrm>
            <a:off x="4995862" y="3329057"/>
            <a:ext cx="2324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n-US" altLang="en-US" sz="2000" dirty="0" err="1">
                <a:solidFill>
                  <a:prstClr val="black"/>
                </a:solidFill>
                <a:latin typeface="Arial" panose="020B0604020202020204" pitchFamily="34" charset="0"/>
              </a:rPr>
              <a:t>rearanjamente</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genetice</a:t>
            </a:r>
            <a:endParaRPr lang="en-US" altLang="en-US" sz="2000" dirty="0">
              <a:solidFill>
                <a:prstClr val="black"/>
              </a:solidFill>
              <a:latin typeface="Arial" panose="020B0604020202020204" pitchFamily="34" charset="0"/>
            </a:endParaRPr>
          </a:p>
        </p:txBody>
      </p:sp>
      <p:sp>
        <p:nvSpPr>
          <p:cNvPr id="8197" name="Rectangle 6">
            <a:extLst>
              <a:ext uri="{FF2B5EF4-FFF2-40B4-BE49-F238E27FC236}">
                <a16:creationId xmlns:a16="http://schemas.microsoft.com/office/drawing/2014/main" id="{92C0D363-01BA-433D-A595-9A3A5DFC9E3A}"/>
              </a:ext>
            </a:extLst>
          </p:cNvPr>
          <p:cNvSpPr>
            <a:spLocks noChangeArrowheads="1"/>
          </p:cNvSpPr>
          <p:nvPr/>
        </p:nvSpPr>
        <p:spPr bwMode="auto">
          <a:xfrm>
            <a:off x="8167156" y="3328988"/>
            <a:ext cx="2209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n-US" altLang="en-US" sz="2000" dirty="0" err="1">
                <a:solidFill>
                  <a:prstClr val="black"/>
                </a:solidFill>
                <a:latin typeface="Arial" panose="020B0604020202020204" pitchFamily="34" charset="0"/>
              </a:rPr>
              <a:t>alterări</a:t>
            </a:r>
            <a:r>
              <a:rPr lang="en-US" altLang="en-US" sz="2000" dirty="0">
                <a:solidFill>
                  <a:prstClr val="black"/>
                </a:solidFill>
                <a:latin typeface="Arial" panose="020B0604020202020204" pitchFamily="34" charset="0"/>
              </a:rPr>
              <a:t> a </a:t>
            </a:r>
            <a:r>
              <a:rPr lang="en-US" altLang="en-US" sz="2000" dirty="0" err="1">
                <a:solidFill>
                  <a:prstClr val="black"/>
                </a:solidFill>
                <a:latin typeface="Arial" panose="020B0604020202020204" pitchFamily="34" charset="0"/>
              </a:rPr>
              <a:t>expresiei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unor</a:t>
            </a:r>
            <a:r>
              <a:rPr lang="en-US" altLang="en-US" sz="2000" dirty="0">
                <a:solidFill>
                  <a:prstClr val="black"/>
                </a:solidFill>
                <a:latin typeface="Arial" panose="020B0604020202020204" pitchFamily="34" charset="0"/>
              </a:rPr>
              <a:t> gene </a:t>
            </a:r>
          </a:p>
        </p:txBody>
      </p:sp>
      <p:sp>
        <p:nvSpPr>
          <p:cNvPr id="8198" name="Rectangle 8">
            <a:extLst>
              <a:ext uri="{FF2B5EF4-FFF2-40B4-BE49-F238E27FC236}">
                <a16:creationId xmlns:a16="http://schemas.microsoft.com/office/drawing/2014/main" id="{D95B9201-E03B-4B2E-AFD6-C4060B4BDEAF}"/>
              </a:ext>
            </a:extLst>
          </p:cNvPr>
          <p:cNvSpPr>
            <a:spLocks noChangeArrowheads="1"/>
          </p:cNvSpPr>
          <p:nvPr/>
        </p:nvSpPr>
        <p:spPr bwMode="auto">
          <a:xfrm>
            <a:off x="4203700" y="5889626"/>
            <a:ext cx="47179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r>
              <a:rPr lang="en-US" altLang="en-US" sz="2400" b="1" dirty="0">
                <a:solidFill>
                  <a:prstClr val="black"/>
                </a:solidFill>
                <a:latin typeface="Arial" panose="020B0604020202020204" pitchFamily="34" charset="0"/>
              </a:rPr>
              <a:t>TRANSFORMARE LEUCEMICĂ</a:t>
            </a:r>
          </a:p>
        </p:txBody>
      </p:sp>
      <p:cxnSp>
        <p:nvCxnSpPr>
          <p:cNvPr id="14" name="Straight Arrow Connector 13">
            <a:extLst>
              <a:ext uri="{FF2B5EF4-FFF2-40B4-BE49-F238E27FC236}">
                <a16:creationId xmlns:a16="http://schemas.microsoft.com/office/drawing/2014/main" id="{B12CAC68-A452-4075-BC39-A154EFDE358C}"/>
              </a:ext>
            </a:extLst>
          </p:cNvPr>
          <p:cNvCxnSpPr>
            <a:cxnSpLocks/>
          </p:cNvCxnSpPr>
          <p:nvPr/>
        </p:nvCxnSpPr>
        <p:spPr>
          <a:xfrm>
            <a:off x="4038601" y="4795670"/>
            <a:ext cx="1300163" cy="95901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A66C8F-506C-467C-B06B-03F1E611CF6B}"/>
              </a:ext>
            </a:extLst>
          </p:cNvPr>
          <p:cNvCxnSpPr>
            <a:cxnSpLocks/>
          </p:cNvCxnSpPr>
          <p:nvPr/>
        </p:nvCxnSpPr>
        <p:spPr>
          <a:xfrm flipH="1">
            <a:off x="6892925" y="4724738"/>
            <a:ext cx="1550988" cy="10601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A5F329-7BD6-4C26-AAE0-24E5C8ADF1F1}"/>
              </a:ext>
            </a:extLst>
          </p:cNvPr>
          <p:cNvCxnSpPr>
            <a:cxnSpLocks/>
          </p:cNvCxnSpPr>
          <p:nvPr/>
        </p:nvCxnSpPr>
        <p:spPr>
          <a:xfrm>
            <a:off x="6157913" y="4344650"/>
            <a:ext cx="1" cy="14671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202" name="Title 1">
            <a:extLst>
              <a:ext uri="{FF2B5EF4-FFF2-40B4-BE49-F238E27FC236}">
                <a16:creationId xmlns:a16="http://schemas.microsoft.com/office/drawing/2014/main" id="{92BB7FB1-36FD-4788-8465-06BB9CE3C334}"/>
              </a:ext>
            </a:extLst>
          </p:cNvPr>
          <p:cNvSpPr txBox="1">
            <a:spLocks/>
          </p:cNvSpPr>
          <p:nvPr/>
        </p:nvSpPr>
        <p:spPr bwMode="auto">
          <a:xfrm>
            <a:off x="1981200" y="228600"/>
            <a:ext cx="822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defRPr/>
            </a:pPr>
            <a:r>
              <a:rPr lang="en-US" altLang="en-US" sz="2000" b="1" dirty="0" err="1">
                <a:solidFill>
                  <a:prstClr val="black"/>
                </a:solidFill>
                <a:latin typeface="Arial" panose="020B0604020202020204" pitchFamily="34" charset="0"/>
              </a:rPr>
              <a:t>Leucemiile</a:t>
            </a:r>
            <a:r>
              <a:rPr lang="en-US" altLang="en-US" sz="2000" b="1" dirty="0">
                <a:solidFill>
                  <a:prstClr val="black"/>
                </a:solidFill>
                <a:latin typeface="Arial" panose="020B0604020202020204" pitchFamily="34" charset="0"/>
              </a:rPr>
              <a:t> acute </a:t>
            </a:r>
            <a:r>
              <a:rPr lang="en-US" altLang="en-US" sz="2000" dirty="0">
                <a:solidFill>
                  <a:prstClr val="black"/>
                </a:solidFill>
                <a:latin typeface="Arial" panose="020B0604020202020204" pitchFamily="34" charset="0"/>
              </a:rPr>
              <a:t>sunt </a:t>
            </a:r>
            <a:r>
              <a:rPr lang="en-US" altLang="en-US" sz="2000" dirty="0" err="1">
                <a:solidFill>
                  <a:prstClr val="black"/>
                </a:solidFill>
                <a:latin typeface="Arial" panose="020B0604020202020204" pitchFamily="34" charset="0"/>
              </a:rPr>
              <a:t>boli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clonale</a:t>
            </a:r>
            <a:r>
              <a:rPr lang="en-US" altLang="en-US" sz="2000" dirty="0">
                <a:solidFill>
                  <a:prstClr val="black"/>
                </a:solidFill>
                <a:latin typeface="Arial" panose="020B0604020202020204" pitchFamily="34" charset="0"/>
              </a:rPr>
              <a:t> care se </a:t>
            </a:r>
            <a:r>
              <a:rPr lang="en-US" altLang="en-US" sz="2000" dirty="0" err="1">
                <a:solidFill>
                  <a:prstClr val="black"/>
                </a:solidFill>
                <a:latin typeface="Arial" panose="020B0604020202020204" pitchFamily="34" charset="0"/>
              </a:rPr>
              <a:t>dezvoltă</a:t>
            </a:r>
            <a:r>
              <a:rPr lang="en-US" altLang="en-US" sz="2000" dirty="0">
                <a:solidFill>
                  <a:prstClr val="black"/>
                </a:solidFill>
                <a:latin typeface="Arial" panose="020B0604020202020204" pitchFamily="34" charset="0"/>
              </a:rPr>
              <a:t> din </a:t>
            </a:r>
            <a:r>
              <a:rPr lang="en-US" altLang="en-US" sz="2000" dirty="0" err="1">
                <a:solidFill>
                  <a:prstClr val="black"/>
                </a:solidFill>
                <a:latin typeface="Arial" panose="020B0604020202020204" pitchFamily="34" charset="0"/>
              </a:rPr>
              <a:t>progenitorii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hematopoietici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limfoizi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sau</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mieloizi</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sau</a:t>
            </a:r>
            <a:r>
              <a:rPr lang="en-US" altLang="en-US" sz="2000" dirty="0">
                <a:solidFill>
                  <a:prstClr val="black"/>
                </a:solidFill>
                <a:latin typeface="Arial" panose="020B0604020202020204" pitchFamily="34" charset="0"/>
              </a:rPr>
              <a:t> din </a:t>
            </a:r>
            <a:r>
              <a:rPr lang="en-US" altLang="en-US" sz="2000" dirty="0" err="1">
                <a:solidFill>
                  <a:prstClr val="black"/>
                </a:solidFill>
                <a:latin typeface="Arial" panose="020B0604020202020204" pitchFamily="34" charset="0"/>
              </a:rPr>
              <a:t>celulele</a:t>
            </a:r>
            <a:r>
              <a:rPr lang="en-US" altLang="en-US" sz="2000" dirty="0">
                <a:solidFill>
                  <a:prstClr val="black"/>
                </a:solidFill>
                <a:latin typeface="Arial" panose="020B0604020202020204" pitchFamily="34" charset="0"/>
              </a:rPr>
              <a:t> stem </a:t>
            </a:r>
            <a:r>
              <a:rPr lang="en-US" altLang="en-US" sz="2000" dirty="0" err="1">
                <a:solidFill>
                  <a:prstClr val="black"/>
                </a:solidFill>
                <a:latin typeface="Arial" panose="020B0604020202020204" pitchFamily="34" charset="0"/>
              </a:rPr>
              <a:t>hematopoietice</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înainte</a:t>
            </a:r>
            <a:r>
              <a:rPr lang="en-US" altLang="en-US" sz="2000" dirty="0">
                <a:solidFill>
                  <a:prstClr val="black"/>
                </a:solidFill>
                <a:latin typeface="Arial" panose="020B0604020202020204" pitchFamily="34" charset="0"/>
              </a:rPr>
              <a:t> de </a:t>
            </a:r>
            <a:r>
              <a:rPr lang="en-US" altLang="en-US" sz="2000" dirty="0" err="1">
                <a:solidFill>
                  <a:prstClr val="black"/>
                </a:solidFill>
                <a:latin typeface="Arial" panose="020B0604020202020204" pitchFamily="34" charset="0"/>
              </a:rPr>
              <a:t>diferenţierea</a:t>
            </a:r>
            <a:r>
              <a:rPr lang="en-US" altLang="en-US" sz="2000" dirty="0">
                <a:solidFill>
                  <a:prstClr val="black"/>
                </a:solidFill>
                <a:latin typeface="Arial" panose="020B0604020202020204" pitchFamily="34" charset="0"/>
              </a:rPr>
              <a:t> </a:t>
            </a:r>
            <a:r>
              <a:rPr lang="en-US" altLang="en-US" sz="2000" dirty="0" err="1">
                <a:solidFill>
                  <a:prstClr val="black"/>
                </a:solidFill>
                <a:latin typeface="Arial" panose="020B0604020202020204" pitchFamily="34" charset="0"/>
              </a:rPr>
              <a:t>mieloid-limfoid</a:t>
            </a:r>
            <a:r>
              <a:rPr lang="en-US" altLang="en-US" sz="2000" dirty="0">
                <a:solidFill>
                  <a:prstClr val="black"/>
                </a:solidFill>
                <a:latin typeface="Arial" panose="020B0604020202020204" pitchFamily="34" charset="0"/>
              </a:rPr>
              <a:t>.</a:t>
            </a:r>
            <a:br>
              <a:rPr lang="en-US" altLang="en-US" sz="2000" dirty="0">
                <a:solidFill>
                  <a:prstClr val="black"/>
                </a:solidFill>
                <a:latin typeface="Arial" panose="020B0604020202020204" pitchFamily="34" charset="0"/>
              </a:rPr>
            </a:br>
            <a:endParaRPr lang="en-US" altLang="en-US" sz="2000" dirty="0">
              <a:solidFill>
                <a:prstClr val="black"/>
              </a:solidFill>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4026-2605-4A06-ACF6-A1DDB0033EF5}"/>
              </a:ext>
            </a:extLst>
          </p:cNvPr>
          <p:cNvSpPr>
            <a:spLocks noGrp="1"/>
          </p:cNvSpPr>
          <p:nvPr>
            <p:ph type="title"/>
          </p:nvPr>
        </p:nvSpPr>
        <p:spPr/>
        <p:txBody>
          <a:bodyPr>
            <a:normAutofit/>
          </a:bodyPr>
          <a:lstStyle/>
          <a:p>
            <a:pPr>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LAM</a:t>
            </a:r>
          </a:p>
        </p:txBody>
      </p:sp>
      <p:sp>
        <p:nvSpPr>
          <p:cNvPr id="62467" name="Content Placeholder 2">
            <a:extLst>
              <a:ext uri="{FF2B5EF4-FFF2-40B4-BE49-F238E27FC236}">
                <a16:creationId xmlns:a16="http://schemas.microsoft.com/office/drawing/2014/main" id="{A247775B-420A-4A82-965F-6D4914371FBC}"/>
              </a:ext>
            </a:extLst>
          </p:cNvPr>
          <p:cNvSpPr>
            <a:spLocks noGrp="1"/>
          </p:cNvSpPr>
          <p:nvPr>
            <p:ph idx="1"/>
          </p:nvPr>
        </p:nvSpPr>
        <p:spPr/>
        <p:txBody>
          <a:bodyPr/>
          <a:lstStyle/>
          <a:p>
            <a:pPr marL="0" indent="0">
              <a:buNone/>
            </a:pPr>
            <a:r>
              <a:rPr lang="en-US" altLang="en-US">
                <a:latin typeface="Times New Roman" panose="02020603050405020304" pitchFamily="18" charset="0"/>
                <a:cs typeface="Times New Roman" panose="02020603050405020304" pitchFamily="18" charset="0"/>
              </a:rPr>
              <a:t>1. Inductie 3/7 Adria + Cytosar 50 mg/m2 + Cytosar 100 mg/12h</a:t>
            </a:r>
          </a:p>
          <a:p>
            <a:pPr marL="0" indent="0">
              <a:buNone/>
            </a:pPr>
            <a:r>
              <a:rPr lang="en-US" altLang="en-US">
                <a:latin typeface="Times New Roman" panose="02020603050405020304" pitchFamily="18" charset="0"/>
                <a:cs typeface="Times New Roman" panose="02020603050405020304" pitchFamily="18" charset="0"/>
              </a:rPr>
              <a:t>2. Consolidare </a:t>
            </a:r>
          </a:p>
          <a:p>
            <a:pPr lvl="1"/>
            <a:r>
              <a:rPr lang="en-US" altLang="en-US">
                <a:latin typeface="Times New Roman" panose="02020603050405020304" pitchFamily="18" charset="0"/>
                <a:cs typeface="Times New Roman" panose="02020603050405020304" pitchFamily="18" charset="0"/>
              </a:rPr>
              <a:t>risc standard - 3 cure cu cytosar high dose, 3g/m2 </a:t>
            </a:r>
          </a:p>
          <a:p>
            <a:pPr lvl="1"/>
            <a:r>
              <a:rPr lang="en-US" altLang="en-US">
                <a:latin typeface="Times New Roman" panose="02020603050405020304" pitchFamily="18" charset="0"/>
                <a:cs typeface="Times New Roman" panose="02020603050405020304" pitchFamily="18" charset="0"/>
              </a:rPr>
              <a:t>risc intermediar - autoTMO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15212-DF61-4547-9015-5F4B34120F62}"/>
              </a:ext>
            </a:extLst>
          </p:cNvPr>
          <p:cNvSpPr>
            <a:spLocks noGrp="1"/>
          </p:cNvSpPr>
          <p:nvPr>
            <p:ph type="title"/>
          </p:nvPr>
        </p:nvSpPr>
        <p:spPr/>
        <p:txBody>
          <a:bodyPr>
            <a:normAutofit/>
          </a:bodyPr>
          <a:lstStyle/>
          <a:p>
            <a:pPr>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LAM3</a:t>
            </a:r>
          </a:p>
        </p:txBody>
      </p:sp>
      <p:sp>
        <p:nvSpPr>
          <p:cNvPr id="63491" name="Content Placeholder 2">
            <a:extLst>
              <a:ext uri="{FF2B5EF4-FFF2-40B4-BE49-F238E27FC236}">
                <a16:creationId xmlns:a16="http://schemas.microsoft.com/office/drawing/2014/main" id="{AE70AAE2-A025-463F-A85F-C92BCE657E96}"/>
              </a:ext>
            </a:extLst>
          </p:cNvPr>
          <p:cNvSpPr>
            <a:spLocks noGrp="1"/>
          </p:cNvSpPr>
          <p:nvPr>
            <p:ph idx="1"/>
          </p:nvPr>
        </p:nvSpPr>
        <p:spPr/>
        <p:txBody>
          <a:bodyPr/>
          <a:lstStyle/>
          <a:p>
            <a:r>
              <a:rPr lang="en-US" altLang="en-US" b="1">
                <a:latin typeface="Times New Roman" panose="02020603050405020304" pitchFamily="18" charset="0"/>
                <a:cs typeface="Times New Roman" panose="02020603050405020304" pitchFamily="18" charset="0"/>
              </a:rPr>
              <a:t>Inductie </a:t>
            </a:r>
            <a:r>
              <a:rPr lang="en-US" altLang="en-US">
                <a:latin typeface="Times New Roman" panose="02020603050405020304" pitchFamily="18" charset="0"/>
                <a:cs typeface="Times New Roman" panose="02020603050405020304" pitchFamily="18" charset="0"/>
              </a:rPr>
              <a:t>– </a:t>
            </a:r>
          </a:p>
          <a:p>
            <a:pPr lvl="1"/>
            <a:r>
              <a:rPr lang="en-US" altLang="en-US">
                <a:latin typeface="Times New Roman" panose="02020603050405020304" pitchFamily="18" charset="0"/>
                <a:cs typeface="Times New Roman" panose="02020603050405020304" pitchFamily="18" charset="0"/>
              </a:rPr>
              <a:t>ATRA 45 mg/m2 p.o pana la obtinerea RC</a:t>
            </a:r>
          </a:p>
          <a:p>
            <a:r>
              <a:rPr lang="en-US" altLang="en-US" b="1">
                <a:latin typeface="Times New Roman" panose="02020603050405020304" pitchFamily="18" charset="0"/>
                <a:cs typeface="Times New Roman" panose="02020603050405020304" pitchFamily="18" charset="0"/>
              </a:rPr>
              <a:t>Consolidare</a:t>
            </a:r>
            <a:r>
              <a:rPr lang="en-US" altLang="en-US">
                <a:latin typeface="Times New Roman" panose="02020603050405020304" pitchFamily="18" charset="0"/>
                <a:cs typeface="Times New Roman" panose="02020603050405020304" pitchFamily="18" charset="0"/>
              </a:rPr>
              <a:t> – </a:t>
            </a:r>
          </a:p>
          <a:p>
            <a:pPr lvl="1"/>
            <a:r>
              <a:rPr lang="en-US" altLang="en-US">
                <a:latin typeface="Times New Roman" panose="02020603050405020304" pitchFamily="18" charset="0"/>
                <a:cs typeface="Times New Roman" panose="02020603050405020304" pitchFamily="18" charset="0"/>
              </a:rPr>
              <a:t>3/7 sau Idarubicin+Mitoxantron</a:t>
            </a:r>
          </a:p>
          <a:p>
            <a:r>
              <a:rPr lang="en-US" altLang="en-US" b="1">
                <a:latin typeface="Times New Roman" panose="02020603050405020304" pitchFamily="18" charset="0"/>
                <a:cs typeface="Times New Roman" panose="02020603050405020304" pitchFamily="18" charset="0"/>
              </a:rPr>
              <a:t>Intretinere</a:t>
            </a:r>
            <a:r>
              <a:rPr lang="en-US" altLang="en-US">
                <a:latin typeface="Times New Roman" panose="02020603050405020304" pitchFamily="18" charset="0"/>
                <a:cs typeface="Times New Roman" panose="02020603050405020304" pitchFamily="18" charset="0"/>
              </a:rPr>
              <a:t> – 2 ani </a:t>
            </a:r>
          </a:p>
          <a:p>
            <a:pPr lvl="1"/>
            <a:r>
              <a:rPr lang="en-US" altLang="en-US">
                <a:latin typeface="Times New Roman" panose="02020603050405020304" pitchFamily="18" charset="0"/>
                <a:cs typeface="Times New Roman" panose="02020603050405020304" pitchFamily="18" charset="0"/>
              </a:rPr>
              <a:t>Purinethol 50 mg/m2/zi zilele 1-5 ale saptamanii si MTX 15 mg/m2 p.o. ziua 6 a fiecarei saptamani</a:t>
            </a:r>
          </a:p>
          <a:p>
            <a:pPr lvl="1"/>
            <a:r>
              <a:rPr lang="en-US" altLang="en-US">
                <a:latin typeface="Times New Roman" panose="02020603050405020304" pitchFamily="18" charset="0"/>
                <a:cs typeface="Times New Roman" panose="02020603050405020304" pitchFamily="18" charset="0"/>
              </a:rPr>
              <a:t>ATRA 45 mg/m2/zi p.o. zilele 1-15 la 3 luni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1253C-565A-46F1-ABDA-4EC6085270CE}"/>
              </a:ext>
            </a:extLst>
          </p:cNvPr>
          <p:cNvSpPr>
            <a:spLocks noGrp="1"/>
          </p:cNvSpPr>
          <p:nvPr>
            <p:ph type="title"/>
          </p:nvPr>
        </p:nvSpPr>
        <p:spPr>
          <a:xfrm>
            <a:off x="1981200" y="4764"/>
            <a:ext cx="8229600" cy="909637"/>
          </a:xfrm>
        </p:spPr>
        <p:txBody>
          <a:bodyPr>
            <a:normAutofit/>
          </a:bodyPr>
          <a:lstStyle/>
          <a:p>
            <a:pPr>
              <a:defRPr/>
            </a:pPr>
            <a:r>
              <a:rPr lang="en-US" sz="3200" b="1" dirty="0">
                <a:effectLst>
                  <a:outerShdw blurRad="38100" dist="38100" dir="2700000" algn="tl">
                    <a:srgbClr val="000000">
                      <a:alpha val="43137"/>
                    </a:srgbClr>
                  </a:outerShdw>
                </a:effectLst>
                <a:latin typeface="Times New Roman" pitchFamily="18" charset="0"/>
                <a:cs typeface="Times New Roman" pitchFamily="18" charset="0"/>
              </a:rPr>
              <a:t>LAL</a:t>
            </a:r>
          </a:p>
        </p:txBody>
      </p:sp>
      <p:sp>
        <p:nvSpPr>
          <p:cNvPr id="3" name="Content Placeholder 2">
            <a:extLst>
              <a:ext uri="{FF2B5EF4-FFF2-40B4-BE49-F238E27FC236}">
                <a16:creationId xmlns:a16="http://schemas.microsoft.com/office/drawing/2014/main" id="{CD85DAE4-5A65-4361-B515-7F045CF1732F}"/>
              </a:ext>
            </a:extLst>
          </p:cNvPr>
          <p:cNvSpPr>
            <a:spLocks noGrp="1"/>
          </p:cNvSpPr>
          <p:nvPr>
            <p:ph idx="1"/>
          </p:nvPr>
        </p:nvSpPr>
        <p:spPr>
          <a:xfrm>
            <a:off x="1752600" y="838200"/>
            <a:ext cx="8686800" cy="5562600"/>
          </a:xfrm>
        </p:spPr>
        <p:txBody>
          <a:bodyPr>
            <a:noAutofit/>
          </a:bodyPr>
          <a:lstStyle/>
          <a:p>
            <a:pPr marL="0" indent="0">
              <a:buNone/>
              <a:defRPr/>
            </a:pPr>
            <a:r>
              <a:rPr lang="en-US" sz="2400" b="1" u="sng" dirty="0" err="1">
                <a:latin typeface="Times New Roman" pitchFamily="18" charset="0"/>
                <a:cs typeface="Times New Roman" pitchFamily="18" charset="0"/>
              </a:rPr>
              <a:t>Tratamentul</a:t>
            </a:r>
            <a:r>
              <a:rPr lang="en-US" sz="2400" b="1" u="sng" dirty="0">
                <a:latin typeface="Times New Roman" pitchFamily="18" charset="0"/>
                <a:cs typeface="Times New Roman" pitchFamily="18" charset="0"/>
              </a:rPr>
              <a:t> de </a:t>
            </a:r>
            <a:r>
              <a:rPr lang="en-US" sz="2400" b="1" u="sng" dirty="0" err="1">
                <a:latin typeface="Times New Roman" pitchFamily="18" charset="0"/>
                <a:cs typeface="Times New Roman" pitchFamily="18" charset="0"/>
              </a:rPr>
              <a:t>inductie</a:t>
            </a:r>
            <a:r>
              <a:rPr lang="en-US" sz="2400" b="1" u="sng"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p>
          <a:p>
            <a:pPr marL="514350" indent="-514350">
              <a:buFont typeface="+mj-lt"/>
              <a:buAutoNum type="arabicPeriod"/>
              <a:defRPr/>
            </a:pPr>
            <a:r>
              <a:rPr lang="en-US" sz="2400" dirty="0">
                <a:latin typeface="Times New Roman" pitchFamily="18" charset="0"/>
                <a:cs typeface="Times New Roman" pitchFamily="18" charset="0"/>
              </a:rPr>
              <a:t> VKR </a:t>
            </a:r>
            <a:r>
              <a:rPr lang="ro-RO" sz="2400" dirty="0">
                <a:latin typeface="Times New Roman" pitchFamily="18" charset="0"/>
                <a:cs typeface="Times New Roman" pitchFamily="18" charset="0"/>
              </a:rPr>
              <a:t>2</a:t>
            </a:r>
            <a:r>
              <a:rPr lang="en-US" sz="2400" dirty="0">
                <a:latin typeface="Times New Roman" pitchFamily="18" charset="0"/>
                <a:cs typeface="Times New Roman" pitchFamily="18" charset="0"/>
              </a:rPr>
              <a:t>mg/</a:t>
            </a:r>
            <a:r>
              <a:rPr lang="ro-RO" sz="2400" dirty="0">
                <a:latin typeface="Times New Roman" pitchFamily="18" charset="0"/>
                <a:cs typeface="Times New Roman" pitchFamily="18" charset="0"/>
              </a:rPr>
              <a:t>sapt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zilele</a:t>
            </a:r>
            <a:r>
              <a:rPr lang="en-US" sz="2400" dirty="0">
                <a:latin typeface="Times New Roman" pitchFamily="18" charset="0"/>
                <a:cs typeface="Times New Roman" pitchFamily="18" charset="0"/>
              </a:rPr>
              <a:t> 1-8-14-21-28;</a:t>
            </a:r>
          </a:p>
          <a:p>
            <a:pPr marL="514350" indent="-514350">
              <a:buFont typeface="+mj-lt"/>
              <a:buAutoNum type="arabicPeriod"/>
              <a:defRPr/>
            </a:pPr>
            <a:r>
              <a:rPr lang="en-US" sz="2400" dirty="0" err="1">
                <a:latin typeface="Times New Roman" pitchFamily="18" charset="0"/>
                <a:cs typeface="Times New Roman" pitchFamily="18" charset="0"/>
              </a:rPr>
              <a:t>Adriblastina</a:t>
            </a:r>
            <a:r>
              <a:rPr lang="en-US" sz="2400" dirty="0">
                <a:latin typeface="Times New Roman" pitchFamily="18" charset="0"/>
                <a:cs typeface="Times New Roman" pitchFamily="18" charset="0"/>
              </a:rPr>
              <a:t> </a:t>
            </a:r>
            <a:r>
              <a:rPr lang="ro-RO" sz="2400" dirty="0">
                <a:latin typeface="Times New Roman" pitchFamily="18" charset="0"/>
                <a:cs typeface="Times New Roman" pitchFamily="18" charset="0"/>
              </a:rPr>
              <a:t>45</a:t>
            </a:r>
            <a:r>
              <a:rPr lang="en-US" sz="2400" dirty="0">
                <a:latin typeface="Times New Roman" pitchFamily="18" charset="0"/>
                <a:cs typeface="Times New Roman" pitchFamily="18" charset="0"/>
              </a:rPr>
              <a:t>mg</a:t>
            </a:r>
            <a:r>
              <a:rPr lang="ro-RO" sz="2400" dirty="0">
                <a:latin typeface="Times New Roman" pitchFamily="18" charset="0"/>
                <a:cs typeface="Times New Roman" pitchFamily="18" charset="0"/>
              </a:rPr>
              <a:t>/m2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zilele</a:t>
            </a:r>
            <a:r>
              <a:rPr lang="en-US" sz="2400" dirty="0">
                <a:latin typeface="Times New Roman" pitchFamily="18" charset="0"/>
                <a:cs typeface="Times New Roman" pitchFamily="18" charset="0"/>
              </a:rPr>
              <a:t> 1-8-15-21-28 in PEV cu </a:t>
            </a:r>
            <a:r>
              <a:rPr lang="en-US" sz="2400" dirty="0" err="1">
                <a:latin typeface="Times New Roman" pitchFamily="18" charset="0"/>
                <a:cs typeface="Times New Roman" pitchFamily="18" charset="0"/>
              </a:rPr>
              <a:t>Glucoza</a:t>
            </a:r>
            <a:r>
              <a:rPr lang="en-US" sz="2400" dirty="0">
                <a:latin typeface="Times New Roman" pitchFamily="18" charset="0"/>
                <a:cs typeface="Times New Roman" pitchFamily="18" charset="0"/>
              </a:rPr>
              <a:t> 5% </a:t>
            </a:r>
          </a:p>
          <a:p>
            <a:pPr marL="514350" indent="-514350">
              <a:buFont typeface="+mj-lt"/>
              <a:buAutoNum type="arabicPeriod"/>
              <a:defRPr/>
            </a:pPr>
            <a:r>
              <a:rPr lang="en-US" sz="2400" dirty="0">
                <a:latin typeface="Times New Roman" pitchFamily="18" charset="0"/>
                <a:cs typeface="Times New Roman" pitchFamily="18" charset="0"/>
              </a:rPr>
              <a:t>L-</a:t>
            </a:r>
            <a:r>
              <a:rPr lang="en-US" sz="2400" dirty="0" err="1">
                <a:latin typeface="Times New Roman" pitchFamily="18" charset="0"/>
                <a:cs typeface="Times New Roman" pitchFamily="18" charset="0"/>
              </a:rPr>
              <a:t>asparaginaza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fiole</a:t>
            </a:r>
            <a:r>
              <a:rPr lang="en-US" sz="2400" dirty="0">
                <a:latin typeface="Times New Roman" pitchFamily="18" charset="0"/>
                <a:cs typeface="Times New Roman" pitchFamily="18" charset="0"/>
              </a:rPr>
              <a:t> a 10</a:t>
            </a:r>
            <a:r>
              <a:rPr lang="ro-RO" sz="2400" dirty="0">
                <a:latin typeface="Times New Roman" pitchFamily="18" charset="0"/>
                <a:cs typeface="Times New Roman" pitchFamily="18" charset="0"/>
              </a:rPr>
              <a:t> </a:t>
            </a:r>
            <a:r>
              <a:rPr lang="en-US" sz="2400" dirty="0">
                <a:latin typeface="Times New Roman" pitchFamily="18" charset="0"/>
                <a:cs typeface="Times New Roman" pitchFamily="18" charset="0"/>
              </a:rPr>
              <a:t>000 UI in PEV cu </a:t>
            </a:r>
            <a:r>
              <a:rPr lang="en-US" sz="2400" dirty="0" err="1">
                <a:latin typeface="Times New Roman" pitchFamily="18" charset="0"/>
                <a:cs typeface="Times New Roman" pitchFamily="18" charset="0"/>
              </a:rPr>
              <a:t>glucoza</a:t>
            </a:r>
            <a:r>
              <a:rPr lang="en-US" sz="2400" dirty="0">
                <a:latin typeface="Times New Roman" pitchFamily="18" charset="0"/>
                <a:cs typeface="Times New Roman" pitchFamily="18" charset="0"/>
              </a:rPr>
              <a:t> 5% 500ml in </a:t>
            </a:r>
            <a:r>
              <a:rPr lang="en-US" sz="2400" dirty="0" err="1">
                <a:latin typeface="Times New Roman" pitchFamily="18" charset="0"/>
                <a:cs typeface="Times New Roman" pitchFamily="18" charset="0"/>
              </a:rPr>
              <a:t>zilele</a:t>
            </a:r>
            <a:r>
              <a:rPr lang="en-US" sz="2400" dirty="0">
                <a:latin typeface="Times New Roman" pitchFamily="18" charset="0"/>
                <a:cs typeface="Times New Roman" pitchFamily="18" charset="0"/>
              </a:rPr>
              <a:t> 12-21 ale cur</a:t>
            </a:r>
            <a:r>
              <a:rPr lang="ro-RO" sz="2400" dirty="0">
                <a:latin typeface="Times New Roman" pitchFamily="18" charset="0"/>
                <a:cs typeface="Times New Roman" pitchFamily="18" charset="0"/>
              </a:rPr>
              <a:t>ei</a:t>
            </a:r>
            <a:r>
              <a:rPr lang="en-US" sz="2400" dirty="0">
                <a:latin typeface="Times New Roman" pitchFamily="18" charset="0"/>
                <a:cs typeface="Times New Roman" pitchFamily="18" charset="0"/>
              </a:rPr>
              <a:t>;</a:t>
            </a:r>
          </a:p>
          <a:p>
            <a:pPr marL="514350" indent="-514350">
              <a:buFont typeface="+mj-lt"/>
              <a:buAutoNum type="arabicPeriod"/>
              <a:defRPr/>
            </a:pPr>
            <a:r>
              <a:rPr lang="ro-RO" sz="2400" dirty="0">
                <a:latin typeface="Times New Roman" pitchFamily="18" charset="0"/>
                <a:cs typeface="Times New Roman" pitchFamily="18" charset="0"/>
              </a:rPr>
              <a:t>Prednison 100 mg/zi</a:t>
            </a:r>
            <a:r>
              <a:rPr lang="en-US" sz="2400" dirty="0">
                <a:latin typeface="Times New Roman" pitchFamily="18" charset="0"/>
                <a:cs typeface="Times New Roman" pitchFamily="18" charset="0"/>
              </a:rPr>
              <a:t> in </a:t>
            </a:r>
            <a:r>
              <a:rPr lang="en-US" sz="2400" dirty="0" err="1">
                <a:latin typeface="Times New Roman" pitchFamily="18" charset="0"/>
                <a:cs typeface="Times New Roman" pitchFamily="18" charset="0"/>
              </a:rPr>
              <a:t>zilele</a:t>
            </a:r>
            <a:r>
              <a:rPr lang="en-US" sz="2400" dirty="0">
                <a:latin typeface="Times New Roman" pitchFamily="18" charset="0"/>
                <a:cs typeface="Times New Roman" pitchFamily="18" charset="0"/>
              </a:rPr>
              <a:t> 1-28;</a:t>
            </a:r>
          </a:p>
          <a:p>
            <a:pPr marL="0" indent="0">
              <a:buNone/>
              <a:defRPr/>
            </a:pPr>
            <a:r>
              <a:rPr lang="en-US" sz="2400" b="1" u="sng" dirty="0" err="1">
                <a:latin typeface="Times New Roman" pitchFamily="18" charset="0"/>
                <a:cs typeface="Times New Roman" pitchFamily="18" charset="0"/>
              </a:rPr>
              <a:t>Profilaxia</a:t>
            </a:r>
            <a:r>
              <a:rPr lang="en-US" sz="2400" b="1" u="sng" dirty="0">
                <a:latin typeface="Times New Roman" pitchFamily="18" charset="0"/>
                <a:cs typeface="Times New Roman" pitchFamily="18" charset="0"/>
              </a:rPr>
              <a:t> SNC </a:t>
            </a:r>
            <a:endParaRPr lang="en-US" sz="2400" b="1" dirty="0">
              <a:latin typeface="Times New Roman" pitchFamily="18" charset="0"/>
              <a:cs typeface="Times New Roman" pitchFamily="18" charset="0"/>
            </a:endParaRPr>
          </a:p>
          <a:p>
            <a:pPr>
              <a:buFont typeface="Arial" charset="0"/>
              <a:buAutoNum type="arabicPeriod"/>
              <a:defRPr/>
            </a:pPr>
            <a:r>
              <a:rPr lang="en-US" sz="2400" dirty="0" err="1">
                <a:latin typeface="Times New Roman" pitchFamily="18" charset="0"/>
                <a:cs typeface="Times New Roman" pitchFamily="18" charset="0"/>
              </a:rPr>
              <a:t>Mtx</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intratecal</a:t>
            </a:r>
            <a:r>
              <a:rPr lang="en-US" sz="2400" dirty="0">
                <a:latin typeface="Times New Roman" pitchFamily="18" charset="0"/>
                <a:cs typeface="Times New Roman" pitchFamily="18" charset="0"/>
              </a:rPr>
              <a:t> 12,5 mg +/- </a:t>
            </a:r>
            <a:r>
              <a:rPr lang="en-US" sz="2400" dirty="0" err="1">
                <a:latin typeface="Times New Roman" pitchFamily="18" charset="0"/>
                <a:cs typeface="Times New Roman" pitchFamily="18" charset="0"/>
              </a:rPr>
              <a:t>Dexametazon</a:t>
            </a:r>
            <a:r>
              <a:rPr lang="en-US" sz="2400" dirty="0">
                <a:latin typeface="Times New Roman" pitchFamily="18" charset="0"/>
                <a:cs typeface="Times New Roman" pitchFamily="18" charset="0"/>
              </a:rPr>
              <a:t> 4 mg +/- </a:t>
            </a:r>
            <a:r>
              <a:rPr lang="en-US" sz="2400" dirty="0" err="1">
                <a:latin typeface="Times New Roman" pitchFamily="18" charset="0"/>
                <a:cs typeface="Times New Roman" pitchFamily="18" charset="0"/>
              </a:rPr>
              <a:t>Cytosar</a:t>
            </a:r>
            <a:r>
              <a:rPr lang="en-US" sz="2400" dirty="0">
                <a:latin typeface="Times New Roman" pitchFamily="18" charset="0"/>
                <a:cs typeface="Times New Roman" pitchFamily="18" charset="0"/>
              </a:rPr>
              <a:t> 40 mg – 6-8 </a:t>
            </a:r>
            <a:r>
              <a:rPr lang="en-US" sz="2400" dirty="0" err="1">
                <a:latin typeface="Times New Roman" pitchFamily="18" charset="0"/>
                <a:cs typeface="Times New Roman" pitchFamily="18" charset="0"/>
              </a:rPr>
              <a:t>administrari</a:t>
            </a:r>
            <a:r>
              <a:rPr lang="en-US" sz="2400" dirty="0">
                <a:latin typeface="Times New Roman" pitchFamily="18" charset="0"/>
                <a:cs typeface="Times New Roman" pitchFamily="18" charset="0"/>
              </a:rPr>
              <a:t> + in </a:t>
            </a:r>
            <a:r>
              <a:rPr lang="en-US" sz="2400" dirty="0" err="1">
                <a:latin typeface="Times New Roman" pitchFamily="18" charset="0"/>
                <a:cs typeface="Times New Roman" pitchFamily="18" charset="0"/>
              </a:rPr>
              <a:t>reinductii</a:t>
            </a:r>
            <a:endParaRPr lang="en-US" sz="2400" dirty="0">
              <a:latin typeface="Times New Roman" pitchFamily="18" charset="0"/>
              <a:cs typeface="Times New Roman" pitchFamily="18" charset="0"/>
            </a:endParaRPr>
          </a:p>
          <a:p>
            <a:pPr>
              <a:buFont typeface="Arial" charset="0"/>
              <a:buAutoNum type="arabicPeriod"/>
              <a:defRPr/>
            </a:pPr>
            <a:r>
              <a:rPr lang="en-US" sz="2400" dirty="0" err="1">
                <a:latin typeface="Times New Roman" pitchFamily="18" charset="0"/>
                <a:cs typeface="Times New Roman" pitchFamily="18" charset="0"/>
              </a:rPr>
              <a:t>Iradierea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axului</a:t>
            </a:r>
            <a:r>
              <a:rPr lang="en-US" sz="2400" dirty="0">
                <a:latin typeface="Times New Roman" pitchFamily="18" charset="0"/>
                <a:cs typeface="Times New Roman" pitchFamily="18" charset="0"/>
              </a:rPr>
              <a:t> cerebrospinal cu o </a:t>
            </a:r>
            <a:r>
              <a:rPr lang="en-US" sz="2400" dirty="0" err="1">
                <a:latin typeface="Times New Roman" pitchFamily="18" charset="0"/>
                <a:cs typeface="Times New Roman" pitchFamily="18" charset="0"/>
              </a:rPr>
              <a:t>doza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totala</a:t>
            </a:r>
            <a:r>
              <a:rPr lang="en-US" sz="2400" dirty="0">
                <a:latin typeface="Times New Roman" pitchFamily="18" charset="0"/>
                <a:cs typeface="Times New Roman" pitchFamily="18" charset="0"/>
              </a:rPr>
              <a:t> de 18 </a:t>
            </a:r>
            <a:r>
              <a:rPr lang="en-US" sz="2400" dirty="0" err="1">
                <a:latin typeface="Times New Roman" pitchFamily="18" charset="0"/>
                <a:cs typeface="Times New Roman" pitchFamily="18" charset="0"/>
              </a:rPr>
              <a:t>Gy</a:t>
            </a:r>
            <a:r>
              <a:rPr lang="en-US" sz="2400" dirty="0">
                <a:latin typeface="Times New Roman" pitchFamily="18" charset="0"/>
                <a:cs typeface="Times New Roman" pitchFamily="18" charset="0"/>
              </a:rPr>
              <a:t> maxim 24 </a:t>
            </a:r>
            <a:r>
              <a:rPr lang="en-US" sz="2400" dirty="0" err="1">
                <a:latin typeface="Times New Roman" pitchFamily="18" charset="0"/>
                <a:cs typeface="Times New Roman" pitchFamily="18" charset="0"/>
              </a:rPr>
              <a:t>Gy</a:t>
            </a:r>
            <a:endParaRPr lang="en-US" sz="2400" dirty="0">
              <a:latin typeface="Times New Roman" pitchFamily="18" charset="0"/>
              <a:cs typeface="Times New Roman" pitchFamily="18" charset="0"/>
            </a:endParaRPr>
          </a:p>
          <a:p>
            <a:pPr marL="0" indent="0">
              <a:buNone/>
              <a:defRPr/>
            </a:pPr>
            <a:r>
              <a:rPr lang="en-US" sz="2400" b="1" u="sng" dirty="0" err="1">
                <a:latin typeface="Times New Roman" pitchFamily="18" charset="0"/>
                <a:cs typeface="Times New Roman" pitchFamily="18" charset="0"/>
              </a:rPr>
              <a:t>Consolidarea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precoce</a:t>
            </a:r>
            <a:r>
              <a:rPr lang="en-US" sz="2400" b="1" u="sng" dirty="0">
                <a:latin typeface="Times New Roman" pitchFamily="18" charset="0"/>
                <a:cs typeface="Times New Roman" pitchFamily="18" charset="0"/>
              </a:rPr>
              <a:t> </a:t>
            </a:r>
            <a:r>
              <a:rPr lang="en-US" sz="2400" dirty="0">
                <a:latin typeface="Times New Roman" pitchFamily="18" charset="0"/>
                <a:cs typeface="Times New Roman" pitchFamily="18" charset="0"/>
              </a:rPr>
              <a:t>– 3-4 cure cu </a:t>
            </a:r>
            <a:r>
              <a:rPr lang="en-US" sz="2400" dirty="0" err="1">
                <a:latin typeface="Times New Roman" pitchFamily="18" charset="0"/>
                <a:cs typeface="Times New Roman" pitchFamily="18" charset="0"/>
              </a:rPr>
              <a:t>Cytosar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Mtx</a:t>
            </a:r>
            <a:r>
              <a:rPr lang="en-US" sz="2400" dirty="0">
                <a:latin typeface="Times New Roman" pitchFamily="18" charset="0"/>
                <a:cs typeface="Times New Roman" pitchFamily="18" charset="0"/>
              </a:rPr>
              <a:t> hi</a:t>
            </a:r>
            <a:r>
              <a:rPr lang="ro-RO" sz="2400" dirty="0">
                <a:latin typeface="Times New Roman" pitchFamily="18" charset="0"/>
                <a:cs typeface="Times New Roman" pitchFamily="18" charset="0"/>
              </a:rPr>
              <a:t>g</a:t>
            </a:r>
            <a:r>
              <a:rPr lang="en-US" sz="2400" dirty="0">
                <a:latin typeface="Times New Roman" pitchFamily="18" charset="0"/>
                <a:cs typeface="Times New Roman" pitchFamily="18" charset="0"/>
              </a:rPr>
              <a:t>h dose</a:t>
            </a:r>
          </a:p>
          <a:p>
            <a:pPr marL="0" indent="0">
              <a:buNone/>
              <a:defRPr/>
            </a:pPr>
            <a:r>
              <a:rPr lang="en-US" sz="2400" b="1" u="sng" dirty="0" err="1">
                <a:latin typeface="Times New Roman" pitchFamily="18" charset="0"/>
                <a:cs typeface="Times New Roman" pitchFamily="18" charset="0"/>
              </a:rPr>
              <a:t>Mentinere</a:t>
            </a:r>
            <a:r>
              <a:rPr lang="en-US" sz="2400" dirty="0">
                <a:latin typeface="Times New Roman" pitchFamily="18" charset="0"/>
                <a:cs typeface="Times New Roman" pitchFamily="18" charset="0"/>
              </a:rPr>
              <a:t> - 6MP </a:t>
            </a:r>
            <a:r>
              <a:rPr lang="ro-RO" sz="2400" dirty="0">
                <a:latin typeface="Times New Roman" pitchFamily="18" charset="0"/>
                <a:cs typeface="Times New Roman" pitchFamily="18" charset="0"/>
              </a:rPr>
              <a:t>zilnic </a:t>
            </a:r>
            <a:r>
              <a:rPr lang="en-US" sz="2400" dirty="0">
                <a:latin typeface="Times New Roman" pitchFamily="18" charset="0"/>
                <a:cs typeface="Times New Roman" pitchFamily="18" charset="0"/>
              </a:rPr>
              <a:t>+ MTX</a:t>
            </a:r>
            <a:r>
              <a:rPr lang="ro-RO" sz="2400" dirty="0">
                <a:latin typeface="Times New Roman" pitchFamily="18" charset="0"/>
                <a:cs typeface="Times New Roman" pitchFamily="18" charset="0"/>
              </a:rPr>
              <a:t> saptamanal </a:t>
            </a:r>
            <a:r>
              <a:rPr lang="en-US" sz="2400" dirty="0">
                <a:latin typeface="Times New Roman" pitchFamily="18" charset="0"/>
                <a:cs typeface="Times New Roman" pitchFamily="18" charset="0"/>
              </a:rPr>
              <a:t>2,5 – 3 </a:t>
            </a:r>
            <a:r>
              <a:rPr lang="en-US" sz="2400" dirty="0" err="1">
                <a:latin typeface="Times New Roman" pitchFamily="18" charset="0"/>
                <a:cs typeface="Times New Roman" pitchFamily="18" charset="0"/>
              </a:rPr>
              <a:t>ani</a:t>
            </a:r>
            <a:endParaRPr lang="en-US" sz="2400" dirty="0">
              <a:latin typeface="Times New Roman" pitchFamily="18" charset="0"/>
              <a:cs typeface="Times New Roman" pitchFamily="18" charset="0"/>
            </a:endParaRPr>
          </a:p>
          <a:p>
            <a:pPr marL="0" indent="0">
              <a:buNone/>
              <a:defRPr/>
            </a:pPr>
            <a:endParaRPr lang="en-US" sz="2000" dirty="0">
              <a:latin typeface="Arial" pitchFamily="34" charset="0"/>
              <a:cs typeface="Arial" pitchFamily="34" charset="0"/>
            </a:endParaRPr>
          </a:p>
          <a:p>
            <a:pPr>
              <a:buFont typeface="Arial" charset="0"/>
              <a:buChar char="•"/>
              <a:defRPr/>
            </a:pPr>
            <a:endParaRPr lang="en-US" sz="16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C407B4-5B66-4697-AA6D-D8DB55CE3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469" y="1670447"/>
            <a:ext cx="6301482" cy="3517106"/>
          </a:xfrm>
          <a:prstGeom prst="rect">
            <a:avLst/>
          </a:prstGeom>
        </p:spPr>
      </p:pic>
    </p:spTree>
    <p:extLst>
      <p:ext uri="{BB962C8B-B14F-4D97-AF65-F5344CB8AC3E}">
        <p14:creationId xmlns:p14="http://schemas.microsoft.com/office/powerpoint/2010/main" val="3169049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9393D-D2D1-4C92-96E5-EA1AE7C13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12" y="214312"/>
            <a:ext cx="7343775" cy="6429375"/>
          </a:xfrm>
          <a:prstGeom prst="rect">
            <a:avLst/>
          </a:prstGeom>
        </p:spPr>
      </p:pic>
      <p:sp>
        <p:nvSpPr>
          <p:cNvPr id="4" name="Rectangle 3">
            <a:extLst>
              <a:ext uri="{FF2B5EF4-FFF2-40B4-BE49-F238E27FC236}">
                <a16:creationId xmlns:a16="http://schemas.microsoft.com/office/drawing/2014/main" id="{E2EE01C4-6B9F-4D47-8E6D-D6064D7DDB74}"/>
              </a:ext>
            </a:extLst>
          </p:cNvPr>
          <p:cNvSpPr/>
          <p:nvPr/>
        </p:nvSpPr>
        <p:spPr>
          <a:xfrm>
            <a:off x="3457575" y="885825"/>
            <a:ext cx="2219325"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23D91BC-2F6B-4DD5-B516-A9F83F3847CF}"/>
              </a:ext>
            </a:extLst>
          </p:cNvPr>
          <p:cNvSpPr/>
          <p:nvPr/>
        </p:nvSpPr>
        <p:spPr>
          <a:xfrm>
            <a:off x="6200775" y="6200775"/>
            <a:ext cx="3352800"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7419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2CDDD4-184D-412D-88D5-DC913E95CF52}"/>
              </a:ext>
            </a:extLst>
          </p:cNvPr>
          <p:cNvSpPr/>
          <p:nvPr/>
        </p:nvSpPr>
        <p:spPr>
          <a:xfrm>
            <a:off x="238125" y="569436"/>
            <a:ext cx="5314950" cy="6051528"/>
          </a:xfrm>
          <a:prstGeom prst="rect">
            <a:avLst/>
          </a:prstGeom>
        </p:spPr>
        <p:txBody>
          <a:bodyPr wrap="square">
            <a:spAutoFit/>
          </a:bodyPr>
          <a:lstStyle/>
          <a:p>
            <a:pPr marL="252095" algn="just">
              <a:lnSpc>
                <a:spcPct val="120000"/>
              </a:lnSpc>
              <a:spcAft>
                <a:spcPts val="0"/>
              </a:spcAft>
            </a:pPr>
            <a:r>
              <a:rPr lang="ro-RO" b="1" dirty="0">
                <a:latin typeface="Arial" panose="020B0604020202020204" pitchFamily="34" charset="0"/>
                <a:ea typeface="Calibri" panose="020F0502020204030204" pitchFamily="34" charset="0"/>
                <a:cs typeface="Times New Roman" panose="02020603050405020304" pitchFamily="18" charset="0"/>
              </a:rPr>
              <a:t>LAM:</a:t>
            </a:r>
            <a:endParaRPr lang="en-GB" b="1"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a:t>
            </a:r>
            <a:r>
              <a:rPr lang="ro-RO" u="sng" dirty="0">
                <a:latin typeface="Arial" panose="020B0604020202020204" pitchFamily="34" charset="0"/>
                <a:ea typeface="Calibri" panose="020F0502020204030204" pitchFamily="34" charset="0"/>
                <a:cs typeface="Times New Roman" panose="02020603050405020304" pitchFamily="18" charset="0"/>
              </a:rPr>
              <a:t>eşecul terapiei de inducţie </a:t>
            </a:r>
            <a:r>
              <a:rPr lang="ro-RO" dirty="0">
                <a:latin typeface="Arial" panose="020B0604020202020204" pitchFamily="34" charset="0"/>
                <a:ea typeface="Calibri" panose="020F0502020204030204" pitchFamily="34" charset="0"/>
                <a:cs typeface="Times New Roman" panose="02020603050405020304" pitchFamily="18" charset="0"/>
              </a:rPr>
              <a:t>(&gt; 1 ciclu de chimioterapie de inducţie pentru a obţine remisiunea completă), la care s-a obţinut o remisiune morfologică (&lt; 5% blaşti în măduva osoasă MO)</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a:t>
            </a:r>
            <a:r>
              <a:rPr lang="ro-RO" u="sng" dirty="0">
                <a:latin typeface="Arial" panose="020B0604020202020204" pitchFamily="34" charset="0"/>
                <a:ea typeface="Calibri" panose="020F0502020204030204" pitchFamily="34" charset="0"/>
                <a:cs typeface="Times New Roman" panose="02020603050405020304" pitchFamily="18" charset="0"/>
              </a:rPr>
              <a:t>LAM secundară </a:t>
            </a:r>
            <a:r>
              <a:rPr lang="ro-RO" dirty="0">
                <a:latin typeface="Arial" panose="020B0604020202020204" pitchFamily="34" charset="0"/>
                <a:ea typeface="Calibri" panose="020F0502020204030204" pitchFamily="34" charset="0"/>
                <a:cs typeface="Times New Roman" panose="02020603050405020304" pitchFamily="18" charset="0"/>
              </a:rPr>
              <a:t>unui tratament anterior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a:t>
            </a:r>
            <a:r>
              <a:rPr lang="ro-RO" u="sng" dirty="0">
                <a:latin typeface="Arial" panose="020B0604020202020204" pitchFamily="34" charset="0"/>
                <a:ea typeface="Calibri" panose="020F0502020204030204" pitchFamily="34" charset="0"/>
                <a:cs typeface="Times New Roman" panose="02020603050405020304" pitchFamily="18" charset="0"/>
              </a:rPr>
              <a:t>LAM secundară </a:t>
            </a:r>
            <a:r>
              <a:rPr lang="ro-RO" dirty="0">
                <a:latin typeface="Arial" panose="020B0604020202020204" pitchFamily="34" charset="0"/>
                <a:ea typeface="Calibri" panose="020F0502020204030204" pitchFamily="34" charset="0"/>
                <a:cs typeface="Times New Roman" panose="02020603050405020304" pitchFamily="18" charset="0"/>
              </a:rPr>
              <a:t>(sindrom mielodisplazic, boli mielopro­liferative cronice)</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LAM de novo cu </a:t>
            </a:r>
            <a:r>
              <a:rPr lang="ro-RO" u="sng" dirty="0">
                <a:latin typeface="Arial" panose="020B0604020202020204" pitchFamily="34" charset="0"/>
                <a:ea typeface="Calibri" panose="020F0502020204030204" pitchFamily="34" charset="0"/>
                <a:cs typeface="Times New Roman" panose="02020603050405020304" pitchFamily="18" charset="0"/>
              </a:rPr>
              <a:t>risc intermediar (citogenetic) sau risc înalt (citogenetic sau molecular) în prima remisiune completă </a:t>
            </a:r>
            <a:endParaRPr lang="en-GB" u="sng"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a:t>
            </a:r>
            <a:r>
              <a:rPr lang="ro-RO" u="sng" dirty="0">
                <a:latin typeface="Arial" panose="020B0604020202020204" pitchFamily="34" charset="0"/>
                <a:ea typeface="Calibri" panose="020F0502020204030204" pitchFamily="34" charset="0"/>
                <a:cs typeface="Times New Roman" panose="02020603050405020304" pitchFamily="18" charset="0"/>
              </a:rPr>
              <a:t>LAM 6 sau LAM 7 </a:t>
            </a:r>
            <a:r>
              <a:rPr lang="ro-RO" dirty="0">
                <a:latin typeface="Arial" panose="020B0604020202020204" pitchFamily="34" charset="0"/>
                <a:ea typeface="Calibri" panose="020F0502020204030204" pitchFamily="34" charset="0"/>
                <a:cs typeface="Times New Roman" panose="02020603050405020304" pitchFamily="18" charset="0"/>
              </a:rPr>
              <a:t>din clasificarea FAB</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a:t>
            </a:r>
            <a:r>
              <a:rPr lang="ro-RO" u="sng" dirty="0">
                <a:latin typeface="Arial" panose="020B0604020202020204" pitchFamily="34" charset="0"/>
                <a:ea typeface="Calibri" panose="020F0502020204030204" pitchFamily="34" charset="0"/>
                <a:cs typeface="Times New Roman" panose="02020603050405020304" pitchFamily="18" charset="0"/>
              </a:rPr>
              <a:t>a doua remisiune completă </a:t>
            </a:r>
            <a:r>
              <a:rPr lang="ro-RO" dirty="0">
                <a:latin typeface="Arial" panose="020B0604020202020204" pitchFamily="34" charset="0"/>
                <a:ea typeface="Calibri" panose="020F0502020204030204" pitchFamily="34" charset="0"/>
                <a:cs typeface="Times New Roman" panose="02020603050405020304" pitchFamily="18" charset="0"/>
              </a:rPr>
              <a:t>sau orice remisiune morfologică după recădere</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a:t>
            </a:r>
            <a:r>
              <a:rPr lang="ro-RO" u="sng" dirty="0">
                <a:latin typeface="Arial" panose="020B0604020202020204" pitchFamily="34" charset="0"/>
                <a:ea typeface="Calibri" panose="020F0502020204030204" pitchFamily="34" charset="0"/>
                <a:cs typeface="Times New Roman" panose="02020603050405020304" pitchFamily="18" charset="0"/>
              </a:rPr>
              <a:t>recădere/boală refractară </a:t>
            </a:r>
            <a:r>
              <a:rPr lang="ro-RO" dirty="0">
                <a:latin typeface="Arial" panose="020B0604020202020204" pitchFamily="34" charset="0"/>
                <a:ea typeface="Calibri" panose="020F0502020204030204" pitchFamily="34" charset="0"/>
                <a:cs typeface="Times New Roman" panose="02020603050405020304" pitchFamily="18" charset="0"/>
              </a:rPr>
              <a:t>la care se obţine remisiune morfologică înainte de transplant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6B5AAD6-AC59-4626-8891-BD608AA51C15}"/>
              </a:ext>
            </a:extLst>
          </p:cNvPr>
          <p:cNvSpPr/>
          <p:nvPr/>
        </p:nvSpPr>
        <p:spPr>
          <a:xfrm>
            <a:off x="5657850" y="569436"/>
            <a:ext cx="6467475" cy="4721934"/>
          </a:xfrm>
          <a:prstGeom prst="rect">
            <a:avLst/>
          </a:prstGeom>
        </p:spPr>
        <p:txBody>
          <a:bodyPr wrap="square">
            <a:spAutoFit/>
          </a:bodyPr>
          <a:lstStyle/>
          <a:p>
            <a:pPr marL="252095" algn="just">
              <a:lnSpc>
                <a:spcPct val="120000"/>
              </a:lnSpc>
              <a:spcAft>
                <a:spcPts val="0"/>
              </a:spcAft>
            </a:pPr>
            <a:r>
              <a:rPr lang="ro-RO" b="1" dirty="0">
                <a:latin typeface="Arial" panose="020B0604020202020204" pitchFamily="34" charset="0"/>
                <a:ea typeface="Calibri" panose="020F0502020204030204" pitchFamily="34" charset="0"/>
                <a:cs typeface="Times New Roman" panose="02020603050405020304" pitchFamily="18" charset="0"/>
              </a:rPr>
              <a:t>LAL</a:t>
            </a:r>
            <a:r>
              <a:rPr lang="ro-RO"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	</a:t>
            </a:r>
            <a:r>
              <a:rPr lang="ro-RO" u="sng" spc="-10" dirty="0">
                <a:latin typeface="Arial" panose="020B0604020202020204" pitchFamily="34" charset="0"/>
                <a:ea typeface="Calibri" panose="020F0502020204030204" pitchFamily="34" charset="0"/>
                <a:cs typeface="Times New Roman" panose="02020603050405020304" pitchFamily="18" charset="0"/>
              </a:rPr>
              <a:t>prima remisiune completă </a:t>
            </a:r>
            <a:r>
              <a:rPr lang="ro-RO" spc="-10" dirty="0">
                <a:latin typeface="Arial" panose="020B0604020202020204" pitchFamily="34" charset="0"/>
                <a:ea typeface="Calibri" panose="020F0502020204030204" pitchFamily="34" charset="0"/>
                <a:cs typeface="Times New Roman" panose="02020603050405020304" pitchFamily="18" charset="0"/>
              </a:rPr>
              <a:t>cu factori de prognostic nefavorabili </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indent="457200" algn="just">
              <a:lnSpc>
                <a:spcPct val="120000"/>
              </a:lnSpc>
              <a:spcAft>
                <a:spcPts val="0"/>
              </a:spcAft>
            </a:pPr>
            <a:r>
              <a:rPr lang="ro-RO" dirty="0">
                <a:latin typeface="Arial" panose="020B0604020202020204" pitchFamily="34" charset="0"/>
                <a:ea typeface="Calibri" panose="020F0502020204030204" pitchFamily="34" charset="0"/>
                <a:cs typeface="Times New Roman" panose="02020603050405020304" pitchFamily="18" charset="0"/>
              </a:rPr>
              <a:t>a.	 anomaliile cromozomiale că t(9;22), t(1;9), t(4;11), re­aran­jamente de gena MLL; cu sau fără boală minimă reziduală (BMR)</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indent="457200" algn="just">
              <a:lnSpc>
                <a:spcPct val="120000"/>
              </a:lnSpc>
              <a:spcAft>
                <a:spcPts val="0"/>
              </a:spcAft>
            </a:pPr>
            <a:r>
              <a:rPr lang="en-GB" dirty="0">
                <a:latin typeface="Arial" panose="020B0604020202020204" pitchFamily="34" charset="0"/>
                <a:ea typeface="Calibri" panose="020F0502020204030204" pitchFamily="34" charset="0"/>
                <a:cs typeface="Times New Roman" panose="02020603050405020304" pitchFamily="18" charset="0"/>
              </a:rPr>
              <a:t>b</a:t>
            </a:r>
            <a:r>
              <a:rPr lang="ro-RO" dirty="0">
                <a:latin typeface="Arial" panose="020B0604020202020204" pitchFamily="34" charset="0"/>
                <a:ea typeface="Calibri" panose="020F0502020204030204" pitchFamily="34" charset="0"/>
                <a:cs typeface="Times New Roman" panose="02020603050405020304" pitchFamily="18" charset="0"/>
              </a:rPr>
              <a:t>.	LAL T – cu celule precursoare</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indent="457200" algn="just">
              <a:lnSpc>
                <a:spcPct val="120000"/>
              </a:lnSpc>
              <a:spcAft>
                <a:spcPts val="0"/>
              </a:spcAft>
            </a:pPr>
            <a:r>
              <a:rPr lang="en-GB" dirty="0">
                <a:latin typeface="Arial" panose="020B0604020202020204" pitchFamily="34" charset="0"/>
                <a:ea typeface="Calibri" panose="020F0502020204030204" pitchFamily="34" charset="0"/>
                <a:cs typeface="Times New Roman" panose="02020603050405020304" pitchFamily="18" charset="0"/>
              </a:rPr>
              <a:t>c</a:t>
            </a:r>
            <a:r>
              <a:rPr lang="ro-RO" dirty="0">
                <a:latin typeface="Arial" panose="020B0604020202020204" pitchFamily="34" charset="0"/>
                <a:ea typeface="Calibri" panose="020F0502020204030204" pitchFamily="34" charset="0"/>
                <a:cs typeface="Times New Roman" panose="02020603050405020304" pitchFamily="18" charset="0"/>
              </a:rPr>
              <a:t>.	număr de leucocite la diagnostic peste 30 000/mm</a:t>
            </a:r>
            <a:r>
              <a:rPr lang="ro-RO" baseline="30000" dirty="0">
                <a:latin typeface="Arial" panose="020B0604020202020204" pitchFamily="34" charset="0"/>
                <a:ea typeface="Calibri" panose="020F0502020204030204" pitchFamily="34" charset="0"/>
                <a:cs typeface="Times New Roman" panose="02020603050405020304" pitchFamily="18" charset="0"/>
              </a:rPr>
              <a:t>3</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indent="457200" algn="just">
              <a:lnSpc>
                <a:spcPct val="120000"/>
              </a:lnSpc>
              <a:spcAft>
                <a:spcPts val="0"/>
              </a:spcAft>
            </a:pPr>
            <a:r>
              <a:rPr lang="en-GB" dirty="0">
                <a:latin typeface="Arial" panose="020B0604020202020204" pitchFamily="34" charset="0"/>
                <a:ea typeface="Calibri" panose="020F0502020204030204" pitchFamily="34" charset="0"/>
                <a:cs typeface="Times New Roman" panose="02020603050405020304" pitchFamily="18" charset="0"/>
              </a:rPr>
              <a:t>d</a:t>
            </a:r>
            <a:r>
              <a:rPr lang="ro-RO" dirty="0">
                <a:latin typeface="Arial" panose="020B0604020202020204" pitchFamily="34" charset="0"/>
                <a:ea typeface="Calibri" panose="020F0502020204030204" pitchFamily="34" charset="0"/>
                <a:cs typeface="Times New Roman" panose="02020603050405020304" pitchFamily="18" charset="0"/>
              </a:rPr>
              <a:t>.	eşecul obţinerii remisiunii complete după 1 ciclu de chimioterapie de inducţie</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252095" indent="457200" algn="just">
              <a:lnSpc>
                <a:spcPct val="120000"/>
              </a:lnSpc>
              <a:spcAft>
                <a:spcPts val="0"/>
              </a:spcAft>
            </a:pPr>
            <a:r>
              <a:rPr lang="en-GB" dirty="0">
                <a:latin typeface="Arial" panose="020B0604020202020204" pitchFamily="34" charset="0"/>
                <a:ea typeface="Calibri" panose="020F0502020204030204" pitchFamily="34" charset="0"/>
                <a:cs typeface="Times New Roman" panose="02020603050405020304" pitchFamily="18" charset="0"/>
              </a:rPr>
              <a:t>e</a:t>
            </a:r>
            <a:r>
              <a:rPr lang="ro-RO" dirty="0">
                <a:latin typeface="Arial" panose="020B0604020202020204" pitchFamily="34" charset="0"/>
                <a:ea typeface="Calibri" panose="020F0502020204030204" pitchFamily="34" charset="0"/>
                <a:cs typeface="Times New Roman" panose="02020603050405020304" pitchFamily="18" charset="0"/>
              </a:rPr>
              <a:t>.	determinare extramedulară de boală</a:t>
            </a:r>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marL="537845" indent="-285750" algn="just">
              <a:lnSpc>
                <a:spcPct val="120000"/>
              </a:lnSpc>
              <a:spcAft>
                <a:spcPts val="0"/>
              </a:spcAft>
              <a:buFontTx/>
              <a:buChar char="-"/>
            </a:pPr>
            <a:r>
              <a:rPr lang="ro-RO" u="sng" dirty="0">
                <a:latin typeface="Arial" panose="020B0604020202020204" pitchFamily="34" charset="0"/>
                <a:ea typeface="Calibri" panose="020F0502020204030204" pitchFamily="34" charset="0"/>
                <a:cs typeface="Times New Roman" panose="02020603050405020304" pitchFamily="18" charset="0"/>
              </a:rPr>
              <a:t>prima remisiune completă</a:t>
            </a:r>
            <a:r>
              <a:rPr lang="ro-RO" dirty="0">
                <a:latin typeface="Arial" panose="020B0604020202020204" pitchFamily="34" charset="0"/>
                <a:ea typeface="Calibri" panose="020F0502020204030204" pitchFamily="34" charset="0"/>
                <a:cs typeface="Times New Roman" panose="02020603050405020304" pitchFamily="18" charset="0"/>
              </a:rPr>
              <a:t>, standard risc, cu boală minimă reziduală </a:t>
            </a:r>
            <a:endParaRPr lang="en-GB" dirty="0">
              <a:latin typeface="Arial" panose="020B0604020202020204" pitchFamily="34" charset="0"/>
              <a:ea typeface="Calibri" panose="020F0502020204030204" pitchFamily="34" charset="0"/>
              <a:cs typeface="Times New Roman" panose="02020603050405020304" pitchFamily="18" charset="0"/>
            </a:endParaRPr>
          </a:p>
          <a:p>
            <a:pPr marL="537845" indent="-285750" algn="just">
              <a:lnSpc>
                <a:spcPct val="120000"/>
              </a:lnSpc>
              <a:spcAft>
                <a:spcPts val="0"/>
              </a:spcAft>
              <a:buFontTx/>
              <a:buChar char="-"/>
            </a:pPr>
            <a:r>
              <a:rPr lang="ro-RO" u="sng" dirty="0">
                <a:latin typeface="Arial" panose="020B0604020202020204" pitchFamily="34" charset="0"/>
                <a:ea typeface="Calibri" panose="020F0502020204030204" pitchFamily="34" charset="0"/>
                <a:cs typeface="Times New Roman" panose="02020603050405020304" pitchFamily="18" charset="0"/>
              </a:rPr>
              <a:t>a 2-a remisiune completă </a:t>
            </a:r>
            <a:r>
              <a:rPr lang="ro-RO" dirty="0">
                <a:latin typeface="Arial" panose="020B0604020202020204" pitchFamily="34" charset="0"/>
                <a:ea typeface="Calibri" panose="020F0502020204030204" pitchFamily="34" charset="0"/>
                <a:cs typeface="Times New Roman" panose="02020603050405020304" pitchFamily="18" charset="0"/>
              </a:rPr>
              <a:t>sau oricare mai mare 	</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895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Content Placeholder 4">
            <a:extLst>
              <a:ext uri="{FF2B5EF4-FFF2-40B4-BE49-F238E27FC236}">
                <a16:creationId xmlns:a16="http://schemas.microsoft.com/office/drawing/2014/main" id="{F6B86B33-6C10-42C9-A17D-B9F87E642AA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28801" y="249238"/>
            <a:ext cx="4029075" cy="3028950"/>
          </a:xfrm>
        </p:spPr>
      </p:pic>
      <p:pic>
        <p:nvPicPr>
          <p:cNvPr id="65540" name="Content Placeholder 5">
            <a:extLst>
              <a:ext uri="{FF2B5EF4-FFF2-40B4-BE49-F238E27FC236}">
                <a16:creationId xmlns:a16="http://schemas.microsoft.com/office/drawing/2014/main" id="{7203AF49-E245-4D80-A96C-3DF5C7A4C22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28801" y="3571875"/>
            <a:ext cx="4029075" cy="3028950"/>
          </a:xfrm>
        </p:spPr>
      </p:pic>
      <p:pic>
        <p:nvPicPr>
          <p:cNvPr id="65541" name="Picture 2">
            <a:extLst>
              <a:ext uri="{FF2B5EF4-FFF2-40B4-BE49-F238E27FC236}">
                <a16:creationId xmlns:a16="http://schemas.microsoft.com/office/drawing/2014/main" id="{1966824A-EFB4-499A-B417-C79594500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4" y="228600"/>
            <a:ext cx="4048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3">
            <a:extLst>
              <a:ext uri="{FF2B5EF4-FFF2-40B4-BE49-F238E27FC236}">
                <a16:creationId xmlns:a16="http://schemas.microsoft.com/office/drawing/2014/main" id="{5DF1262B-D988-49C2-AF28-B30847783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05200"/>
            <a:ext cx="41719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E7D8430D-237D-41D1-B2C9-8239C3CDCC47}"/>
              </a:ext>
            </a:extLst>
          </p:cNvPr>
          <p:cNvSpPr>
            <a:spLocks noGrp="1"/>
          </p:cNvSpPr>
          <p:nvPr>
            <p:ph type="title"/>
          </p:nvPr>
        </p:nvSpPr>
        <p:spPr/>
        <p:txBody>
          <a:bodyPr/>
          <a:lstStyle/>
          <a:p>
            <a:r>
              <a:rPr lang="ro-RO" altLang="en-US" sz="3200" b="1">
                <a:latin typeface="Times New Roman" panose="02020603050405020304" pitchFamily="18" charset="0"/>
                <a:cs typeface="Times New Roman" panose="02020603050405020304" pitchFamily="18" charset="0"/>
              </a:rPr>
              <a:t>Complicatiile alloSCT</a:t>
            </a:r>
          </a:p>
        </p:txBody>
      </p:sp>
      <p:sp>
        <p:nvSpPr>
          <p:cNvPr id="3" name="Content Placeholder 2">
            <a:extLst>
              <a:ext uri="{FF2B5EF4-FFF2-40B4-BE49-F238E27FC236}">
                <a16:creationId xmlns:a16="http://schemas.microsoft.com/office/drawing/2014/main" id="{7A668BE1-941B-4395-A7F5-06FD3E8A34B0}"/>
              </a:ext>
            </a:extLst>
          </p:cNvPr>
          <p:cNvSpPr>
            <a:spLocks noGrp="1"/>
          </p:cNvSpPr>
          <p:nvPr>
            <p:ph idx="1"/>
          </p:nvPr>
        </p:nvSpPr>
        <p:spPr>
          <a:xfrm>
            <a:off x="1981200" y="1447800"/>
            <a:ext cx="8229600" cy="5105400"/>
          </a:xfrm>
        </p:spPr>
        <p:txBody>
          <a:bodyPr>
            <a:normAutofit/>
          </a:bodyPr>
          <a:lstStyle/>
          <a:p>
            <a:pPr>
              <a:buFont typeface="Arial" charset="0"/>
              <a:buChar char="•"/>
              <a:defRPr/>
            </a:pPr>
            <a:r>
              <a:rPr lang="vi-VN" b="1" dirty="0">
                <a:latin typeface="Times New Roman" pitchFamily="18" charset="0"/>
                <a:cs typeface="Times New Roman" pitchFamily="18" charset="0"/>
              </a:rPr>
              <a:t>Neutropenia septică </a:t>
            </a:r>
            <a:endParaRPr lang="ro-RO" b="1" dirty="0">
              <a:latin typeface="Times New Roman" pitchFamily="18" charset="0"/>
              <a:cs typeface="Times New Roman" pitchFamily="18" charset="0"/>
            </a:endParaRPr>
          </a:p>
          <a:p>
            <a:pPr>
              <a:buFont typeface="Arial" charset="0"/>
              <a:buChar char="•"/>
              <a:defRPr/>
            </a:pPr>
            <a:r>
              <a:rPr lang="vi-VN" b="1" dirty="0">
                <a:latin typeface="Times New Roman" pitchFamily="18" charset="0"/>
                <a:cs typeface="Times New Roman" pitchFamily="18" charset="0"/>
              </a:rPr>
              <a:t>Mucozita</a:t>
            </a:r>
            <a:r>
              <a:rPr lang="vi-VN" dirty="0">
                <a:latin typeface="Times New Roman" pitchFamily="18" charset="0"/>
                <a:cs typeface="Times New Roman" pitchFamily="18" charset="0"/>
              </a:rPr>
              <a:t>, greaţa şi anorexia </a:t>
            </a:r>
            <a:r>
              <a:rPr lang="ro-RO" dirty="0">
                <a:latin typeface="Times New Roman" pitchFamily="18" charset="0"/>
                <a:cs typeface="Times New Roman" pitchFamily="18" charset="0"/>
              </a:rPr>
              <a:t>–</a:t>
            </a:r>
            <a:r>
              <a:rPr lang="vi-VN" dirty="0">
                <a:latin typeface="Times New Roman" pitchFamily="18" charset="0"/>
                <a:cs typeface="Times New Roman" pitchFamily="18" charset="0"/>
              </a:rPr>
              <a:t> toxicit</a:t>
            </a:r>
            <a:r>
              <a:rPr lang="ro-RO" dirty="0">
                <a:latin typeface="Times New Roman" pitchFamily="18" charset="0"/>
                <a:cs typeface="Times New Roman" pitchFamily="18" charset="0"/>
              </a:rPr>
              <a:t>atea </a:t>
            </a:r>
            <a:r>
              <a:rPr lang="vi-VN" dirty="0">
                <a:latin typeface="Times New Roman" pitchFamily="18" charset="0"/>
                <a:cs typeface="Times New Roman" pitchFamily="18" charset="0"/>
              </a:rPr>
              <a:t>CT</a:t>
            </a:r>
            <a:endParaRPr lang="ro-RO" dirty="0">
              <a:latin typeface="Times New Roman" pitchFamily="18" charset="0"/>
              <a:cs typeface="Times New Roman" pitchFamily="18" charset="0"/>
            </a:endParaRPr>
          </a:p>
          <a:p>
            <a:pPr>
              <a:buFont typeface="Arial" charset="0"/>
              <a:buChar char="•"/>
              <a:defRPr/>
            </a:pPr>
            <a:r>
              <a:rPr lang="vi-VN" b="1" dirty="0">
                <a:latin typeface="Times New Roman" pitchFamily="18" charset="0"/>
                <a:cs typeface="Times New Roman" pitchFamily="18" charset="0"/>
              </a:rPr>
              <a:t>Boala veno-ocluzivă</a:t>
            </a:r>
            <a:r>
              <a:rPr lang="vi-VN" dirty="0">
                <a:latin typeface="Times New Roman" pitchFamily="18" charset="0"/>
                <a:cs typeface="Times New Roman" pitchFamily="18" charset="0"/>
              </a:rPr>
              <a:t> (BVO) </a:t>
            </a: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10-20% din pacienţi, la 8-10 zile după tratamente citostatice</a:t>
            </a:r>
            <a:r>
              <a:rPr lang="ro-RO" dirty="0">
                <a:latin typeface="Times New Roman" pitchFamily="18" charset="0"/>
                <a:cs typeface="Times New Roman" pitchFamily="18" charset="0"/>
              </a:rPr>
              <a:t>.</a:t>
            </a:r>
          </a:p>
          <a:p>
            <a:pPr lvl="1">
              <a:buFont typeface="Arial" charset="0"/>
              <a:buChar char="–"/>
              <a:defRPr/>
            </a:pPr>
            <a:r>
              <a:rPr lang="vi-VN" dirty="0">
                <a:latin typeface="Times New Roman" pitchFamily="18" charset="0"/>
                <a:cs typeface="Times New Roman" pitchFamily="18" charset="0"/>
              </a:rPr>
              <a:t>hepatomegalie </a:t>
            </a:r>
            <a:endParaRPr lang="ro-RO" dirty="0">
              <a:latin typeface="Times New Roman" pitchFamily="18" charset="0"/>
              <a:cs typeface="Times New Roman" pitchFamily="18" charset="0"/>
            </a:endParaRPr>
          </a:p>
          <a:p>
            <a:pPr lvl="1">
              <a:buFont typeface="Arial" charset="0"/>
              <a:buChar char="–"/>
              <a:defRPr/>
            </a:pPr>
            <a:r>
              <a:rPr lang="vi-VN" dirty="0">
                <a:latin typeface="Times New Roman" pitchFamily="18" charset="0"/>
                <a:cs typeface="Times New Roman" pitchFamily="18" charset="0"/>
              </a:rPr>
              <a:t>icter </a:t>
            </a:r>
            <a:endParaRPr lang="ro-RO" dirty="0">
              <a:latin typeface="Times New Roman" pitchFamily="18" charset="0"/>
              <a:cs typeface="Times New Roman" pitchFamily="18" charset="0"/>
            </a:endParaRPr>
          </a:p>
          <a:p>
            <a:pPr lvl="1">
              <a:buFont typeface="Arial" charset="0"/>
              <a:buChar char="–"/>
              <a:defRPr/>
            </a:pPr>
            <a:r>
              <a:rPr lang="vi-VN" dirty="0">
                <a:latin typeface="Times New Roman" pitchFamily="18" charset="0"/>
                <a:cs typeface="Times New Roman" pitchFamily="18" charset="0"/>
              </a:rPr>
              <a:t>retenţie de fluide </a:t>
            </a:r>
            <a:endParaRPr lang="ro-RO" dirty="0">
              <a:latin typeface="Times New Roman" pitchFamily="18" charset="0"/>
              <a:cs typeface="Times New Roman" pitchFamily="18" charset="0"/>
            </a:endParaRPr>
          </a:p>
          <a:p>
            <a:pPr marL="0" indent="0">
              <a:buNone/>
              <a:defRPr/>
            </a:pPr>
            <a:r>
              <a:rPr lang="ro-RO" dirty="0">
                <a:latin typeface="Times New Roman" pitchFamily="18" charset="0"/>
                <a:cs typeface="Times New Roman" pitchFamily="18" charset="0"/>
              </a:rPr>
              <a:t>	</a:t>
            </a:r>
            <a:r>
              <a:rPr lang="vi-VN" dirty="0">
                <a:latin typeface="Times New Roman" pitchFamily="18" charset="0"/>
                <a:cs typeface="Times New Roman" pitchFamily="18" charset="0"/>
              </a:rPr>
              <a:t>Profilaxia BVO constă din doze mici de Heparină în primele 2 săptămâni după transplant</a:t>
            </a:r>
            <a:endParaRPr lang="ro-RO"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BFE71A58-68FD-45B1-903B-C5613FAC1542}"/>
              </a:ext>
            </a:extLst>
          </p:cNvPr>
          <p:cNvSpPr>
            <a:spLocks noGrp="1"/>
          </p:cNvSpPr>
          <p:nvPr>
            <p:ph type="title"/>
          </p:nvPr>
        </p:nvSpPr>
        <p:spPr/>
        <p:txBody>
          <a:bodyPr/>
          <a:lstStyle/>
          <a:p>
            <a:r>
              <a:rPr lang="ro-RO" altLang="en-US" sz="3200" b="1">
                <a:latin typeface="Times New Roman" panose="02020603050405020304" pitchFamily="18" charset="0"/>
                <a:cs typeface="Times New Roman" panose="02020603050405020304" pitchFamily="18" charset="0"/>
              </a:rPr>
              <a:t>Complicatiile alloSCT</a:t>
            </a:r>
          </a:p>
        </p:txBody>
      </p:sp>
      <p:sp>
        <p:nvSpPr>
          <p:cNvPr id="68611" name="Content Placeholder 2">
            <a:extLst>
              <a:ext uri="{FF2B5EF4-FFF2-40B4-BE49-F238E27FC236}">
                <a16:creationId xmlns:a16="http://schemas.microsoft.com/office/drawing/2014/main" id="{B8C5C4BC-14F6-4047-AA03-24BCEAC21A82}"/>
              </a:ext>
            </a:extLst>
          </p:cNvPr>
          <p:cNvSpPr>
            <a:spLocks noGrp="1"/>
          </p:cNvSpPr>
          <p:nvPr>
            <p:ph idx="1"/>
          </p:nvPr>
        </p:nvSpPr>
        <p:spPr>
          <a:xfrm>
            <a:off x="1981200" y="1447800"/>
            <a:ext cx="8229600" cy="5105400"/>
          </a:xfrm>
        </p:spPr>
        <p:txBody>
          <a:bodyPr/>
          <a:lstStyle/>
          <a:p>
            <a:r>
              <a:rPr lang="vi-VN" altLang="en-US" sz="2400" b="1">
                <a:latin typeface="Times New Roman" panose="02020603050405020304" pitchFamily="18" charset="0"/>
                <a:cs typeface="Times New Roman" panose="02020603050405020304" pitchFamily="18" charset="0"/>
              </a:rPr>
              <a:t>Sindromul acut de grefă-contra-gazdă  </a:t>
            </a:r>
            <a:endParaRPr lang="ro-RO" altLang="en-US" sz="2400" b="1">
              <a:latin typeface="Times New Roman" panose="02020603050405020304" pitchFamily="18" charset="0"/>
              <a:cs typeface="Times New Roman" panose="02020603050405020304" pitchFamily="18" charset="0"/>
            </a:endParaRPr>
          </a:p>
          <a:p>
            <a:pPr lvl="1"/>
            <a:r>
              <a:rPr lang="ro-RO" altLang="en-US">
                <a:latin typeface="Times New Roman" panose="02020603050405020304" pitchFamily="18" charset="0"/>
                <a:cs typeface="Times New Roman" panose="02020603050405020304" pitchFamily="18" charset="0"/>
              </a:rPr>
              <a:t>organe tinta:</a:t>
            </a:r>
            <a:r>
              <a:rPr lang="vi-VN" altLang="en-US">
                <a:latin typeface="Times New Roman" panose="02020603050405020304" pitchFamily="18" charset="0"/>
                <a:cs typeface="Times New Roman" panose="02020603050405020304" pitchFamily="18" charset="0"/>
              </a:rPr>
              <a:t> pielea, ficatul şi tractul gastro-intestinal</a:t>
            </a:r>
            <a:endParaRPr lang="ro-RO" altLang="en-US">
              <a:latin typeface="Times New Roman" panose="02020603050405020304" pitchFamily="18" charset="0"/>
              <a:cs typeface="Times New Roman" panose="02020603050405020304" pitchFamily="18" charset="0"/>
            </a:endParaRPr>
          </a:p>
          <a:p>
            <a:pPr lvl="2">
              <a:buFontTx/>
              <a:buChar char="-"/>
            </a:pPr>
            <a:r>
              <a:rPr lang="ro-RO" altLang="en-US">
                <a:latin typeface="Times New Roman" panose="02020603050405020304" pitchFamily="18" charset="0"/>
                <a:cs typeface="Times New Roman" panose="02020603050405020304" pitchFamily="18" charset="0"/>
              </a:rPr>
              <a:t>erite</a:t>
            </a:r>
            <a:r>
              <a:rPr lang="vi-VN" altLang="en-US">
                <a:latin typeface="Times New Roman" panose="02020603050405020304" pitchFamily="18" charset="0"/>
                <a:cs typeface="Times New Roman" panose="02020603050405020304" pitchFamily="18" charset="0"/>
              </a:rPr>
              <a:t>m,</a:t>
            </a:r>
            <a:r>
              <a:rPr lang="ro-RO" altLang="en-US">
                <a:latin typeface="Times New Roman" panose="02020603050405020304" pitchFamily="18" charset="0"/>
                <a:cs typeface="Times New Roman" panose="02020603050405020304" pitchFamily="18" charset="0"/>
              </a:rPr>
              <a:t> </a:t>
            </a:r>
            <a:r>
              <a:rPr lang="vi-VN" altLang="en-US">
                <a:latin typeface="Times New Roman" panose="02020603050405020304" pitchFamily="18" charset="0"/>
                <a:cs typeface="Times New Roman" panose="02020603050405020304" pitchFamily="18" charset="0"/>
              </a:rPr>
              <a:t>prurit,</a:t>
            </a:r>
            <a:r>
              <a:rPr lang="ro-RO" altLang="en-US">
                <a:latin typeface="Times New Roman" panose="02020603050405020304" pitchFamily="18" charset="0"/>
                <a:cs typeface="Times New Roman" panose="02020603050405020304" pitchFamily="18" charset="0"/>
              </a:rPr>
              <a:t> rash, vezicule, descuamare</a:t>
            </a:r>
            <a:r>
              <a:rPr lang="vi-VN" altLang="en-US">
                <a:latin typeface="Times New Roman" panose="02020603050405020304" pitchFamily="18" charset="0"/>
                <a:cs typeface="Times New Roman" panose="02020603050405020304" pitchFamily="18" charset="0"/>
              </a:rPr>
              <a:t>  </a:t>
            </a:r>
            <a:endParaRPr lang="ro-RO" altLang="en-US">
              <a:latin typeface="Times New Roman" panose="02020603050405020304" pitchFamily="18" charset="0"/>
              <a:cs typeface="Times New Roman" panose="02020603050405020304" pitchFamily="18" charset="0"/>
            </a:endParaRPr>
          </a:p>
          <a:p>
            <a:pPr lvl="2">
              <a:buFontTx/>
              <a:buChar char="-"/>
            </a:pPr>
            <a:r>
              <a:rPr lang="ro-RO" altLang="en-US">
                <a:latin typeface="Times New Roman" panose="02020603050405020304" pitchFamily="18" charset="0"/>
                <a:cs typeface="Times New Roman" panose="02020603050405020304" pitchFamily="18" charset="0"/>
              </a:rPr>
              <a:t>hi</a:t>
            </a:r>
            <a:r>
              <a:rPr lang="vi-VN" altLang="en-US">
                <a:latin typeface="Times New Roman" panose="02020603050405020304" pitchFamily="18" charset="0"/>
                <a:cs typeface="Times New Roman" panose="02020603050405020304" pitchFamily="18" charset="0"/>
              </a:rPr>
              <a:t>perbilirubinemie, </a:t>
            </a:r>
            <a:endParaRPr lang="ro-RO" altLang="en-US">
              <a:latin typeface="Times New Roman" panose="02020603050405020304" pitchFamily="18" charset="0"/>
              <a:cs typeface="Times New Roman" panose="02020603050405020304" pitchFamily="18" charset="0"/>
            </a:endParaRPr>
          </a:p>
          <a:p>
            <a:pPr lvl="2">
              <a:buFontTx/>
              <a:buChar char="-"/>
            </a:pPr>
            <a:r>
              <a:rPr lang="vi-VN" altLang="en-US">
                <a:latin typeface="Times New Roman" panose="02020603050405020304" pitchFamily="18" charset="0"/>
                <a:cs typeface="Times New Roman" panose="02020603050405020304" pitchFamily="18" charset="0"/>
              </a:rPr>
              <a:t>hepatocitoliză, </a:t>
            </a:r>
            <a:endParaRPr lang="ro-RO" altLang="en-US">
              <a:latin typeface="Times New Roman" panose="02020603050405020304" pitchFamily="18" charset="0"/>
              <a:cs typeface="Times New Roman" panose="02020603050405020304" pitchFamily="18" charset="0"/>
            </a:endParaRPr>
          </a:p>
          <a:p>
            <a:pPr lvl="2">
              <a:buFontTx/>
              <a:buChar char="-"/>
            </a:pPr>
            <a:r>
              <a:rPr lang="vi-VN" altLang="en-US">
                <a:latin typeface="Times New Roman" panose="02020603050405020304" pitchFamily="18" charset="0"/>
                <a:cs typeface="Times New Roman" panose="02020603050405020304" pitchFamily="18" charset="0"/>
              </a:rPr>
              <a:t>diaree, </a:t>
            </a:r>
            <a:endParaRPr lang="ro-RO" altLang="en-US">
              <a:latin typeface="Times New Roman" panose="02020603050405020304" pitchFamily="18" charset="0"/>
              <a:cs typeface="Times New Roman" panose="02020603050405020304" pitchFamily="18" charset="0"/>
            </a:endParaRPr>
          </a:p>
          <a:p>
            <a:pPr lvl="2">
              <a:buFontTx/>
              <a:buChar char="-"/>
            </a:pPr>
            <a:r>
              <a:rPr lang="vi-VN" altLang="en-US">
                <a:latin typeface="Times New Roman" panose="02020603050405020304" pitchFamily="18" charset="0"/>
                <a:cs typeface="Times New Roman" panose="02020603050405020304" pitchFamily="18" charset="0"/>
              </a:rPr>
              <a:t>mucozită. </a:t>
            </a:r>
            <a:endParaRPr lang="ro-RO" altLang="en-US">
              <a:latin typeface="Times New Roman" panose="02020603050405020304" pitchFamily="18" charset="0"/>
              <a:cs typeface="Times New Roman" panose="02020603050405020304" pitchFamily="18" charset="0"/>
            </a:endParaRPr>
          </a:p>
          <a:p>
            <a:pPr lvl="1"/>
            <a:r>
              <a:rPr lang="vi-VN" altLang="en-US">
                <a:latin typeface="Times New Roman" panose="02020603050405020304" pitchFamily="18" charset="0"/>
                <a:cs typeface="Times New Roman" panose="02020603050405020304" pitchFamily="18" charset="0"/>
              </a:rPr>
              <a:t>20-60</a:t>
            </a:r>
            <a:r>
              <a:rPr lang="ro-RO" altLang="en-US">
                <a:latin typeface="Times New Roman" panose="02020603050405020304" pitchFamily="18" charset="0"/>
                <a:cs typeface="Times New Roman" panose="02020603050405020304" pitchFamily="18" charset="0"/>
              </a:rPr>
              <a:t>-90</a:t>
            </a:r>
            <a:r>
              <a:rPr lang="vi-VN" altLang="en-US">
                <a:latin typeface="Times New Roman" panose="02020603050405020304" pitchFamily="18" charset="0"/>
                <a:cs typeface="Times New Roman" panose="02020603050405020304" pitchFamily="18" charset="0"/>
              </a:rPr>
              <a:t> zile după transplantare şi poate avea grade diferite de severitate. </a:t>
            </a:r>
            <a:endParaRPr lang="ro-RO" altLang="en-US">
              <a:latin typeface="Times New Roman" panose="02020603050405020304" pitchFamily="18" charset="0"/>
              <a:cs typeface="Times New Roman" panose="02020603050405020304" pitchFamily="18" charset="0"/>
            </a:endParaRPr>
          </a:p>
          <a:p>
            <a:pPr lvl="1"/>
            <a:r>
              <a:rPr lang="vi-VN" altLang="en-US">
                <a:latin typeface="Times New Roman" panose="02020603050405020304" pitchFamily="18" charset="0"/>
                <a:cs typeface="Times New Roman" panose="02020603050405020304" pitchFamily="18" charset="0"/>
              </a:rPr>
              <a:t>Tratamentul constă din doze crescute de Prednison (1-2mg/kg/zi) </a:t>
            </a:r>
            <a:endParaRPr lang="ro-RO" altLang="en-US">
              <a:latin typeface="Times New Roman" panose="02020603050405020304" pitchFamily="18"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3F260DC-C305-430B-8EB4-8658D415D1E9}"/>
              </a:ext>
            </a:extLst>
          </p:cNvPr>
          <p:cNvSpPr>
            <a:spLocks noGrp="1"/>
          </p:cNvSpPr>
          <p:nvPr>
            <p:ph type="title"/>
          </p:nvPr>
        </p:nvSpPr>
        <p:spPr>
          <a:xfrm>
            <a:off x="1981200" y="0"/>
            <a:ext cx="8229600" cy="1143000"/>
          </a:xfrm>
        </p:spPr>
        <p:txBody>
          <a:bodyPr/>
          <a:lstStyle/>
          <a:p>
            <a:r>
              <a:rPr lang="ro-RO" altLang="en-US" sz="3200" b="1">
                <a:latin typeface="Times New Roman" panose="02020603050405020304" pitchFamily="18" charset="0"/>
                <a:cs typeface="Times New Roman" panose="02020603050405020304" pitchFamily="18" charset="0"/>
              </a:rPr>
              <a:t>Complicatiile alloSCT</a:t>
            </a:r>
            <a:endParaRPr lang="ro-RO" altLang="en-US" sz="320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257093-68A3-4B68-BE4F-8D89E1706E59}"/>
              </a:ext>
            </a:extLst>
          </p:cNvPr>
          <p:cNvSpPr>
            <a:spLocks noGrp="1"/>
          </p:cNvSpPr>
          <p:nvPr>
            <p:ph idx="1"/>
          </p:nvPr>
        </p:nvSpPr>
        <p:spPr>
          <a:xfrm>
            <a:off x="1981200" y="1143000"/>
            <a:ext cx="8229600" cy="5562600"/>
          </a:xfrm>
        </p:spPr>
        <p:txBody>
          <a:bodyPr>
            <a:normAutofit fontScale="77500" lnSpcReduction="20000"/>
          </a:bodyPr>
          <a:lstStyle/>
          <a:p>
            <a:pPr>
              <a:buFont typeface="Arial" charset="0"/>
              <a:buChar char="•"/>
              <a:defRPr/>
            </a:pPr>
            <a:r>
              <a:rPr lang="vi-VN" sz="3800" b="1" dirty="0">
                <a:latin typeface="Times New Roman" pitchFamily="18" charset="0"/>
                <a:cs typeface="Times New Roman" pitchFamily="18" charset="0"/>
              </a:rPr>
              <a:t>Sindromul cronic de grefă-contra-gazdă (</a:t>
            </a:r>
            <a:r>
              <a:rPr lang="ro-RO" sz="3800" b="1" dirty="0">
                <a:latin typeface="Times New Roman" pitchFamily="18" charset="0"/>
                <a:cs typeface="Times New Roman" pitchFamily="18" charset="0"/>
              </a:rPr>
              <a:t>GVHD</a:t>
            </a:r>
            <a:r>
              <a:rPr lang="vi-VN" sz="3800" dirty="0">
                <a:latin typeface="Times New Roman" pitchFamily="18" charset="0"/>
                <a:cs typeface="Times New Roman" pitchFamily="18" charset="0"/>
              </a:rPr>
              <a:t>)</a:t>
            </a:r>
            <a:r>
              <a:rPr lang="ro-RO" sz="3800" dirty="0">
                <a:latin typeface="Times New Roman" pitchFamily="18" charset="0"/>
                <a:cs typeface="Times New Roman" pitchFamily="18" charset="0"/>
              </a:rPr>
              <a:t> 20% supravietuitorii pe termen lung</a:t>
            </a:r>
            <a:r>
              <a:rPr lang="vi-VN" sz="3800" dirty="0">
                <a:latin typeface="Times New Roman" pitchFamily="18" charset="0"/>
                <a:cs typeface="Times New Roman" pitchFamily="18" charset="0"/>
              </a:rPr>
              <a:t> </a:t>
            </a:r>
            <a:endParaRPr lang="ro-RO" sz="3800" dirty="0">
              <a:latin typeface="Times New Roman" pitchFamily="18" charset="0"/>
              <a:cs typeface="Times New Roman" pitchFamily="18" charset="0"/>
            </a:endParaRPr>
          </a:p>
          <a:p>
            <a:pPr lvl="1">
              <a:buFont typeface="Arial" charset="0"/>
              <a:buChar char="–"/>
              <a:defRPr/>
            </a:pPr>
            <a:r>
              <a:rPr lang="vi-VN" sz="3800" dirty="0">
                <a:latin typeface="Times New Roman" pitchFamily="18" charset="0"/>
                <a:cs typeface="Times New Roman" pitchFamily="18" charset="0"/>
              </a:rPr>
              <a:t>apare </a:t>
            </a:r>
            <a:r>
              <a:rPr lang="ro-RO" sz="3800" dirty="0">
                <a:latin typeface="Times New Roman" pitchFamily="18" charset="0"/>
                <a:cs typeface="Times New Roman" pitchFamily="18" charset="0"/>
              </a:rPr>
              <a:t>&gt; </a:t>
            </a:r>
            <a:r>
              <a:rPr lang="vi-VN" sz="3800" dirty="0">
                <a:latin typeface="Times New Roman" pitchFamily="18" charset="0"/>
                <a:cs typeface="Times New Roman" pitchFamily="18" charset="0"/>
              </a:rPr>
              <a:t>6 luni </a:t>
            </a:r>
            <a:endParaRPr lang="ro-RO" sz="3800" dirty="0">
              <a:latin typeface="Times New Roman" pitchFamily="18" charset="0"/>
              <a:cs typeface="Times New Roman" pitchFamily="18" charset="0"/>
            </a:endParaRPr>
          </a:p>
          <a:p>
            <a:pPr lvl="1">
              <a:buFont typeface="Arial" charset="0"/>
              <a:buChar char="–"/>
              <a:defRPr/>
            </a:pPr>
            <a:r>
              <a:rPr lang="ro-RO" sz="3800" dirty="0">
                <a:latin typeface="Times New Roman" pitchFamily="18" charset="0"/>
                <a:cs typeface="Times New Roman" pitchFamily="18" charset="0"/>
              </a:rPr>
              <a:t>p</a:t>
            </a:r>
            <a:r>
              <a:rPr lang="vi-VN" sz="3800" dirty="0">
                <a:latin typeface="Times New Roman" pitchFamily="18" charset="0"/>
                <a:cs typeface="Times New Roman" pitchFamily="18" charset="0"/>
              </a:rPr>
              <a:t>oate fi precedat de un sindrom GCG acut </a:t>
            </a:r>
            <a:endParaRPr lang="ro-RO" sz="3800" dirty="0">
              <a:latin typeface="Times New Roman" pitchFamily="18" charset="0"/>
              <a:cs typeface="Times New Roman" pitchFamily="18" charset="0"/>
            </a:endParaRPr>
          </a:p>
          <a:p>
            <a:pPr lvl="1">
              <a:buFont typeface="Arial" charset="0"/>
              <a:buChar char="–"/>
              <a:defRPr/>
            </a:pPr>
            <a:r>
              <a:rPr lang="vi-VN" sz="3800" dirty="0">
                <a:latin typeface="Times New Roman" pitchFamily="18" charset="0"/>
                <a:cs typeface="Times New Roman" pitchFamily="18" charset="0"/>
              </a:rPr>
              <a:t>seamănă cu alte boli autoimune ale ţesutului conjunctiv precum: sclerodermia, sindromul Sjögren, ciroza biliară şi bronşiolita obliterantă. </a:t>
            </a:r>
            <a:endParaRPr lang="ro-RO" sz="3800" dirty="0">
              <a:latin typeface="Times New Roman" pitchFamily="18" charset="0"/>
              <a:cs typeface="Times New Roman" pitchFamily="18" charset="0"/>
            </a:endParaRPr>
          </a:p>
          <a:p>
            <a:pPr lvl="2">
              <a:buFontTx/>
              <a:buChar char="-"/>
              <a:defRPr/>
            </a:pPr>
            <a:r>
              <a:rPr lang="vi-VN" sz="3800" dirty="0">
                <a:latin typeface="Times New Roman" pitchFamily="18" charset="0"/>
                <a:cs typeface="Times New Roman" pitchFamily="18" charset="0"/>
              </a:rPr>
              <a:t>xerodermie, modificări de pigmentare şi îngroşare cutanată, hiposudoraţie </a:t>
            </a:r>
            <a:endParaRPr lang="ro-RO" sz="3800" dirty="0">
              <a:latin typeface="Times New Roman" pitchFamily="18" charset="0"/>
              <a:cs typeface="Times New Roman" pitchFamily="18" charset="0"/>
            </a:endParaRPr>
          </a:p>
          <a:p>
            <a:pPr lvl="2">
              <a:buFontTx/>
              <a:buChar char="-"/>
              <a:defRPr/>
            </a:pPr>
            <a:r>
              <a:rPr lang="vi-VN" sz="3800" dirty="0">
                <a:latin typeface="Times New Roman" pitchFamily="18" charset="0"/>
                <a:cs typeface="Times New Roman" pitchFamily="18" charset="0"/>
              </a:rPr>
              <a:t>xeroftalmie </a:t>
            </a:r>
            <a:endParaRPr lang="ro-RO" sz="3800" dirty="0">
              <a:latin typeface="Times New Roman" pitchFamily="18" charset="0"/>
              <a:cs typeface="Times New Roman" pitchFamily="18" charset="0"/>
            </a:endParaRPr>
          </a:p>
          <a:p>
            <a:pPr lvl="2">
              <a:buFontTx/>
              <a:buChar char="-"/>
              <a:defRPr/>
            </a:pPr>
            <a:r>
              <a:rPr lang="vi-VN" sz="3800" dirty="0">
                <a:latin typeface="Times New Roman" pitchFamily="18" charset="0"/>
                <a:cs typeface="Times New Roman" pitchFamily="18" charset="0"/>
              </a:rPr>
              <a:t>xerostomie, tulburări de deglutiţie </a:t>
            </a:r>
            <a:endParaRPr lang="ro-RO" sz="3800" dirty="0">
              <a:latin typeface="Times New Roman" pitchFamily="18" charset="0"/>
              <a:cs typeface="Times New Roman" pitchFamily="18" charset="0"/>
            </a:endParaRPr>
          </a:p>
          <a:p>
            <a:pPr lvl="2">
              <a:buFontTx/>
              <a:buChar char="-"/>
              <a:defRPr/>
            </a:pPr>
            <a:r>
              <a:rPr lang="vi-VN" sz="3800" dirty="0">
                <a:latin typeface="Times New Roman" pitchFamily="18" charset="0"/>
                <a:cs typeface="Times New Roman" pitchFamily="18" charset="0"/>
              </a:rPr>
              <a:t>hipotonie musculară </a:t>
            </a:r>
            <a:endParaRPr lang="ro-RO" sz="3800" dirty="0">
              <a:latin typeface="Times New Roman" pitchFamily="18" charset="0"/>
              <a:cs typeface="Times New Roman" pitchFamily="18" charset="0"/>
            </a:endParaRPr>
          </a:p>
          <a:p>
            <a:pPr lvl="2">
              <a:buFontTx/>
              <a:buChar char="-"/>
              <a:defRPr/>
            </a:pPr>
            <a:r>
              <a:rPr lang="vi-VN" sz="3800" dirty="0">
                <a:latin typeface="Times New Roman" pitchFamily="18" charset="0"/>
                <a:cs typeface="Times New Roman" pitchFamily="18" charset="0"/>
              </a:rPr>
              <a:t>polimiozită, fasceită, contracturi musculare</a:t>
            </a:r>
            <a:endParaRPr lang="ro-RO" sz="3800" dirty="0">
              <a:latin typeface="Times New Roman" pitchFamily="18" charset="0"/>
              <a:cs typeface="Times New Roman" pitchFamily="18" charset="0"/>
            </a:endParaRPr>
          </a:p>
          <a:p>
            <a:pPr lvl="1">
              <a:buFont typeface="Arial" charset="0"/>
              <a:buChar char="–"/>
              <a:defRPr/>
            </a:pPr>
            <a:r>
              <a:rPr lang="vi-VN" sz="3800" dirty="0">
                <a:latin typeface="Times New Roman" pitchFamily="18" charset="0"/>
                <a:cs typeface="Times New Roman" pitchFamily="18" charset="0"/>
              </a:rPr>
              <a:t>Tratamentul sindromului cronic de GCG constă în cure prelungite de corticosteroizi, Ciclosporină</a:t>
            </a:r>
            <a:endParaRPr lang="ro-RO" sz="3800" dirty="0">
              <a:latin typeface="Times New Roman" pitchFamily="18" charset="0"/>
              <a:cs typeface="Times New Roman" pitchFamily="18" charset="0"/>
            </a:endParaRPr>
          </a:p>
          <a:p>
            <a:pPr>
              <a:buFont typeface="Arial" charset="0"/>
              <a:buChar char="•"/>
              <a:defRPr/>
            </a:pPr>
            <a:endParaRPr lang="ro-RO"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0C7ED9E-2F69-43A0-B881-7E9989C9F4E4}"/>
              </a:ext>
            </a:extLst>
          </p:cNvPr>
          <p:cNvSpPr>
            <a:spLocks noGrp="1"/>
          </p:cNvSpPr>
          <p:nvPr>
            <p:ph type="title"/>
          </p:nvPr>
        </p:nvSpPr>
        <p:spPr>
          <a:xfrm>
            <a:off x="1905000" y="76200"/>
            <a:ext cx="8229600" cy="1143000"/>
          </a:xfrm>
        </p:spPr>
        <p:txBody>
          <a:bodyPr/>
          <a:lstStyle/>
          <a:p>
            <a:r>
              <a:rPr lang="ro-RO" altLang="en-US" sz="3200" b="1" dirty="0">
                <a:latin typeface="Arial" panose="020B0604020202020204" pitchFamily="34" charset="0"/>
                <a:cs typeface="Arial" panose="020B0604020202020204" pitchFamily="34" charset="0"/>
              </a:rPr>
              <a:t>Schema activării celulare</a:t>
            </a:r>
          </a:p>
        </p:txBody>
      </p:sp>
      <p:sp>
        <p:nvSpPr>
          <p:cNvPr id="13315" name="Content Placeholder 2">
            <a:extLst>
              <a:ext uri="{FF2B5EF4-FFF2-40B4-BE49-F238E27FC236}">
                <a16:creationId xmlns:a16="http://schemas.microsoft.com/office/drawing/2014/main" id="{FA5754A7-F4E8-4C28-9B1D-A124260BA71F}"/>
              </a:ext>
            </a:extLst>
          </p:cNvPr>
          <p:cNvSpPr>
            <a:spLocks noGrp="1"/>
          </p:cNvSpPr>
          <p:nvPr>
            <p:ph sz="half" idx="1"/>
          </p:nvPr>
        </p:nvSpPr>
        <p:spPr>
          <a:xfrm>
            <a:off x="1676400" y="1143000"/>
            <a:ext cx="4267200" cy="5410200"/>
          </a:xfrm>
        </p:spPr>
        <p:txBody>
          <a:bodyPr/>
          <a:lstStyle/>
          <a:p>
            <a:pPr marL="0" indent="0">
              <a:buNone/>
            </a:pPr>
            <a:r>
              <a:rPr lang="en-US" altLang="en-US" sz="2400" dirty="0">
                <a:latin typeface="Arial" panose="020B0604020202020204" pitchFamily="34" charset="0"/>
                <a:cs typeface="Arial" panose="020B0604020202020204" pitchFamily="34" charset="0"/>
              </a:rPr>
              <a:t>1. </a:t>
            </a:r>
            <a:r>
              <a:rPr lang="en-US" altLang="en-US" sz="2400" dirty="0" err="1">
                <a:latin typeface="Arial" panose="020B0604020202020204" pitchFamily="34" charset="0"/>
                <a:cs typeface="Arial" panose="020B0604020202020204" pitchFamily="34" charset="0"/>
              </a:rPr>
              <a:t>Stimul</a:t>
            </a:r>
            <a:r>
              <a:rPr lang="en-US" altLang="en-US" sz="2400" dirty="0">
                <a:latin typeface="Arial" panose="020B0604020202020204" pitchFamily="34" charset="0"/>
                <a:cs typeface="Arial" panose="020B0604020202020204" pitchFamily="34" charset="0"/>
              </a:rPr>
              <a:t> (ligand)</a:t>
            </a:r>
          </a:p>
          <a:p>
            <a:pPr marL="0" indent="0">
              <a:buNone/>
            </a:pPr>
            <a:r>
              <a:rPr lang="en-US" altLang="en-US" sz="2400" dirty="0">
                <a:latin typeface="Arial" panose="020B0604020202020204" pitchFamily="34" charset="0"/>
                <a:cs typeface="Arial" panose="020B0604020202020204" pitchFamily="34" charset="0"/>
              </a:rPr>
              <a:t>2. Receptor specific </a:t>
            </a:r>
            <a:r>
              <a:rPr lang="en-US" altLang="en-US" sz="2400" dirty="0" err="1">
                <a:latin typeface="Arial" panose="020B0604020202020204" pitchFamily="34" charset="0"/>
                <a:cs typeface="Arial" panose="020B0604020202020204" pitchFamily="34" charset="0"/>
              </a:rPr>
              <a:t>pt</a:t>
            </a:r>
            <a:r>
              <a:rPr lang="en-US" altLang="en-US" sz="2400" dirty="0">
                <a:latin typeface="Arial" panose="020B0604020202020204" pitchFamily="34" charset="0"/>
                <a:cs typeface="Arial" panose="020B0604020202020204" pitchFamily="34" charset="0"/>
              </a:rPr>
              <a:t> ligand</a:t>
            </a:r>
          </a:p>
          <a:p>
            <a:pPr marL="0" indent="0">
              <a:buNone/>
            </a:pPr>
            <a:r>
              <a:rPr lang="en-US" altLang="en-US" sz="2400" dirty="0">
                <a:latin typeface="Arial" panose="020B0604020202020204" pitchFamily="34" charset="0"/>
                <a:cs typeface="Arial" panose="020B0604020202020204" pitchFamily="34" charset="0"/>
              </a:rPr>
              <a:t>3. </a:t>
            </a:r>
            <a:r>
              <a:rPr lang="ro-RO" altLang="en-US" sz="2400" dirty="0">
                <a:latin typeface="Arial" panose="020B0604020202020204" pitchFamily="34" charset="0"/>
                <a:cs typeface="Arial" panose="020B0604020202020204" pitchFamily="34" charset="0"/>
              </a:rPr>
              <a:t>M</a:t>
            </a:r>
            <a:r>
              <a:rPr lang="en-US" altLang="en-US" sz="2400" dirty="0" err="1">
                <a:latin typeface="Arial" panose="020B0604020202020204" pitchFamily="34" charset="0"/>
                <a:cs typeface="Arial" panose="020B0604020202020204" pitchFamily="34" charset="0"/>
              </a:rPr>
              <a:t>ecanisme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transducţionale</a:t>
            </a:r>
            <a:endParaRPr lang="en-US" altLang="en-US" sz="2400" dirty="0">
              <a:latin typeface="Arial" panose="020B0604020202020204" pitchFamily="34" charset="0"/>
              <a:cs typeface="Arial" panose="020B0604020202020204" pitchFamily="34" charset="0"/>
            </a:endParaRPr>
          </a:p>
          <a:p>
            <a:pPr marL="0" indent="0">
              <a:buNone/>
            </a:pPr>
            <a:r>
              <a:rPr lang="en-US" altLang="en-US" sz="2400" dirty="0">
                <a:latin typeface="Arial" panose="020B0604020202020204" pitchFamily="34" charset="0"/>
                <a:cs typeface="Arial" panose="020B0604020202020204" pitchFamily="34" charset="0"/>
              </a:rPr>
              <a:t>4. </a:t>
            </a:r>
            <a:r>
              <a:rPr lang="en-US" altLang="en-US" sz="2400" dirty="0" err="1">
                <a:latin typeface="Arial" panose="020B0604020202020204" pitchFamily="34" charset="0"/>
                <a:cs typeface="Arial" panose="020B0604020202020204" pitchFamily="34" charset="0"/>
              </a:rPr>
              <a:t>Mecanisme</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transcripţionale</a:t>
            </a:r>
            <a:endParaRPr lang="ro-RO" altLang="en-US" sz="2400" dirty="0">
              <a:latin typeface="Arial" panose="020B0604020202020204" pitchFamily="34" charset="0"/>
              <a:cs typeface="Arial" panose="020B0604020202020204" pitchFamily="34" charset="0"/>
            </a:endParaRPr>
          </a:p>
          <a:p>
            <a:pPr marL="0" indent="0">
              <a:buNone/>
            </a:pPr>
            <a:endParaRPr lang="en-US" altLang="en-US" sz="2400" dirty="0">
              <a:latin typeface="Arial" panose="020B0604020202020204" pitchFamily="34" charset="0"/>
              <a:cs typeface="Arial" panose="020B0604020202020204" pitchFamily="34" charset="0"/>
            </a:endParaRPr>
          </a:p>
          <a:p>
            <a:pPr marL="0" indent="0" algn="ctr">
              <a:buNone/>
            </a:pPr>
            <a:r>
              <a:rPr lang="en-US" altLang="en-US" sz="2400" dirty="0" err="1">
                <a:latin typeface="Arial" panose="020B0604020202020204" pitchFamily="34" charset="0"/>
                <a:cs typeface="Arial" panose="020B0604020202020204" pitchFamily="34" charset="0"/>
              </a:rPr>
              <a:t>Sinteza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unei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proteine</a:t>
            </a:r>
            <a:r>
              <a:rPr lang="en-US" altLang="en-US" sz="2400" dirty="0">
                <a:latin typeface="Arial" panose="020B0604020202020204" pitchFamily="34" charset="0"/>
                <a:cs typeface="Arial" panose="020B0604020202020204" pitchFamily="34" charset="0"/>
              </a:rPr>
              <a:t>  care </a:t>
            </a:r>
            <a:r>
              <a:rPr lang="en-US" altLang="en-US" sz="2400" dirty="0" err="1">
                <a:latin typeface="Arial" panose="020B0604020202020204" pitchFamily="34" charset="0"/>
                <a:cs typeface="Arial" panose="020B0604020202020204" pitchFamily="34" charset="0"/>
              </a:rPr>
              <a:t>interferă</a:t>
            </a:r>
            <a:r>
              <a:rPr lang="en-US" altLang="en-US" sz="2400" dirty="0">
                <a:latin typeface="Arial" panose="020B0604020202020204" pitchFamily="34" charset="0"/>
                <a:cs typeface="Arial" panose="020B0604020202020204" pitchFamily="34" charset="0"/>
              </a:rPr>
              <a:t> cu:</a:t>
            </a:r>
          </a:p>
          <a:p>
            <a:pPr marL="0" indent="0" algn="ctr">
              <a:buNone/>
            </a:pPr>
            <a:endParaRPr lang="en-US" altLang="en-US" sz="2400" dirty="0">
              <a:latin typeface="Arial" panose="020B0604020202020204" pitchFamily="34" charset="0"/>
              <a:cs typeface="Arial" panose="020B0604020202020204" pitchFamily="34" charset="0"/>
            </a:endParaRPr>
          </a:p>
          <a:p>
            <a:pPr lvl="1">
              <a:buFontTx/>
              <a:buChar char="-"/>
            </a:pPr>
            <a:r>
              <a:rPr lang="en-US" altLang="en-US" dirty="0" err="1">
                <a:latin typeface="Arial" panose="020B0604020202020204" pitchFamily="34" charset="0"/>
                <a:cs typeface="Arial" panose="020B0604020202020204" pitchFamily="34" charset="0"/>
              </a:rPr>
              <a:t>diferenţierea</a:t>
            </a:r>
            <a:endParaRPr lang="en-US" altLang="en-US" dirty="0">
              <a:latin typeface="Arial" panose="020B0604020202020204" pitchFamily="34" charset="0"/>
              <a:cs typeface="Arial" panose="020B0604020202020204" pitchFamily="34" charset="0"/>
            </a:endParaRPr>
          </a:p>
          <a:p>
            <a:pPr lvl="1">
              <a:buFontTx/>
              <a:buChar char="-"/>
            </a:pPr>
            <a:r>
              <a:rPr lang="en-US" altLang="en-US" dirty="0" err="1">
                <a:latin typeface="Arial" panose="020B0604020202020204" pitchFamily="34" charset="0"/>
                <a:cs typeface="Arial" panose="020B0604020202020204" pitchFamily="34" charset="0"/>
              </a:rPr>
              <a:t>maturarea</a:t>
            </a:r>
            <a:endParaRPr lang="en-US" altLang="en-US" dirty="0">
              <a:latin typeface="Arial" panose="020B0604020202020204" pitchFamily="34" charset="0"/>
              <a:cs typeface="Arial" panose="020B0604020202020204" pitchFamily="34" charset="0"/>
            </a:endParaRPr>
          </a:p>
          <a:p>
            <a:pPr lvl="1">
              <a:buFontTx/>
              <a:buChar char="-"/>
            </a:pPr>
            <a:r>
              <a:rPr lang="en-US" altLang="en-US" dirty="0" err="1">
                <a:latin typeface="Arial" panose="020B0604020202020204" pitchFamily="34" charset="0"/>
                <a:cs typeface="Arial" panose="020B0604020202020204" pitchFamily="34" charset="0"/>
              </a:rPr>
              <a:t>multiplicarea</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celulară</a:t>
            </a:r>
            <a:r>
              <a:rPr lang="en-US" altLang="en-US" dirty="0">
                <a:latin typeface="Arial" panose="020B0604020202020204" pitchFamily="34" charset="0"/>
                <a:cs typeface="Arial" panose="020B0604020202020204" pitchFamily="34" charset="0"/>
              </a:rPr>
              <a:t>.</a:t>
            </a:r>
          </a:p>
        </p:txBody>
      </p:sp>
      <p:pic>
        <p:nvPicPr>
          <p:cNvPr id="13316" name="Content Placeholder 4">
            <a:extLst>
              <a:ext uri="{FF2B5EF4-FFF2-40B4-BE49-F238E27FC236}">
                <a16:creationId xmlns:a16="http://schemas.microsoft.com/office/drawing/2014/main" id="{FF443F46-3B99-4F35-983F-8CE0B0E4F8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54700" y="1447801"/>
            <a:ext cx="4813300" cy="4202113"/>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8A12A260-E440-44A0-942D-8C5D34B2B451}"/>
              </a:ext>
            </a:extLst>
          </p:cNvPr>
          <p:cNvSpPr>
            <a:spLocks noGrp="1"/>
          </p:cNvSpPr>
          <p:nvPr>
            <p:ph type="title"/>
          </p:nvPr>
        </p:nvSpPr>
        <p:spPr/>
        <p:txBody>
          <a:bodyPr/>
          <a:lstStyle/>
          <a:p>
            <a:r>
              <a:rPr lang="ro-RO" altLang="en-US" sz="3200" b="1">
                <a:latin typeface="Times New Roman" panose="02020603050405020304" pitchFamily="18" charset="0"/>
                <a:cs typeface="Times New Roman" panose="02020603050405020304" pitchFamily="18" charset="0"/>
              </a:rPr>
              <a:t>Complicatiile alloSCT</a:t>
            </a:r>
          </a:p>
        </p:txBody>
      </p:sp>
      <p:sp>
        <p:nvSpPr>
          <p:cNvPr id="70659" name="Content Placeholder 2">
            <a:extLst>
              <a:ext uri="{FF2B5EF4-FFF2-40B4-BE49-F238E27FC236}">
                <a16:creationId xmlns:a16="http://schemas.microsoft.com/office/drawing/2014/main" id="{218F299F-B46E-4E43-A813-A71663977135}"/>
              </a:ext>
            </a:extLst>
          </p:cNvPr>
          <p:cNvSpPr>
            <a:spLocks noGrp="1"/>
          </p:cNvSpPr>
          <p:nvPr>
            <p:ph idx="1"/>
          </p:nvPr>
        </p:nvSpPr>
        <p:spPr>
          <a:xfrm>
            <a:off x="1981200" y="1447800"/>
            <a:ext cx="8229600" cy="5105400"/>
          </a:xfrm>
        </p:spPr>
        <p:txBody>
          <a:bodyPr/>
          <a:lstStyle/>
          <a:p>
            <a:pPr marL="457200" lvl="1" indent="0">
              <a:buNone/>
            </a:pPr>
            <a:r>
              <a:rPr lang="vi-VN" altLang="en-US" b="1">
                <a:latin typeface="Times New Roman" panose="02020603050405020304" pitchFamily="18" charset="0"/>
                <a:cs typeface="Times New Roman" panose="02020603050405020304" pitchFamily="18" charset="0"/>
              </a:rPr>
              <a:t>Infecţiile tardive</a:t>
            </a:r>
            <a:endParaRPr lang="ro-RO" altLang="en-US">
              <a:latin typeface="Times New Roman" panose="02020603050405020304" pitchFamily="18" charset="0"/>
              <a:cs typeface="Times New Roman" panose="02020603050405020304" pitchFamily="18" charset="0"/>
            </a:endParaRPr>
          </a:p>
          <a:p>
            <a:pPr lvl="2"/>
            <a:r>
              <a:rPr lang="vi-VN" altLang="en-US" sz="2800">
                <a:latin typeface="Times New Roman" panose="02020603050405020304" pitchFamily="18" charset="0"/>
                <a:cs typeface="Times New Roman" panose="02020603050405020304" pitchFamily="18" charset="0"/>
              </a:rPr>
              <a:t>Pneumocystis carinii</a:t>
            </a:r>
            <a:endParaRPr lang="ro-RO" altLang="en-US" sz="2800">
              <a:latin typeface="Times New Roman" panose="02020603050405020304" pitchFamily="18" charset="0"/>
              <a:cs typeface="Times New Roman" panose="02020603050405020304" pitchFamily="18" charset="0"/>
            </a:endParaRPr>
          </a:p>
          <a:p>
            <a:pPr lvl="2"/>
            <a:r>
              <a:rPr lang="vi-VN" altLang="en-US" sz="2800">
                <a:latin typeface="Times New Roman" panose="02020603050405020304" pitchFamily="18" charset="0"/>
                <a:cs typeface="Times New Roman" panose="02020603050405020304" pitchFamily="18" charset="0"/>
              </a:rPr>
              <a:t>Varicela zoster </a:t>
            </a:r>
            <a:endParaRPr lang="ro-RO" altLang="en-US" sz="2800">
              <a:latin typeface="Times New Roman" panose="02020603050405020304" pitchFamily="18" charset="0"/>
              <a:cs typeface="Times New Roman" panose="02020603050405020304" pitchFamily="18" charset="0"/>
            </a:endParaRPr>
          </a:p>
          <a:p>
            <a:pPr lvl="2"/>
            <a:r>
              <a:rPr lang="vi-VN" altLang="en-US" sz="2800">
                <a:latin typeface="Times New Roman" panose="02020603050405020304" pitchFamily="18" charset="0"/>
                <a:cs typeface="Times New Roman" panose="02020603050405020304" pitchFamily="18" charset="0"/>
              </a:rPr>
              <a:t>CMV </a:t>
            </a:r>
            <a:endParaRPr lang="ro-RO" altLang="en-US" sz="2800">
              <a:latin typeface="Times New Roman" panose="02020603050405020304" pitchFamily="18" charset="0"/>
              <a:cs typeface="Times New Roman" panose="02020603050405020304" pitchFamily="18" charset="0"/>
            </a:endParaRPr>
          </a:p>
          <a:p>
            <a:pPr marL="0" indent="0">
              <a:buNone/>
            </a:pPr>
            <a:r>
              <a:rPr lang="ro-RO" altLang="en-US">
                <a:latin typeface="Times New Roman" panose="02020603050405020304" pitchFamily="18" charset="0"/>
                <a:cs typeface="Times New Roman" panose="02020603050405020304" pitchFamily="18" charset="0"/>
              </a:rPr>
              <a:t>Profilaxie cu Trimetoprim Ganciclovir</a:t>
            </a:r>
            <a:r>
              <a:rPr lang="vi-VN" altLang="en-US">
                <a:latin typeface="Times New Roman" panose="02020603050405020304" pitchFamily="18" charset="0"/>
                <a:cs typeface="Times New Roman" panose="02020603050405020304" pitchFamily="18" charset="0"/>
              </a:rPr>
              <a:t> </a:t>
            </a:r>
            <a:endParaRPr lang="ro-RO" altLang="en-US">
              <a:latin typeface="Times New Roman" panose="02020603050405020304" pitchFamily="18"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438D135A-6161-455C-9108-D7E8CB8899E9}"/>
              </a:ext>
            </a:extLst>
          </p:cNvPr>
          <p:cNvSpPr>
            <a:spLocks noGrp="1"/>
          </p:cNvSpPr>
          <p:nvPr>
            <p:ph type="title"/>
          </p:nvPr>
        </p:nvSpPr>
        <p:spPr>
          <a:xfrm>
            <a:off x="1981200" y="152400"/>
            <a:ext cx="8229600" cy="1143000"/>
          </a:xfrm>
        </p:spPr>
        <p:txBody>
          <a:bodyPr/>
          <a:lstStyle/>
          <a:p>
            <a:pPr eaLnBrk="1" hangingPunct="1"/>
            <a:r>
              <a:rPr lang="en-US" altLang="en-US" sz="2800" b="1" dirty="0"/>
              <a:t>LAM la </a:t>
            </a:r>
            <a:r>
              <a:rPr lang="en-US" altLang="en-US" sz="2800" b="1" dirty="0" err="1"/>
              <a:t>vârtsnici</a:t>
            </a:r>
            <a:r>
              <a:rPr lang="ro-RO" altLang="en-US" sz="2800" b="1" dirty="0"/>
              <a:t> </a:t>
            </a:r>
            <a:r>
              <a:rPr lang="en-US" altLang="en-US" sz="2800" b="1" dirty="0"/>
              <a:t>&gt; 65 de ani - </a:t>
            </a:r>
            <a:r>
              <a:rPr lang="en-US" altLang="en-US" sz="2800" b="1" dirty="0" err="1"/>
              <a:t>paleativ</a:t>
            </a:r>
            <a:endParaRPr lang="en-US" altLang="en-US" sz="2800" b="1" dirty="0"/>
          </a:p>
        </p:txBody>
      </p:sp>
      <p:sp>
        <p:nvSpPr>
          <p:cNvPr id="72707" name="Content Placeholder 2">
            <a:extLst>
              <a:ext uri="{FF2B5EF4-FFF2-40B4-BE49-F238E27FC236}">
                <a16:creationId xmlns:a16="http://schemas.microsoft.com/office/drawing/2014/main" id="{6681B204-C1A9-4637-ABCD-641BD2BF4483}"/>
              </a:ext>
            </a:extLst>
          </p:cNvPr>
          <p:cNvSpPr>
            <a:spLocks noGrp="1"/>
          </p:cNvSpPr>
          <p:nvPr>
            <p:ph idx="1"/>
          </p:nvPr>
        </p:nvSpPr>
        <p:spPr>
          <a:xfrm>
            <a:off x="409575" y="1295400"/>
            <a:ext cx="4638675" cy="3743325"/>
          </a:xfrm>
        </p:spPr>
        <p:txBody>
          <a:bodyPr>
            <a:normAutofit/>
          </a:bodyPr>
          <a:lstStyle/>
          <a:p>
            <a:pPr marL="0" indent="0">
              <a:lnSpc>
                <a:spcPct val="150000"/>
              </a:lnSpc>
              <a:buNone/>
            </a:pPr>
            <a:r>
              <a:rPr lang="en-US" altLang="en-US" sz="2000" dirty="0">
                <a:solidFill>
                  <a:srgbClr val="FF0000"/>
                </a:solidFill>
                <a:latin typeface="Arial" panose="020B0604020202020204" pitchFamily="34" charset="0"/>
                <a:cs typeface="Arial" panose="020B0604020202020204" pitchFamily="34" charset="0"/>
              </a:rPr>
              <a:t>D</a:t>
            </a:r>
            <a:r>
              <a:rPr lang="vi-VN" altLang="en-US" sz="2000" dirty="0">
                <a:solidFill>
                  <a:srgbClr val="FF0000"/>
                </a:solidFill>
                <a:latin typeface="Arial" panose="020B0604020202020204" pitchFamily="34" charset="0"/>
                <a:cs typeface="Arial" panose="020B0604020202020204" pitchFamily="34" charset="0"/>
              </a:rPr>
              <a:t>ecitabina </a:t>
            </a:r>
            <a:endParaRPr lang="en-GB" altLang="en-US" sz="2000" dirty="0">
              <a:solidFill>
                <a:srgbClr val="FF0000"/>
              </a:solidFill>
              <a:latin typeface="Arial" panose="020B0604020202020204" pitchFamily="34" charset="0"/>
              <a:cs typeface="Arial" panose="020B0604020202020204" pitchFamily="34" charset="0"/>
            </a:endParaRPr>
          </a:p>
          <a:p>
            <a:pPr marL="0" indent="0">
              <a:lnSpc>
                <a:spcPct val="150000"/>
              </a:lnSpc>
              <a:buNone/>
            </a:pPr>
            <a:r>
              <a:rPr lang="ro-RO" altLang="en-US" sz="2000" dirty="0">
                <a:latin typeface="Arial" panose="020B0604020202020204" pitchFamily="34" charset="0"/>
                <a:cs typeface="Arial" panose="020B0604020202020204" pitchFamily="34" charset="0"/>
              </a:rPr>
              <a:t>20 mg/m2 5 zile/luna</a:t>
            </a:r>
          </a:p>
          <a:p>
            <a:pPr marL="0" indent="0">
              <a:lnSpc>
                <a:spcPct val="150000"/>
              </a:lnSpc>
              <a:buNone/>
            </a:pPr>
            <a:r>
              <a:rPr lang="vi-VN" altLang="en-US" sz="2000" dirty="0">
                <a:latin typeface="Arial" panose="020B0604020202020204" pitchFamily="34" charset="0"/>
                <a:cs typeface="Arial" panose="020B0604020202020204" pitchFamily="34" charset="0"/>
              </a:rPr>
              <a:t>este un „analog al deoxinucleozid citidinei”</a:t>
            </a:r>
            <a:r>
              <a:rPr lang="en-US" altLang="en-US" sz="2000" dirty="0">
                <a:latin typeface="Arial" panose="020B0604020202020204" pitchFamily="34" charset="0"/>
                <a:cs typeface="Arial" panose="020B0604020202020204" pitchFamily="34" charset="0"/>
              </a:rPr>
              <a:t> </a:t>
            </a:r>
            <a:r>
              <a:rPr lang="vi-VN" altLang="en-US" sz="2000" dirty="0">
                <a:latin typeface="Arial" panose="020B0604020202020204" pitchFamily="34" charset="0"/>
                <a:cs typeface="Arial" panose="020B0604020202020204" pitchFamily="34" charset="0"/>
              </a:rPr>
              <a:t>o componentă fundamentală a ADN-ului</a:t>
            </a:r>
            <a:r>
              <a:rPr lang="en-US" altLang="en-US" sz="2000" dirty="0">
                <a:latin typeface="Arial" panose="020B0604020202020204" pitchFamily="34" charset="0"/>
                <a:cs typeface="Arial" panose="020B0604020202020204" pitchFamily="34" charset="0"/>
              </a:rPr>
              <a:t> </a:t>
            </a:r>
            <a:r>
              <a:rPr lang="en-US" altLang="en-US" sz="2000" dirty="0" err="1">
                <a:latin typeface="Arial" panose="020B0604020202020204" pitchFamily="34" charset="0"/>
                <a:cs typeface="Arial" panose="020B0604020202020204" pitchFamily="34" charset="0"/>
              </a:rPr>
              <a:t>celular</a:t>
            </a:r>
            <a:r>
              <a:rPr lang="en-US" altLang="en-US" sz="2000" dirty="0">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1C88F4B7-9F62-4D79-A7BE-1FC8BA73FC45}"/>
              </a:ext>
            </a:extLst>
          </p:cNvPr>
          <p:cNvSpPr/>
          <p:nvPr/>
        </p:nvSpPr>
        <p:spPr>
          <a:xfrm>
            <a:off x="5391150" y="1103010"/>
            <a:ext cx="6096000" cy="4651979"/>
          </a:xfrm>
          <a:prstGeom prst="rect">
            <a:avLst/>
          </a:prstGeom>
        </p:spPr>
        <p:txBody>
          <a:bodyPr>
            <a:spAutoFit/>
          </a:bodyPr>
          <a:lstStyle/>
          <a:p>
            <a:pPr algn="just">
              <a:lnSpc>
                <a:spcPct val="150000"/>
              </a:lnSpc>
            </a:pPr>
            <a:r>
              <a:rPr lang="en-GB" altLang="el-GR" sz="2000" dirty="0" err="1">
                <a:solidFill>
                  <a:srgbClr val="FF0000"/>
                </a:solidFill>
                <a:latin typeface="Arial" panose="020B0604020202020204" pitchFamily="34" charset="0"/>
                <a:cs typeface="Arial" panose="020B0604020202020204" pitchFamily="34" charset="0"/>
              </a:rPr>
              <a:t>Azacitidina</a:t>
            </a:r>
            <a:endParaRPr lang="en-GB" altLang="el-GR" sz="2000" dirty="0">
              <a:solidFill>
                <a:srgbClr val="FF0000"/>
              </a:solidFill>
              <a:latin typeface="Arial" panose="020B0604020202020204" pitchFamily="34" charset="0"/>
              <a:cs typeface="Arial" panose="020B0604020202020204" pitchFamily="34" charset="0"/>
            </a:endParaRPr>
          </a:p>
          <a:p>
            <a:pPr algn="just">
              <a:lnSpc>
                <a:spcPct val="150000"/>
              </a:lnSpc>
            </a:pPr>
            <a:endParaRPr lang="en-GB" altLang="el-GR" sz="2000" dirty="0">
              <a:solidFill>
                <a:srgbClr val="FF0000"/>
              </a:solidFill>
              <a:latin typeface="Arial" panose="020B0604020202020204" pitchFamily="34" charset="0"/>
              <a:cs typeface="Arial" panose="020B0604020202020204" pitchFamily="34" charset="0"/>
            </a:endParaRPr>
          </a:p>
          <a:p>
            <a:pPr algn="just">
              <a:lnSpc>
                <a:spcPct val="150000"/>
              </a:lnSpc>
            </a:pPr>
            <a:r>
              <a:rPr lang="en-GB" altLang="el-GR" sz="2000" dirty="0" err="1">
                <a:latin typeface="Arial" panose="020B0604020202020204" pitchFamily="34" charset="0"/>
                <a:cs typeface="Arial" panose="020B0604020202020204" pitchFamily="34" charset="0"/>
              </a:rPr>
              <a:t>Primul</a:t>
            </a:r>
            <a:r>
              <a:rPr lang="en-GB" altLang="el-GR" sz="2000" dirty="0">
                <a:latin typeface="Arial" panose="020B0604020202020204" pitchFamily="34" charset="0"/>
                <a:cs typeface="Arial" panose="020B0604020202020204" pitchFamily="34" charset="0"/>
              </a:rPr>
              <a:t> </a:t>
            </a:r>
            <a:r>
              <a:rPr lang="en-GB" altLang="el-GR" sz="2000" dirty="0" err="1">
                <a:latin typeface="Arial" panose="020B0604020202020204" pitchFamily="34" charset="0"/>
                <a:cs typeface="Arial" panose="020B0604020202020204" pitchFamily="34" charset="0"/>
              </a:rPr>
              <a:t>ciclu</a:t>
            </a:r>
            <a:r>
              <a:rPr lang="en-GB" altLang="el-GR" sz="2000" dirty="0">
                <a:latin typeface="Arial" panose="020B0604020202020204" pitchFamily="34" charset="0"/>
                <a:cs typeface="Arial" panose="020B0604020202020204" pitchFamily="34" charset="0"/>
              </a:rPr>
              <a:t>:</a:t>
            </a:r>
          </a:p>
          <a:p>
            <a:pPr lvl="1" algn="just">
              <a:lnSpc>
                <a:spcPct val="150000"/>
              </a:lnSpc>
            </a:pPr>
            <a:r>
              <a:rPr lang="en-GB" altLang="el-GR" sz="2000" dirty="0" err="1">
                <a:latin typeface="Arial" panose="020B0604020202020204" pitchFamily="34" charset="0"/>
                <a:cs typeface="Arial" panose="020B0604020202020204" pitchFamily="34" charset="0"/>
              </a:rPr>
              <a:t>Doza</a:t>
            </a:r>
            <a:r>
              <a:rPr lang="en-GB" altLang="el-GR" sz="2000" dirty="0">
                <a:latin typeface="Arial" panose="020B0604020202020204" pitchFamily="34" charset="0"/>
                <a:cs typeface="Arial" panose="020B0604020202020204" pitchFamily="34" charset="0"/>
              </a:rPr>
              <a:t> de </a:t>
            </a:r>
            <a:r>
              <a:rPr lang="en-GB" altLang="el-GR" sz="2000" dirty="0" err="1">
                <a:latin typeface="Arial" panose="020B0604020202020204" pitchFamily="34" charset="0"/>
                <a:cs typeface="Arial" panose="020B0604020202020204" pitchFamily="34" charset="0"/>
              </a:rPr>
              <a:t>initiere</a:t>
            </a:r>
            <a:r>
              <a:rPr lang="en-GB" altLang="el-GR" sz="2000" dirty="0">
                <a:latin typeface="Arial" panose="020B0604020202020204" pitchFamily="34" charset="0"/>
                <a:cs typeface="Arial" panose="020B0604020202020204" pitchFamily="34" charset="0"/>
              </a:rPr>
              <a:t> </a:t>
            </a:r>
            <a:r>
              <a:rPr lang="en-GB" altLang="el-GR" sz="2000" dirty="0" err="1">
                <a:latin typeface="Arial" panose="020B0604020202020204" pitchFamily="34" charset="0"/>
                <a:cs typeface="Arial" panose="020B0604020202020204" pitchFamily="34" charset="0"/>
              </a:rPr>
              <a:t>indiferent</a:t>
            </a:r>
            <a:r>
              <a:rPr lang="en-GB" altLang="el-GR" sz="2000" dirty="0">
                <a:latin typeface="Arial" panose="020B0604020202020204" pitchFamily="34" charset="0"/>
                <a:cs typeface="Arial" panose="020B0604020202020204" pitchFamily="34" charset="0"/>
              </a:rPr>
              <a:t> de </a:t>
            </a:r>
            <a:r>
              <a:rPr lang="en-GB" altLang="el-GR" sz="2000" dirty="0" err="1">
                <a:latin typeface="Arial" panose="020B0604020202020204" pitchFamily="34" charset="0"/>
                <a:cs typeface="Arial" panose="020B0604020202020204" pitchFamily="34" charset="0"/>
              </a:rPr>
              <a:t>constantele</a:t>
            </a:r>
            <a:r>
              <a:rPr lang="en-GB" altLang="el-GR" sz="2000" dirty="0">
                <a:latin typeface="Arial" panose="020B0604020202020204" pitchFamily="34" charset="0"/>
                <a:cs typeface="Arial" panose="020B0604020202020204" pitchFamily="34" charset="0"/>
              </a:rPr>
              <a:t> </a:t>
            </a:r>
            <a:r>
              <a:rPr lang="en-GB" altLang="el-GR" sz="2000" dirty="0" err="1">
                <a:latin typeface="Arial" panose="020B0604020202020204" pitchFamily="34" charset="0"/>
                <a:cs typeface="Arial" panose="020B0604020202020204" pitchFamily="34" charset="0"/>
              </a:rPr>
              <a:t>hematologice</a:t>
            </a:r>
            <a:endParaRPr lang="en-GB" altLang="el-GR" sz="2000" dirty="0">
              <a:latin typeface="Arial" panose="020B0604020202020204" pitchFamily="34" charset="0"/>
              <a:cs typeface="Arial" panose="020B0604020202020204" pitchFamily="34" charset="0"/>
            </a:endParaRPr>
          </a:p>
          <a:p>
            <a:pPr lvl="2" algn="just">
              <a:lnSpc>
                <a:spcPct val="150000"/>
              </a:lnSpc>
              <a:buFont typeface="Wingdings" panose="05000000000000000000" pitchFamily="2" charset="2"/>
              <a:buChar char="Ø"/>
            </a:pPr>
            <a:r>
              <a:rPr lang="en-GB" altLang="el-GR" sz="2000" b="1" dirty="0">
                <a:latin typeface="Arial" panose="020B0604020202020204" pitchFamily="34" charset="0"/>
                <a:cs typeface="Arial" panose="020B0604020202020204" pitchFamily="34" charset="0"/>
              </a:rPr>
              <a:t>75mg/m</a:t>
            </a:r>
            <a:r>
              <a:rPr lang="en-GB" altLang="el-GR" sz="2000" b="1" baseline="30000" dirty="0">
                <a:latin typeface="Arial" panose="020B0604020202020204" pitchFamily="34" charset="0"/>
                <a:cs typeface="Arial" panose="020B0604020202020204" pitchFamily="34" charset="0"/>
              </a:rPr>
              <a:t>2</a:t>
            </a:r>
            <a:r>
              <a:rPr lang="en-GB" altLang="el-GR" sz="2000" dirty="0">
                <a:latin typeface="Arial" panose="020B0604020202020204" pitchFamily="34" charset="0"/>
                <a:cs typeface="Arial" panose="020B0604020202020204" pitchFamily="34" charset="0"/>
              </a:rPr>
              <a:t>, </a:t>
            </a:r>
            <a:r>
              <a:rPr lang="en-GB" altLang="el-GR" sz="2000" dirty="0" err="1">
                <a:latin typeface="Arial" panose="020B0604020202020204" pitchFamily="34" charset="0"/>
                <a:cs typeface="Arial" panose="020B0604020202020204" pitchFamily="34" charset="0"/>
              </a:rPr>
              <a:t>zilnic</a:t>
            </a:r>
            <a:r>
              <a:rPr lang="en-GB" altLang="el-GR" sz="2000" dirty="0">
                <a:latin typeface="Arial" panose="020B0604020202020204" pitchFamily="34" charset="0"/>
                <a:cs typeface="Arial" panose="020B0604020202020204" pitchFamily="34" charset="0"/>
              </a:rPr>
              <a:t> 7 </a:t>
            </a:r>
            <a:r>
              <a:rPr lang="en-GB" altLang="el-GR" sz="2000" dirty="0" err="1">
                <a:latin typeface="Arial" panose="020B0604020202020204" pitchFamily="34" charset="0"/>
                <a:cs typeface="Arial" panose="020B0604020202020204" pitchFamily="34" charset="0"/>
              </a:rPr>
              <a:t>zile</a:t>
            </a:r>
            <a:endParaRPr lang="en-GB" altLang="el-GR" sz="2000" baseline="30000" dirty="0">
              <a:latin typeface="Arial" panose="020B0604020202020204" pitchFamily="34" charset="0"/>
              <a:cs typeface="Arial" panose="020B0604020202020204" pitchFamily="34" charset="0"/>
            </a:endParaRPr>
          </a:p>
          <a:p>
            <a:pPr lvl="2" algn="just">
              <a:lnSpc>
                <a:spcPct val="150000"/>
              </a:lnSpc>
              <a:buFont typeface="Wingdings" panose="05000000000000000000" pitchFamily="2" charset="2"/>
              <a:buChar char="Ø"/>
            </a:pPr>
            <a:r>
              <a:rPr lang="en-GB" altLang="el-GR" sz="2000" dirty="0" err="1">
                <a:latin typeface="Arial" panose="020B0604020202020204" pitchFamily="34" charset="0"/>
                <a:ea typeface="Arial Unicode MS" pitchFamily="34" charset="-128"/>
                <a:cs typeface="Arial" panose="020B0604020202020204" pitchFamily="34" charset="0"/>
              </a:rPr>
              <a:t>Adm</a:t>
            </a:r>
            <a:r>
              <a:rPr lang="en-GB" altLang="el-GR" sz="2000" dirty="0">
                <a:latin typeface="Arial" panose="020B0604020202020204" pitchFamily="34" charset="0"/>
                <a:ea typeface="Arial Unicode MS" pitchFamily="34" charset="-128"/>
                <a:cs typeface="Arial" panose="020B0604020202020204" pitchFamily="34" charset="0"/>
              </a:rPr>
              <a:t>, </a:t>
            </a:r>
            <a:r>
              <a:rPr lang="en-GB" altLang="el-GR" sz="2000" dirty="0" err="1">
                <a:latin typeface="Arial" panose="020B0604020202020204" pitchFamily="34" charset="0"/>
                <a:ea typeface="Arial Unicode MS" pitchFamily="34" charset="-128"/>
                <a:cs typeface="Arial" panose="020B0604020202020204" pitchFamily="34" charset="0"/>
              </a:rPr>
              <a:t>s.c.</a:t>
            </a:r>
            <a:endParaRPr lang="en-GB" altLang="el-GR" sz="2000" dirty="0">
              <a:latin typeface="Arial" panose="020B0604020202020204" pitchFamily="34" charset="0"/>
              <a:ea typeface="Arial Unicode MS" pitchFamily="34" charset="-128"/>
              <a:cs typeface="Arial" panose="020B0604020202020204" pitchFamily="34" charset="0"/>
            </a:endParaRPr>
          </a:p>
          <a:p>
            <a:pPr lvl="2" algn="just">
              <a:lnSpc>
                <a:spcPct val="150000"/>
              </a:lnSpc>
              <a:buFont typeface="Wingdings" panose="05000000000000000000" pitchFamily="2" charset="2"/>
              <a:buChar char="Ø"/>
            </a:pPr>
            <a:r>
              <a:rPr lang="en-GB" altLang="el-GR" sz="2000" dirty="0" err="1">
                <a:latin typeface="Arial" panose="020B0604020202020204" pitchFamily="34" charset="0"/>
                <a:ea typeface="Arial Unicode MS" pitchFamily="34" charset="-128"/>
                <a:cs typeface="Arial" panose="020B0604020202020204" pitchFamily="34" charset="0"/>
              </a:rPr>
              <a:t>Pauza</a:t>
            </a:r>
            <a:r>
              <a:rPr lang="en-GB" altLang="el-GR" sz="2000" dirty="0">
                <a:latin typeface="Arial" panose="020B0604020202020204" pitchFamily="34" charset="0"/>
                <a:ea typeface="Arial Unicode MS" pitchFamily="34" charset="-128"/>
                <a:cs typeface="Arial" panose="020B0604020202020204" pitchFamily="34" charset="0"/>
              </a:rPr>
              <a:t> 21 </a:t>
            </a:r>
            <a:r>
              <a:rPr lang="en-GB" altLang="el-GR" sz="2000" dirty="0" err="1">
                <a:latin typeface="Arial" panose="020B0604020202020204" pitchFamily="34" charset="0"/>
                <a:ea typeface="Arial Unicode MS" pitchFamily="34" charset="-128"/>
                <a:cs typeface="Arial" panose="020B0604020202020204" pitchFamily="34" charset="0"/>
              </a:rPr>
              <a:t>zile</a:t>
            </a:r>
            <a:r>
              <a:rPr lang="en-GB" altLang="el-GR" sz="2000" dirty="0">
                <a:latin typeface="Arial" panose="020B0604020202020204" pitchFamily="34" charset="0"/>
                <a:ea typeface="Arial Unicode MS" pitchFamily="34" charset="-128"/>
                <a:cs typeface="Arial" panose="020B0604020202020204" pitchFamily="34" charset="0"/>
              </a:rPr>
              <a:t> </a:t>
            </a:r>
          </a:p>
          <a:p>
            <a:pPr lvl="2" algn="just">
              <a:lnSpc>
                <a:spcPct val="150000"/>
              </a:lnSpc>
            </a:pPr>
            <a:endParaRPr lang="en-GB" altLang="el-GR" sz="2000" dirty="0">
              <a:latin typeface="Arial" panose="020B0604020202020204" pitchFamily="34" charset="0"/>
              <a:ea typeface="Arial Unicode MS" pitchFamily="34" charset="-128"/>
              <a:cs typeface="Arial" panose="020B0604020202020204" pitchFamily="34" charset="0"/>
            </a:endParaRPr>
          </a:p>
          <a:p>
            <a:pPr lvl="2" algn="just">
              <a:lnSpc>
                <a:spcPct val="150000"/>
              </a:lnSpc>
            </a:pPr>
            <a:r>
              <a:rPr lang="en-GB" altLang="el-GR" sz="2000" dirty="0" err="1">
                <a:latin typeface="Arial" panose="020B0604020202020204" pitchFamily="34" charset="0"/>
                <a:ea typeface="Arial Unicode MS" pitchFamily="34" charset="-128"/>
                <a:cs typeface="Arial" panose="020B0604020202020204" pitchFamily="34" charset="0"/>
              </a:rPr>
              <a:t>Evaluarea</a:t>
            </a:r>
            <a:r>
              <a:rPr lang="en-GB" altLang="el-GR" sz="2000" dirty="0">
                <a:latin typeface="Arial" panose="020B0604020202020204" pitchFamily="34" charset="0"/>
                <a:ea typeface="Arial Unicode MS" pitchFamily="34" charset="-128"/>
                <a:cs typeface="Arial" panose="020B0604020202020204" pitchFamily="34" charset="0"/>
              </a:rPr>
              <a:t> </a:t>
            </a:r>
            <a:r>
              <a:rPr lang="en-GB" altLang="el-GR" sz="2000" dirty="0" err="1">
                <a:latin typeface="Arial" panose="020B0604020202020204" pitchFamily="34" charset="0"/>
                <a:ea typeface="Arial Unicode MS" pitchFamily="34" charset="-128"/>
                <a:cs typeface="Arial" panose="020B0604020202020204" pitchFamily="34" charset="0"/>
              </a:rPr>
              <a:t>dupa</a:t>
            </a:r>
            <a:r>
              <a:rPr lang="en-GB" altLang="el-GR" sz="2000" dirty="0">
                <a:latin typeface="Arial" panose="020B0604020202020204" pitchFamily="34" charset="0"/>
                <a:ea typeface="Arial Unicode MS" pitchFamily="34" charset="-128"/>
                <a:cs typeface="Arial" panose="020B0604020202020204" pitchFamily="34" charset="0"/>
              </a:rPr>
              <a:t> minim 6 </a:t>
            </a:r>
            <a:r>
              <a:rPr lang="en-GB" altLang="el-GR" sz="2000" dirty="0" err="1">
                <a:latin typeface="Arial" panose="020B0604020202020204" pitchFamily="34" charset="0"/>
                <a:ea typeface="Arial Unicode MS" pitchFamily="34" charset="-128"/>
                <a:cs typeface="Arial" panose="020B0604020202020204" pitchFamily="34" charset="0"/>
              </a:rPr>
              <a:t>cicluri</a:t>
            </a:r>
            <a:endParaRPr lang="en-GB" altLang="el-GR" sz="2000" dirty="0">
              <a:latin typeface="Arial" panose="020B0604020202020204" pitchFamily="34" charset="0"/>
              <a:ea typeface="Arial Unicode MS" pitchFamily="34" charset="-128"/>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451E-00B1-4A73-BA12-F401BDA2BCFA}"/>
              </a:ext>
            </a:extLst>
          </p:cNvPr>
          <p:cNvSpPr>
            <a:spLocks noGrp="1"/>
          </p:cNvSpPr>
          <p:nvPr>
            <p:ph type="title"/>
          </p:nvPr>
        </p:nvSpPr>
        <p:spPr/>
        <p:txBody>
          <a:bodyPr/>
          <a:lstStyle/>
          <a:p>
            <a:r>
              <a:rPr lang="en-GB" dirty="0" err="1"/>
              <a:t>Prezentare</a:t>
            </a:r>
            <a:r>
              <a:rPr lang="en-GB" dirty="0"/>
              <a:t> </a:t>
            </a:r>
            <a:r>
              <a:rPr lang="en-GB" dirty="0" err="1"/>
              <a:t>caz</a:t>
            </a:r>
            <a:endParaRPr lang="en-GB" dirty="0"/>
          </a:p>
        </p:txBody>
      </p:sp>
      <p:sp>
        <p:nvSpPr>
          <p:cNvPr id="3" name="Content Placeholder 2">
            <a:extLst>
              <a:ext uri="{FF2B5EF4-FFF2-40B4-BE49-F238E27FC236}">
                <a16:creationId xmlns:a16="http://schemas.microsoft.com/office/drawing/2014/main" id="{AAD89591-E0E1-4C14-9E8D-26C3C24C2A3A}"/>
              </a:ext>
            </a:extLst>
          </p:cNvPr>
          <p:cNvSpPr>
            <a:spLocks noGrp="1"/>
          </p:cNvSpPr>
          <p:nvPr>
            <p:ph idx="1"/>
          </p:nvPr>
        </p:nvSpPr>
        <p:spPr/>
        <p:txBody>
          <a:bodyPr/>
          <a:lstStyle/>
          <a:p>
            <a:r>
              <a:rPr lang="en-GB" dirty="0"/>
              <a:t>86 ani, rural</a:t>
            </a:r>
          </a:p>
          <a:p>
            <a:r>
              <a:rPr lang="en-GB" dirty="0"/>
              <a:t>09.2019 – </a:t>
            </a:r>
            <a:r>
              <a:rPr lang="en-GB" dirty="0" err="1"/>
              <a:t>Medicala</a:t>
            </a:r>
            <a:r>
              <a:rPr lang="en-GB" dirty="0"/>
              <a:t> – </a:t>
            </a:r>
            <a:r>
              <a:rPr lang="en-GB" dirty="0" err="1"/>
              <a:t>pancitopenie</a:t>
            </a:r>
            <a:endParaRPr lang="en-GB" dirty="0"/>
          </a:p>
          <a:p>
            <a:r>
              <a:rPr lang="en-GB" dirty="0"/>
              <a:t>10.2019 – </a:t>
            </a:r>
            <a:r>
              <a:rPr lang="en-GB" dirty="0" err="1"/>
              <a:t>Hematologie</a:t>
            </a:r>
            <a:endParaRPr lang="en-GB" dirty="0"/>
          </a:p>
          <a:p>
            <a:pPr marL="0" indent="0">
              <a:buNone/>
            </a:pPr>
            <a:r>
              <a:rPr lang="en-GB" dirty="0" err="1"/>
              <a:t>Subiectiv</a:t>
            </a:r>
            <a:r>
              <a:rPr lang="en-GB" dirty="0"/>
              <a:t> – stare </a:t>
            </a:r>
            <a:r>
              <a:rPr lang="en-GB" dirty="0" err="1"/>
              <a:t>generala</a:t>
            </a:r>
            <a:r>
              <a:rPr lang="en-GB" dirty="0"/>
              <a:t> </a:t>
            </a:r>
            <a:r>
              <a:rPr lang="en-GB" dirty="0" err="1"/>
              <a:t>medie</a:t>
            </a:r>
            <a:r>
              <a:rPr lang="en-GB" dirty="0"/>
              <a:t>, </a:t>
            </a:r>
            <a:r>
              <a:rPr lang="en-GB" dirty="0" err="1"/>
              <a:t>ameteli</a:t>
            </a:r>
            <a:endParaRPr lang="en-GB" dirty="0"/>
          </a:p>
          <a:p>
            <a:pPr marL="0" indent="0">
              <a:buNone/>
            </a:pPr>
            <a:r>
              <a:rPr lang="en-GB" dirty="0" err="1"/>
              <a:t>Obiectiv</a:t>
            </a:r>
            <a:r>
              <a:rPr lang="en-GB" dirty="0"/>
              <a:t> – </a:t>
            </a:r>
            <a:r>
              <a:rPr lang="en-GB" dirty="0" err="1"/>
              <a:t>subponderala</a:t>
            </a:r>
            <a:r>
              <a:rPr lang="en-GB" dirty="0"/>
              <a:t> (42 kg), </a:t>
            </a:r>
            <a:r>
              <a:rPr lang="en-GB" dirty="0" err="1"/>
              <a:t>palida</a:t>
            </a:r>
            <a:r>
              <a:rPr lang="en-GB" dirty="0"/>
              <a:t>, </a:t>
            </a:r>
            <a:r>
              <a:rPr lang="en-GB" dirty="0" err="1"/>
              <a:t>echimoze</a:t>
            </a:r>
            <a:endParaRPr lang="en-GB" dirty="0"/>
          </a:p>
          <a:p>
            <a:pPr marL="0" indent="0">
              <a:buNone/>
            </a:pPr>
            <a:endParaRPr lang="en-GB" dirty="0"/>
          </a:p>
        </p:txBody>
      </p:sp>
    </p:spTree>
    <p:extLst>
      <p:ext uri="{BB962C8B-B14F-4D97-AF65-F5344CB8AC3E}">
        <p14:creationId xmlns:p14="http://schemas.microsoft.com/office/powerpoint/2010/main" val="3009663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256474E-8111-40C5-BD5E-AF4C680625A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0667" y="849716"/>
            <a:ext cx="5935333" cy="4261071"/>
          </a:xfrm>
        </p:spPr>
      </p:pic>
      <p:pic>
        <p:nvPicPr>
          <p:cNvPr id="8" name="Content Placeholder 7">
            <a:extLst>
              <a:ext uri="{FF2B5EF4-FFF2-40B4-BE49-F238E27FC236}">
                <a16:creationId xmlns:a16="http://schemas.microsoft.com/office/drawing/2014/main" id="{E5424C68-0FEE-4BD4-A758-2EFCCA2F95B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6667" y="1717896"/>
            <a:ext cx="5181600" cy="2319631"/>
          </a:xfrm>
        </p:spPr>
      </p:pic>
      <p:sp>
        <p:nvSpPr>
          <p:cNvPr id="9" name="Rectangle 8">
            <a:extLst>
              <a:ext uri="{FF2B5EF4-FFF2-40B4-BE49-F238E27FC236}">
                <a16:creationId xmlns:a16="http://schemas.microsoft.com/office/drawing/2014/main" id="{43BD0A07-323B-45C5-A705-BD0FD3EAE95A}"/>
              </a:ext>
            </a:extLst>
          </p:cNvPr>
          <p:cNvSpPr/>
          <p:nvPr/>
        </p:nvSpPr>
        <p:spPr>
          <a:xfrm>
            <a:off x="638175" y="849716"/>
            <a:ext cx="742950" cy="474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554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1CCEF33-7325-496D-A8A5-492EDF87A41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190" y="762000"/>
            <a:ext cx="5796836" cy="5414963"/>
          </a:xfrm>
        </p:spPr>
      </p:pic>
      <p:pic>
        <p:nvPicPr>
          <p:cNvPr id="8" name="Content Placeholder 7">
            <a:extLst>
              <a:ext uri="{FF2B5EF4-FFF2-40B4-BE49-F238E27FC236}">
                <a16:creationId xmlns:a16="http://schemas.microsoft.com/office/drawing/2014/main" id="{63D9ADD0-E24B-4BE3-B55F-C9303CCFF31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762000"/>
            <a:ext cx="5999295" cy="5414963"/>
          </a:xfrm>
        </p:spPr>
      </p:pic>
      <p:sp>
        <p:nvSpPr>
          <p:cNvPr id="9" name="Rectangle 8">
            <a:extLst>
              <a:ext uri="{FF2B5EF4-FFF2-40B4-BE49-F238E27FC236}">
                <a16:creationId xmlns:a16="http://schemas.microsoft.com/office/drawing/2014/main" id="{AFAC1AF7-FB43-4693-84B5-EBEF9D276E9D}"/>
              </a:ext>
            </a:extLst>
          </p:cNvPr>
          <p:cNvSpPr/>
          <p:nvPr/>
        </p:nvSpPr>
        <p:spPr>
          <a:xfrm>
            <a:off x="609600" y="1219200"/>
            <a:ext cx="85725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2226FA4-CC71-4E42-ACAC-A1F4BB2D90DA}"/>
              </a:ext>
            </a:extLst>
          </p:cNvPr>
          <p:cNvSpPr/>
          <p:nvPr/>
        </p:nvSpPr>
        <p:spPr>
          <a:xfrm>
            <a:off x="7172325" y="1457325"/>
            <a:ext cx="13906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72B5856-898D-4F1A-98BD-3EE84820998C}"/>
              </a:ext>
            </a:extLst>
          </p:cNvPr>
          <p:cNvSpPr/>
          <p:nvPr/>
        </p:nvSpPr>
        <p:spPr>
          <a:xfrm>
            <a:off x="123190" y="4410075"/>
            <a:ext cx="180086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A0AA13D-A449-42A5-9936-76D40458F18A}"/>
              </a:ext>
            </a:extLst>
          </p:cNvPr>
          <p:cNvSpPr/>
          <p:nvPr/>
        </p:nvSpPr>
        <p:spPr>
          <a:xfrm>
            <a:off x="9182101" y="4733925"/>
            <a:ext cx="1962150" cy="238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920A2B-14E8-400D-9F8C-0FCC41E679C6}"/>
              </a:ext>
            </a:extLst>
          </p:cNvPr>
          <p:cNvSpPr/>
          <p:nvPr/>
        </p:nvSpPr>
        <p:spPr>
          <a:xfrm>
            <a:off x="8202482" y="4881562"/>
            <a:ext cx="436693" cy="238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3810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874EFB-D91D-4702-8E87-0F3501A1E2E9}"/>
              </a:ext>
            </a:extLst>
          </p:cNvPr>
          <p:cNvSpPr>
            <a:spLocks noGrp="1"/>
          </p:cNvSpPr>
          <p:nvPr>
            <p:ph idx="1"/>
          </p:nvPr>
        </p:nvSpPr>
        <p:spPr>
          <a:xfrm>
            <a:off x="838200" y="1276350"/>
            <a:ext cx="10515600" cy="4900613"/>
          </a:xfrm>
        </p:spPr>
        <p:txBody>
          <a:bodyPr/>
          <a:lstStyle/>
          <a:p>
            <a:r>
              <a:rPr lang="en-GB" dirty="0" err="1"/>
              <a:t>Citogenetic</a:t>
            </a:r>
            <a:endParaRPr lang="en-GB" dirty="0"/>
          </a:p>
          <a:p>
            <a:r>
              <a:rPr lang="en-GB" dirty="0" err="1"/>
              <a:t>Biologie</a:t>
            </a:r>
            <a:r>
              <a:rPr lang="en-GB" dirty="0"/>
              <a:t> </a:t>
            </a:r>
            <a:r>
              <a:rPr lang="en-GB" dirty="0" err="1"/>
              <a:t>moleculara</a:t>
            </a:r>
            <a:endParaRPr lang="en-GB" dirty="0"/>
          </a:p>
          <a:p>
            <a:endParaRPr lang="en-GB" dirty="0"/>
          </a:p>
          <a:p>
            <a:pPr marL="0" indent="0">
              <a:buNone/>
            </a:pPr>
            <a:r>
              <a:rPr lang="en-GB" dirty="0" err="1"/>
              <a:t>Tratament</a:t>
            </a:r>
            <a:r>
              <a:rPr lang="en-GB" dirty="0"/>
              <a:t> – </a:t>
            </a:r>
            <a:r>
              <a:rPr lang="en-GB" dirty="0" err="1"/>
              <a:t>paleativ</a:t>
            </a:r>
            <a:endParaRPr lang="en-GB" dirty="0"/>
          </a:p>
          <a:p>
            <a:pPr marL="0" indent="0">
              <a:buNone/>
            </a:pPr>
            <a:r>
              <a:rPr lang="en-GB" dirty="0" err="1"/>
              <a:t>Suportiv</a:t>
            </a:r>
            <a:endParaRPr lang="en-GB" dirty="0"/>
          </a:p>
          <a:p>
            <a:pPr marL="0" indent="0">
              <a:buNone/>
            </a:pPr>
            <a:r>
              <a:rPr lang="en-GB" dirty="0"/>
              <a:t>De fond – </a:t>
            </a:r>
            <a:r>
              <a:rPr lang="en-GB" dirty="0" err="1"/>
              <a:t>Azacitidina</a:t>
            </a:r>
            <a:r>
              <a:rPr lang="en-GB" dirty="0"/>
              <a:t> (</a:t>
            </a:r>
            <a:r>
              <a:rPr lang="en-GB" dirty="0" err="1"/>
              <a:t>Vidaza</a:t>
            </a:r>
            <a:r>
              <a:rPr lang="en-GB" dirty="0"/>
              <a:t>)/</a:t>
            </a:r>
            <a:r>
              <a:rPr lang="en-GB" dirty="0" err="1"/>
              <a:t>Decitabina</a:t>
            </a:r>
            <a:r>
              <a:rPr lang="en-GB" dirty="0"/>
              <a:t> (</a:t>
            </a:r>
            <a:r>
              <a:rPr lang="en-GB" dirty="0" err="1"/>
              <a:t>Dacogen</a:t>
            </a:r>
            <a:r>
              <a:rPr lang="en-GB" dirty="0"/>
              <a:t>)</a:t>
            </a:r>
          </a:p>
        </p:txBody>
      </p:sp>
    </p:spTree>
    <p:extLst>
      <p:ext uri="{BB962C8B-B14F-4D97-AF65-F5344CB8AC3E}">
        <p14:creationId xmlns:p14="http://schemas.microsoft.com/office/powerpoint/2010/main" val="1902755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5C1F-4F93-431F-8E48-71A259D80919}"/>
              </a:ext>
            </a:extLst>
          </p:cNvPr>
          <p:cNvSpPr>
            <a:spLocks noGrp="1"/>
          </p:cNvSpPr>
          <p:nvPr>
            <p:ph type="title"/>
          </p:nvPr>
        </p:nvSpPr>
        <p:spPr>
          <a:xfrm>
            <a:off x="666750" y="18255"/>
            <a:ext cx="10515600" cy="1325563"/>
          </a:xfrm>
        </p:spPr>
        <p:txBody>
          <a:bodyPr/>
          <a:lstStyle/>
          <a:p>
            <a:r>
              <a:rPr lang="en-GB" dirty="0" err="1"/>
              <a:t>Prezentare</a:t>
            </a:r>
            <a:r>
              <a:rPr lang="en-GB" dirty="0"/>
              <a:t> de </a:t>
            </a:r>
            <a:r>
              <a:rPr lang="en-GB" dirty="0" err="1"/>
              <a:t>caz</a:t>
            </a:r>
            <a:endParaRPr lang="en-GB" dirty="0"/>
          </a:p>
        </p:txBody>
      </p:sp>
      <p:sp>
        <p:nvSpPr>
          <p:cNvPr id="3" name="Content Placeholder 2">
            <a:extLst>
              <a:ext uri="{FF2B5EF4-FFF2-40B4-BE49-F238E27FC236}">
                <a16:creationId xmlns:a16="http://schemas.microsoft.com/office/drawing/2014/main" id="{CC832915-C1EA-420C-B2D5-78D617C5370D}"/>
              </a:ext>
            </a:extLst>
          </p:cNvPr>
          <p:cNvSpPr>
            <a:spLocks noGrp="1"/>
          </p:cNvSpPr>
          <p:nvPr>
            <p:ph idx="1"/>
          </p:nvPr>
        </p:nvSpPr>
        <p:spPr>
          <a:xfrm>
            <a:off x="752475" y="1062830"/>
            <a:ext cx="5086350" cy="5585619"/>
          </a:xfrm>
        </p:spPr>
        <p:txBody>
          <a:bodyPr>
            <a:noAutofit/>
          </a:bodyPr>
          <a:lstStyle/>
          <a:p>
            <a:r>
              <a:rPr lang="en-GB" sz="1800" dirty="0"/>
              <a:t>37 ani, </a:t>
            </a:r>
            <a:r>
              <a:rPr lang="en-GB" sz="1800" dirty="0" err="1"/>
              <a:t>barbat</a:t>
            </a:r>
            <a:r>
              <a:rPr lang="en-GB" sz="1800" dirty="0"/>
              <a:t> - 10.2009 </a:t>
            </a:r>
            <a:r>
              <a:rPr lang="en-GB" sz="1800" dirty="0" err="1"/>
              <a:t>medicala</a:t>
            </a:r>
            <a:endParaRPr lang="en-GB" sz="1800" dirty="0"/>
          </a:p>
          <a:p>
            <a:r>
              <a:rPr lang="en-GB" sz="1800" dirty="0" err="1"/>
              <a:t>Subiectiv</a:t>
            </a:r>
            <a:r>
              <a:rPr lang="en-GB" sz="1800" dirty="0"/>
              <a:t> - </a:t>
            </a:r>
            <a:r>
              <a:rPr lang="en-GB" sz="1800" dirty="0" err="1"/>
              <a:t>Febra</a:t>
            </a:r>
            <a:r>
              <a:rPr lang="en-GB" sz="1800" dirty="0"/>
              <a:t>, </a:t>
            </a:r>
            <a:r>
              <a:rPr lang="en-GB" sz="1800" dirty="0" err="1"/>
              <a:t>inapetenta</a:t>
            </a:r>
            <a:r>
              <a:rPr lang="en-GB" sz="1800" dirty="0"/>
              <a:t>, </a:t>
            </a:r>
            <a:r>
              <a:rPr lang="en-GB" sz="1800" dirty="0" err="1"/>
              <a:t>echimoze</a:t>
            </a:r>
            <a:r>
              <a:rPr lang="en-GB" sz="1800" dirty="0"/>
              <a:t> </a:t>
            </a:r>
            <a:r>
              <a:rPr lang="en-GB" sz="1800" dirty="0" err="1"/>
              <a:t>aparute</a:t>
            </a:r>
            <a:r>
              <a:rPr lang="en-GB" sz="1800" dirty="0"/>
              <a:t> </a:t>
            </a:r>
            <a:r>
              <a:rPr lang="en-GB" sz="1800" dirty="0" err="1"/>
              <a:t>spontan</a:t>
            </a:r>
            <a:r>
              <a:rPr lang="en-GB" sz="1800" dirty="0"/>
              <a:t>, </a:t>
            </a:r>
            <a:r>
              <a:rPr lang="en-GB" sz="1800" dirty="0" err="1"/>
              <a:t>transpiratii</a:t>
            </a:r>
            <a:r>
              <a:rPr lang="en-GB" sz="1800" dirty="0"/>
              <a:t> – 5 </a:t>
            </a:r>
            <a:r>
              <a:rPr lang="en-GB" sz="1800" dirty="0" err="1"/>
              <a:t>zile</a:t>
            </a:r>
            <a:endParaRPr lang="en-GB" sz="1800" dirty="0"/>
          </a:p>
          <a:p>
            <a:r>
              <a:rPr lang="en-GB" sz="1800" dirty="0" err="1"/>
              <a:t>Obiectiv</a:t>
            </a:r>
            <a:r>
              <a:rPr lang="en-GB" sz="1800" dirty="0"/>
              <a:t> – </a:t>
            </a:r>
            <a:r>
              <a:rPr lang="en-GB" sz="1800" dirty="0" err="1"/>
              <a:t>paloare</a:t>
            </a:r>
            <a:r>
              <a:rPr lang="en-GB" sz="1800" dirty="0"/>
              <a:t>, </a:t>
            </a:r>
            <a:r>
              <a:rPr lang="en-GB" sz="1800" dirty="0" err="1"/>
              <a:t>poliadenopatie</a:t>
            </a:r>
            <a:r>
              <a:rPr lang="en-GB" sz="1800" dirty="0"/>
              <a:t> </a:t>
            </a:r>
            <a:r>
              <a:rPr lang="en-GB" sz="1800" dirty="0" err="1"/>
              <a:t>lc</a:t>
            </a:r>
            <a:r>
              <a:rPr lang="en-GB" sz="1800" dirty="0"/>
              <a:t>, </a:t>
            </a:r>
            <a:r>
              <a:rPr lang="en-GB" sz="1800" dirty="0" err="1"/>
              <a:t>axilar</a:t>
            </a:r>
            <a:r>
              <a:rPr lang="en-GB" sz="1800" dirty="0"/>
              <a:t> 2-3 cm</a:t>
            </a:r>
          </a:p>
          <a:p>
            <a:r>
              <a:rPr lang="en-GB" sz="1800" dirty="0" err="1"/>
              <a:t>Paraclinic</a:t>
            </a:r>
            <a:endParaRPr lang="en-GB" sz="1800" dirty="0"/>
          </a:p>
          <a:p>
            <a:r>
              <a:rPr lang="en-GB" sz="1800" dirty="0"/>
              <a:t> VSH 100/120 mm</a:t>
            </a:r>
          </a:p>
          <a:p>
            <a:r>
              <a:rPr lang="en-GB" sz="1800" dirty="0"/>
              <a:t>Hb 8,5 g/dl, L 3200/mm3, T 90 000/mm3 FL </a:t>
            </a:r>
            <a:r>
              <a:rPr lang="en-GB" sz="1800" dirty="0" err="1"/>
              <a:t>limfocite</a:t>
            </a:r>
            <a:r>
              <a:rPr lang="en-GB" sz="1800" dirty="0"/>
              <a:t> 45%</a:t>
            </a:r>
          </a:p>
          <a:p>
            <a:r>
              <a:rPr lang="en-GB" sz="1800" dirty="0" err="1"/>
              <a:t>Uzuale</a:t>
            </a:r>
            <a:r>
              <a:rPr lang="en-GB" sz="1800" dirty="0"/>
              <a:t> in </a:t>
            </a:r>
            <a:r>
              <a:rPr lang="en-GB" sz="1800" dirty="0" err="1"/>
              <a:t>limite</a:t>
            </a:r>
            <a:r>
              <a:rPr lang="en-GB" sz="1800" dirty="0"/>
              <a:t> </a:t>
            </a:r>
            <a:r>
              <a:rPr lang="en-GB" sz="1800" dirty="0" err="1"/>
              <a:t>normale</a:t>
            </a:r>
            <a:endParaRPr lang="en-GB" sz="1800" dirty="0"/>
          </a:p>
          <a:p>
            <a:r>
              <a:rPr lang="en-GB" sz="1800" dirty="0"/>
              <a:t>LDH </a:t>
            </a:r>
            <a:r>
              <a:rPr lang="en-GB" sz="1800" dirty="0" err="1"/>
              <a:t>seric</a:t>
            </a:r>
            <a:r>
              <a:rPr lang="en-GB" sz="1800" dirty="0"/>
              <a:t> 850 UI/l</a:t>
            </a:r>
          </a:p>
          <a:p>
            <a:r>
              <a:rPr lang="en-GB" sz="1800" dirty="0"/>
              <a:t>Acid uric </a:t>
            </a:r>
            <a:r>
              <a:rPr lang="en-GB" sz="1800" dirty="0" err="1"/>
              <a:t>seric</a:t>
            </a:r>
            <a:r>
              <a:rPr lang="en-GB" sz="1800" dirty="0"/>
              <a:t> 8,9 mg/dl</a:t>
            </a:r>
          </a:p>
          <a:p>
            <a:r>
              <a:rPr lang="en-GB" sz="1800" dirty="0"/>
              <a:t>HBs, HCV, HIV negative</a:t>
            </a:r>
          </a:p>
          <a:p>
            <a:r>
              <a:rPr lang="en-GB" sz="1800" dirty="0"/>
              <a:t>Teste </a:t>
            </a:r>
            <a:r>
              <a:rPr lang="en-GB" sz="1800" dirty="0" err="1"/>
              <a:t>coagulare</a:t>
            </a:r>
            <a:r>
              <a:rPr lang="en-GB" sz="1800" dirty="0"/>
              <a:t> </a:t>
            </a:r>
            <a:r>
              <a:rPr lang="en-GB" sz="1800" dirty="0" err="1"/>
              <a:t>normale</a:t>
            </a:r>
            <a:endParaRPr lang="en-GB" sz="1800" dirty="0"/>
          </a:p>
          <a:p>
            <a:r>
              <a:rPr lang="en-GB" sz="1800" dirty="0" err="1"/>
              <a:t>Biopsie</a:t>
            </a:r>
            <a:r>
              <a:rPr lang="en-GB" sz="1800" dirty="0"/>
              <a:t> </a:t>
            </a:r>
            <a:r>
              <a:rPr lang="en-GB" sz="1800" dirty="0" err="1"/>
              <a:t>ganglionara</a:t>
            </a:r>
            <a:r>
              <a:rPr lang="en-GB" sz="1800" dirty="0"/>
              <a:t> – ex Hp </a:t>
            </a:r>
            <a:r>
              <a:rPr lang="en-GB" sz="1800" dirty="0" err="1"/>
              <a:t>suspiciune</a:t>
            </a:r>
            <a:r>
              <a:rPr lang="en-GB" sz="1800" dirty="0"/>
              <a:t> </a:t>
            </a:r>
            <a:r>
              <a:rPr lang="en-GB" sz="1800" dirty="0" err="1"/>
              <a:t>limfom</a:t>
            </a:r>
            <a:r>
              <a:rPr lang="en-GB" sz="1800" dirty="0"/>
              <a:t> malign</a:t>
            </a:r>
          </a:p>
        </p:txBody>
      </p:sp>
      <p:pic>
        <p:nvPicPr>
          <p:cNvPr id="7" name="Picture 6">
            <a:extLst>
              <a:ext uri="{FF2B5EF4-FFF2-40B4-BE49-F238E27FC236}">
                <a16:creationId xmlns:a16="http://schemas.microsoft.com/office/drawing/2014/main" id="{F822A99D-0A06-413E-AE08-569073866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550" y="94252"/>
            <a:ext cx="5819775" cy="6706598"/>
          </a:xfrm>
          <a:prstGeom prst="rect">
            <a:avLst/>
          </a:prstGeom>
        </p:spPr>
      </p:pic>
      <p:sp>
        <p:nvSpPr>
          <p:cNvPr id="8" name="Rectangle 7">
            <a:extLst>
              <a:ext uri="{FF2B5EF4-FFF2-40B4-BE49-F238E27FC236}">
                <a16:creationId xmlns:a16="http://schemas.microsoft.com/office/drawing/2014/main" id="{A69E49B9-C514-4186-91A6-CBA5E725C453}"/>
              </a:ext>
            </a:extLst>
          </p:cNvPr>
          <p:cNvSpPr/>
          <p:nvPr/>
        </p:nvSpPr>
        <p:spPr>
          <a:xfrm>
            <a:off x="6838950" y="790575"/>
            <a:ext cx="3048000" cy="123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070DF8-F9D9-4BE2-9522-4B3CA2B72210}"/>
              </a:ext>
            </a:extLst>
          </p:cNvPr>
          <p:cNvSpPr/>
          <p:nvPr/>
        </p:nvSpPr>
        <p:spPr>
          <a:xfrm>
            <a:off x="5924550" y="2600325"/>
            <a:ext cx="5819775" cy="6381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623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B08544-D15F-445A-ADB7-B23115C0D05C}"/>
              </a:ext>
            </a:extLst>
          </p:cNvPr>
          <p:cNvSpPr>
            <a:spLocks noGrp="1"/>
          </p:cNvSpPr>
          <p:nvPr>
            <p:ph idx="1"/>
          </p:nvPr>
        </p:nvSpPr>
        <p:spPr>
          <a:xfrm>
            <a:off x="838200" y="447675"/>
            <a:ext cx="10515600" cy="5729288"/>
          </a:xfrm>
        </p:spPr>
        <p:txBody>
          <a:bodyPr/>
          <a:lstStyle/>
          <a:p>
            <a:pPr marL="0" indent="0">
              <a:buNone/>
            </a:pPr>
            <a:r>
              <a:rPr lang="en-GB" sz="3200" dirty="0" err="1"/>
              <a:t>Hematologie</a:t>
            </a:r>
            <a:r>
              <a:rPr lang="en-GB" sz="3200" dirty="0"/>
              <a:t> 5.11.2009</a:t>
            </a:r>
          </a:p>
          <a:p>
            <a:pPr marL="0" indent="0">
              <a:buNone/>
            </a:pPr>
            <a:r>
              <a:rPr lang="en-GB" dirty="0"/>
              <a:t>HLG: </a:t>
            </a:r>
          </a:p>
          <a:p>
            <a:pPr marL="0" indent="0">
              <a:buNone/>
            </a:pPr>
            <a:r>
              <a:rPr lang="en-GB" dirty="0"/>
              <a:t>Hb 6,5 g/dl, </a:t>
            </a:r>
          </a:p>
          <a:p>
            <a:pPr marL="0" indent="0">
              <a:buNone/>
            </a:pPr>
            <a:r>
              <a:rPr lang="en-GB" dirty="0"/>
              <a:t>L 1800/mm3, Gr 620/mm3</a:t>
            </a:r>
          </a:p>
          <a:p>
            <a:pPr marL="0" indent="0">
              <a:buNone/>
            </a:pPr>
            <a:r>
              <a:rPr lang="en-GB" dirty="0"/>
              <a:t>T 53 000/mm3 </a:t>
            </a:r>
          </a:p>
          <a:p>
            <a:pPr marL="0" indent="0">
              <a:buNone/>
            </a:pPr>
            <a:r>
              <a:rPr lang="en-GB" dirty="0"/>
              <a:t>Fl </a:t>
            </a:r>
            <a:r>
              <a:rPr lang="en-GB" dirty="0" err="1"/>
              <a:t>blasti</a:t>
            </a:r>
            <a:r>
              <a:rPr lang="en-GB" dirty="0"/>
              <a:t> 16% cu </a:t>
            </a:r>
            <a:r>
              <a:rPr lang="en-GB" dirty="0" err="1"/>
              <a:t>citoplasma</a:t>
            </a:r>
            <a:r>
              <a:rPr lang="en-GB" dirty="0"/>
              <a:t> </a:t>
            </a:r>
            <a:r>
              <a:rPr lang="en-GB" dirty="0" err="1"/>
              <a:t>bazofila</a:t>
            </a:r>
            <a:r>
              <a:rPr lang="en-GB" dirty="0"/>
              <a:t>, </a:t>
            </a:r>
          </a:p>
          <a:p>
            <a:pPr marL="0" indent="0">
              <a:buNone/>
            </a:pPr>
            <a:r>
              <a:rPr lang="en-GB" dirty="0" err="1"/>
              <a:t>fara</a:t>
            </a:r>
            <a:r>
              <a:rPr lang="en-GB" dirty="0"/>
              <a:t> nucleoli, </a:t>
            </a:r>
            <a:r>
              <a:rPr lang="en-GB" dirty="0" err="1"/>
              <a:t>fara</a:t>
            </a:r>
            <a:r>
              <a:rPr lang="en-GB" dirty="0"/>
              <a:t> </a:t>
            </a:r>
            <a:r>
              <a:rPr lang="en-GB" dirty="0" err="1"/>
              <a:t>granulatii</a:t>
            </a:r>
            <a:r>
              <a:rPr lang="en-GB" dirty="0"/>
              <a:t> </a:t>
            </a:r>
          </a:p>
          <a:p>
            <a:pPr marL="0" indent="0">
              <a:buNone/>
            </a:pPr>
            <a:r>
              <a:rPr lang="en-GB" dirty="0" err="1"/>
              <a:t>si</a:t>
            </a:r>
            <a:r>
              <a:rPr lang="en-GB" dirty="0"/>
              <a:t> </a:t>
            </a:r>
            <a:r>
              <a:rPr lang="en-GB" dirty="0" err="1"/>
              <a:t>corpi</a:t>
            </a:r>
            <a:r>
              <a:rPr lang="en-GB" dirty="0"/>
              <a:t> Auer</a:t>
            </a:r>
          </a:p>
          <a:p>
            <a:pPr marL="0" indent="0">
              <a:buNone/>
            </a:pPr>
            <a:r>
              <a:rPr lang="en-GB" dirty="0"/>
              <a:t> </a:t>
            </a:r>
          </a:p>
        </p:txBody>
      </p:sp>
      <p:pic>
        <p:nvPicPr>
          <p:cNvPr id="7" name="Picture 6">
            <a:extLst>
              <a:ext uri="{FF2B5EF4-FFF2-40B4-BE49-F238E27FC236}">
                <a16:creationId xmlns:a16="http://schemas.microsoft.com/office/drawing/2014/main" id="{6D95AEEE-13C6-4CE6-993C-B7E17C015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950" y="134990"/>
            <a:ext cx="4965700" cy="6275335"/>
          </a:xfrm>
          <a:prstGeom prst="rect">
            <a:avLst/>
          </a:prstGeom>
        </p:spPr>
      </p:pic>
      <p:sp>
        <p:nvSpPr>
          <p:cNvPr id="8" name="Rectangle 7">
            <a:extLst>
              <a:ext uri="{FF2B5EF4-FFF2-40B4-BE49-F238E27FC236}">
                <a16:creationId xmlns:a16="http://schemas.microsoft.com/office/drawing/2014/main" id="{61440C0F-CA1B-406C-B7E3-374719E6CA21}"/>
              </a:ext>
            </a:extLst>
          </p:cNvPr>
          <p:cNvSpPr/>
          <p:nvPr/>
        </p:nvSpPr>
        <p:spPr>
          <a:xfrm>
            <a:off x="8048625" y="1266825"/>
            <a:ext cx="2266950" cy="561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4979485-11B1-4329-9043-0190D52EEC6C}"/>
              </a:ext>
            </a:extLst>
          </p:cNvPr>
          <p:cNvSpPr/>
          <p:nvPr/>
        </p:nvSpPr>
        <p:spPr>
          <a:xfrm>
            <a:off x="6858000" y="2828925"/>
            <a:ext cx="4819650" cy="24098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003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3BB168-48A9-421D-9B31-E17188B8A025}"/>
              </a:ext>
            </a:extLst>
          </p:cNvPr>
          <p:cNvSpPr>
            <a:spLocks noGrp="1"/>
          </p:cNvSpPr>
          <p:nvPr>
            <p:ph idx="1"/>
          </p:nvPr>
        </p:nvSpPr>
        <p:spPr/>
        <p:txBody>
          <a:bodyPr/>
          <a:lstStyle/>
          <a:p>
            <a:r>
              <a:rPr lang="en-GB" dirty="0"/>
              <a:t>IF </a:t>
            </a:r>
            <a:r>
              <a:rPr lang="en-GB" dirty="0" err="1"/>
              <a:t>aspirat</a:t>
            </a:r>
            <a:r>
              <a:rPr lang="en-GB" dirty="0"/>
              <a:t> </a:t>
            </a:r>
            <a:r>
              <a:rPr lang="en-GB" dirty="0" err="1"/>
              <a:t>medular</a:t>
            </a:r>
            <a:endParaRPr lang="en-GB" dirty="0"/>
          </a:p>
          <a:p>
            <a:r>
              <a:rPr lang="en-GB" dirty="0" err="1"/>
              <a:t>Citogenetic</a:t>
            </a:r>
            <a:endParaRPr lang="en-GB" dirty="0"/>
          </a:p>
          <a:p>
            <a:r>
              <a:rPr lang="en-GB" dirty="0" err="1"/>
              <a:t>Biologie</a:t>
            </a:r>
            <a:r>
              <a:rPr lang="en-GB" dirty="0"/>
              <a:t> </a:t>
            </a:r>
            <a:r>
              <a:rPr lang="en-GB" dirty="0" err="1"/>
              <a:t>moleculara</a:t>
            </a:r>
            <a:endParaRPr lang="en-GB" dirty="0"/>
          </a:p>
        </p:txBody>
      </p:sp>
    </p:spTree>
    <p:extLst>
      <p:ext uri="{BB962C8B-B14F-4D97-AF65-F5344CB8AC3E}">
        <p14:creationId xmlns:p14="http://schemas.microsoft.com/office/powerpoint/2010/main" val="27921832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B041-7539-45CC-B7F6-8B996C15D081}"/>
              </a:ext>
            </a:extLst>
          </p:cNvPr>
          <p:cNvSpPr>
            <a:spLocks noGrp="1"/>
          </p:cNvSpPr>
          <p:nvPr>
            <p:ph type="title"/>
          </p:nvPr>
        </p:nvSpPr>
        <p:spPr>
          <a:xfrm>
            <a:off x="250076" y="41509"/>
            <a:ext cx="10515600" cy="1325563"/>
          </a:xfrm>
        </p:spPr>
        <p:txBody>
          <a:bodyPr>
            <a:normAutofit/>
          </a:bodyPr>
          <a:lstStyle/>
          <a:p>
            <a:r>
              <a:rPr lang="en-GB" sz="3200" b="1" dirty="0" err="1"/>
              <a:t>Biopsie</a:t>
            </a:r>
            <a:r>
              <a:rPr lang="en-GB" sz="3200" b="1" dirty="0"/>
              <a:t> </a:t>
            </a:r>
            <a:r>
              <a:rPr lang="en-GB" sz="3200" b="1" dirty="0" err="1"/>
              <a:t>ganglionara</a:t>
            </a:r>
            <a:endParaRPr lang="en-GB" sz="3200" b="1" dirty="0"/>
          </a:p>
        </p:txBody>
      </p:sp>
      <p:pic>
        <p:nvPicPr>
          <p:cNvPr id="6" name="Content Placeholder 5">
            <a:extLst>
              <a:ext uri="{FF2B5EF4-FFF2-40B4-BE49-F238E27FC236}">
                <a16:creationId xmlns:a16="http://schemas.microsoft.com/office/drawing/2014/main" id="{2A450E06-BAD9-4A6E-9031-2FC66717929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2875" y="969611"/>
            <a:ext cx="4793502" cy="5845241"/>
          </a:xfrm>
        </p:spPr>
      </p:pic>
      <p:pic>
        <p:nvPicPr>
          <p:cNvPr id="8" name="Content Placeholder 7">
            <a:extLst>
              <a:ext uri="{FF2B5EF4-FFF2-40B4-BE49-F238E27FC236}">
                <a16:creationId xmlns:a16="http://schemas.microsoft.com/office/drawing/2014/main" id="{E21E8F99-9294-430A-900C-5B23DE51B96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17325" y="561416"/>
            <a:ext cx="4793501" cy="6153709"/>
          </a:xfrm>
        </p:spPr>
      </p:pic>
      <p:cxnSp>
        <p:nvCxnSpPr>
          <p:cNvPr id="10" name="Straight Connector 9">
            <a:extLst>
              <a:ext uri="{FF2B5EF4-FFF2-40B4-BE49-F238E27FC236}">
                <a16:creationId xmlns:a16="http://schemas.microsoft.com/office/drawing/2014/main" id="{9F7C9B7C-C124-4C83-82AB-B0BDB7746186}"/>
              </a:ext>
            </a:extLst>
          </p:cNvPr>
          <p:cNvCxnSpPr/>
          <p:nvPr/>
        </p:nvCxnSpPr>
        <p:spPr>
          <a:xfrm flipV="1">
            <a:off x="6305550" y="1190625"/>
            <a:ext cx="4038600" cy="1383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E5E75E-6D99-45F7-A10C-F0AD83D94EFA}"/>
              </a:ext>
            </a:extLst>
          </p:cNvPr>
          <p:cNvCxnSpPr/>
          <p:nvPr/>
        </p:nvCxnSpPr>
        <p:spPr>
          <a:xfrm flipV="1">
            <a:off x="5943600" y="1428750"/>
            <a:ext cx="4038600" cy="133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C6D2C-DB21-4C33-9FC1-F94B81A69E54}"/>
              </a:ext>
            </a:extLst>
          </p:cNvPr>
          <p:cNvCxnSpPr/>
          <p:nvPr/>
        </p:nvCxnSpPr>
        <p:spPr>
          <a:xfrm flipV="1">
            <a:off x="6553200" y="1657350"/>
            <a:ext cx="356235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50F698-6F7E-416B-9E92-699D8FDF5F44}"/>
              </a:ext>
            </a:extLst>
          </p:cNvPr>
          <p:cNvCxnSpPr/>
          <p:nvPr/>
        </p:nvCxnSpPr>
        <p:spPr>
          <a:xfrm flipV="1">
            <a:off x="6019800" y="1886979"/>
            <a:ext cx="1704975" cy="10930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64264E-FED5-4BF6-9B95-7DF494037A25}"/>
              </a:ext>
            </a:extLst>
          </p:cNvPr>
          <p:cNvSpPr/>
          <p:nvPr/>
        </p:nvSpPr>
        <p:spPr>
          <a:xfrm>
            <a:off x="5724525" y="2879003"/>
            <a:ext cx="4793501" cy="1657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F28C05-4E1F-41F5-9C90-F37A0B5D46BA}"/>
              </a:ext>
            </a:extLst>
          </p:cNvPr>
          <p:cNvSpPr/>
          <p:nvPr/>
        </p:nvSpPr>
        <p:spPr>
          <a:xfrm>
            <a:off x="866775" y="1733550"/>
            <a:ext cx="3590925" cy="262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564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460C6BD-C91B-4D15-BE5F-47EA82BF6F57}"/>
              </a:ext>
            </a:extLst>
          </p:cNvPr>
          <p:cNvSpPr>
            <a:spLocks noGrp="1"/>
          </p:cNvSpPr>
          <p:nvPr>
            <p:ph type="title"/>
          </p:nvPr>
        </p:nvSpPr>
        <p:spPr/>
        <p:txBody>
          <a:bodyPr/>
          <a:lstStyle/>
          <a:p>
            <a:r>
              <a:rPr lang="ro-RO" altLang="en-US" sz="3200" b="1" dirty="0">
                <a:latin typeface="Arial" panose="020B0604020202020204" pitchFamily="34" charset="0"/>
                <a:cs typeface="Arial" panose="020B0604020202020204" pitchFamily="34" charset="0"/>
              </a:rPr>
              <a:t>LA</a:t>
            </a:r>
            <a:r>
              <a:rPr lang="en-US" altLang="en-US" sz="3200" b="1" dirty="0">
                <a:latin typeface="Arial" panose="020B0604020202020204" pitchFamily="34" charset="0"/>
                <a:cs typeface="Arial" panose="020B0604020202020204" pitchFamily="34" charset="0"/>
              </a:rPr>
              <a:t> </a:t>
            </a:r>
            <a:r>
              <a:rPr lang="ro-RO"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mecanisme</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patogenice</a:t>
            </a:r>
            <a:r>
              <a:rPr lang="en-US" altLang="en-US" sz="3200" b="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864DC853-E271-4122-AF64-5BDEF0C4ADD3}"/>
              </a:ext>
            </a:extLst>
          </p:cNvPr>
          <p:cNvSpPr>
            <a:spLocks noGrp="1"/>
          </p:cNvSpPr>
          <p:nvPr>
            <p:ph idx="1"/>
          </p:nvPr>
        </p:nvSpPr>
        <p:spPr>
          <a:xfrm>
            <a:off x="1905000" y="1981201"/>
            <a:ext cx="8229600" cy="4525963"/>
          </a:xfrm>
        </p:spPr>
        <p:txBody>
          <a:bodyPr/>
          <a:lstStyle/>
          <a:p>
            <a:pPr marL="514350" indent="-514350">
              <a:buFont typeface="Arial" charset="0"/>
              <a:buAutoNum type="arabicPeriod"/>
              <a:defRPr/>
            </a:pPr>
            <a:r>
              <a:rPr lang="en-US" sz="2400" dirty="0" err="1">
                <a:latin typeface="Arial" panose="020B0604020202020204" pitchFamily="34" charset="0"/>
                <a:cs typeface="Arial" panose="020B0604020202020204" pitchFamily="34" charset="0"/>
              </a:rPr>
              <a:t>Alterarea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semnalului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transducţional</a:t>
            </a:r>
            <a:endParaRPr lang="en-US" sz="2400" dirty="0">
              <a:latin typeface="Arial" panose="020B0604020202020204" pitchFamily="34" charset="0"/>
              <a:cs typeface="Arial" panose="020B0604020202020204" pitchFamily="34" charset="0"/>
            </a:endParaRPr>
          </a:p>
          <a:p>
            <a:pPr marL="514350" indent="-514350">
              <a:buFont typeface="Arial" charset="0"/>
              <a:buAutoNum type="arabicPeriod"/>
              <a:defRPr/>
            </a:pPr>
            <a:r>
              <a:rPr lang="en-US" sz="2400" dirty="0" err="1">
                <a:latin typeface="Arial" panose="020B0604020202020204" pitchFamily="34" charset="0"/>
                <a:cs typeface="Arial" panose="020B0604020202020204" pitchFamily="34" charset="0"/>
              </a:rPr>
              <a:t>Alterarea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a:t>
            </a:r>
            <a:r>
              <a:rPr lang="ro-RO" sz="2400" dirty="0">
                <a:latin typeface="Arial" panose="020B0604020202020204" pitchFamily="34" charset="0"/>
                <a:cs typeface="Arial" panose="020B0604020202020204" pitchFamily="34" charset="0"/>
              </a:rPr>
              <a:t>s</a:t>
            </a:r>
            <a:r>
              <a:rPr lang="en-US" sz="2400" dirty="0" err="1">
                <a:latin typeface="Arial" panose="020B0604020202020204" pitchFamily="34" charset="0"/>
                <a:cs typeface="Arial" panose="020B0604020202020204" pitchFamily="34" charset="0"/>
              </a:rPr>
              <a:t>temului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transcripţional</a:t>
            </a:r>
            <a:endParaRPr lang="en-US" sz="2400" dirty="0">
              <a:latin typeface="Arial" panose="020B0604020202020204" pitchFamily="34" charset="0"/>
              <a:cs typeface="Arial" panose="020B0604020202020204" pitchFamily="34" charset="0"/>
            </a:endParaRPr>
          </a:p>
          <a:p>
            <a:pPr marL="0" indent="0">
              <a:buNone/>
              <a:defRPr/>
            </a:pPr>
            <a:endParaRPr lang="ro-RO" sz="2400" dirty="0">
              <a:latin typeface="Arial" panose="020B0604020202020204" pitchFamily="34" charset="0"/>
              <a:cs typeface="Arial" panose="020B0604020202020204" pitchFamily="34" charset="0"/>
            </a:endParaRPr>
          </a:p>
          <a:p>
            <a:pPr marL="0" indent="0">
              <a:buNone/>
              <a:defRPr/>
            </a:pPr>
            <a:r>
              <a:rPr lang="en-US" sz="2400" dirty="0" err="1">
                <a:latin typeface="Arial" panose="020B0604020202020204" pitchFamily="34" charset="0"/>
                <a:cs typeface="Arial" panose="020B0604020202020204" pitchFamily="34" charset="0"/>
              </a:rPr>
              <a:t>Leucemogeneza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presupune</a:t>
            </a:r>
            <a:r>
              <a:rPr lang="en-US" sz="2400" dirty="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ipoteza double hit</a:t>
            </a:r>
            <a:r>
              <a:rPr lang="en-US" sz="2400" dirty="0">
                <a:latin typeface="Arial" panose="020B0604020202020204" pitchFamily="34" charset="0"/>
                <a:cs typeface="Arial" panose="020B0604020202020204" pitchFamily="34" charset="0"/>
              </a:rPr>
              <a:t>: </a:t>
            </a:r>
          </a:p>
          <a:p>
            <a:pPr lvl="1">
              <a:buFontTx/>
              <a:buChar char="-"/>
              <a:defRPr/>
            </a:pPr>
            <a:r>
              <a:rPr lang="en-US" dirty="0">
                <a:latin typeface="Arial" panose="020B0604020202020204" pitchFamily="34" charset="0"/>
                <a:cs typeface="Arial" panose="020B0604020202020204" pitchFamily="34" charset="0"/>
              </a:rPr>
              <a:t>o </a:t>
            </a:r>
            <a:r>
              <a:rPr lang="en-US" dirty="0" err="1">
                <a:latin typeface="Arial" panose="020B0604020202020204" pitchFamily="34" charset="0"/>
                <a:cs typeface="Arial" panose="020B0604020202020204" pitchFamily="34" charset="0"/>
              </a:rPr>
              <a:t>leziune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determină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avantaj</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proliferare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mutaţie</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clasa</a:t>
            </a:r>
            <a:r>
              <a:rPr lang="en-US" dirty="0">
                <a:latin typeface="Arial" panose="020B0604020202020204" pitchFamily="34" charset="0"/>
                <a:cs typeface="Arial" panose="020B0604020202020204" pitchFamily="34" charset="0"/>
              </a:rPr>
              <a:t> I) </a:t>
            </a:r>
            <a:r>
              <a:rPr lang="en-US" dirty="0" err="1">
                <a:latin typeface="Arial" panose="020B0604020202020204" pitchFamily="34" charset="0"/>
                <a:cs typeface="Arial" panose="020B0604020202020204" pitchFamily="34" charset="0"/>
              </a:rPr>
              <a:t>şi</a:t>
            </a:r>
            <a:r>
              <a:rPr lang="en-US" dirty="0">
                <a:latin typeface="Arial" panose="020B0604020202020204" pitchFamily="34" charset="0"/>
                <a:cs typeface="Arial" panose="020B0604020202020204" pitchFamily="34" charset="0"/>
              </a:rPr>
              <a:t> </a:t>
            </a:r>
          </a:p>
          <a:p>
            <a:pPr lvl="1">
              <a:buFontTx/>
              <a:buChar char="-"/>
              <a:defRPr/>
            </a:pPr>
            <a:r>
              <a:rPr lang="en-US" dirty="0">
                <a:latin typeface="Arial" panose="020B0604020202020204" pitchFamily="34" charset="0"/>
                <a:cs typeface="Arial" panose="020B0604020202020204" pitchFamily="34" charset="0"/>
              </a:rPr>
              <a:t>o </a:t>
            </a:r>
            <a:r>
              <a:rPr lang="en-US" dirty="0" err="1">
                <a:latin typeface="Arial" panose="020B0604020202020204" pitchFamily="34" charset="0"/>
                <a:cs typeface="Arial" panose="020B0604020202020204" pitchFamily="34" charset="0"/>
              </a:rPr>
              <a:t>leziune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genetică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blochează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capacitatea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diferenţiere</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3F34D-C783-4A11-8C63-FCF906E3D026}"/>
              </a:ext>
            </a:extLst>
          </p:cNvPr>
          <p:cNvSpPr>
            <a:spLocks noGrp="1"/>
          </p:cNvSpPr>
          <p:nvPr>
            <p:ph type="title"/>
          </p:nvPr>
        </p:nvSpPr>
        <p:spPr>
          <a:xfrm>
            <a:off x="733425" y="1431925"/>
            <a:ext cx="10515600" cy="4216400"/>
          </a:xfrm>
        </p:spPr>
        <p:txBody>
          <a:bodyPr>
            <a:normAutofit/>
          </a:bodyPr>
          <a:lstStyle/>
          <a:p>
            <a:r>
              <a:rPr lang="en-GB" b="1" dirty="0"/>
              <a:t>Diagnostic:</a:t>
            </a:r>
            <a:br>
              <a:rPr lang="en-GB" dirty="0"/>
            </a:br>
            <a:br>
              <a:rPr lang="en-GB" dirty="0"/>
            </a:br>
            <a:r>
              <a:rPr lang="en-GB" dirty="0" err="1"/>
              <a:t>Leucemie</a:t>
            </a:r>
            <a:r>
              <a:rPr lang="en-GB" dirty="0"/>
              <a:t> </a:t>
            </a:r>
            <a:r>
              <a:rPr lang="en-GB" dirty="0" err="1"/>
              <a:t>acuta</a:t>
            </a:r>
            <a:r>
              <a:rPr lang="en-GB" dirty="0"/>
              <a:t> </a:t>
            </a:r>
            <a:r>
              <a:rPr lang="en-GB" dirty="0" err="1"/>
              <a:t>limfoblastica</a:t>
            </a:r>
            <a:r>
              <a:rPr lang="en-GB" dirty="0"/>
              <a:t> T/</a:t>
            </a:r>
            <a:r>
              <a:rPr lang="en-GB" dirty="0" err="1"/>
              <a:t>Limfom</a:t>
            </a:r>
            <a:r>
              <a:rPr lang="en-GB" dirty="0"/>
              <a:t> malign </a:t>
            </a:r>
            <a:r>
              <a:rPr lang="en-GB" dirty="0" err="1"/>
              <a:t>nonhodgkin</a:t>
            </a:r>
            <a:r>
              <a:rPr lang="en-GB" dirty="0"/>
              <a:t> </a:t>
            </a:r>
            <a:r>
              <a:rPr lang="en-GB" dirty="0" err="1"/>
              <a:t>limfoblastic</a:t>
            </a:r>
            <a:r>
              <a:rPr lang="en-GB" dirty="0"/>
              <a:t> T </a:t>
            </a:r>
            <a:r>
              <a:rPr lang="en-GB" dirty="0" err="1"/>
              <a:t>stadiul</a:t>
            </a:r>
            <a:r>
              <a:rPr lang="en-GB" dirty="0"/>
              <a:t> IVB</a:t>
            </a:r>
            <a:br>
              <a:rPr lang="en-GB" dirty="0"/>
            </a:br>
            <a:r>
              <a:rPr lang="en-GB" dirty="0" err="1"/>
              <a:t>Anemie</a:t>
            </a:r>
            <a:r>
              <a:rPr lang="en-GB" dirty="0"/>
              <a:t> </a:t>
            </a:r>
            <a:r>
              <a:rPr lang="en-GB" dirty="0" err="1"/>
              <a:t>secundara</a:t>
            </a:r>
            <a:br>
              <a:rPr lang="en-GB" dirty="0"/>
            </a:br>
            <a:r>
              <a:rPr lang="en-GB" dirty="0" err="1"/>
              <a:t>Trombocitopenie</a:t>
            </a:r>
            <a:r>
              <a:rPr lang="en-GB" dirty="0"/>
              <a:t> </a:t>
            </a:r>
            <a:r>
              <a:rPr lang="en-GB" dirty="0" err="1"/>
              <a:t>secundara</a:t>
            </a:r>
            <a:endParaRPr lang="en-GB" dirty="0"/>
          </a:p>
        </p:txBody>
      </p:sp>
    </p:spTree>
    <p:extLst>
      <p:ext uri="{BB962C8B-B14F-4D97-AF65-F5344CB8AC3E}">
        <p14:creationId xmlns:p14="http://schemas.microsoft.com/office/powerpoint/2010/main" val="2204442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69C5-AA85-4DA4-8643-CA2DD0E56097}"/>
              </a:ext>
            </a:extLst>
          </p:cNvPr>
          <p:cNvSpPr>
            <a:spLocks noGrp="1"/>
          </p:cNvSpPr>
          <p:nvPr>
            <p:ph type="title"/>
          </p:nvPr>
        </p:nvSpPr>
        <p:spPr/>
        <p:txBody>
          <a:bodyPr/>
          <a:lstStyle/>
          <a:p>
            <a:r>
              <a:rPr lang="en-GB" dirty="0" err="1"/>
              <a:t>Curabilitate</a:t>
            </a:r>
            <a:endParaRPr lang="en-GB" dirty="0"/>
          </a:p>
        </p:txBody>
      </p:sp>
      <p:sp>
        <p:nvSpPr>
          <p:cNvPr id="3" name="Content Placeholder 2">
            <a:extLst>
              <a:ext uri="{FF2B5EF4-FFF2-40B4-BE49-F238E27FC236}">
                <a16:creationId xmlns:a16="http://schemas.microsoft.com/office/drawing/2014/main" id="{B9D96B44-4065-4896-B89E-F990D2B15558}"/>
              </a:ext>
            </a:extLst>
          </p:cNvPr>
          <p:cNvSpPr>
            <a:spLocks noGrp="1"/>
          </p:cNvSpPr>
          <p:nvPr>
            <p:ph idx="1"/>
          </p:nvPr>
        </p:nvSpPr>
        <p:spPr/>
        <p:txBody>
          <a:bodyPr/>
          <a:lstStyle/>
          <a:p>
            <a:r>
              <a:rPr lang="en-GB" dirty="0" err="1"/>
              <a:t>Inductia</a:t>
            </a:r>
            <a:r>
              <a:rPr lang="en-GB" dirty="0"/>
              <a:t> RC</a:t>
            </a:r>
          </a:p>
          <a:p>
            <a:r>
              <a:rPr lang="en-GB" dirty="0" err="1"/>
              <a:t>Profilaxia</a:t>
            </a:r>
            <a:r>
              <a:rPr lang="en-GB" dirty="0"/>
              <a:t> SNC</a:t>
            </a:r>
          </a:p>
          <a:p>
            <a:r>
              <a:rPr lang="en-GB" dirty="0" err="1"/>
              <a:t>Consolidare</a:t>
            </a:r>
            <a:endParaRPr lang="en-GB" dirty="0"/>
          </a:p>
          <a:p>
            <a:r>
              <a:rPr lang="en-GB" dirty="0" err="1"/>
              <a:t>Mentinere</a:t>
            </a:r>
            <a:endParaRPr lang="en-GB" dirty="0"/>
          </a:p>
        </p:txBody>
      </p:sp>
    </p:spTree>
    <p:extLst>
      <p:ext uri="{BB962C8B-B14F-4D97-AF65-F5344CB8AC3E}">
        <p14:creationId xmlns:p14="http://schemas.microsoft.com/office/powerpoint/2010/main" val="1940905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65FE51E-6B8B-4F30-A969-C8E40989EAB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6399" y="826294"/>
            <a:ext cx="5890335" cy="2602706"/>
          </a:xfrm>
        </p:spPr>
      </p:pic>
      <p:pic>
        <p:nvPicPr>
          <p:cNvPr id="8" name="Content Placeholder 7">
            <a:extLst>
              <a:ext uri="{FF2B5EF4-FFF2-40B4-BE49-F238E27FC236}">
                <a16:creationId xmlns:a16="http://schemas.microsoft.com/office/drawing/2014/main" id="{60F44D46-871F-4092-A9D7-B8038E9F6FC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00652" y="156253"/>
            <a:ext cx="4276948" cy="6539822"/>
          </a:xfrm>
        </p:spPr>
      </p:pic>
      <p:sp>
        <p:nvSpPr>
          <p:cNvPr id="9" name="Rectangle 8">
            <a:extLst>
              <a:ext uri="{FF2B5EF4-FFF2-40B4-BE49-F238E27FC236}">
                <a16:creationId xmlns:a16="http://schemas.microsoft.com/office/drawing/2014/main" id="{B8BBFAB4-F20F-4006-9E06-984C9D1831CF}"/>
              </a:ext>
            </a:extLst>
          </p:cNvPr>
          <p:cNvSpPr/>
          <p:nvPr/>
        </p:nvSpPr>
        <p:spPr>
          <a:xfrm>
            <a:off x="7200900" y="971550"/>
            <a:ext cx="2733675"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07F333A-47AD-4BC4-8D20-36375680D4EC}"/>
              </a:ext>
            </a:extLst>
          </p:cNvPr>
          <p:cNvSpPr/>
          <p:nvPr/>
        </p:nvSpPr>
        <p:spPr>
          <a:xfrm>
            <a:off x="8143875" y="3829051"/>
            <a:ext cx="2000250" cy="4381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19892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E366-E771-42E1-942A-68D8B8200908}"/>
              </a:ext>
            </a:extLst>
          </p:cNvPr>
          <p:cNvSpPr>
            <a:spLocks noGrp="1"/>
          </p:cNvSpPr>
          <p:nvPr>
            <p:ph type="title"/>
          </p:nvPr>
        </p:nvSpPr>
        <p:spPr>
          <a:xfrm>
            <a:off x="606724" y="1143000"/>
            <a:ext cx="5241626" cy="1201738"/>
          </a:xfrm>
        </p:spPr>
        <p:txBody>
          <a:bodyPr>
            <a:noAutofit/>
          </a:bodyPr>
          <a:lstStyle/>
          <a:p>
            <a:r>
              <a:rPr lang="en-GB" sz="2400" dirty="0" err="1">
                <a:latin typeface="Arial" panose="020B0604020202020204" pitchFamily="34" charset="0"/>
                <a:cs typeface="Arial" panose="020B0604020202020204" pitchFamily="34" charset="0"/>
              </a:rPr>
              <a:t>Profilaxia</a:t>
            </a:r>
            <a:r>
              <a:rPr lang="en-GB" sz="2400" dirty="0">
                <a:latin typeface="Arial" panose="020B0604020202020204" pitchFamily="34" charset="0"/>
                <a:cs typeface="Arial" panose="020B0604020202020204" pitchFamily="34" charset="0"/>
              </a:rPr>
              <a:t> SNC – </a:t>
            </a:r>
            <a:r>
              <a:rPr lang="en-GB" sz="2400" dirty="0" err="1">
                <a:latin typeface="Arial" panose="020B0604020202020204" pitchFamily="34" charset="0"/>
                <a:cs typeface="Arial" panose="020B0604020202020204" pitchFamily="34" charset="0"/>
              </a:rPr>
              <a:t>iTch</a:t>
            </a:r>
            <a:r>
              <a:rPr lang="en-GB" sz="2400" dirty="0">
                <a:latin typeface="Arial" panose="020B0604020202020204" pitchFamily="34" charset="0"/>
                <a:cs typeface="Arial" panose="020B0604020202020204" pitchFamily="34" charset="0"/>
              </a:rPr>
              <a:t> + Rt 20 </a:t>
            </a:r>
            <a:r>
              <a:rPr lang="en-GB" sz="2400" dirty="0" err="1">
                <a:latin typeface="Arial" panose="020B0604020202020204" pitchFamily="34" charset="0"/>
                <a:cs typeface="Arial" panose="020B0604020202020204" pitchFamily="34" charset="0"/>
              </a:rPr>
              <a:t>Gy</a:t>
            </a:r>
            <a:br>
              <a:rPr lang="en-GB" sz="2400" dirty="0">
                <a:latin typeface="Arial" panose="020B0604020202020204" pitchFamily="34" charset="0"/>
                <a:cs typeface="Arial" panose="020B0604020202020204" pitchFamily="34" charset="0"/>
              </a:rPr>
            </a:br>
            <a:r>
              <a:rPr lang="en-GB" sz="2400" dirty="0" err="1">
                <a:latin typeface="Arial" panose="020B0604020202020204" pitchFamily="34" charset="0"/>
                <a:cs typeface="Arial" panose="020B0604020202020204" pitchFamily="34" charset="0"/>
              </a:rPr>
              <a:t>Consolidare</a:t>
            </a:r>
            <a:r>
              <a:rPr lang="en-GB" sz="2400" dirty="0">
                <a:latin typeface="Arial" panose="020B0604020202020204" pitchFamily="34" charset="0"/>
                <a:cs typeface="Arial" panose="020B0604020202020204" pitchFamily="34" charset="0"/>
              </a:rPr>
              <a:t> 4 </a:t>
            </a:r>
            <a:r>
              <a:rPr lang="en-GB" sz="2400" dirty="0" err="1">
                <a:latin typeface="Arial" panose="020B0604020202020204" pitchFamily="34" charset="0"/>
                <a:cs typeface="Arial" panose="020B0604020202020204" pitchFamily="34" charset="0"/>
              </a:rPr>
              <a:t>cicluri</a:t>
            </a:r>
            <a:br>
              <a:rPr lang="en-GB" sz="2400" dirty="0">
                <a:latin typeface="Arial" panose="020B0604020202020204" pitchFamily="34" charset="0"/>
                <a:cs typeface="Arial" panose="020B0604020202020204" pitchFamily="34" charset="0"/>
              </a:rPr>
            </a:br>
            <a:r>
              <a:rPr lang="en-GB" sz="2400" dirty="0" err="1">
                <a:latin typeface="Arial" panose="020B0604020202020204" pitchFamily="34" charset="0"/>
                <a:cs typeface="Arial" panose="020B0604020202020204" pitchFamily="34" charset="0"/>
              </a:rPr>
              <a:t>Radioterapie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tumora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timica</a:t>
            </a:r>
            <a:r>
              <a:rPr lang="en-GB" sz="2400" dirty="0">
                <a:latin typeface="Arial" panose="020B0604020202020204" pitchFamily="34" charset="0"/>
                <a:cs typeface="Arial" panose="020B0604020202020204" pitchFamily="34" charset="0"/>
              </a:rPr>
              <a:t> – 32 </a:t>
            </a:r>
            <a:r>
              <a:rPr lang="en-GB" sz="2400" dirty="0" err="1">
                <a:latin typeface="Arial" panose="020B0604020202020204" pitchFamily="34" charset="0"/>
                <a:cs typeface="Arial" panose="020B0604020202020204" pitchFamily="34" charset="0"/>
              </a:rPr>
              <a:t>Gy</a:t>
            </a:r>
            <a:br>
              <a:rPr lang="en-GB" sz="2400" dirty="0">
                <a:latin typeface="Arial" panose="020B0604020202020204" pitchFamily="34" charset="0"/>
                <a:cs typeface="Arial" panose="020B0604020202020204" pitchFamily="34" charset="0"/>
              </a:rPr>
            </a:br>
            <a:br>
              <a:rPr lang="en-GB" sz="2400" dirty="0">
                <a:latin typeface="Arial" panose="020B0604020202020204" pitchFamily="34" charset="0"/>
                <a:cs typeface="Arial" panose="020B0604020202020204" pitchFamily="34" charset="0"/>
              </a:rPr>
            </a:br>
            <a:r>
              <a:rPr lang="en-GB" sz="2400" dirty="0" err="1">
                <a:latin typeface="Arial" panose="020B0604020202020204" pitchFamily="34" charset="0"/>
                <a:cs typeface="Arial" panose="020B0604020202020204" pitchFamily="34" charset="0"/>
              </a:rPr>
              <a:t>Mentinere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Purinethol</a:t>
            </a:r>
            <a:r>
              <a:rPr lang="en-GB" sz="2400" dirty="0">
                <a:latin typeface="Arial" panose="020B0604020202020204" pitchFamily="34" charset="0"/>
                <a:cs typeface="Arial" panose="020B0604020202020204" pitchFamily="34" charset="0"/>
              </a:rPr>
              <a:t> + </a:t>
            </a:r>
            <a:r>
              <a:rPr lang="en-GB" sz="2400" dirty="0" err="1">
                <a:latin typeface="Arial" panose="020B0604020202020204" pitchFamily="34" charset="0"/>
                <a:cs typeface="Arial" panose="020B0604020202020204" pitchFamily="34" charset="0"/>
              </a:rPr>
              <a:t>Mtx</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44AFDA4C-723C-4098-99BE-71186B309C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76901" y="190499"/>
            <a:ext cx="6448424" cy="6499857"/>
          </a:xfrm>
        </p:spPr>
      </p:pic>
      <p:pic>
        <p:nvPicPr>
          <p:cNvPr id="14" name="Content Placeholder 13">
            <a:extLst>
              <a:ext uri="{FF2B5EF4-FFF2-40B4-BE49-F238E27FC236}">
                <a16:creationId xmlns:a16="http://schemas.microsoft.com/office/drawing/2014/main" id="{9655ECDB-E8E1-475A-920D-DB4D237E2CA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6724" y="2839243"/>
            <a:ext cx="5489276" cy="3513931"/>
          </a:xfrm>
        </p:spPr>
      </p:pic>
      <p:sp>
        <p:nvSpPr>
          <p:cNvPr id="11" name="Rectangle 10">
            <a:extLst>
              <a:ext uri="{FF2B5EF4-FFF2-40B4-BE49-F238E27FC236}">
                <a16:creationId xmlns:a16="http://schemas.microsoft.com/office/drawing/2014/main" id="{EF39572F-37BD-4497-BA6C-570E951CD020}"/>
              </a:ext>
            </a:extLst>
          </p:cNvPr>
          <p:cNvSpPr/>
          <p:nvPr/>
        </p:nvSpPr>
        <p:spPr>
          <a:xfrm>
            <a:off x="6858000" y="1428750"/>
            <a:ext cx="3076575"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6846650-1EBA-4900-B8A0-43561DD60D61}"/>
              </a:ext>
            </a:extLst>
          </p:cNvPr>
          <p:cNvSpPr/>
          <p:nvPr/>
        </p:nvSpPr>
        <p:spPr>
          <a:xfrm>
            <a:off x="5848350" y="5248275"/>
            <a:ext cx="615315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7059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D0A-CC1C-4D6E-B8C4-E56C05258B9A}"/>
              </a:ext>
            </a:extLst>
          </p:cNvPr>
          <p:cNvSpPr>
            <a:spLocks noGrp="1"/>
          </p:cNvSpPr>
          <p:nvPr>
            <p:ph type="title"/>
          </p:nvPr>
        </p:nvSpPr>
        <p:spPr>
          <a:xfrm>
            <a:off x="95250" y="332203"/>
            <a:ext cx="5905499" cy="4963697"/>
          </a:xfrm>
        </p:spPr>
        <p:txBody>
          <a:bodyPr>
            <a:normAutofit/>
          </a:bodyPr>
          <a:lstStyle/>
          <a:p>
            <a:r>
              <a:rPr lang="en-GB" sz="2800" dirty="0"/>
              <a:t>Oct 2010 – </a:t>
            </a:r>
            <a:r>
              <a:rPr lang="en-GB" sz="2800" dirty="0" err="1"/>
              <a:t>durere</a:t>
            </a:r>
            <a:r>
              <a:rPr lang="en-GB" sz="2800" dirty="0"/>
              <a:t> la </a:t>
            </a:r>
            <a:r>
              <a:rPr lang="en-GB" sz="2800" dirty="0" err="1"/>
              <a:t>nivelul</a:t>
            </a:r>
            <a:r>
              <a:rPr lang="en-GB" sz="2800" dirty="0"/>
              <a:t> </a:t>
            </a:r>
            <a:r>
              <a:rPr lang="en-GB" sz="2800" dirty="0" err="1"/>
              <a:t>bazinului</a:t>
            </a:r>
            <a:br>
              <a:rPr lang="en-GB" sz="2800" dirty="0"/>
            </a:br>
            <a:r>
              <a:rPr lang="en-GB" sz="2800" dirty="0" err="1"/>
              <a:t>Evaluare</a:t>
            </a:r>
            <a:r>
              <a:rPr lang="en-GB" sz="2800" dirty="0"/>
              <a:t> </a:t>
            </a:r>
            <a:r>
              <a:rPr lang="en-GB" sz="2800" dirty="0" err="1"/>
              <a:t>hematologica</a:t>
            </a:r>
            <a:r>
              <a:rPr lang="en-GB" sz="2800" dirty="0"/>
              <a:t> </a:t>
            </a:r>
            <a:r>
              <a:rPr lang="en-GB" sz="2800" dirty="0" err="1"/>
              <a:t>inclusiv</a:t>
            </a:r>
            <a:r>
              <a:rPr lang="en-GB" sz="2800" dirty="0"/>
              <a:t> MO – RC</a:t>
            </a:r>
            <a:br>
              <a:rPr lang="en-GB" sz="2800" dirty="0"/>
            </a:br>
            <a:br>
              <a:rPr lang="en-GB" sz="2800" dirty="0"/>
            </a:br>
            <a:r>
              <a:rPr lang="en-GB" sz="2800" dirty="0" err="1"/>
              <a:t>Radioterapie</a:t>
            </a:r>
            <a:r>
              <a:rPr lang="en-GB" sz="2800" dirty="0"/>
              <a:t> iliac </a:t>
            </a:r>
            <a:r>
              <a:rPr lang="en-GB" sz="2800" dirty="0" err="1"/>
              <a:t>stang</a:t>
            </a:r>
            <a:r>
              <a:rPr lang="en-GB" sz="2800" dirty="0"/>
              <a:t> – 30 </a:t>
            </a:r>
            <a:r>
              <a:rPr lang="en-GB" sz="2800" dirty="0" err="1"/>
              <a:t>Gy</a:t>
            </a:r>
            <a:br>
              <a:rPr lang="en-GB" dirty="0"/>
            </a:br>
            <a:endParaRPr lang="en-GB" dirty="0"/>
          </a:p>
        </p:txBody>
      </p:sp>
      <p:pic>
        <p:nvPicPr>
          <p:cNvPr id="6" name="Content Placeholder 5">
            <a:extLst>
              <a:ext uri="{FF2B5EF4-FFF2-40B4-BE49-F238E27FC236}">
                <a16:creationId xmlns:a16="http://schemas.microsoft.com/office/drawing/2014/main" id="{ADAD8284-0C52-4E7A-99DA-5EC1D1C87BB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0" y="0"/>
            <a:ext cx="5905499" cy="6766936"/>
          </a:xfrm>
        </p:spPr>
      </p:pic>
      <p:sp>
        <p:nvSpPr>
          <p:cNvPr id="7" name="Rectangle 6">
            <a:extLst>
              <a:ext uri="{FF2B5EF4-FFF2-40B4-BE49-F238E27FC236}">
                <a16:creationId xmlns:a16="http://schemas.microsoft.com/office/drawing/2014/main" id="{3E85D75C-744B-4C53-A9A4-04EC4E9C549F}"/>
              </a:ext>
            </a:extLst>
          </p:cNvPr>
          <p:cNvSpPr/>
          <p:nvPr/>
        </p:nvSpPr>
        <p:spPr>
          <a:xfrm>
            <a:off x="7086600" y="1152525"/>
            <a:ext cx="179070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33601D4-98C3-47A8-A6BE-56435AC6B0D8}"/>
              </a:ext>
            </a:extLst>
          </p:cNvPr>
          <p:cNvSpPr/>
          <p:nvPr/>
        </p:nvSpPr>
        <p:spPr>
          <a:xfrm>
            <a:off x="6172200" y="4333875"/>
            <a:ext cx="5905499" cy="1095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4007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34CC2E-3E73-402F-A2B4-4AE821184B7C}"/>
              </a:ext>
            </a:extLst>
          </p:cNvPr>
          <p:cNvSpPr>
            <a:spLocks noGrp="1"/>
          </p:cNvSpPr>
          <p:nvPr>
            <p:ph sz="half" idx="1"/>
          </p:nvPr>
        </p:nvSpPr>
        <p:spPr>
          <a:xfrm>
            <a:off x="628649" y="996950"/>
            <a:ext cx="6010275" cy="4351338"/>
          </a:xfrm>
        </p:spPr>
        <p:txBody>
          <a:bodyPr/>
          <a:lstStyle/>
          <a:p>
            <a:endParaRPr lang="en-GB" dirty="0"/>
          </a:p>
          <a:p>
            <a:r>
              <a:rPr lang="en-GB" dirty="0" err="1"/>
              <a:t>Dosar</a:t>
            </a:r>
            <a:r>
              <a:rPr lang="en-GB" dirty="0"/>
              <a:t> </a:t>
            </a:r>
            <a:r>
              <a:rPr lang="en-GB" dirty="0" err="1"/>
              <a:t>AlloTMO</a:t>
            </a:r>
            <a:endParaRPr lang="en-GB" dirty="0"/>
          </a:p>
          <a:p>
            <a:r>
              <a:rPr lang="en-GB" dirty="0"/>
              <a:t>Ian 2011 – Nov 2011 </a:t>
            </a:r>
          </a:p>
          <a:p>
            <a:pPr marL="0" indent="0">
              <a:buNone/>
            </a:pPr>
            <a:r>
              <a:rPr lang="en-GB" dirty="0"/>
              <a:t>MO 4-5% </a:t>
            </a:r>
            <a:r>
              <a:rPr lang="en-GB" dirty="0" err="1"/>
              <a:t>blasti</a:t>
            </a:r>
            <a:r>
              <a:rPr lang="en-GB" dirty="0"/>
              <a:t>/ 5-6% </a:t>
            </a:r>
            <a:r>
              <a:rPr lang="en-GB" dirty="0" err="1"/>
              <a:t>blasti</a:t>
            </a:r>
            <a:r>
              <a:rPr lang="en-GB" dirty="0"/>
              <a:t> </a:t>
            </a:r>
          </a:p>
        </p:txBody>
      </p:sp>
      <p:pic>
        <p:nvPicPr>
          <p:cNvPr id="6" name="Content Placeholder 5">
            <a:extLst>
              <a:ext uri="{FF2B5EF4-FFF2-40B4-BE49-F238E27FC236}">
                <a16:creationId xmlns:a16="http://schemas.microsoft.com/office/drawing/2014/main" id="{2A2F4DBF-407B-4E4F-B0EC-5F8F883C32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6525" y="176090"/>
            <a:ext cx="5400675" cy="6505820"/>
          </a:xfrm>
        </p:spPr>
      </p:pic>
    </p:spTree>
    <p:extLst>
      <p:ext uri="{BB962C8B-B14F-4D97-AF65-F5344CB8AC3E}">
        <p14:creationId xmlns:p14="http://schemas.microsoft.com/office/powerpoint/2010/main" val="1792723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D7C9D64-DFC0-46C3-8044-234576360FE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9583" y="147373"/>
            <a:ext cx="6019798" cy="6882077"/>
          </a:xfrm>
        </p:spPr>
      </p:pic>
      <p:sp>
        <p:nvSpPr>
          <p:cNvPr id="11" name="Rectangle 10">
            <a:extLst>
              <a:ext uri="{FF2B5EF4-FFF2-40B4-BE49-F238E27FC236}">
                <a16:creationId xmlns:a16="http://schemas.microsoft.com/office/drawing/2014/main" id="{3FACA61D-E15B-43AD-A88E-3E677EE6144B}"/>
              </a:ext>
            </a:extLst>
          </p:cNvPr>
          <p:cNvSpPr/>
          <p:nvPr/>
        </p:nvSpPr>
        <p:spPr>
          <a:xfrm>
            <a:off x="1614486" y="1381125"/>
            <a:ext cx="1438275"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6A12308-71B9-4F8D-A8FA-3CBB502CFCD3}"/>
              </a:ext>
            </a:extLst>
          </p:cNvPr>
          <p:cNvSpPr/>
          <p:nvPr/>
        </p:nvSpPr>
        <p:spPr>
          <a:xfrm>
            <a:off x="626269" y="4652963"/>
            <a:ext cx="5686425" cy="14716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F470F97-C161-4118-AF25-29255ABC858F}"/>
              </a:ext>
            </a:extLst>
          </p:cNvPr>
          <p:cNvSpPr txBox="1"/>
          <p:nvPr/>
        </p:nvSpPr>
        <p:spPr>
          <a:xfrm>
            <a:off x="6953250" y="838200"/>
            <a:ext cx="3897221" cy="1754326"/>
          </a:xfrm>
          <a:prstGeom prst="rect">
            <a:avLst/>
          </a:prstGeom>
          <a:noFill/>
        </p:spPr>
        <p:txBody>
          <a:bodyPr wrap="none" rtlCol="0">
            <a:spAutoFit/>
          </a:bodyPr>
          <a:lstStyle/>
          <a:p>
            <a:r>
              <a:rPr lang="ro-RO" dirty="0"/>
              <a:t>HLA-A, HLA–B, HLA–C </a:t>
            </a:r>
            <a:r>
              <a:rPr lang="en-GB" dirty="0"/>
              <a:t>– </a:t>
            </a:r>
            <a:r>
              <a:rPr lang="en-GB" dirty="0" err="1"/>
              <a:t>clasa</a:t>
            </a:r>
            <a:r>
              <a:rPr lang="en-GB" dirty="0"/>
              <a:t> I (</a:t>
            </a:r>
            <a:r>
              <a:rPr lang="en-GB" dirty="0" err="1"/>
              <a:t>Tctx</a:t>
            </a:r>
            <a:r>
              <a:rPr lang="en-GB" dirty="0"/>
              <a:t>)</a:t>
            </a:r>
          </a:p>
          <a:p>
            <a:r>
              <a:rPr lang="ro-RO" dirty="0"/>
              <a:t>HLA–DRB1, HLA–DQB1</a:t>
            </a:r>
            <a:r>
              <a:rPr lang="en-GB" dirty="0"/>
              <a:t> – </a:t>
            </a:r>
            <a:r>
              <a:rPr lang="en-GB" dirty="0" err="1"/>
              <a:t>clasa</a:t>
            </a:r>
            <a:r>
              <a:rPr lang="en-GB" dirty="0"/>
              <a:t> </a:t>
            </a:r>
            <a:r>
              <a:rPr lang="en-GB" dirty="0" err="1"/>
              <a:t>aII</a:t>
            </a:r>
            <a:r>
              <a:rPr lang="en-GB" dirty="0"/>
              <a:t>-a (Th)</a:t>
            </a:r>
          </a:p>
          <a:p>
            <a:r>
              <a:rPr lang="ro-RO" dirty="0"/>
              <a:t>conţine fiecare câte 2 alele</a:t>
            </a:r>
            <a:r>
              <a:rPr lang="en-GB" dirty="0"/>
              <a:t> - </a:t>
            </a:r>
            <a:r>
              <a:rPr lang="ro-RO" dirty="0"/>
              <a:t>10 alele </a:t>
            </a:r>
            <a:endParaRPr lang="en-GB" dirty="0"/>
          </a:p>
          <a:p>
            <a:r>
              <a:rPr lang="ro-RO" dirty="0"/>
              <a:t>pentru cuplul donator – primitor.</a:t>
            </a:r>
            <a:endParaRPr lang="en-GB" dirty="0"/>
          </a:p>
          <a:p>
            <a:endParaRPr lang="en-GB" dirty="0"/>
          </a:p>
          <a:p>
            <a:endParaRPr lang="en-GB" dirty="0"/>
          </a:p>
        </p:txBody>
      </p:sp>
    </p:spTree>
    <p:extLst>
      <p:ext uri="{BB962C8B-B14F-4D97-AF65-F5344CB8AC3E}">
        <p14:creationId xmlns:p14="http://schemas.microsoft.com/office/powerpoint/2010/main" val="261221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BA6AF11-D1CA-4DC0-93EE-4493F3A7DA6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28801" y="1636315"/>
            <a:ext cx="3585369" cy="3585369"/>
          </a:xfrm>
        </p:spPr>
      </p:pic>
      <p:pic>
        <p:nvPicPr>
          <p:cNvPr id="6" name="Content Placeholder 5">
            <a:extLst>
              <a:ext uri="{FF2B5EF4-FFF2-40B4-BE49-F238E27FC236}">
                <a16:creationId xmlns:a16="http://schemas.microsoft.com/office/drawing/2014/main" id="{6425ACBB-7412-4649-8288-53C2F5F372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24626" y="634542"/>
            <a:ext cx="3038573" cy="5047121"/>
          </a:xfrm>
        </p:spPr>
      </p:pic>
    </p:spTree>
    <p:extLst>
      <p:ext uri="{BB962C8B-B14F-4D97-AF65-F5344CB8AC3E}">
        <p14:creationId xmlns:p14="http://schemas.microsoft.com/office/powerpoint/2010/main" val="235689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CD26D0-64A5-4813-9AFB-CFE4C7B26FF6}"/>
              </a:ext>
            </a:extLst>
          </p:cNvPr>
          <p:cNvSpPr>
            <a:spLocks noGrp="1"/>
          </p:cNvSpPr>
          <p:nvPr>
            <p:ph idx="1"/>
          </p:nvPr>
        </p:nvSpPr>
        <p:spPr>
          <a:xfrm>
            <a:off x="381000" y="347662"/>
            <a:ext cx="11220449" cy="6162675"/>
          </a:xfrm>
        </p:spPr>
        <p:txBody>
          <a:bodyPr>
            <a:normAutofit/>
          </a:bodyPr>
          <a:lstStyle/>
          <a:p>
            <a:pPr marL="0" indent="0">
              <a:buNone/>
              <a:defRPr/>
            </a:pPr>
            <a:endParaRPr lang="ro-RO" dirty="0">
              <a:latin typeface="Times New Roman" pitchFamily="18" charset="0"/>
              <a:cs typeface="Times New Roman" pitchFamily="18" charset="0"/>
            </a:endParaRPr>
          </a:p>
          <a:p>
            <a:pPr marL="457200" lvl="1" indent="0">
              <a:lnSpc>
                <a:spcPct val="150000"/>
              </a:lnSpc>
              <a:buNone/>
              <a:defRPr/>
            </a:pPr>
            <a:r>
              <a:rPr lang="ro-RO" b="1" dirty="0">
                <a:latin typeface="Arial" panose="020B0604020202020204" pitchFamily="34" charset="0"/>
                <a:cs typeface="Arial" panose="020B0604020202020204" pitchFamily="34" charset="0"/>
              </a:rPr>
              <a:t>Consecinţe</a:t>
            </a:r>
            <a:r>
              <a:rPr lang="en-US" b="1" dirty="0">
                <a:latin typeface="Arial" panose="020B0604020202020204" pitchFamily="34" charset="0"/>
                <a:cs typeface="Arial" panose="020B0604020202020204" pitchFamily="34" charset="0"/>
              </a:rPr>
              <a:t>:</a:t>
            </a:r>
            <a:endParaRPr lang="ro-RO" b="1" dirty="0">
              <a:latin typeface="Arial" panose="020B0604020202020204" pitchFamily="34" charset="0"/>
              <a:cs typeface="Arial" panose="020B0604020202020204" pitchFamily="34" charset="0"/>
            </a:endParaRPr>
          </a:p>
          <a:p>
            <a:pPr lvl="1">
              <a:lnSpc>
                <a:spcPct val="150000"/>
              </a:lnSpc>
              <a:buFont typeface="Arial" charset="0"/>
              <a:buChar char="–"/>
              <a:defRPr/>
            </a:pPr>
            <a:r>
              <a:rPr lang="en-US" dirty="0">
                <a:latin typeface="Arial" panose="020B0604020202020204" pitchFamily="34" charset="0"/>
                <a:cs typeface="Arial" panose="020B0604020202020204" pitchFamily="34" charset="0"/>
              </a:rPr>
              <a:t>rata </a:t>
            </a:r>
            <a:r>
              <a:rPr lang="en-US" dirty="0" err="1">
                <a:latin typeface="Arial" panose="020B0604020202020204" pitchFamily="34" charset="0"/>
                <a:cs typeface="Arial" panose="020B0604020202020204" pitchFamily="34" charset="0"/>
              </a:rPr>
              <a:t>înaltă</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proliferare</a:t>
            </a:r>
            <a:r>
              <a:rPr lang="en-US" dirty="0">
                <a:latin typeface="Arial" panose="020B0604020202020204" pitchFamily="34" charset="0"/>
                <a:cs typeface="Arial" panose="020B0604020202020204" pitchFamily="34" charset="0"/>
              </a:rPr>
              <a:t> cu </a:t>
            </a:r>
            <a:r>
              <a:rPr lang="en-US" dirty="0" err="1">
                <a:latin typeface="Arial" panose="020B0604020202020204" pitchFamily="34" charset="0"/>
                <a:cs typeface="Arial" panose="020B0604020202020204" pitchFamily="34" charset="0"/>
              </a:rPr>
              <a:t>proliferare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clonală</a:t>
            </a:r>
            <a:r>
              <a:rPr lang="en-US" dirty="0">
                <a:latin typeface="Arial" panose="020B0604020202020204" pitchFamily="34" charset="0"/>
                <a:cs typeface="Arial" panose="020B0604020202020204" pitchFamily="34" charset="0"/>
              </a:rPr>
              <a:t> </a:t>
            </a:r>
          </a:p>
          <a:p>
            <a:pPr lvl="1">
              <a:lnSpc>
                <a:spcPct val="150000"/>
              </a:lnSpc>
              <a:buFont typeface="Arial" charset="0"/>
              <a:buChar char="–"/>
              <a:defRPr/>
            </a:pPr>
            <a:r>
              <a:rPr lang="en-US" dirty="0" err="1">
                <a:latin typeface="Arial" panose="020B0604020202020204" pitchFamily="34" charset="0"/>
                <a:cs typeface="Arial" panose="020B0604020202020204" pitchFamily="34" charset="0"/>
              </a:rPr>
              <a:t>blocarea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maturarii</a:t>
            </a:r>
            <a:endParaRPr lang="en-US" dirty="0">
              <a:latin typeface="Arial" panose="020B0604020202020204" pitchFamily="34" charset="0"/>
              <a:cs typeface="Arial" panose="020B0604020202020204" pitchFamily="34" charset="0"/>
            </a:endParaRPr>
          </a:p>
          <a:p>
            <a:pPr lvl="1">
              <a:lnSpc>
                <a:spcPct val="150000"/>
              </a:lnSpc>
              <a:buFont typeface="Arial" charset="0"/>
              <a:buChar char="–"/>
              <a:defRPr/>
            </a:pPr>
            <a:r>
              <a:rPr lang="en-US" dirty="0" err="1">
                <a:latin typeface="Arial" panose="020B0604020202020204" pitchFamily="34" charset="0"/>
                <a:cs typeface="Arial" panose="020B0604020202020204" pitchFamily="34" charset="0"/>
              </a:rPr>
              <a:t>inhibarea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apoptozei</a:t>
            </a:r>
            <a:endParaRPr lang="en-US" dirty="0">
              <a:latin typeface="Arial" panose="020B0604020202020204" pitchFamily="34" charset="0"/>
              <a:cs typeface="Arial" panose="020B0604020202020204" pitchFamily="34" charset="0"/>
            </a:endParaRPr>
          </a:p>
          <a:p>
            <a:pPr marL="457200" lvl="1" indent="0" algn="ctr">
              <a:lnSpc>
                <a:spcPct val="150000"/>
              </a:lnSpc>
              <a:buNone/>
              <a:defRPr/>
            </a:pPr>
            <a:endParaRPr lang="en-US" dirty="0">
              <a:latin typeface="Arial" panose="020B0604020202020204" pitchFamily="34" charset="0"/>
              <a:cs typeface="Arial" panose="020B0604020202020204" pitchFamily="34" charset="0"/>
            </a:endParaRPr>
          </a:p>
          <a:p>
            <a:pPr marL="457200" lvl="1" indent="0" algn="ctr">
              <a:lnSpc>
                <a:spcPct val="150000"/>
              </a:lnSpc>
              <a:buNone/>
              <a:defRPr/>
            </a:pPr>
            <a:r>
              <a:rPr lang="en-US" dirty="0" err="1">
                <a:latin typeface="Arial" panose="020B0604020202020204" pitchFamily="34" charset="0"/>
                <a:cs typeface="Arial" panose="020B0604020202020204" pitchFamily="34" charset="0"/>
              </a:rPr>
              <a:t>Caracteristic</a:t>
            </a:r>
            <a:r>
              <a:rPr lang="en-US" dirty="0">
                <a:latin typeface="Arial" panose="020B0604020202020204" pitchFamily="34" charset="0"/>
                <a:cs typeface="Arial" panose="020B0604020202020204" pitchFamily="34" charset="0"/>
              </a:rPr>
              <a:t> LA</a:t>
            </a:r>
          </a:p>
          <a:p>
            <a:pPr marL="457200" lvl="1" indent="0" algn="ctr">
              <a:lnSpc>
                <a:spcPct val="150000"/>
              </a:lnSpc>
              <a:buNone/>
              <a:defRPr/>
            </a:pPr>
            <a:r>
              <a:rPr lang="en-US" b="1" dirty="0" err="1">
                <a:latin typeface="Arial" panose="020B0604020202020204" pitchFamily="34" charset="0"/>
                <a:cs typeface="Arial" panose="020B0604020202020204" pitchFamily="34" charset="0"/>
              </a:rPr>
              <a:t>instabilitate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genomică</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permite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apariţia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noi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anomalii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genetice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transforma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clona</a:t>
            </a:r>
            <a:r>
              <a:rPr lang="en-US" dirty="0">
                <a:latin typeface="Arial" panose="020B0604020202020204" pitchFamily="34" charset="0"/>
                <a:cs typeface="Arial" panose="020B0604020202020204" pitchFamily="34" charset="0"/>
              </a:rPr>
              <a:t> din </a:t>
            </a:r>
            <a:r>
              <a:rPr lang="en-US" dirty="0" err="1">
                <a:latin typeface="Arial" panose="020B0604020202020204" pitchFamily="34" charset="0"/>
                <a:cs typeface="Arial" panose="020B0604020202020204" pitchFamily="34" charset="0"/>
              </a:rPr>
              <a:t>agresivă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în</a:t>
            </a:r>
            <a:r>
              <a:rPr lang="en-US" dirty="0">
                <a:latin typeface="Arial" panose="020B0604020202020204" pitchFamily="34" charset="0"/>
                <a:cs typeface="Arial" panose="020B0604020202020204" pitchFamily="34" charset="0"/>
              </a:rPr>
              <a:t> una </a:t>
            </a:r>
            <a:r>
              <a:rPr lang="en-US" dirty="0" err="1">
                <a:latin typeface="Arial" panose="020B0604020202020204" pitchFamily="34" charset="0"/>
                <a:cs typeface="Arial" panose="020B0604020202020204" pitchFamily="34" charset="0"/>
              </a:rPr>
              <a:t>şi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agresivă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rezistentă</a:t>
            </a:r>
            <a:r>
              <a:rPr lang="en-US" dirty="0">
                <a:latin typeface="Arial" panose="020B0604020202020204" pitchFamily="34" charset="0"/>
                <a:cs typeface="Arial" panose="020B0604020202020204" pitchFamily="34" charset="0"/>
              </a:rPr>
              <a:t> la </a:t>
            </a:r>
            <a:r>
              <a:rPr lang="en-US" dirty="0" err="1">
                <a:latin typeface="Arial" panose="020B0604020202020204" pitchFamily="34" charset="0"/>
                <a:cs typeface="Arial" panose="020B0604020202020204" pitchFamily="34" charset="0"/>
              </a:rPr>
              <a:t>tratament</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F1E9EB0-7921-49FD-B6B5-25AB7F67C241}"/>
              </a:ext>
            </a:extLst>
          </p:cNvPr>
          <p:cNvSpPr>
            <a:spLocks noGrp="1"/>
          </p:cNvSpPr>
          <p:nvPr>
            <p:ph type="title"/>
          </p:nvPr>
        </p:nvSpPr>
        <p:spPr>
          <a:xfrm>
            <a:off x="1905000" y="36513"/>
            <a:ext cx="8229600" cy="1143000"/>
          </a:xfrm>
        </p:spPr>
        <p:txBody>
          <a:bodyPr/>
          <a:lstStyle/>
          <a:p>
            <a:pPr algn="l"/>
            <a:r>
              <a:rPr lang="ro-RO" altLang="en-US" sz="3200" b="1" dirty="0">
                <a:latin typeface="Arial" panose="020B0604020202020204" pitchFamily="34" charset="0"/>
                <a:cs typeface="Arial" panose="020B0604020202020204" pitchFamily="34" charset="0"/>
              </a:rPr>
              <a:t>Clinic – debut recent</a:t>
            </a:r>
          </a:p>
        </p:txBody>
      </p:sp>
      <p:graphicFrame>
        <p:nvGraphicFramePr>
          <p:cNvPr id="4" name="Content Placeholder 3">
            <a:extLst>
              <a:ext uri="{FF2B5EF4-FFF2-40B4-BE49-F238E27FC236}">
                <a16:creationId xmlns:a16="http://schemas.microsoft.com/office/drawing/2014/main" id="{3AA6CFFA-CB7B-4DB9-9034-7A0CE4EA2653}"/>
              </a:ext>
            </a:extLst>
          </p:cNvPr>
          <p:cNvGraphicFramePr>
            <a:graphicFrameLocks noGrp="1"/>
          </p:cNvGraphicFramePr>
          <p:nvPr>
            <p:ph idx="1"/>
          </p:nvPr>
        </p:nvGraphicFramePr>
        <p:xfrm>
          <a:off x="1752601" y="914400"/>
          <a:ext cx="8763001" cy="3475038"/>
        </p:xfrm>
        <a:graphic>
          <a:graphicData uri="http://schemas.openxmlformats.org/drawingml/2006/table">
            <a:tbl>
              <a:tblPr firstRow="1" bandRow="1">
                <a:tableStyleId>{5C22544A-7EE6-4342-B048-85BDC9FD1C3A}</a:tableStyleId>
              </a:tblPr>
              <a:tblGrid>
                <a:gridCol w="2434167">
                  <a:extLst>
                    <a:ext uri="{9D8B030D-6E8A-4147-A177-3AD203B41FA5}">
                      <a16:colId xmlns:a16="http://schemas.microsoft.com/office/drawing/2014/main" val="20000"/>
                    </a:ext>
                  </a:extLst>
                </a:gridCol>
                <a:gridCol w="3164417">
                  <a:extLst>
                    <a:ext uri="{9D8B030D-6E8A-4147-A177-3AD203B41FA5}">
                      <a16:colId xmlns:a16="http://schemas.microsoft.com/office/drawing/2014/main" val="20001"/>
                    </a:ext>
                  </a:extLst>
                </a:gridCol>
                <a:gridCol w="3164417">
                  <a:extLst>
                    <a:ext uri="{9D8B030D-6E8A-4147-A177-3AD203B41FA5}">
                      <a16:colId xmlns:a16="http://schemas.microsoft.com/office/drawing/2014/main" val="20002"/>
                    </a:ext>
                  </a:extLst>
                </a:gridCol>
              </a:tblGrid>
              <a:tr h="457242">
                <a:tc>
                  <a:txBody>
                    <a:bodyPr/>
                    <a:lstStyle/>
                    <a:p>
                      <a:r>
                        <a:rPr lang="ro-RO" sz="2400" dirty="0">
                          <a:latin typeface="Times New Roman" pitchFamily="18" charset="0"/>
                          <a:cs typeface="Times New Roman" pitchFamily="18" charset="0"/>
                        </a:rPr>
                        <a:t>Sindrom anemic</a:t>
                      </a:r>
                    </a:p>
                  </a:txBody>
                  <a:tcPr marT="45724" marB="45724"/>
                </a:tc>
                <a:tc>
                  <a:txBody>
                    <a:bodyPr/>
                    <a:lstStyle/>
                    <a:p>
                      <a:r>
                        <a:rPr lang="ro-RO" sz="2400" dirty="0">
                          <a:latin typeface="Times New Roman" pitchFamily="18" charset="0"/>
                          <a:cs typeface="Times New Roman" pitchFamily="18" charset="0"/>
                        </a:rPr>
                        <a:t>Sindrom infecţios</a:t>
                      </a:r>
                    </a:p>
                  </a:txBody>
                  <a:tcPr marT="45724" marB="45724"/>
                </a:tc>
                <a:tc>
                  <a:txBody>
                    <a:bodyPr/>
                    <a:lstStyle/>
                    <a:p>
                      <a:r>
                        <a:rPr lang="ro-RO" sz="2400" dirty="0">
                          <a:latin typeface="Times New Roman" pitchFamily="18" charset="0"/>
                          <a:cs typeface="Times New Roman" pitchFamily="18" charset="0"/>
                        </a:rPr>
                        <a:t>Sindrom hemoragipar</a:t>
                      </a:r>
                    </a:p>
                  </a:txBody>
                  <a:tcPr marT="45724" marB="45724"/>
                </a:tc>
                <a:extLst>
                  <a:ext uri="{0D108BD9-81ED-4DB2-BD59-A6C34878D82A}">
                    <a16:rowId xmlns:a16="http://schemas.microsoft.com/office/drawing/2014/main" val="10000"/>
                  </a:ext>
                </a:extLst>
              </a:tr>
              <a:tr h="3017796">
                <a:tc>
                  <a:txBody>
                    <a:bodyPr/>
                    <a:lstStyle/>
                    <a:p>
                      <a:r>
                        <a:rPr lang="ro-RO" sz="2400" dirty="0">
                          <a:latin typeface="Times New Roman" pitchFamily="18" charset="0"/>
                          <a:cs typeface="Times New Roman" pitchFamily="18" charset="0"/>
                        </a:rPr>
                        <a:t>paloare</a:t>
                      </a:r>
                    </a:p>
                    <a:p>
                      <a:r>
                        <a:rPr lang="ro-RO" sz="2400" dirty="0">
                          <a:latin typeface="Times New Roman" pitchFamily="18" charset="0"/>
                          <a:cs typeface="Times New Roman" pitchFamily="18" charset="0"/>
                        </a:rPr>
                        <a:t>astenie</a:t>
                      </a:r>
                    </a:p>
                    <a:p>
                      <a:r>
                        <a:rPr lang="ro-RO" sz="2400" dirty="0">
                          <a:latin typeface="Times New Roman" pitchFamily="18" charset="0"/>
                          <a:cs typeface="Times New Roman" pitchFamily="18" charset="0"/>
                        </a:rPr>
                        <a:t>tahicardie</a:t>
                      </a:r>
                    </a:p>
                    <a:p>
                      <a:r>
                        <a:rPr lang="ro-RO" sz="2400" dirty="0">
                          <a:latin typeface="Times New Roman" pitchFamily="18" charset="0"/>
                          <a:cs typeface="Times New Roman" pitchFamily="18" charset="0"/>
                        </a:rPr>
                        <a:t>dispnee de efort</a:t>
                      </a:r>
                    </a:p>
                    <a:p>
                      <a:endParaRPr lang="ro-RO" sz="2400" dirty="0">
                        <a:latin typeface="Times New Roman" pitchFamily="18" charset="0"/>
                        <a:cs typeface="Times New Roman" pitchFamily="18" charset="0"/>
                      </a:endParaRPr>
                    </a:p>
                  </a:txBody>
                  <a:tcPr marT="45724" marB="45724"/>
                </a:tc>
                <a:tc>
                  <a:txBody>
                    <a:bodyPr/>
                    <a:lstStyle/>
                    <a:p>
                      <a:r>
                        <a:rPr lang="ro-RO" sz="2400" dirty="0">
                          <a:latin typeface="Times New Roman" pitchFamily="18" charset="0"/>
                          <a:cs typeface="Times New Roman" pitchFamily="18" charset="0"/>
                        </a:rPr>
                        <a:t>sindrom febril prelungit </a:t>
                      </a:r>
                    </a:p>
                    <a:p>
                      <a:r>
                        <a:rPr lang="ro-RO" sz="2400" dirty="0">
                          <a:latin typeface="Times New Roman" pitchFamily="18" charset="0"/>
                          <a:cs typeface="Times New Roman" pitchFamily="18" charset="0"/>
                        </a:rPr>
                        <a:t>angină ulcero-necrotică sau flegmon amigdalian</a:t>
                      </a:r>
                    </a:p>
                    <a:p>
                      <a:r>
                        <a:rPr lang="ro-RO" sz="2400" dirty="0">
                          <a:latin typeface="Times New Roman" pitchFamily="18" charset="0"/>
                          <a:cs typeface="Times New Roman" pitchFamily="18" charset="0"/>
                        </a:rPr>
                        <a:t>pneumonii cu G</a:t>
                      </a:r>
                      <a:r>
                        <a:rPr lang="ro-RO" sz="2400" baseline="0" dirty="0">
                          <a:latin typeface="Times New Roman" pitchFamily="18" charset="0"/>
                          <a:cs typeface="Times New Roman" pitchFamily="18" charset="0"/>
                        </a:rPr>
                        <a:t>-</a:t>
                      </a:r>
                      <a:endParaRPr lang="ro-RO" sz="2400" dirty="0">
                        <a:latin typeface="Times New Roman" pitchFamily="18" charset="0"/>
                        <a:cs typeface="Times New Roman" pitchFamily="18" charset="0"/>
                      </a:endParaRPr>
                    </a:p>
                    <a:p>
                      <a:r>
                        <a:rPr lang="ro-RO" sz="2400" dirty="0">
                          <a:latin typeface="Times New Roman" pitchFamily="18" charset="0"/>
                          <a:cs typeface="Times New Roman" pitchFamily="18" charset="0"/>
                        </a:rPr>
                        <a:t>infecţii urinare</a:t>
                      </a:r>
                    </a:p>
                    <a:p>
                      <a:r>
                        <a:rPr lang="ro-RO" sz="2400" dirty="0">
                          <a:latin typeface="Times New Roman" pitchFamily="18" charset="0"/>
                          <a:cs typeface="Times New Roman" pitchFamily="18" charset="0"/>
                        </a:rPr>
                        <a:t>infecţii cutanate</a:t>
                      </a:r>
                    </a:p>
                    <a:p>
                      <a:r>
                        <a:rPr lang="ro-RO" sz="2400" dirty="0">
                          <a:latin typeface="Times New Roman" pitchFamily="18" charset="0"/>
                          <a:cs typeface="Times New Roman" pitchFamily="18" charset="0"/>
                        </a:rPr>
                        <a:t>infecţii pulmonare</a:t>
                      </a:r>
                    </a:p>
                    <a:p>
                      <a:endParaRPr lang="ro-RO" sz="2400" dirty="0">
                        <a:latin typeface="Arial" panose="020B0604020202020204" pitchFamily="34" charset="0"/>
                        <a:cs typeface="Arial" panose="020B0604020202020204" pitchFamily="34" charset="0"/>
                      </a:endParaRPr>
                    </a:p>
                  </a:txBody>
                  <a:tcPr marT="45724" marB="45724"/>
                </a:tc>
                <a:tc>
                  <a:txBody>
                    <a:bodyPr/>
                    <a:lstStyle/>
                    <a:p>
                      <a:r>
                        <a:rPr lang="ro-RO" sz="2400" dirty="0">
                          <a:latin typeface="Times New Roman" pitchFamily="18" charset="0"/>
                          <a:cs typeface="Times New Roman" pitchFamily="18" charset="0"/>
                        </a:rPr>
                        <a:t>purpură şi echimoze</a:t>
                      </a:r>
                    </a:p>
                    <a:p>
                      <a:r>
                        <a:rPr lang="ro-RO" sz="2400" dirty="0">
                          <a:latin typeface="Times New Roman" pitchFamily="18" charset="0"/>
                          <a:cs typeface="Times New Roman" pitchFamily="18" charset="0"/>
                        </a:rPr>
                        <a:t>gingivoragii, epistaxis, metroragii </a:t>
                      </a:r>
                    </a:p>
                    <a:p>
                      <a:r>
                        <a:rPr lang="ro-RO" sz="2400" dirty="0">
                          <a:latin typeface="Times New Roman" pitchFamily="18" charset="0"/>
                          <a:cs typeface="Times New Roman" pitchFamily="18" charset="0"/>
                        </a:rPr>
                        <a:t>HDS</a:t>
                      </a:r>
                    </a:p>
                    <a:p>
                      <a:endParaRPr lang="ro-RO" sz="2400" dirty="0">
                        <a:latin typeface="Times New Roman" pitchFamily="18" charset="0"/>
                        <a:cs typeface="Times New Roman" pitchFamily="18" charset="0"/>
                      </a:endParaRPr>
                    </a:p>
                  </a:txBody>
                  <a:tcPr marT="45724" marB="45724"/>
                </a:tc>
                <a:extLst>
                  <a:ext uri="{0D108BD9-81ED-4DB2-BD59-A6C34878D82A}">
                    <a16:rowId xmlns:a16="http://schemas.microsoft.com/office/drawing/2014/main" val="10001"/>
                  </a:ext>
                </a:extLst>
              </a:tr>
            </a:tbl>
          </a:graphicData>
        </a:graphic>
      </p:graphicFrame>
      <p:sp>
        <p:nvSpPr>
          <p:cNvPr id="16401" name="TextBox 4">
            <a:extLst>
              <a:ext uri="{FF2B5EF4-FFF2-40B4-BE49-F238E27FC236}">
                <a16:creationId xmlns:a16="http://schemas.microsoft.com/office/drawing/2014/main" id="{71090083-DB10-42A0-8AFA-D5330764C66A}"/>
              </a:ext>
            </a:extLst>
          </p:cNvPr>
          <p:cNvSpPr txBox="1">
            <a:spLocks noChangeArrowheads="1"/>
          </p:cNvSpPr>
          <p:nvPr/>
        </p:nvSpPr>
        <p:spPr bwMode="auto">
          <a:xfrm>
            <a:off x="1752600" y="4419600"/>
            <a:ext cx="8763001" cy="234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lnSpc>
                <a:spcPct val="150000"/>
              </a:lnSpc>
              <a:spcBef>
                <a:spcPct val="0"/>
              </a:spcBef>
              <a:spcAft>
                <a:spcPct val="0"/>
              </a:spcAft>
              <a:defRPr/>
            </a:pPr>
            <a:r>
              <a:rPr lang="ro-RO" altLang="en-US" sz="2000" dirty="0">
                <a:solidFill>
                  <a:prstClr val="black"/>
                </a:solidFill>
                <a:latin typeface="Arial" panose="020B0604020202020204" pitchFamily="34" charset="0"/>
              </a:rPr>
              <a:t>Dureri osoase</a:t>
            </a:r>
          </a:p>
          <a:p>
            <a:pPr eaLnBrk="1" fontAlgn="base" hangingPunct="1">
              <a:lnSpc>
                <a:spcPct val="150000"/>
              </a:lnSpc>
              <a:spcBef>
                <a:spcPct val="0"/>
              </a:spcBef>
              <a:spcAft>
                <a:spcPct val="0"/>
              </a:spcAft>
              <a:defRPr/>
            </a:pPr>
            <a:r>
              <a:rPr lang="ro-RO" altLang="en-US" sz="2000" dirty="0">
                <a:solidFill>
                  <a:prstClr val="black"/>
                </a:solidFill>
                <a:latin typeface="Arial" panose="020B0604020202020204" pitchFamily="34" charset="0"/>
              </a:rPr>
              <a:t>Determinări neurologice în 4% din cazurile din LAL</a:t>
            </a:r>
          </a:p>
          <a:p>
            <a:pPr eaLnBrk="1" fontAlgn="base" hangingPunct="1">
              <a:lnSpc>
                <a:spcPct val="150000"/>
              </a:lnSpc>
              <a:spcBef>
                <a:spcPct val="0"/>
              </a:spcBef>
              <a:spcAft>
                <a:spcPct val="0"/>
              </a:spcAft>
              <a:defRPr/>
            </a:pPr>
            <a:r>
              <a:rPr lang="ro-RO" altLang="en-US" sz="2000" dirty="0">
                <a:solidFill>
                  <a:prstClr val="black"/>
                </a:solidFill>
                <a:latin typeface="Arial" panose="020B0604020202020204" pitchFamily="34" charset="0"/>
              </a:rPr>
              <a:t>- meningita leucemică cu semne şi simptome datorate creşterii presiunii </a:t>
            </a:r>
          </a:p>
          <a:p>
            <a:pPr eaLnBrk="1" fontAlgn="base" hangingPunct="1">
              <a:lnSpc>
                <a:spcPct val="150000"/>
              </a:lnSpc>
              <a:spcBef>
                <a:spcPct val="0"/>
              </a:spcBef>
              <a:spcAft>
                <a:spcPct val="0"/>
              </a:spcAft>
              <a:defRPr/>
            </a:pPr>
            <a:r>
              <a:rPr lang="ro-RO" altLang="en-US" sz="2000" dirty="0">
                <a:solidFill>
                  <a:prstClr val="black"/>
                </a:solidFill>
                <a:latin typeface="Arial" panose="020B0604020202020204" pitchFamily="34" charset="0"/>
              </a:rPr>
              <a:t>intracraniene: greţuri, vărsături, letargie, iritabilitate, redoare de ceafă</a:t>
            </a:r>
            <a:r>
              <a:rPr lang="en-GB" altLang="en-US" sz="2000" dirty="0">
                <a:solidFill>
                  <a:prstClr val="black"/>
                </a:solidFill>
                <a:latin typeface="Arial" panose="020B0604020202020204" pitchFamily="34" charset="0"/>
              </a:rPr>
              <a:t> </a:t>
            </a:r>
            <a:r>
              <a:rPr lang="ro-RO" altLang="en-US" sz="2000" dirty="0">
                <a:solidFill>
                  <a:prstClr val="black"/>
                </a:solidFill>
                <a:latin typeface="Arial" panose="020B0604020202020204" pitchFamily="34" charset="0"/>
              </a:rPr>
              <a:t>Sindromul de leucostază cerebrală/pulmonară</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2882</Words>
  <Application>Microsoft Office PowerPoint</Application>
  <PresentationFormat>Widescreen</PresentationFormat>
  <Paragraphs>468</Paragraphs>
  <Slides>77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Arial Black</vt:lpstr>
      <vt:lpstr>Calibri</vt:lpstr>
      <vt:lpstr>Calibri Light</vt:lpstr>
      <vt:lpstr>Times New Roman</vt:lpstr>
      <vt:lpstr>Wingdings</vt:lpstr>
      <vt:lpstr>Office Theme</vt:lpstr>
      <vt:lpstr>LEUCEMIILE ACUTE</vt:lpstr>
      <vt:lpstr>PowerPoint Presentation</vt:lpstr>
      <vt:lpstr>PowerPoint Presentation</vt:lpstr>
      <vt:lpstr>PowerPoint Presentation</vt:lpstr>
      <vt:lpstr>PowerPoint Presentation</vt:lpstr>
      <vt:lpstr>Schema activării celulare</vt:lpstr>
      <vt:lpstr>LA - mecanisme patogenice </vt:lpstr>
      <vt:lpstr>PowerPoint Presentation</vt:lpstr>
      <vt:lpstr>Clinic – debut recent</vt:lpstr>
      <vt:lpstr>Sindromul tumoral</vt:lpstr>
      <vt:lpstr>Sindromul tumoral</vt:lpstr>
      <vt:lpstr>PowerPoint Presentation</vt:lpstr>
      <vt:lpstr>PowerPoint Presentation</vt:lpstr>
      <vt:lpstr>PowerPoint Presentation</vt:lpstr>
      <vt:lpstr>Paraclinic</vt:lpstr>
      <vt:lpstr>Etapele diagnosticului diferential LAL/LAM</vt:lpstr>
      <vt:lpstr>PowerPoint Presentation</vt:lpstr>
      <vt:lpstr>Auer rods</vt:lpstr>
      <vt:lpstr>PowerPoint Presentation</vt:lpstr>
      <vt:lpstr>PowerPoint Presentation</vt:lpstr>
      <vt:lpstr>Clasificarea FAB a LAL</vt:lpstr>
      <vt:lpstr>Citochemical staining</vt:lpstr>
      <vt:lpstr>IMMUNOPHENOTYPING</vt:lpstr>
      <vt:lpstr>Procedure</vt:lpstr>
      <vt:lpstr>PowerPoint Presentation</vt:lpstr>
      <vt:lpstr>PowerPoint Presentation</vt:lpstr>
      <vt:lpstr>PowerPoint Presentation</vt:lpstr>
      <vt:lpstr>PowerPoint Presentation</vt:lpstr>
      <vt:lpstr>LAM</vt:lpstr>
      <vt:lpstr>PowerPoint Presentation</vt:lpstr>
      <vt:lpstr>PowerPoint Presentation</vt:lpstr>
      <vt:lpstr>PowerPoint Presentation</vt:lpstr>
      <vt:lpstr>LAM cu cariotip anormal</vt:lpstr>
      <vt:lpstr>Supravietuirea medie in functie de grupele de risc prognostic citogenetic</vt:lpstr>
      <vt:lpstr>PowerPoint Presentation</vt:lpstr>
      <vt:lpstr>Anomaliile moleculare </vt:lpstr>
      <vt:lpstr>Molecular Pathology of AML</vt:lpstr>
      <vt:lpstr>Anomalii moleculare cu impact prognostic la pacientii cu cariotip normal</vt:lpstr>
      <vt:lpstr>PowerPoint Presentation</vt:lpstr>
      <vt:lpstr>PowerPoint Presentation</vt:lpstr>
      <vt:lpstr>Sistemul de clasificare şi diagnostic al LAM implementat de OMS (2008/2016) diferă semnificativ de sistemul FAB prin</vt:lpstr>
      <vt:lpstr>Clasificarea WHO a neoplaziilor mieloide LAM</vt:lpstr>
      <vt:lpstr>Factori de prognostic negativ LAM</vt:lpstr>
      <vt:lpstr>Grupe de risc in LAL</vt:lpstr>
      <vt:lpstr>Diagnostic diferential </vt:lpstr>
      <vt:lpstr>Complicatii</vt:lpstr>
      <vt:lpstr>Tratament</vt:lpstr>
      <vt:lpstr>Tratament de sustinere</vt:lpstr>
      <vt:lpstr>  Tratamentul specific  OBIECTIV: curativ la pacientii tineri/ paleativ varstnici</vt:lpstr>
      <vt:lpstr>LAM</vt:lpstr>
      <vt:lpstr>LAM3</vt:lpstr>
      <vt:lpstr>LAL</vt:lpstr>
      <vt:lpstr>PowerPoint Presentation</vt:lpstr>
      <vt:lpstr>PowerPoint Presentation</vt:lpstr>
      <vt:lpstr>PowerPoint Presentation</vt:lpstr>
      <vt:lpstr>PowerPoint Presentation</vt:lpstr>
      <vt:lpstr>Complicatiile alloSCT</vt:lpstr>
      <vt:lpstr>Complicatiile alloSCT</vt:lpstr>
      <vt:lpstr>Complicatiile alloSCT</vt:lpstr>
      <vt:lpstr>Complicatiile alloSCT</vt:lpstr>
      <vt:lpstr>LAM la vârtsnici &gt; 65 de ani - paleativ</vt:lpstr>
      <vt:lpstr>Prezentare caz</vt:lpstr>
      <vt:lpstr>PowerPoint Presentation</vt:lpstr>
      <vt:lpstr>PowerPoint Presentation</vt:lpstr>
      <vt:lpstr>PowerPoint Presentation</vt:lpstr>
      <vt:lpstr>Prezentare de caz</vt:lpstr>
      <vt:lpstr>PowerPoint Presentation</vt:lpstr>
      <vt:lpstr>PowerPoint Presentation</vt:lpstr>
      <vt:lpstr>Biopsie ganglionara</vt:lpstr>
      <vt:lpstr>Diagnostic:  Leucemie acuta limfoblastica T/Limfom malign nonhodgkin limfoblastic T stadiul IVB Anemie secundara Trombocitopenie secundara</vt:lpstr>
      <vt:lpstr>Curabilitate</vt:lpstr>
      <vt:lpstr>PowerPoint Presentation</vt:lpstr>
      <vt:lpstr>Profilaxia SNC – iTch + Rt 20 Gy Consolidare 4 cicluri Radioterapie tumora timica – 32 Gy  Mentinere Purinethol + Mtx  </vt:lpstr>
      <vt:lpstr>Oct 2010 – durere la nivelul bazinului Evaluare hematologica inclusiv MO – RC  Radioterapie iliac stang – 30 Gy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LEUCEMIILE ACUTE</dc:title>
  <dc:creator>Rodica Rotaru</dc:creator>
  <cp:lastModifiedBy>Rodica Rotaru</cp:lastModifiedBy>
  <cp:revision>48</cp:revision>
  <dcterms:created xsi:type="dcterms:W3CDTF">2020-03-01T07:26:32Z</dcterms:created>
  <dcterms:modified xsi:type="dcterms:W3CDTF">2020-03-09T16:24:41Z</dcterms:modified>
</cp:coreProperties>
</file>