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3"/>
  </p:notesMasterIdLst>
  <p:sldIdLst>
    <p:sldId id="345" r:id="rId2"/>
    <p:sldId id="346" r:id="rId3"/>
    <p:sldId id="331" r:id="rId4"/>
    <p:sldId id="308" r:id="rId5"/>
    <p:sldId id="317" r:id="rId6"/>
    <p:sldId id="256" r:id="rId7"/>
    <p:sldId id="292" r:id="rId8"/>
    <p:sldId id="356" r:id="rId9"/>
    <p:sldId id="355" r:id="rId10"/>
    <p:sldId id="358" r:id="rId11"/>
    <p:sldId id="357" r:id="rId12"/>
    <p:sldId id="359" r:id="rId13"/>
    <p:sldId id="265" r:id="rId14"/>
    <p:sldId id="266" r:id="rId15"/>
    <p:sldId id="280" r:id="rId16"/>
    <p:sldId id="360" r:id="rId17"/>
    <p:sldId id="264" r:id="rId18"/>
    <p:sldId id="269" r:id="rId19"/>
    <p:sldId id="302" r:id="rId20"/>
    <p:sldId id="332" r:id="rId21"/>
    <p:sldId id="273" r:id="rId22"/>
    <p:sldId id="277" r:id="rId23"/>
    <p:sldId id="361" r:id="rId24"/>
    <p:sldId id="362" r:id="rId25"/>
    <p:sldId id="279" r:id="rId26"/>
    <p:sldId id="276" r:id="rId27"/>
    <p:sldId id="275" r:id="rId28"/>
    <p:sldId id="281" r:id="rId29"/>
    <p:sldId id="257" r:id="rId30"/>
    <p:sldId id="282" r:id="rId31"/>
    <p:sldId id="291" r:id="rId32"/>
    <p:sldId id="288" r:id="rId33"/>
    <p:sldId id="347" r:id="rId34"/>
    <p:sldId id="363" r:id="rId35"/>
    <p:sldId id="364" r:id="rId36"/>
    <p:sldId id="312" r:id="rId37"/>
    <p:sldId id="289" r:id="rId38"/>
    <p:sldId id="348" r:id="rId39"/>
    <p:sldId id="365" r:id="rId40"/>
    <p:sldId id="366" r:id="rId41"/>
    <p:sldId id="290" r:id="rId42"/>
    <p:sldId id="349" r:id="rId43"/>
    <p:sldId id="367" r:id="rId44"/>
    <p:sldId id="368" r:id="rId45"/>
    <p:sldId id="315" r:id="rId46"/>
    <p:sldId id="299" r:id="rId47"/>
    <p:sldId id="294" r:id="rId48"/>
    <p:sldId id="297" r:id="rId49"/>
    <p:sldId id="296" r:id="rId50"/>
    <p:sldId id="303" r:id="rId51"/>
    <p:sldId id="318" r:id="rId52"/>
    <p:sldId id="319" r:id="rId53"/>
    <p:sldId id="320" r:id="rId54"/>
    <p:sldId id="305" r:id="rId55"/>
    <p:sldId id="371" r:id="rId56"/>
    <p:sldId id="372" r:id="rId57"/>
    <p:sldId id="313" r:id="rId58"/>
    <p:sldId id="295" r:id="rId59"/>
    <p:sldId id="307" r:id="rId60"/>
    <p:sldId id="330" r:id="rId61"/>
    <p:sldId id="336" r:id="rId62"/>
    <p:sldId id="335" r:id="rId63"/>
    <p:sldId id="369" r:id="rId64"/>
    <p:sldId id="333" r:id="rId65"/>
    <p:sldId id="370" r:id="rId66"/>
    <p:sldId id="350" r:id="rId67"/>
    <p:sldId id="351" r:id="rId68"/>
    <p:sldId id="352" r:id="rId69"/>
    <p:sldId id="353" r:id="rId70"/>
    <p:sldId id="354" r:id="rId71"/>
    <p:sldId id="321" r:id="rId72"/>
    <p:sldId id="326" r:id="rId73"/>
    <p:sldId id="337" r:id="rId74"/>
    <p:sldId id="327" r:id="rId75"/>
    <p:sldId id="329" r:id="rId76"/>
    <p:sldId id="338" r:id="rId77"/>
    <p:sldId id="339" r:id="rId78"/>
    <p:sldId id="340" r:id="rId79"/>
    <p:sldId id="341" r:id="rId80"/>
    <p:sldId id="342" r:id="rId81"/>
    <p:sldId id="34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D3DE0-F86A-45F6-BE02-4DF45A47BDCA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D138-B020-4540-93EA-E449F42B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8995" fontAlgn="base">
              <a:spcBef>
                <a:spcPct val="0"/>
              </a:spcBef>
              <a:spcAft>
                <a:spcPct val="0"/>
              </a:spcAft>
            </a:pPr>
            <a:fld id="{7D07A6BA-CBC3-401A-9E50-781191013016}" type="slidenum">
              <a:rPr lang="es-ES" smtClean="0">
                <a:latin typeface="Arial" charset="0"/>
                <a:ea typeface="ＭＳ Ｐゴシック" pitchFamily="34" charset="-128"/>
              </a:rPr>
              <a:pPr defTabSz="868995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5214"/>
            <a:ext cx="5028903" cy="419856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Figure 1. </a:t>
            </a:r>
            <a:r>
              <a:rPr lang="en-US">
                <a:latin typeface="Arial" charset="0"/>
                <a:cs typeface="Arial" charset="0"/>
              </a:rPr>
              <a:t>Treatment options for chronic phase CML patients. CML, chronic myeloid leukaemia; SCT, stem cell transplantation; TKI, tyrosine kinase inhibitor. 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1C9FE2A-5B75-437E-9BC0-AAF181C14B78}" type="slidenum">
              <a:rPr lang="en-US" sz="1200"/>
              <a:pPr algn="r" eaLnBrk="1" hangingPunct="1"/>
              <a:t>60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8995" fontAlgn="base">
              <a:spcBef>
                <a:spcPct val="0"/>
              </a:spcBef>
              <a:spcAft>
                <a:spcPct val="0"/>
              </a:spcAft>
            </a:pPr>
            <a:fld id="{9E89C12C-791D-45D4-A066-62BA6085F46C}" type="slidenum">
              <a:rPr lang="es-ES" smtClean="0">
                <a:latin typeface="Arial" charset="0"/>
                <a:ea typeface="ＭＳ Ｐゴシック" pitchFamily="34" charset="-128"/>
              </a:rPr>
              <a:pPr defTabSz="868995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5214"/>
            <a:ext cx="5028903" cy="419856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4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8995" fontAlgn="base">
              <a:spcBef>
                <a:spcPct val="0"/>
              </a:spcBef>
              <a:spcAft>
                <a:spcPct val="0"/>
              </a:spcAft>
            </a:pPr>
            <a:fld id="{FFDFE944-5886-4AFA-8D31-7DB4FC821481}" type="slidenum">
              <a:rPr lang="es-ES" smtClean="0">
                <a:latin typeface="Arial" charset="0"/>
                <a:ea typeface="ＭＳ Ｐゴシック" pitchFamily="34" charset="-128"/>
              </a:rPr>
              <a:pPr defTabSz="868995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6930" y="686474"/>
            <a:ext cx="4944140" cy="3430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5214"/>
            <a:ext cx="5028903" cy="419856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3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Figure 1. </a:t>
            </a:r>
            <a:r>
              <a:rPr lang="en-US">
                <a:latin typeface="Arial" charset="0"/>
                <a:cs typeface="Arial" charset="0"/>
              </a:rPr>
              <a:t>Treatment options for chronic phase CML patients. CML, chronic myeloid leukaemia; SCT, stem cell transplantation; TKI, tyrosine kinase inhibitor. 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1C9FE2A-5B75-437E-9BC0-AAF181C14B78}" type="slidenum">
              <a:rPr lang="en-US" sz="1200"/>
              <a:pPr algn="r" eaLnBrk="1" hangingPunct="1"/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Figure 1. </a:t>
            </a:r>
            <a:r>
              <a:rPr lang="en-US">
                <a:latin typeface="Arial" charset="0"/>
                <a:cs typeface="Arial" charset="0"/>
              </a:rPr>
              <a:t>Treatment options for chronic phase CML patients. CML, chronic myeloid leukaemia; SCT, stem cell transplantation; TKI, tyrosine kinase inhibitor. 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1C9FE2A-5B75-437E-9BC0-AAF181C14B78}" type="slidenum">
              <a:rPr lang="en-US" sz="1200"/>
              <a:pPr algn="r" eaLnBrk="1" hangingPunct="1"/>
              <a:t>67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D138-B020-4540-93EA-E449F42BF9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4709" y="6483641"/>
            <a:ext cx="6677025" cy="3048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8D04B"/>
              </a:buClr>
              <a:buFont typeface="Arial"/>
              <a:buNone/>
              <a:defRPr lang="en-US" sz="1000" kern="1200" baseline="0" dirty="0" smtClean="0">
                <a:solidFill>
                  <a:srgbClr val="333333"/>
                </a:solidFill>
                <a:latin typeface="Calibri"/>
                <a:ea typeface="+mn-ea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5598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6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7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F3DB-1D93-4E9D-941C-B042226BCE4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29B1-48C2-4883-BE41-15AD9CD0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/>
              <a:t>NEOPLAZII MIELOPROLIFERATIVE CRONICE</a:t>
            </a:r>
          </a:p>
        </p:txBody>
      </p:sp>
    </p:spTree>
    <p:extLst>
      <p:ext uri="{BB962C8B-B14F-4D97-AF65-F5344CB8AC3E}">
        <p14:creationId xmlns:p14="http://schemas.microsoft.com/office/powerpoint/2010/main" val="263295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545FC-1F34-4156-BF20-B9CD97056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4" y="619125"/>
            <a:ext cx="8656431" cy="5619750"/>
          </a:xfrm>
        </p:spPr>
      </p:pic>
    </p:spTree>
    <p:extLst>
      <p:ext uri="{BB962C8B-B14F-4D97-AF65-F5344CB8AC3E}">
        <p14:creationId xmlns:p14="http://schemas.microsoft.com/office/powerpoint/2010/main" val="26381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1CCD4-382E-4A37-A662-AB5C0262D3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0" y="310640"/>
            <a:ext cx="8373700" cy="6236720"/>
          </a:xfrm>
        </p:spPr>
      </p:pic>
    </p:spTree>
    <p:extLst>
      <p:ext uri="{BB962C8B-B14F-4D97-AF65-F5344CB8AC3E}">
        <p14:creationId xmlns:p14="http://schemas.microsoft.com/office/powerpoint/2010/main" val="24767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D5D14F-682B-4D99-8902-658FE774C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896258" cy="655320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78300C6-6417-439C-8A23-F0E8DB7CB4AA}"/>
              </a:ext>
            </a:extLst>
          </p:cNvPr>
          <p:cNvSpPr/>
          <p:nvPr/>
        </p:nvSpPr>
        <p:spPr>
          <a:xfrm>
            <a:off x="4800600" y="5562600"/>
            <a:ext cx="13716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1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Leucemia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mieloidă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cronică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generalităţi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1800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leucocitoza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1960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cromozomul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 (Nowell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Hungerford)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1980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 = t(9;22)(q34;q11) (Rowley)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fuziune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bcr-abl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LMC – una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dintre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primele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vindecate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alloTMO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incurabilă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1970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Curabilă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alloTMO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cazuri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ITK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cresc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semnificativ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supravieţuirea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paleativ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36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98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DC153-69C6-484F-96AD-08B0AD18C3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52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0A959F-185A-4CAD-9A20-B974676D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" y="609600"/>
            <a:ext cx="9041091" cy="51816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9A2F2C-0F10-4631-BF07-1856F9A3168E}"/>
              </a:ext>
            </a:extLst>
          </p:cNvPr>
          <p:cNvSpPr/>
          <p:nvPr/>
        </p:nvSpPr>
        <p:spPr>
          <a:xfrm>
            <a:off x="3581400" y="1600200"/>
            <a:ext cx="3048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590800"/>
          </a:xfrm>
        </p:spPr>
        <p:txBody>
          <a:bodyPr>
            <a:noAutofit/>
          </a:bodyPr>
          <a:lstStyle/>
          <a:p>
            <a:pPr algn="l"/>
            <a:br>
              <a:rPr lang="en-US" sz="2800" dirty="0">
                <a:solidFill>
                  <a:srgbClr val="000000"/>
                </a:solidFill>
                <a:latin typeface="Meta Serif Office Pro"/>
              </a:rPr>
            </a:br>
            <a:br>
              <a:rPr lang="en-US" sz="2800" dirty="0">
                <a:solidFill>
                  <a:srgbClr val="000000"/>
                </a:solidFill>
                <a:latin typeface="Meta Serif Office Pro"/>
              </a:rPr>
            </a:br>
            <a:br>
              <a:rPr lang="en-US" sz="2800" dirty="0">
                <a:solidFill>
                  <a:srgbClr val="000000"/>
                </a:solidFill>
                <a:latin typeface="Meta Serif Office Pro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molecular –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detecţia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bcr-abl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ţintite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activităţii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exagerate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tirozinkinazice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p210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reziduale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5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precursoare</a:t>
            </a:r>
            <a:r>
              <a:rPr lang="en-US" dirty="0"/>
              <a:t> LMC CD34+ </a:t>
            </a:r>
            <a:r>
              <a:rPr lang="en-US" dirty="0" err="1"/>
              <a:t>bcr-abl</a:t>
            </a:r>
            <a:r>
              <a:rPr lang="en-US" dirty="0"/>
              <a:t> + :</a:t>
            </a:r>
          </a:p>
          <a:p>
            <a:pPr lvl="1"/>
            <a:r>
              <a:rPr lang="en-US" sz="2400" dirty="0" err="1"/>
              <a:t>Proliferare</a:t>
            </a:r>
            <a:r>
              <a:rPr lang="en-US" sz="2400" dirty="0"/>
              <a:t> </a:t>
            </a:r>
            <a:r>
              <a:rPr lang="en-US" sz="2400" dirty="0" err="1"/>
              <a:t>crescută</a:t>
            </a:r>
            <a:endParaRPr lang="en-US" sz="2400" dirty="0"/>
          </a:p>
          <a:p>
            <a:pPr lvl="1"/>
            <a:r>
              <a:rPr lang="en-US" sz="2400" dirty="0" err="1"/>
              <a:t>Reducerea</a:t>
            </a:r>
            <a:r>
              <a:rPr lang="en-US" sz="2400" dirty="0"/>
              <a:t> </a:t>
            </a:r>
            <a:r>
              <a:rPr lang="en-US" sz="2400" dirty="0" err="1"/>
              <a:t>apoptozei</a:t>
            </a:r>
            <a:endParaRPr lang="en-US" sz="2400" dirty="0"/>
          </a:p>
          <a:p>
            <a:pPr lvl="1"/>
            <a:r>
              <a:rPr lang="en-US" sz="2400" dirty="0" err="1"/>
              <a:t>Alterarea</a:t>
            </a:r>
            <a:r>
              <a:rPr lang="en-US" sz="2400" dirty="0"/>
              <a:t> </a:t>
            </a:r>
            <a:r>
              <a:rPr lang="en-US" sz="2400" dirty="0" err="1"/>
              <a:t>adeziunii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endParaRPr lang="en-US" sz="2400" dirty="0"/>
          </a:p>
          <a:p>
            <a:pPr lvl="1"/>
            <a:r>
              <a:rPr lang="en-US" sz="2400" dirty="0" err="1"/>
              <a:t>Tulburări</a:t>
            </a:r>
            <a:r>
              <a:rPr lang="en-US" sz="2400" dirty="0"/>
              <a:t> de </a:t>
            </a:r>
            <a:r>
              <a:rPr lang="en-US" sz="2400" dirty="0" err="1"/>
              <a:t>migrare</a:t>
            </a:r>
            <a:endParaRPr lang="en-US" sz="2400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vi-VN" dirty="0"/>
              <a:t> </a:t>
            </a:r>
            <a:endParaRPr lang="en-US" dirty="0"/>
          </a:p>
        </p:txBody>
      </p:sp>
      <p:pic>
        <p:nvPicPr>
          <p:cNvPr id="4" name="Picture 6" descr="Melo_fig1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67000"/>
            <a:ext cx="60462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0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0772" y="211024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Bcr-abl</a:t>
            </a:r>
            <a:r>
              <a:rPr lang="en-US" sz="2800" b="1" dirty="0">
                <a:solidFill>
                  <a:schemeClr val="tx1"/>
                </a:solidFill>
              </a:rPr>
              <a:t>/p210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073" y="1683603"/>
            <a:ext cx="195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Activitate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tirozinkinazică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2685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Capacitate </a:t>
            </a:r>
            <a:r>
              <a:rPr lang="en-US" sz="2400" dirty="0" err="1"/>
              <a:t>crescută</a:t>
            </a:r>
            <a:r>
              <a:rPr lang="en-US" sz="2400" dirty="0"/>
              <a:t> </a:t>
            </a:r>
          </a:p>
          <a:p>
            <a:r>
              <a:rPr lang="en-US" sz="2400" dirty="0"/>
              <a:t>de </a:t>
            </a:r>
            <a:r>
              <a:rPr lang="en-US" sz="2400" dirty="0" err="1"/>
              <a:t>autofosforilare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" y="2971800"/>
            <a:ext cx="914400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Proteina p210 în citoplasmă,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fosforilează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substrate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proteice</a:t>
            </a:r>
            <a:r>
              <a:rPr lang="vi-VN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activând cascade de semnale intracelulare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care </a:t>
            </a:r>
            <a:r>
              <a:rPr lang="vi-VN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influenţează procesul de creştere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diferenţiere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şi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supravietuire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celulară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53" y="49530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CELULE LEUCEMICE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0941" y="138425"/>
            <a:ext cx="2241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Inhibă</a:t>
            </a:r>
            <a:r>
              <a:rPr lang="en-US" sz="2400" b="1" dirty="0"/>
              <a:t> </a:t>
            </a:r>
            <a:r>
              <a:rPr lang="en-US" sz="2400" b="1" dirty="0" err="1"/>
              <a:t>apoptoza</a:t>
            </a:r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activarea</a:t>
            </a:r>
            <a:r>
              <a:rPr lang="en-US" sz="2400" b="1" dirty="0"/>
              <a:t> </a:t>
            </a:r>
            <a:r>
              <a:rPr lang="en-US" sz="2400" b="1" dirty="0" err="1"/>
              <a:t>ras</a:t>
            </a:r>
            <a:r>
              <a:rPr lang="en-US" sz="2400" b="1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878" y="190295"/>
            <a:ext cx="160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Proliferare</a:t>
            </a:r>
            <a:r>
              <a:rPr lang="en-US" sz="2400" b="1" dirty="0"/>
              <a:t> </a:t>
            </a:r>
            <a:endParaRPr lang="ro-RO" sz="2400" b="1" dirty="0"/>
          </a:p>
          <a:p>
            <a:r>
              <a:rPr lang="en-US" sz="2400" b="1" dirty="0" err="1"/>
              <a:t>crescută</a:t>
            </a:r>
            <a:endParaRPr lang="en-US" sz="2400" b="1" dirty="0"/>
          </a:p>
        </p:txBody>
      </p:sp>
      <p:sp>
        <p:nvSpPr>
          <p:cNvPr id="14" name="Left Arrow 13"/>
          <p:cNvSpPr/>
          <p:nvPr/>
        </p:nvSpPr>
        <p:spPr>
          <a:xfrm>
            <a:off x="2743200" y="345131"/>
            <a:ext cx="7075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65372" y="363478"/>
            <a:ext cx="740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" idx="2"/>
            <a:endCxn id="3" idx="0"/>
          </p:cNvCxnSpPr>
          <p:nvPr/>
        </p:nvCxnSpPr>
        <p:spPr>
          <a:xfrm flipH="1">
            <a:off x="1252508" y="896824"/>
            <a:ext cx="3455564" cy="786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2"/>
            <a:endCxn id="5" idx="0"/>
          </p:cNvCxnSpPr>
          <p:nvPr/>
        </p:nvCxnSpPr>
        <p:spPr>
          <a:xfrm flipH="1">
            <a:off x="3780980" y="896824"/>
            <a:ext cx="927092" cy="703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2404" y="4267200"/>
            <a:ext cx="5911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sz="2000" dirty="0" err="1"/>
              <a:t>Proliferare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expansiune</a:t>
            </a:r>
            <a:r>
              <a:rPr lang="en-US" sz="2000" dirty="0"/>
              <a:t> </a:t>
            </a:r>
            <a:r>
              <a:rPr lang="en-US" sz="2000" dirty="0" err="1"/>
              <a:t>clonală</a:t>
            </a:r>
            <a:r>
              <a:rPr lang="en-US" sz="2000" dirty="0"/>
              <a:t> </a:t>
            </a:r>
            <a:r>
              <a:rPr lang="en-US" sz="2000" dirty="0" err="1"/>
              <a:t>anormală</a:t>
            </a:r>
            <a:r>
              <a:rPr lang="en-US" sz="2000" dirty="0"/>
              <a:t>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celulelor</a:t>
            </a:r>
            <a:r>
              <a:rPr lang="en-US" sz="2000" dirty="0"/>
              <a:t> </a:t>
            </a:r>
            <a:r>
              <a:rPr lang="en-US" sz="2000" dirty="0" err="1"/>
              <a:t>precursoare</a:t>
            </a:r>
            <a:r>
              <a:rPr lang="en-US" sz="2000" dirty="0"/>
              <a:t> Ph1+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Eliberarea</a:t>
            </a:r>
            <a:r>
              <a:rPr lang="en-US" sz="2000" dirty="0"/>
              <a:t> </a:t>
            </a:r>
            <a:r>
              <a:rPr lang="en-US" sz="2000" dirty="0" err="1"/>
              <a:t>prematură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circulaţie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invazia</a:t>
            </a:r>
            <a:endParaRPr lang="en-US" sz="2000" dirty="0"/>
          </a:p>
          <a:p>
            <a:r>
              <a:rPr lang="en-US" sz="2000" dirty="0" err="1"/>
              <a:t>extramedulară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dirty="0" err="1"/>
              <a:t>Afectarea</a:t>
            </a:r>
            <a:r>
              <a:rPr lang="en-US" sz="2000" dirty="0"/>
              <a:t> </a:t>
            </a:r>
            <a:r>
              <a:rPr lang="en-US" sz="2000" dirty="0" err="1"/>
              <a:t>triliniară</a:t>
            </a:r>
            <a:r>
              <a:rPr lang="en-US" sz="2000" dirty="0"/>
              <a:t>, </a:t>
            </a:r>
            <a:r>
              <a:rPr lang="en-US" sz="2000" dirty="0" err="1"/>
              <a:t>predominat</a:t>
            </a:r>
            <a:r>
              <a:rPr lang="en-US" sz="2000" dirty="0"/>
              <a:t> a </a:t>
            </a:r>
            <a:r>
              <a:rPr lang="en-US" sz="2000" dirty="0" err="1"/>
              <a:t>liniei</a:t>
            </a:r>
            <a:r>
              <a:rPr lang="en-US" sz="2000" dirty="0"/>
              <a:t> </a:t>
            </a:r>
            <a:r>
              <a:rPr lang="en-US" sz="2000" dirty="0" err="1"/>
              <a:t>granulocitare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Tendinţa</a:t>
            </a:r>
            <a:r>
              <a:rPr lang="en-US" sz="2000" dirty="0"/>
              <a:t> de a </a:t>
            </a:r>
            <a:r>
              <a:rPr lang="en-US" sz="2000" dirty="0" err="1"/>
              <a:t>acumula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anomalii</a:t>
            </a:r>
            <a:r>
              <a:rPr lang="en-US" sz="2000" dirty="0"/>
              <a:t> </a:t>
            </a:r>
            <a:r>
              <a:rPr lang="en-US" sz="2000" dirty="0" err="1"/>
              <a:t>cromozomiale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599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639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4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39063" cy="900112"/>
          </a:xfrm>
        </p:spPr>
        <p:txBody>
          <a:bodyPr/>
          <a:lstStyle/>
          <a:p>
            <a:r>
              <a:rPr lang="ro-RO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Evoluția naturală a bolii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3528" y="1700808"/>
            <a:ext cx="5832648" cy="26566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Faza cronică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3-5 ani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40152" y="1765413"/>
            <a:ext cx="1800200" cy="25774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Faza accelerată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3-18 luni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596336" y="1700808"/>
            <a:ext cx="1368152" cy="26420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Faza blastică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3-6 luni</a:t>
            </a:r>
          </a:p>
          <a:p>
            <a:pPr algn="ctr"/>
            <a:endParaRPr lang="ro-RO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5692405"/>
            <a:ext cx="5616624" cy="0"/>
          </a:xfrm>
          <a:prstGeom prst="straightConnector1">
            <a:avLst/>
          </a:prstGeom>
          <a:ln w="762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6176" y="5692405"/>
            <a:ext cx="2448272" cy="0"/>
          </a:xfrm>
          <a:prstGeom prst="straightConnector1">
            <a:avLst/>
          </a:prstGeom>
          <a:ln w="762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1160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cronică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70-90%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49917"/>
              </p:ext>
            </p:extLst>
          </p:nvPr>
        </p:nvGraphicFramePr>
        <p:xfrm>
          <a:off x="304800" y="1575375"/>
          <a:ext cx="861060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Asimptomatic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Semne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şi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simptome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nespecifice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luni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Rareori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714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Astenie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fizică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Scădere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ponderală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Disconfort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abdominal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Saţietate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precoce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Constipaţie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Transpiraţii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Infarct splenic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Priapism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Criză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gută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Colică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renală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Leucostază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563444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SPLENOMEGALIA</a:t>
            </a:r>
          </a:p>
        </p:txBody>
      </p:sp>
    </p:spTree>
    <p:extLst>
      <p:ext uri="{BB962C8B-B14F-4D97-AF65-F5344CB8AC3E}">
        <p14:creationId xmlns:p14="http://schemas.microsoft.com/office/powerpoint/2010/main" val="317883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emoleucograma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Anemie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moderată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Leucocitoză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deviată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stânga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 5%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Mc+Mtc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S+NS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Eozinofilie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Bazofilie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Trombocite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trombocitoză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32044"/>
            <a:ext cx="4876800" cy="3930555"/>
          </a:xfrm>
        </p:spPr>
      </p:pic>
    </p:spTree>
    <p:extLst>
      <p:ext uri="{BB962C8B-B14F-4D97-AF65-F5344CB8AC3E}">
        <p14:creationId xmlns:p14="http://schemas.microsoft.com/office/powerpoint/2010/main" val="98917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EABC69-7FEF-4FD6-B725-D272BF27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381000"/>
            <a:ext cx="8987988" cy="5562600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5AF26D-BF65-449B-83BB-9316DEE21D6A}"/>
              </a:ext>
            </a:extLst>
          </p:cNvPr>
          <p:cNvCxnSpPr>
            <a:cxnSpLocks/>
          </p:cNvCxnSpPr>
          <p:nvPr/>
        </p:nvCxnSpPr>
        <p:spPr>
          <a:xfrm flipV="1">
            <a:off x="5791200" y="27813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61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793ED5-8CF6-49D3-BFB5-FBC422B58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9" y="762000"/>
            <a:ext cx="8416841" cy="4800600"/>
          </a:xfrm>
        </p:spPr>
      </p:pic>
    </p:spTree>
    <p:extLst>
      <p:ext uri="{BB962C8B-B14F-4D97-AF65-F5344CB8AC3E}">
        <p14:creationId xmlns:p14="http://schemas.microsoft.com/office/powerpoint/2010/main" val="200095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Medulograma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Hipercelularitate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(75-90%)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G/E = 10/1 – 30/1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Eozinofilie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Bazofilie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Blaşti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&lt;5%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nuclei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hipolobaţi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tip III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Fibroză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reticulinică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30-50%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pacienţi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(Mk)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50" y="1828800"/>
            <a:ext cx="4750424" cy="3657600"/>
          </a:xfrm>
        </p:spPr>
      </p:pic>
    </p:spTree>
    <p:extLst>
      <p:ext uri="{BB962C8B-B14F-4D97-AF65-F5344CB8AC3E}">
        <p14:creationId xmlns:p14="http://schemas.microsoft.com/office/powerpoint/2010/main" val="27434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Paraclinic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Hiperuricemie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Hiperhistaminemie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bazofiliei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scăzută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absentă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creşte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sarcina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criza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infecţii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puseu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blastic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Vitamina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serică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crescută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medie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TC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crescută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neutrofile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Lizozim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urinar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monocitoza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LDH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Alterarea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testelor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coagularii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TS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alungit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tulburări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aderare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agregare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plachetară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60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de diagnostic LGC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cronică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III, IV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Leucocitoză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deviere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stânga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FL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&lt;5%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sângele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periferic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Mc+Mtc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S+NS,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eozinofilie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bazofilie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&lt; 15%</a:t>
            </a: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citogenetic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Ph1+ (95%)</a:t>
            </a: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Examen molecular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bcr-abl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detecţie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cantitativă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RQ-PCR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2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accelerată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/>
          <a:lstStyle/>
          <a:p>
            <a:pPr algn="ctr"/>
            <a:r>
              <a:rPr lang="en-US" dirty="0" err="1"/>
              <a:t>Criterii</a:t>
            </a:r>
            <a:r>
              <a:rPr lang="en-US" dirty="0"/>
              <a:t> </a:t>
            </a:r>
            <a:r>
              <a:rPr lang="en-US" dirty="0" err="1"/>
              <a:t>Kantarjian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724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600" dirty="0" err="1"/>
              <a:t>Mbl</a:t>
            </a:r>
            <a:r>
              <a:rPr lang="en-US" sz="2600" dirty="0"/>
              <a:t>&gt;15% SP </a:t>
            </a:r>
            <a:r>
              <a:rPr lang="en-US" sz="2600" dirty="0" err="1"/>
              <a:t>sau</a:t>
            </a:r>
            <a:r>
              <a:rPr lang="en-US" sz="2600" dirty="0"/>
              <a:t> MO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Mbl+Pr</a:t>
            </a:r>
            <a:r>
              <a:rPr lang="en-US" sz="2600" dirty="0"/>
              <a:t>&gt;30% SP </a:t>
            </a:r>
            <a:r>
              <a:rPr lang="en-US" sz="2600" dirty="0" err="1"/>
              <a:t>sau</a:t>
            </a:r>
            <a:r>
              <a:rPr lang="en-US" sz="2600" dirty="0"/>
              <a:t> MO</a:t>
            </a:r>
          </a:p>
          <a:p>
            <a:pPr marL="514350" indent="-514350">
              <a:buAutoNum type="arabicPeriod"/>
            </a:pPr>
            <a:r>
              <a:rPr lang="en-US" sz="2600" dirty="0"/>
              <a:t>Ba&gt;20% SP</a:t>
            </a:r>
          </a:p>
          <a:p>
            <a:pPr marL="514350" indent="-514350">
              <a:buAutoNum type="arabicPeriod"/>
            </a:pPr>
            <a:r>
              <a:rPr lang="en-US" sz="2600" dirty="0"/>
              <a:t>T&lt;100.000/mm3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Anemie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Leucocitoză</a:t>
            </a:r>
            <a:r>
              <a:rPr lang="en-US" sz="2600" dirty="0"/>
              <a:t> </a:t>
            </a:r>
            <a:r>
              <a:rPr lang="en-US" sz="2600" dirty="0" err="1"/>
              <a:t>şi</a:t>
            </a:r>
            <a:r>
              <a:rPr lang="en-US" sz="2600" dirty="0"/>
              <a:t> </a:t>
            </a:r>
            <a:r>
              <a:rPr lang="en-US" sz="2600" dirty="0" err="1"/>
              <a:t>splenomegalie</a:t>
            </a:r>
            <a:r>
              <a:rPr lang="en-US" sz="2600" dirty="0"/>
              <a:t> </a:t>
            </a:r>
            <a:r>
              <a:rPr lang="en-US" sz="2600" dirty="0" err="1"/>
              <a:t>progresivă</a:t>
            </a:r>
            <a:r>
              <a:rPr lang="en-US" sz="2600" dirty="0"/>
              <a:t> </a:t>
            </a:r>
            <a:r>
              <a:rPr lang="en-US" sz="2600" dirty="0" err="1"/>
              <a:t>nonresponsivă</a:t>
            </a:r>
            <a:r>
              <a:rPr lang="en-US" sz="2600" dirty="0"/>
              <a:t> la </a:t>
            </a:r>
            <a:r>
              <a:rPr lang="en-US" sz="2600" dirty="0" err="1"/>
              <a:t>tratament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Anomalii</a:t>
            </a:r>
            <a:r>
              <a:rPr lang="en-US" sz="2600" dirty="0"/>
              <a:t> </a:t>
            </a:r>
            <a:r>
              <a:rPr lang="en-US" sz="2600" dirty="0" err="1"/>
              <a:t>citogenetice</a:t>
            </a:r>
            <a:r>
              <a:rPr lang="en-US" sz="2600" dirty="0"/>
              <a:t> </a:t>
            </a:r>
            <a:r>
              <a:rPr lang="en-US" sz="2600" dirty="0" err="1"/>
              <a:t>adiţionale</a:t>
            </a:r>
            <a:r>
              <a:rPr lang="en-US" sz="2600" dirty="0"/>
              <a:t>: </a:t>
            </a:r>
            <a:r>
              <a:rPr lang="en-US" sz="2600" dirty="0" err="1"/>
              <a:t>dublu</a:t>
            </a:r>
            <a:r>
              <a:rPr lang="en-US" sz="2600" dirty="0"/>
              <a:t> </a:t>
            </a:r>
            <a:r>
              <a:rPr lang="en-US" sz="2600" dirty="0" err="1"/>
              <a:t>cr</a:t>
            </a:r>
            <a:r>
              <a:rPr lang="en-US" sz="2600" dirty="0"/>
              <a:t> Ph1+, izo17q, </a:t>
            </a:r>
            <a:r>
              <a:rPr lang="en-US" sz="2600" dirty="0" err="1"/>
              <a:t>trisomie</a:t>
            </a:r>
            <a:r>
              <a:rPr lang="en-US" sz="2600" dirty="0"/>
              <a:t> 8, </a:t>
            </a:r>
            <a:r>
              <a:rPr lang="en-US" sz="2600" dirty="0" err="1"/>
              <a:t>trisomie</a:t>
            </a:r>
            <a:r>
              <a:rPr lang="en-US" sz="2600" dirty="0"/>
              <a:t> 19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838200"/>
            <a:ext cx="4041775" cy="639762"/>
          </a:xfrm>
        </p:spPr>
        <p:txBody>
          <a:bodyPr/>
          <a:lstStyle/>
          <a:p>
            <a:pPr algn="ctr"/>
            <a:r>
              <a:rPr lang="en-US" dirty="0" err="1"/>
              <a:t>Criterii</a:t>
            </a:r>
            <a:r>
              <a:rPr lang="en-US" dirty="0"/>
              <a:t> WHO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267200" cy="3951288"/>
          </a:xfrm>
        </p:spPr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Blaşti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10-19% SP/MO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Ba&gt;20%</a:t>
            </a:r>
          </a:p>
          <a:p>
            <a:pPr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T&lt;100 000/mm3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neindusă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tratament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/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trombocitoză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&gt; 1 000 000/mm3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nonresponsivă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tratament</a:t>
            </a:r>
            <a:endParaRPr lang="en-US" dirty="0">
              <a:solidFill>
                <a:srgbClr val="000000"/>
              </a:solidFill>
              <a:cs typeface="Calibri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Leucocitoză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şi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splenomegalie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progresive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, nonresponsive la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tratament</a:t>
            </a:r>
            <a:endParaRPr lang="en-US" dirty="0">
              <a:solidFill>
                <a:srgbClr val="000000"/>
              </a:solidFill>
              <a:cs typeface="Calibri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Evoluţie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clonală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citogenetică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anomalii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noi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neevidenţiate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în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momentul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diagnosticării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fazei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cronice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1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Rodica\Medicale\PREZENTARI\pozeLGC\Buletin analiz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8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Clasificare</a:t>
            </a:r>
            <a:r>
              <a:rPr lang="en-US" sz="3600" b="1" dirty="0"/>
              <a:t>  </a:t>
            </a:r>
            <a:r>
              <a:rPr lang="en-US" sz="3600" b="1" dirty="0" err="1"/>
              <a:t>neoplazii</a:t>
            </a:r>
            <a:r>
              <a:rPr lang="en-US" sz="3600" b="1" dirty="0"/>
              <a:t> </a:t>
            </a:r>
            <a:r>
              <a:rPr lang="en-US" sz="3600" b="1" dirty="0" err="1"/>
              <a:t>mieloproliferative</a:t>
            </a:r>
            <a:r>
              <a:rPr lang="ro-RO" sz="3600" b="1" dirty="0"/>
              <a:t> cronice</a:t>
            </a:r>
            <a:br>
              <a:rPr lang="en-US" sz="3600" b="1" dirty="0"/>
            </a:br>
            <a:r>
              <a:rPr lang="en-US" sz="3600" b="1" dirty="0"/>
              <a:t>WHO 20</a:t>
            </a:r>
            <a:r>
              <a:rPr lang="ro-RO" sz="3600" b="1" dirty="0"/>
              <a:t>16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 dirty="0"/>
              <a:t>Chronic myelogenous leukaemia BCR-ABL1 positive </a:t>
            </a:r>
          </a:p>
          <a:p>
            <a:r>
              <a:rPr lang="ro-RO" dirty="0"/>
              <a:t>Chronic neutrophilic leukaemia </a:t>
            </a:r>
          </a:p>
          <a:p>
            <a:r>
              <a:rPr lang="ro-RO" b="1" dirty="0"/>
              <a:t>Polycythaemia vera </a:t>
            </a:r>
          </a:p>
          <a:p>
            <a:r>
              <a:rPr lang="ro-RO" b="1" dirty="0"/>
              <a:t>Primary myelofibrosis </a:t>
            </a:r>
          </a:p>
          <a:p>
            <a:r>
              <a:rPr lang="ro-RO" b="1" dirty="0"/>
              <a:t>Essential thrombocythaemia</a:t>
            </a:r>
          </a:p>
          <a:p>
            <a:r>
              <a:rPr lang="ro-RO" dirty="0"/>
              <a:t>Chronic eosinophilic leukaemia</a:t>
            </a:r>
          </a:p>
          <a:p>
            <a:r>
              <a:rPr lang="ro-RO" dirty="0"/>
              <a:t>Mastocytosis</a:t>
            </a:r>
          </a:p>
          <a:p>
            <a:r>
              <a:rPr lang="ro-RO" dirty="0"/>
              <a:t>Myeloproliferative neoplasm, unclassifiable </a:t>
            </a:r>
          </a:p>
        </p:txBody>
      </p:sp>
    </p:spTree>
    <p:extLst>
      <p:ext uri="{BB962C8B-B14F-4D97-AF65-F5344CB8AC3E}">
        <p14:creationId xmlns:p14="http://schemas.microsoft.com/office/powerpoint/2010/main" val="3851382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blastică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LAM/LAL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190946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60" y="2176765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Sindrom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anemic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Sindrom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infecţios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Sindrom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hemoragipar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Determinări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extramedulare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Cutanate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Ganglionare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oriunde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69541"/>
            <a:ext cx="4041775" cy="639762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paraclinic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176765"/>
            <a:ext cx="5181600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laşti &gt;30% în puseu blastic de tip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LAM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sau Mbl+Pr &gt;50%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laşti &gt;20% în puseu blastic de tip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LAL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rezenţa unor infiltrate blastice extramedulare</a:t>
            </a:r>
          </a:p>
          <a:p>
            <a:pPr marL="0" indent="0">
              <a:buNone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Kartanjian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Mbl+Pr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 50% SP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Evoluţie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clonală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00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83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Diagnostic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diferenţial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Reacţii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leucemoide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Infecţii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inflamaţii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severe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neoplazii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Leucemii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acute (LAL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LMMC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monocitoză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MO, Ph-</a:t>
            </a:r>
          </a:p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Celelalte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entităţi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mieloproliferărilor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cronice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881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Clinic PV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vasculare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ischemice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secundară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Prurit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Eritroză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generalizată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Criterii</a:t>
            </a:r>
            <a:r>
              <a:rPr lang="en-US" sz="2800" b="1" dirty="0"/>
              <a:t> </a:t>
            </a:r>
            <a:r>
              <a:rPr lang="ro-RO" sz="2800" b="1" dirty="0"/>
              <a:t>WHO 2016 </a:t>
            </a:r>
            <a:r>
              <a:rPr lang="en-US" sz="2800" b="1" dirty="0"/>
              <a:t>de diagnostic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policitemia</a:t>
            </a:r>
            <a:r>
              <a:rPr lang="en-US" sz="2800" b="1" dirty="0"/>
              <a:t> </a:t>
            </a:r>
            <a:r>
              <a:rPr lang="en-US" sz="2800" b="1" dirty="0" err="1"/>
              <a:t>vera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sz="2800" u="sng" dirty="0">
                <a:latin typeface="Arial" panose="020B0604020202020204" pitchFamily="34" charset="0"/>
                <a:cs typeface="Arial" panose="020B0604020202020204" pitchFamily="34" charset="0"/>
              </a:rPr>
              <a:t>Criterii majore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1. Hb &gt; 16,5 g/dl la bărbaţi şi peste 16 g/dl la femei sau Ht &gt; 49% la bărbaţi sau &gt; 48% la femei sau o creştere a masei eritroide cu &gt; 25% </a:t>
            </a:r>
          </a:p>
          <a:p>
            <a:pPr marL="0" indent="0">
              <a:buNone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PBO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panmieloză, cu proliferare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E, G, MK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şi cu prezenţa de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mature de diferite dimensiuni</a:t>
            </a:r>
          </a:p>
          <a:p>
            <a:pPr marL="0" indent="0">
              <a:buNone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3. prezenţa anomaliei Jak2kinazeiV617F sau a mutaţiei JAK2 la nivelul exonului 12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800" u="sng" dirty="0">
                <a:latin typeface="Arial" panose="020B0604020202020204" pitchFamily="34" charset="0"/>
                <a:cs typeface="Arial" panose="020B0604020202020204" pitchFamily="34" charset="0"/>
              </a:rPr>
              <a:t>Criterii minore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1.nivel seric scăzut al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Epo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majore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absenţa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JAK2) +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criteriul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3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975873-279A-4C6C-9B8B-B7F6C1350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118"/>
            <a:ext cx="8313734" cy="662576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38E1E2-4FA8-41DB-B122-6471CC48F2C0}"/>
              </a:ext>
            </a:extLst>
          </p:cNvPr>
          <p:cNvCxnSpPr>
            <a:cxnSpLocks/>
          </p:cNvCxnSpPr>
          <p:nvPr/>
        </p:nvCxnSpPr>
        <p:spPr>
          <a:xfrm flipV="1">
            <a:off x="5638800" y="11430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898EAF-95F5-43F2-AEEC-2EACBD28DC85}"/>
              </a:ext>
            </a:extLst>
          </p:cNvPr>
          <p:cNvCxnSpPr>
            <a:cxnSpLocks/>
          </p:cNvCxnSpPr>
          <p:nvPr/>
        </p:nvCxnSpPr>
        <p:spPr>
          <a:xfrm flipV="1">
            <a:off x="5562600" y="16764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30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B3420-BADE-4395-B64B-67884EF94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152400"/>
            <a:ext cx="9159240" cy="6324600"/>
          </a:xfrm>
        </p:spPr>
      </p:pic>
    </p:spTree>
    <p:extLst>
      <p:ext uri="{BB962C8B-B14F-4D97-AF65-F5344CB8AC3E}">
        <p14:creationId xmlns:p14="http://schemas.microsoft.com/office/powerpoint/2010/main" val="313987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scazut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&lt; 60 de ani,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complicatii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factori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obezitate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diabet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cardiovasculare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dislipidemii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venesectii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+/-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Aspirina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max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75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mg/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crescut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&gt;60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 sau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accidente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trombotice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antecedente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terapie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antiproliferativa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IFN/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24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Clinic 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proliferare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autonomă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reactive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Parestezii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extremităţilor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trombotice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hemoragice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Eritromelalgie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acroparestezii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durere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arsură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declanşate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expunerea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căldura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acrocianoză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gangrena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26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CRITERIILE WHO 20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DE DIAGNOSTIC AL TROMBOCITEMIEI ESENTIALE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Excluderea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trombocitoze reactive: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deficitul de fier, splenectomie, infecţii, inflamaţii, boli de ţesut conjunctiv, cancere şi boli limfoproliferative, sângerări.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u="sng" dirty="0">
                <a:latin typeface="Arial" panose="020B0604020202020204" pitchFamily="34" charset="0"/>
                <a:cs typeface="Arial" panose="020B0604020202020204" pitchFamily="34" charset="0"/>
              </a:rPr>
              <a:t>Criterii majore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&gt; 450 000/mm3</a:t>
            </a:r>
          </a:p>
          <a:p>
            <a:pPr marL="0" indent="0">
              <a:buNone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proliferare in principal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de dimensiuni mari, dar cu morfologie matură, cu nuclei polilobaţi. Creştere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nesemnificativă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G, 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si foarte rar creşterea fibrelor de reticulină (gradul 1).</a:t>
            </a:r>
          </a:p>
          <a:p>
            <a:pPr marL="0" indent="0">
              <a:buNone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excluderea celorlalte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SMPC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(LGC, PV, MMM, SMD) conform criteriilor WHO, a sindroamelor mielodisplazice sau a altor neoplazii mieloide.</a:t>
            </a:r>
          </a:p>
          <a:p>
            <a:pPr marL="0" indent="0">
              <a:buNone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demonstrarea prezenţei unui marker clonal: Jak2kinazeiV617F, CALR, MPL.</a:t>
            </a:r>
          </a:p>
          <a:p>
            <a:pPr marL="0" indent="0">
              <a:buNone/>
            </a:pPr>
            <a:r>
              <a:rPr lang="vi-VN" sz="2000" u="sng" dirty="0">
                <a:latin typeface="Arial" panose="020B0604020202020204" pitchFamily="34" charset="0"/>
                <a:cs typeface="Arial" panose="020B0604020202020204" pitchFamily="34" charset="0"/>
              </a:rPr>
              <a:t>Criterii minore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1. Prezenţa unui alt marker clonal sau absenţa unei cauze de trombocitoză reactivă.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absenta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markerului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clonal) +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criteriul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45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67463-9B23-4026-8E72-B0CA9A77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1" y="76200"/>
            <a:ext cx="7857725" cy="655320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22A78E-8C93-4B50-80C3-EA260247873F}"/>
              </a:ext>
            </a:extLst>
          </p:cNvPr>
          <p:cNvCxnSpPr>
            <a:cxnSpLocks/>
          </p:cNvCxnSpPr>
          <p:nvPr/>
        </p:nvCxnSpPr>
        <p:spPr>
          <a:xfrm flipV="1">
            <a:off x="5562600" y="13716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2520C-A901-4B8D-BC73-EEA6A3D571DD}"/>
              </a:ext>
            </a:extLst>
          </p:cNvPr>
          <p:cNvCxnSpPr>
            <a:cxnSpLocks/>
          </p:cNvCxnSpPr>
          <p:nvPr/>
        </p:nvCxnSpPr>
        <p:spPr>
          <a:xfrm flipV="1">
            <a:off x="5486400" y="272288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8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Grup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heterogen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de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afecţiuni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hematologice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MALIGNE,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provenind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din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transformarea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unei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</a:t>
            </a:r>
            <a:r>
              <a:rPr lang="en-US" sz="2400" kern="0" dirty="0" err="1">
                <a:solidFill>
                  <a:srgbClr val="1F497D"/>
                </a:solidFill>
                <a:ea typeface="ＭＳ Ｐゴシック" charset="0"/>
              </a:rPr>
              <a:t>celule</a:t>
            </a: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 stem </a:t>
            </a:r>
            <a:r>
              <a:rPr lang="ro-RO" sz="2400" kern="0" dirty="0">
                <a:solidFill>
                  <a:srgbClr val="1F497D"/>
                </a:solidFill>
                <a:ea typeface="ＭＳ Ｐゴシック" charset="0"/>
              </a:rPr>
              <a:t>mieloide</a:t>
            </a:r>
            <a:endParaRPr lang="en-US" sz="2400" kern="0" dirty="0">
              <a:solidFill>
                <a:srgbClr val="1F497D"/>
              </a:solidFill>
              <a:ea typeface="ＭＳ Ｐゴシック" charset="0"/>
            </a:endParaRP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>
                <a:solidFill>
                  <a:srgbClr val="1F497D"/>
                </a:solidFill>
                <a:ea typeface="ＭＳ Ｐゴシック" charset="0"/>
              </a:rPr>
              <a:t>			</a:t>
            </a:r>
            <a:r>
              <a:rPr lang="en-US" sz="2400" kern="0" dirty="0" err="1">
                <a:ea typeface="ＭＳ Ｐゴシック" charset="0"/>
              </a:rPr>
              <a:t>hematopoieza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clonală</a:t>
            </a:r>
            <a:r>
              <a:rPr lang="en-GB" sz="2400" kern="0" dirty="0">
                <a:ea typeface="ＭＳ Ｐゴシック" charset="0"/>
              </a:rPr>
              <a:t>		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GB" sz="2400" kern="0" dirty="0">
                <a:ea typeface="ＭＳ Ｐゴシック" charset="0"/>
              </a:rPr>
              <a:t>		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GB" sz="2400" kern="0" dirty="0">
                <a:ea typeface="ＭＳ Ｐゴシック" charset="0"/>
              </a:rPr>
              <a:t>			</a:t>
            </a:r>
            <a:r>
              <a:rPr lang="en-GB" sz="2400" kern="0" dirty="0" err="1">
                <a:ea typeface="ＭＳ Ｐゴシック" charset="0"/>
              </a:rPr>
              <a:t>proliferare</a:t>
            </a:r>
            <a:r>
              <a:rPr lang="en-GB" sz="2400" kern="0" dirty="0">
                <a:ea typeface="ＭＳ Ｐゴシック" charset="0"/>
              </a:rPr>
              <a:t> </a:t>
            </a:r>
            <a:r>
              <a:rPr lang="en-GB" sz="2400" kern="0" dirty="0" err="1">
                <a:ea typeface="ＭＳ Ｐゴシック" charset="0"/>
              </a:rPr>
              <a:t>multiliniară</a:t>
            </a:r>
            <a:r>
              <a:rPr lang="en-US" sz="2400" kern="0" dirty="0">
                <a:ea typeface="ＭＳ Ｐゴシック" charset="0"/>
              </a:rPr>
              <a:t>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 err="1">
                <a:ea typeface="ＭＳ Ｐゴシック" charset="0"/>
              </a:rPr>
              <a:t>Trasaturi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comune</a:t>
            </a:r>
            <a:r>
              <a:rPr lang="en-US" sz="2400" kern="0" dirty="0">
                <a:ea typeface="ＭＳ Ｐゴシック" charset="0"/>
              </a:rPr>
              <a:t>	</a:t>
            </a:r>
            <a:r>
              <a:rPr lang="en-US" sz="2400" kern="0" dirty="0" err="1">
                <a:ea typeface="ＭＳ Ｐゴシック" charset="0"/>
              </a:rPr>
              <a:t>cresterea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valorilor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elementelor</a:t>
            </a:r>
            <a:r>
              <a:rPr lang="en-US" sz="2400" kern="0" dirty="0">
                <a:ea typeface="ＭＳ Ｐゴシック" charset="0"/>
              </a:rPr>
              <a:t> figurate 				care </a:t>
            </a:r>
            <a:r>
              <a:rPr lang="en-US" sz="2400" kern="0" dirty="0" err="1">
                <a:ea typeface="ＭＳ Ｐゴシック" charset="0"/>
              </a:rPr>
              <a:t>derivă</a:t>
            </a:r>
            <a:r>
              <a:rPr lang="en-US" sz="2400" kern="0" dirty="0">
                <a:ea typeface="ＭＳ Ｐゴシック" charset="0"/>
              </a:rPr>
              <a:t> din </a:t>
            </a:r>
            <a:r>
              <a:rPr lang="en-US" sz="2400" kern="0" dirty="0" err="1">
                <a:ea typeface="ＭＳ Ｐゴシック" charset="0"/>
              </a:rPr>
              <a:t>linia</a:t>
            </a:r>
            <a:r>
              <a:rPr lang="en-US" sz="2400" kern="0" dirty="0">
                <a:ea typeface="ＭＳ Ｐゴシック" charset="0"/>
              </a:rPr>
              <a:t> (</a:t>
            </a:r>
            <a:r>
              <a:rPr lang="en-US" sz="2400" kern="0" dirty="0" err="1">
                <a:ea typeface="ＭＳ Ｐゴシック" charset="0"/>
              </a:rPr>
              <a:t>liniile</a:t>
            </a:r>
            <a:r>
              <a:rPr lang="en-US" sz="2400" kern="0" dirty="0">
                <a:ea typeface="ＭＳ Ｐゴシック" charset="0"/>
              </a:rPr>
              <a:t>) </a:t>
            </a:r>
            <a:r>
              <a:rPr lang="en-US" sz="2400" kern="0" dirty="0" err="1">
                <a:ea typeface="ＭＳ Ｐゴシック" charset="0"/>
              </a:rPr>
              <a:t>mieloide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transformate</a:t>
            </a:r>
            <a:r>
              <a:rPr lang="en-US" sz="2400" kern="0" dirty="0">
                <a:ea typeface="ＭＳ Ｐゴシック" charset="0"/>
              </a:rPr>
              <a:t>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>
                <a:ea typeface="ＭＳ Ｐゴシック" charset="0"/>
              </a:rPr>
              <a:t>			</a:t>
            </a:r>
            <a:r>
              <a:rPr lang="en-US" sz="2400" kern="0" dirty="0" err="1">
                <a:ea typeface="ＭＳ Ｐゴシック" charset="0"/>
              </a:rPr>
              <a:t>maturare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cvasinormală</a:t>
            </a:r>
            <a:r>
              <a:rPr lang="en-US" sz="2400" kern="0" dirty="0">
                <a:ea typeface="ＭＳ Ｐゴシック" charset="0"/>
              </a:rPr>
              <a:t>		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>
                <a:ea typeface="ＭＳ Ｐゴシック" charset="0"/>
              </a:rPr>
              <a:t>			</a:t>
            </a:r>
          </a:p>
          <a:p>
            <a:pPr marL="0" lvl="0" indent="0">
              <a:spcBef>
                <a:spcPct val="50000"/>
              </a:spcBef>
              <a:buNone/>
              <a:defRPr/>
            </a:pPr>
            <a:r>
              <a:rPr lang="en-US" sz="2400" kern="0" dirty="0">
                <a:ea typeface="ＭＳ Ｐゴシック" charset="0"/>
              </a:rPr>
              <a:t>			</a:t>
            </a:r>
            <a:r>
              <a:rPr lang="en-US" sz="2400" kern="0" dirty="0" err="1">
                <a:ea typeface="ＭＳ Ｐゴシック" charset="0"/>
              </a:rPr>
              <a:t>evolutie</a:t>
            </a:r>
            <a:r>
              <a:rPr lang="en-US" sz="2400" kern="0" dirty="0">
                <a:ea typeface="ＭＳ Ｐゴシック" charset="0"/>
              </a:rPr>
              <a:t> </a:t>
            </a:r>
            <a:r>
              <a:rPr lang="en-US" sz="2400" kern="0" dirty="0" err="1">
                <a:ea typeface="ＭＳ Ｐゴシック" charset="0"/>
              </a:rPr>
              <a:t>cronică</a:t>
            </a:r>
            <a:endParaRPr lang="en-US" sz="2400" dirty="0"/>
          </a:p>
          <a:p>
            <a:pPr marL="2743200" lvl="6" indent="0">
              <a:buNone/>
            </a:pPr>
            <a:endParaRPr lang="en-US" sz="2400" dirty="0"/>
          </a:p>
          <a:p>
            <a:pPr marL="2743200" lvl="6" indent="0">
              <a:buNone/>
            </a:pPr>
            <a:r>
              <a:rPr lang="en-US" sz="2400" dirty="0" err="1"/>
              <a:t>potenţial</a:t>
            </a:r>
            <a:r>
              <a:rPr lang="en-US" sz="2400" dirty="0"/>
              <a:t> de </a:t>
            </a:r>
            <a:r>
              <a:rPr lang="en-US" sz="2400" dirty="0" err="1"/>
              <a:t>evoluţie</a:t>
            </a:r>
            <a:r>
              <a:rPr lang="en-US" sz="2400" dirty="0"/>
              <a:t> </a:t>
            </a:r>
            <a:r>
              <a:rPr lang="en-US" sz="2400" dirty="0" err="1"/>
              <a:t>clonală</a:t>
            </a:r>
            <a:endParaRPr lang="en-US" sz="2400" dirty="0"/>
          </a:p>
        </p:txBody>
      </p:sp>
      <p:sp>
        <p:nvSpPr>
          <p:cNvPr id="4" name="Left Brace 3"/>
          <p:cNvSpPr/>
          <p:nvPr/>
        </p:nvSpPr>
        <p:spPr>
          <a:xfrm>
            <a:off x="2564130" y="1143000"/>
            <a:ext cx="45719" cy="5486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48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D0D6D-1409-47A3-B834-A0876882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268"/>
            <a:ext cx="7620000" cy="6592140"/>
          </a:xfrm>
        </p:spPr>
      </p:pic>
    </p:spTree>
    <p:extLst>
      <p:ext uri="{BB962C8B-B14F-4D97-AF65-F5344CB8AC3E}">
        <p14:creationId xmlns:p14="http://schemas.microsoft.com/office/powerpoint/2010/main" val="2198593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MMM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5626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Prognosticul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nefavorabil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neoplaziile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mieloproliferative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Ph1 negative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Afectiune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caracter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clonal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proliferarea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excesiva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granulocitara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creste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angiogeneza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proliferare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fibroblastica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fibroza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osteoscleroza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MO.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Proliferarea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clonală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celulelor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hematopoetice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genereaza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anormale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rândul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interactiunea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micromediul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medular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proliferare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reactivă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fibroza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medulara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osteoscleroza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secundare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Spatiul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medular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datorită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fibrozei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CD34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revarsă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migreaza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splina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ficat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hematopo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extramedulare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Paloare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tegumentara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Splenomegalie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giganta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8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Criterii</a:t>
            </a:r>
            <a:r>
              <a:rPr lang="en-US" sz="2800" b="1" dirty="0"/>
              <a:t> </a:t>
            </a:r>
            <a:r>
              <a:rPr lang="ro-RO" sz="2800" b="1" dirty="0"/>
              <a:t>WHO 2016 </a:t>
            </a:r>
            <a:r>
              <a:rPr lang="en-US" sz="2800" b="1" dirty="0"/>
              <a:t>de diagnostic in MMM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1800" u="sng" dirty="0">
                <a:latin typeface="Arial" panose="020B0604020202020204" pitchFamily="34" charset="0"/>
                <a:cs typeface="Arial" panose="020B0604020202020204" pitchFamily="34" charset="0"/>
              </a:rPr>
              <a:t>Criterii majore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1. Proliferare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atipii (megacariocite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 dimensiuni diferite, de la mici la gigante, cu raport nucleo - citoplasmatic alterat, nuclei polilobaţi),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însoţită de fibroză reticulinică şi/sau colagenică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2. Excluderea altei neoplazii mieloproliferative cronice conform criteriilor WHO de diagnostic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3. Prezenţa anomaliei Jak2kinazeiV617F, sau a altui marker clonal (ASXL1, EZH2, TET2, IDH1/IDH2, SRSF2, SF3B1), sau excluderea fibrozei medulare reactive (infecţii, boli autoimune sau alte afecţiuni inflamatorii cronice, hairy cell leukemia sau alte neoplazii limfoide, cancere metastazate sau mielopatii toxice).</a:t>
            </a:r>
          </a:p>
          <a:p>
            <a:pPr marL="0" indent="0">
              <a:buNone/>
            </a:pPr>
            <a:r>
              <a:rPr lang="vi-VN" sz="1800" u="sng" dirty="0">
                <a:latin typeface="Arial" panose="020B0604020202020204" pitchFamily="34" charset="0"/>
                <a:cs typeface="Arial" panose="020B0604020202020204" pitchFamily="34" charset="0"/>
              </a:rPr>
              <a:t>Criterii minore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Anemie neatribuită unei alte comorbidități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Leucocitoză &gt; 11 000/mm3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3.Tablou leucoeritroblastic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4.LDH seric crescut</a:t>
            </a:r>
          </a:p>
          <a:p>
            <a:pPr marL="0" indent="0">
              <a:buNone/>
            </a:pP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5.Splenomegalie palpabilă</a:t>
            </a:r>
          </a:p>
          <a:p>
            <a:pPr marL="0" indent="0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+ 1 minor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doua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determinări consecutive.</a:t>
            </a:r>
          </a:p>
          <a:p>
            <a:pPr marL="0" indent="0">
              <a:buNone/>
            </a:pPr>
            <a:endParaRPr lang="en-US" sz="1600" i="1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6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4EA36-D262-4E03-AFD3-A03CEDFA8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2" y="762000"/>
            <a:ext cx="7577675" cy="4539456"/>
          </a:xfrm>
        </p:spPr>
      </p:pic>
    </p:spTree>
    <p:extLst>
      <p:ext uri="{BB962C8B-B14F-4D97-AF65-F5344CB8AC3E}">
        <p14:creationId xmlns:p14="http://schemas.microsoft.com/office/powerpoint/2010/main" val="2889815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E9B8A-27B2-4E74-8723-1A8142BD1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401567" cy="3926681"/>
          </a:xfrm>
        </p:spPr>
      </p:pic>
    </p:spTree>
    <p:extLst>
      <p:ext uri="{BB962C8B-B14F-4D97-AF65-F5344CB8AC3E}">
        <p14:creationId xmlns:p14="http://schemas.microsoft.com/office/powerpoint/2010/main" val="3727375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889153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prognostici</a:t>
            </a:r>
            <a:r>
              <a:rPr lang="ro-RO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Vârsta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70 de ani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Splenomegalia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Trombocitopenia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blaşti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Bazofilia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importantă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cromozomiale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LDH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Densificarea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reţelei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reticulină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</a:t>
            </a: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64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73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0"/>
            <a:ext cx="9052560" cy="6705600"/>
          </a:xfrm>
        </p:spPr>
      </p:pic>
    </p:spTree>
    <p:extLst>
      <p:ext uri="{BB962C8B-B14F-4D97-AF65-F5344CB8AC3E}">
        <p14:creationId xmlns:p14="http://schemas.microsoft.com/office/powerpoint/2010/main" val="1506843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Complicatii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864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Legate de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boala</a:t>
            </a:r>
          </a:p>
          <a:p>
            <a:pPr lvl="1"/>
            <a:r>
              <a:rPr lang="en-US" sz="2200" dirty="0" err="1">
                <a:latin typeface="Arial" pitchFamily="34" charset="0"/>
                <a:cs typeface="Arial" pitchFamily="34" charset="0"/>
              </a:rPr>
              <a:t>splenomegalie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>
                <a:latin typeface="Arial" pitchFamily="34" charset="0"/>
                <a:cs typeface="Arial" pitchFamily="34" charset="0"/>
              </a:rPr>
              <a:t>citopenii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>
                <a:latin typeface="Arial" pitchFamily="34" charset="0"/>
                <a:cs typeface="Arial" pitchFamily="34" charset="0"/>
              </a:rPr>
              <a:t>numarul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mare 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leucocite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n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eurologic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leucostaza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cerebrala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infiltrate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subarahnoidiene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blastice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hemoragii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amauroza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unilaterala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200" dirty="0" err="1">
                <a:latin typeface="Arial" pitchFamily="34" charset="0"/>
                <a:cs typeface="Arial" pitchFamily="34" charset="0"/>
              </a:rPr>
              <a:t>Hiperuricemie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Litiaza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urinara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>
              <a:buFontTx/>
              <a:buChar char="-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IRA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Legate 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citopenii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(neutropenia/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trombocitopenia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Aplazie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medulara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fibroza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pulmonara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melanodermie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Busulfan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Retentie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hidrica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rush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cutanat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greata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dureri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osoase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Glivec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Epansamente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pleurale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Dasatinib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cardiace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alungirea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QT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moarte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subita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Nilotinib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3" name="Elbow Connector 2"/>
          <p:cNvCxnSpPr/>
          <p:nvPr/>
        </p:nvCxnSpPr>
        <p:spPr>
          <a:xfrm flipV="1">
            <a:off x="7086600" y="4572000"/>
            <a:ext cx="609600" cy="3048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92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Tratament</a:t>
            </a:r>
            <a:r>
              <a:rPr lang="en-US" sz="3600" b="1" dirty="0"/>
              <a:t> - </a:t>
            </a:r>
            <a:r>
              <a:rPr lang="en-US" sz="3600" b="1" dirty="0" err="1"/>
              <a:t>scop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9" y="137160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SIMPTOMATIC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Hiperuricemia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Priapismul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Antialgic</a:t>
            </a:r>
            <a:r>
              <a:rPr lang="en-US" dirty="0">
                <a:solidFill>
                  <a:prstClr val="black"/>
                </a:solidFill>
              </a:rPr>
              <a:t> (infarct splenic)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Trombocitoza</a:t>
            </a:r>
            <a:r>
              <a:rPr lang="en-US" dirty="0">
                <a:solidFill>
                  <a:prstClr val="black"/>
                </a:solidFill>
              </a:rPr>
              <a:t> - </a:t>
            </a:r>
            <a:r>
              <a:rPr lang="en-US" dirty="0" err="1">
                <a:solidFill>
                  <a:prstClr val="black"/>
                </a:solidFill>
              </a:rPr>
              <a:t>Anagrelid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Anemia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Trombocitopenia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Granulocitopenia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- 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terapia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fond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ITK</a:t>
            </a:r>
          </a:p>
          <a:p>
            <a:r>
              <a:rPr lang="en-US" dirty="0" err="1"/>
              <a:t>AlloTMO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Hydroxiureea</a:t>
            </a:r>
            <a:r>
              <a:rPr lang="en-US" dirty="0"/>
              <a:t> 2-8g/</a:t>
            </a:r>
            <a:r>
              <a:rPr lang="en-US" dirty="0" err="1"/>
              <a:t>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24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Trat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ment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616814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Allogeneic hematopoietic stem cell transplantation (AHSCT)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dirty="0"/>
              <a:t>“</a:t>
            </a:r>
            <a:r>
              <a:rPr lang="en-US" b="1" dirty="0"/>
              <a:t>For the moment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b="1" dirty="0">
                <a:cs typeface="Times New Roman" pitchFamily="18" charset="0"/>
              </a:rPr>
              <a:t>llogeneic bone marrow or stem cell transplantation </a:t>
            </a:r>
            <a:r>
              <a:rPr lang="en-US" b="1" i="1" u="sng" dirty="0">
                <a:cs typeface="Times New Roman" pitchFamily="18" charset="0"/>
              </a:rPr>
              <a:t>is the best and only one treatment for cure </a:t>
            </a:r>
            <a:r>
              <a:rPr lang="en-US" b="1" dirty="0">
                <a:cs typeface="Times New Roman" pitchFamily="18" charset="0"/>
              </a:rPr>
              <a:t>of this disease.</a:t>
            </a:r>
            <a:r>
              <a:rPr lang="en-US" b="1" dirty="0"/>
              <a:t> ”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dirty="0"/>
              <a:t>But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dirty="0"/>
              <a:t>The procedure is limited by the existence of a potential donor and </a:t>
            </a:r>
            <a:r>
              <a:rPr lang="en-US" u="sng" dirty="0"/>
              <a:t>high toxicity </a:t>
            </a:r>
            <a:r>
              <a:rPr lang="en-US" dirty="0"/>
              <a:t>which limits the age of the patients with potential indication for transplantation.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19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AlloSCT</a:t>
            </a:r>
            <a:r>
              <a:rPr lang="en-US" sz="3200" b="1" dirty="0"/>
              <a:t> isn’t the first line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192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First line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choise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TKI -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paleativ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First generation–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Imatinib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Glivec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Second generation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Dasatinib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Nilotinib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Third generation – Bosutinib, Ponatinib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CML – THERAPEUTICAL AIM - Survival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Overall survival (OS)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- Progression-free survival (PFS)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- Disease free survival (DFS)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- Time to progression (TTP)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Induces molecular CR BCR-ABL undetectable with PCR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fastest and deepest response is correlated with better OS, DFS.</a:t>
            </a:r>
          </a:p>
        </p:txBody>
      </p:sp>
    </p:spTree>
    <p:extLst>
      <p:ext uri="{BB962C8B-B14F-4D97-AF65-F5344CB8AC3E}">
        <p14:creationId xmlns:p14="http://schemas.microsoft.com/office/powerpoint/2010/main" val="2465829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75010"/>
              </p:ext>
            </p:extLst>
          </p:nvPr>
        </p:nvGraphicFramePr>
        <p:xfrm>
          <a:off x="34834" y="762000"/>
          <a:ext cx="9067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RASPUNS</a:t>
                      </a:r>
                      <a:r>
                        <a:rPr lang="en-US" sz="2400" baseline="0" dirty="0"/>
                        <a:t> HEMATOLOGIC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RASPUNS</a:t>
                      </a:r>
                      <a:r>
                        <a:rPr lang="en-US" sz="2400" baseline="0" dirty="0"/>
                        <a:t> CITOGENETIC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RASPUNS 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70">
                <a:tc>
                  <a:txBody>
                    <a:bodyPr/>
                    <a:lstStyle/>
                    <a:p>
                      <a:r>
                        <a:rPr lang="en-US" sz="2400" b="1" dirty="0"/>
                        <a:t>RHC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err="1"/>
                        <a:t>Splina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nepalpabila</a:t>
                      </a:r>
                      <a:endParaRPr lang="en-US" sz="24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err="1"/>
                        <a:t>Hb</a:t>
                      </a:r>
                      <a:r>
                        <a:rPr lang="en-US" sz="2400" baseline="0" dirty="0"/>
                        <a:t> &gt; 11 g/dl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L &lt; 10 000/mm3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/>
                        <a:t>T &lt; 450 000/mm3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RCC</a:t>
                      </a:r>
                      <a:r>
                        <a:rPr lang="en-US" sz="2400" baseline="0" dirty="0"/>
                        <a:t> – Ph1 –</a:t>
                      </a:r>
                    </a:p>
                    <a:p>
                      <a:r>
                        <a:rPr lang="en-US" sz="2400" b="1" baseline="0" dirty="0"/>
                        <a:t>RCP</a:t>
                      </a:r>
                      <a:r>
                        <a:rPr lang="en-US" sz="2400" baseline="0" dirty="0"/>
                        <a:t> – Ph1 + 1-35%</a:t>
                      </a:r>
                    </a:p>
                    <a:p>
                      <a:r>
                        <a:rPr lang="en-US" sz="2400" b="1" baseline="0" dirty="0" err="1"/>
                        <a:t>RCminor</a:t>
                      </a:r>
                      <a:r>
                        <a:rPr lang="en-US" sz="2400" baseline="0" dirty="0"/>
                        <a:t> - Ph1 + 35-65%</a:t>
                      </a:r>
                    </a:p>
                    <a:p>
                      <a:r>
                        <a:rPr lang="en-US" sz="2400" b="1" baseline="0" dirty="0" err="1"/>
                        <a:t>RCminim</a:t>
                      </a:r>
                      <a:r>
                        <a:rPr lang="en-US" sz="2400" baseline="0" dirty="0"/>
                        <a:t> – Ph1 + 65-95%</a:t>
                      </a:r>
                    </a:p>
                    <a:p>
                      <a:r>
                        <a:rPr lang="en-US" sz="2400" b="1" dirty="0" err="1"/>
                        <a:t>faraRC</a:t>
                      </a:r>
                      <a:r>
                        <a:rPr lang="en-US" sz="2400" baseline="0" dirty="0"/>
                        <a:t> – Ph1 &gt; 95%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RMM</a:t>
                      </a:r>
                      <a:r>
                        <a:rPr lang="en-US" sz="2400" dirty="0"/>
                        <a:t> – </a:t>
                      </a:r>
                      <a:r>
                        <a:rPr lang="en-US" sz="2400" dirty="0" err="1"/>
                        <a:t>bcr-abl</a:t>
                      </a:r>
                      <a:r>
                        <a:rPr lang="en-US" sz="2400" dirty="0"/>
                        <a:t> &lt; 0,1%</a:t>
                      </a:r>
                    </a:p>
                    <a:p>
                      <a:r>
                        <a:rPr lang="en-US" sz="2400" b="1" dirty="0"/>
                        <a:t>RMC</a:t>
                      </a:r>
                    </a:p>
                    <a:p>
                      <a:r>
                        <a:rPr lang="en-US" sz="2400" dirty="0"/>
                        <a:t>RMM4 – BCR-ABL1 &lt; 0.01%</a:t>
                      </a:r>
                    </a:p>
                    <a:p>
                      <a:r>
                        <a:rPr lang="en-US" sz="2400" dirty="0"/>
                        <a:t>RMM4,5– BCR-ABL1 &lt;0.0032%</a:t>
                      </a:r>
                    </a:p>
                    <a:p>
                      <a:r>
                        <a:rPr lang="en-US" sz="2400" dirty="0"/>
                        <a:t>RMM5– BCR-ABL1 &lt;0,00</a:t>
                      </a:r>
                      <a:r>
                        <a:rPr lang="ro-RO" sz="2400" dirty="0"/>
                        <a:t>0</a:t>
                      </a:r>
                      <a:r>
                        <a:rPr lang="en-US" sz="24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490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A22C-9EA8-4CEE-980E-938548B8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8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Caz clinic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E14F3-BE51-4055-97F5-B3E4E015E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8" y="1066800"/>
            <a:ext cx="8547601" cy="5584138"/>
          </a:xfrm>
        </p:spPr>
      </p:pic>
    </p:spTree>
    <p:extLst>
      <p:ext uri="{BB962C8B-B14F-4D97-AF65-F5344CB8AC3E}">
        <p14:creationId xmlns:p14="http://schemas.microsoft.com/office/powerpoint/2010/main" val="1903172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A22C-9EA8-4CEE-980E-938548B8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8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Caz clinic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B23884-3E7C-4D7B-B21F-E9D86C9C0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9" y="1045505"/>
            <a:ext cx="8229599" cy="5451675"/>
          </a:xfrm>
        </p:spPr>
      </p:pic>
    </p:spTree>
    <p:extLst>
      <p:ext uri="{BB962C8B-B14F-4D97-AF65-F5344CB8AC3E}">
        <p14:creationId xmlns:p14="http://schemas.microsoft.com/office/powerpoint/2010/main" val="1750235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Analiza</a:t>
            </a:r>
            <a:r>
              <a:rPr lang="en-US" sz="3200" b="1" dirty="0"/>
              <a:t> </a:t>
            </a:r>
            <a:r>
              <a:rPr lang="en-US" sz="3200" b="1" dirty="0" err="1"/>
              <a:t>moleculara</a:t>
            </a:r>
            <a:r>
              <a:rPr lang="en-US" sz="3200" b="1" dirty="0"/>
              <a:t> – RT-PCR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Evidentiaza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raportul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care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normala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stem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sanatoasa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fuziune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bcr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prezenta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clona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maligna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MR3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raspuns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molecular major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detectarea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bolii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un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&lt; 0,1%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corespunde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 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3 log – 10 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– 10 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celule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maligne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MR4 - &lt; 0,01%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 4 log.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bcr-abl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/10 000 de gene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MR 4,5 &lt; 0,0032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 4,5 log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bcr-abl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/32 000 gene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MR 5  &lt; 0,001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 5 log,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bcr-abl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/100 000 gene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MR 6 &lt; 0,0001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reducere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cu 5 log,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bcr-abl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/1 000 000 gene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abl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76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</p:spPr>
      </p:pic>
    </p:spTree>
    <p:extLst>
      <p:ext uri="{BB962C8B-B14F-4D97-AF65-F5344CB8AC3E}">
        <p14:creationId xmlns:p14="http://schemas.microsoft.com/office/powerpoint/2010/main" val="2381014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8229600" cy="249718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TKI – </a:t>
            </a:r>
            <a:r>
              <a:rPr lang="en-US" sz="3200" b="1" dirty="0" err="1">
                <a:solidFill>
                  <a:srgbClr val="FF0000"/>
                </a:solidFill>
              </a:rPr>
              <a:t>terapia</a:t>
            </a:r>
            <a:r>
              <a:rPr lang="en-US" sz="3200" b="1" dirty="0">
                <a:solidFill>
                  <a:srgbClr val="FF0000"/>
                </a:solidFill>
              </a:rPr>
              <a:t> standard de </a:t>
            </a:r>
            <a:r>
              <a:rPr lang="en-US" sz="3200" b="1" dirty="0" err="1">
                <a:solidFill>
                  <a:srgbClr val="FF0000"/>
                </a:solidFill>
              </a:rPr>
              <a:t>linia</a:t>
            </a:r>
            <a:r>
              <a:rPr lang="en-US" sz="3200" b="1" dirty="0">
                <a:solidFill>
                  <a:srgbClr val="FF0000"/>
                </a:solidFill>
              </a:rPr>
              <a:t> I </a:t>
            </a:r>
            <a:r>
              <a:rPr lang="en-US" sz="3200" b="1" dirty="0"/>
              <a:t>– </a:t>
            </a:r>
            <a:r>
              <a:rPr lang="en-US" sz="3200" b="1" dirty="0" err="1"/>
              <a:t>blocheaza</a:t>
            </a:r>
            <a:r>
              <a:rPr lang="en-US" sz="3200" b="1" dirty="0"/>
              <a:t> </a:t>
            </a:r>
            <a:r>
              <a:rPr lang="en-US" sz="3200" b="1" dirty="0" err="1"/>
              <a:t>situsul</a:t>
            </a:r>
            <a:r>
              <a:rPr lang="en-US" sz="3200" b="1" dirty="0"/>
              <a:t> </a:t>
            </a:r>
            <a:r>
              <a:rPr lang="en-US" sz="3200" b="1" dirty="0" err="1"/>
              <a:t>pentru</a:t>
            </a:r>
            <a:r>
              <a:rPr lang="en-US" sz="3200" b="1" dirty="0"/>
              <a:t> ATP al </a:t>
            </a:r>
            <a:r>
              <a:rPr lang="en-US" sz="3200" b="1" dirty="0" err="1"/>
              <a:t>tirozinkinazei</a:t>
            </a:r>
            <a:r>
              <a:rPr lang="en-US" sz="3200" b="1" dirty="0"/>
              <a:t>, </a:t>
            </a:r>
            <a:r>
              <a:rPr lang="en-US" sz="3200" b="1" dirty="0" err="1"/>
              <a:t>rezulta</a:t>
            </a:r>
            <a:r>
              <a:rPr lang="en-US" sz="3200" b="1" dirty="0"/>
              <a:t> </a:t>
            </a:r>
            <a:r>
              <a:rPr lang="en-US" sz="3200" b="1" dirty="0" err="1"/>
              <a:t>blocarea</a:t>
            </a:r>
            <a:r>
              <a:rPr lang="en-US" sz="3200" b="1" dirty="0"/>
              <a:t> </a:t>
            </a:r>
            <a:r>
              <a:rPr lang="en-US" sz="3200" b="1" dirty="0" err="1"/>
              <a:t>activitatii</a:t>
            </a:r>
            <a:r>
              <a:rPr lang="en-US" sz="3200" b="1" dirty="0"/>
              <a:t> </a:t>
            </a:r>
            <a:r>
              <a:rPr lang="en-US" sz="3200" b="1" dirty="0" err="1"/>
              <a:t>enzimatice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a </a:t>
            </a:r>
            <a:r>
              <a:rPr lang="en-US" sz="3200" b="1" dirty="0" err="1"/>
              <a:t>efectului</a:t>
            </a:r>
            <a:r>
              <a:rPr lang="en-US" sz="3200" b="1" dirty="0"/>
              <a:t> </a:t>
            </a:r>
            <a:r>
              <a:rPr lang="en-US" sz="3200" b="1" dirty="0" err="1"/>
              <a:t>pe</a:t>
            </a:r>
            <a:r>
              <a:rPr lang="en-US" sz="3200" b="1" dirty="0"/>
              <a:t> care </a:t>
            </a:r>
            <a:r>
              <a:rPr lang="en-US" sz="3200" b="1" dirty="0" err="1"/>
              <a:t>il</a:t>
            </a:r>
            <a:r>
              <a:rPr lang="en-US" sz="3200" b="1" dirty="0"/>
              <a:t> are </a:t>
            </a:r>
            <a:r>
              <a:rPr lang="en-US" sz="3200" b="1" dirty="0" err="1"/>
              <a:t>activarea</a:t>
            </a:r>
            <a:r>
              <a:rPr lang="en-US" sz="3200" b="1" dirty="0"/>
              <a:t> in </a:t>
            </a:r>
            <a:r>
              <a:rPr lang="en-US" sz="3200" b="1" dirty="0" err="1"/>
              <a:t>exces</a:t>
            </a:r>
            <a:r>
              <a:rPr lang="en-US" sz="3200" b="1" dirty="0"/>
              <a:t> a </a:t>
            </a:r>
            <a:r>
              <a:rPr lang="en-US" sz="3200" b="1" dirty="0" err="1"/>
              <a:t>tirozinkinazei</a:t>
            </a:r>
            <a:r>
              <a:rPr lang="en-US" sz="3200" b="1" dirty="0"/>
              <a:t> in </a:t>
            </a:r>
            <a:r>
              <a:rPr lang="en-US" sz="3200" b="1" dirty="0" err="1"/>
              <a:t>biologia</a:t>
            </a:r>
            <a:r>
              <a:rPr lang="en-US" sz="3200" b="1" dirty="0"/>
              <a:t> </a:t>
            </a:r>
            <a:r>
              <a:rPr lang="en-US" sz="3200" b="1" dirty="0" err="1"/>
              <a:t>moleculara</a:t>
            </a:r>
            <a:r>
              <a:rPr lang="en-US" sz="3200" b="1" dirty="0"/>
              <a:t> a </a:t>
            </a:r>
            <a:r>
              <a:rPr lang="en-US" sz="3200" b="1" dirty="0" err="1"/>
              <a:t>clonei</a:t>
            </a:r>
            <a:r>
              <a:rPr lang="en-US" sz="3200" b="1" dirty="0"/>
              <a:t> </a:t>
            </a:r>
            <a:r>
              <a:rPr lang="en-US" sz="3200" b="1" dirty="0" err="1"/>
              <a:t>maligne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4525963"/>
          </a:xfrm>
        </p:spPr>
        <p:txBody>
          <a:bodyPr/>
          <a:lstStyle/>
          <a:p>
            <a:r>
              <a:rPr lang="en-US" dirty="0" err="1"/>
              <a:t>Glivec</a:t>
            </a:r>
            <a:r>
              <a:rPr lang="en-US" dirty="0"/>
              <a:t> – gen I</a:t>
            </a:r>
            <a:r>
              <a:rPr lang="ro-RO" dirty="0"/>
              <a:t> </a:t>
            </a:r>
            <a:r>
              <a:rPr lang="ro-RO" b="1" dirty="0"/>
              <a:t>- 400 mg/zi</a:t>
            </a:r>
            <a:endParaRPr lang="en-US" b="1" dirty="0"/>
          </a:p>
          <a:p>
            <a:r>
              <a:rPr lang="en-US" dirty="0" err="1"/>
              <a:t>Dasatinib</a:t>
            </a:r>
            <a:r>
              <a:rPr lang="en-US" dirty="0"/>
              <a:t> – gen a I</a:t>
            </a:r>
            <a:r>
              <a:rPr lang="ro-RO" dirty="0"/>
              <a:t>I</a:t>
            </a:r>
            <a:r>
              <a:rPr lang="en-US" dirty="0"/>
              <a:t>a</a:t>
            </a:r>
            <a:r>
              <a:rPr lang="ro-RO" dirty="0"/>
              <a:t> </a:t>
            </a:r>
            <a:r>
              <a:rPr lang="ro-RO" b="1" dirty="0"/>
              <a:t>- 100 mg/zi</a:t>
            </a:r>
            <a:endParaRPr lang="en-US" b="1" dirty="0"/>
          </a:p>
          <a:p>
            <a:r>
              <a:rPr lang="en-US" dirty="0" err="1"/>
              <a:t>Nilotinib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gen a I</a:t>
            </a:r>
            <a:r>
              <a:rPr lang="ro-RO" dirty="0"/>
              <a:t>I</a:t>
            </a:r>
            <a:r>
              <a:rPr lang="en-US" dirty="0"/>
              <a:t>a</a:t>
            </a:r>
            <a:r>
              <a:rPr lang="ro-RO" dirty="0"/>
              <a:t> </a:t>
            </a:r>
            <a:r>
              <a:rPr lang="ro-RO" b="1" dirty="0"/>
              <a:t>- 600 mg/zi</a:t>
            </a:r>
            <a:endParaRPr lang="en-US" b="1" dirty="0"/>
          </a:p>
          <a:p>
            <a:r>
              <a:rPr lang="en-US" dirty="0" err="1"/>
              <a:t>Bosutinib</a:t>
            </a:r>
            <a:r>
              <a:rPr lang="en-US" dirty="0"/>
              <a:t> – gen a </a:t>
            </a:r>
            <a:r>
              <a:rPr lang="en-US" dirty="0" err="1"/>
              <a:t>IIIa</a:t>
            </a:r>
            <a:endParaRPr lang="en-US" dirty="0"/>
          </a:p>
          <a:p>
            <a:r>
              <a:rPr lang="en-US" dirty="0" err="1"/>
              <a:t>Ponatinib</a:t>
            </a:r>
            <a:r>
              <a:rPr lang="en-US" dirty="0"/>
              <a:t> – gen a </a:t>
            </a:r>
            <a:r>
              <a:rPr lang="en-US" dirty="0" err="1"/>
              <a:t>IIIa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LEUCEMIA MIELOIDĂ CRONICĂ</a:t>
            </a:r>
          </a:p>
        </p:txBody>
      </p:sp>
    </p:spTree>
    <p:extLst>
      <p:ext uri="{BB962C8B-B14F-4D97-AF65-F5344CB8AC3E}">
        <p14:creationId xmlns:p14="http://schemas.microsoft.com/office/powerpoint/2010/main" val="1686514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1400"/>
              <a:t>Chronic myeloid leukaemia: ESMO Clinical Practice Guidelines for diagnosis, treatment and follow-up</a:t>
            </a:r>
            <a:r>
              <a:rPr lang="en-US" sz="1400" baseline="30000"/>
              <a:t>†</a:t>
            </a:r>
            <a:endParaRPr lang="en-US" sz="1400"/>
          </a:p>
          <a:p>
            <a:pPr eaLnBrk="1" hangingPunct="1"/>
            <a:r>
              <a:rPr lang="en-US" sz="1200"/>
              <a:t>Ann Oncol. 2017;28(suppl_4):iv41-iv51. doi:10.1093/annonc/mdx219</a:t>
            </a:r>
          </a:p>
          <a:p>
            <a:pPr eaLnBrk="1" hangingPunct="1"/>
            <a:r>
              <a:rPr lang="en-US" sz="1200"/>
              <a:t>Ann Oncol |  © The Author 2017. Published by Oxford University Press on behalf of the European Society for Medical Oncology. All rights reserved. For Permissions, please email: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endParaRPr 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536575"/>
            <a:ext cx="8915401" cy="43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023" y="384175"/>
            <a:ext cx="1707777" cy="4187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868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itle 4"/>
          <p:cNvSpPr>
            <a:spLocks noGrp="1"/>
          </p:cNvSpPr>
          <p:nvPr>
            <p:ph type="title"/>
          </p:nvPr>
        </p:nvSpPr>
        <p:spPr>
          <a:xfrm>
            <a:off x="609600" y="-4482"/>
            <a:ext cx="7739063" cy="900112"/>
          </a:xfrm>
        </p:spPr>
        <p:txBody>
          <a:bodyPr/>
          <a:lstStyle/>
          <a:p>
            <a:pPr eaLnBrk="1" hangingPunct="1"/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Evaluarea răspunsului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61360" cy="48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25440" y="733730"/>
            <a:ext cx="8493120" cy="80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ro-RO" sz="1800" b="1" dirty="0">
                <a:latin typeface="Arial" charset="0"/>
              </a:rPr>
              <a:t>Răspuns hematologic, citogenetic, molecular</a:t>
            </a:r>
          </a:p>
          <a:p>
            <a:r>
              <a:rPr lang="ro-RO" sz="1800" b="1" dirty="0">
                <a:latin typeface="Arial" charset="0"/>
              </a:rPr>
              <a:t>EMR (early molecular response)</a:t>
            </a:r>
          </a:p>
          <a:p>
            <a:r>
              <a:rPr lang="ro-RO" sz="1800" b="1" dirty="0">
                <a:latin typeface="Arial" charset="0"/>
              </a:rPr>
              <a:t>DMD (deep molecular response)</a:t>
            </a:r>
            <a:r>
              <a:rPr lang="en-GB" sz="1800" b="1" dirty="0">
                <a:latin typeface="Arial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5440" y="652534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Simona</a:t>
            </a:r>
            <a:r>
              <a:rPr lang="en-GB" sz="1100" b="1" dirty="0">
                <a:latin typeface="Arial" charset="0"/>
              </a:rPr>
              <a:t> </a:t>
            </a:r>
            <a:r>
              <a:rPr lang="en-GB" sz="1100" b="1" dirty="0" err="1">
                <a:latin typeface="Arial" charset="0"/>
              </a:rPr>
              <a:t>Soverini</a:t>
            </a:r>
            <a:r>
              <a:rPr lang="en-GB" sz="1100" b="1" dirty="0">
                <a:latin typeface="Arial" charset="0"/>
              </a:rPr>
              <a:t> et al. The Oncologist 2016;21:626-633</a:t>
            </a:r>
          </a:p>
        </p:txBody>
      </p:sp>
    </p:spTree>
    <p:extLst>
      <p:ext uri="{BB962C8B-B14F-4D97-AF65-F5344CB8AC3E}">
        <p14:creationId xmlns:p14="http://schemas.microsoft.com/office/powerpoint/2010/main" val="41201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4" y="1270571"/>
            <a:ext cx="7840576" cy="53897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effectLst>
            <a:outerShdw blurRad="50800" dist="12700" dir="2700000" algn="b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EMR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≤10% BCR-ABL</a:t>
            </a:r>
            <a:r>
              <a:rPr lang="ro-RO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o-RO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luni sau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≤1% BCR-ABL</a:t>
            </a:r>
            <a:r>
              <a:rPr lang="ro-RO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ro-RO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luni – indicator prognostic pentru evoluția pe termen lung</a:t>
            </a:r>
          </a:p>
        </p:txBody>
      </p:sp>
    </p:spTree>
    <p:extLst>
      <p:ext uri="{BB962C8B-B14F-4D97-AF65-F5344CB8AC3E}">
        <p14:creationId xmlns:p14="http://schemas.microsoft.com/office/powerpoint/2010/main" val="363663322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286DE0-54B8-482B-8A36-C64F3ABE8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4" y="1143000"/>
            <a:ext cx="8653936" cy="54611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2DBE0-B553-474A-BB21-BEEE5154A8E2}"/>
              </a:ext>
            </a:extLst>
          </p:cNvPr>
          <p:cNvSpPr txBox="1"/>
          <p:nvPr/>
        </p:nvSpPr>
        <p:spPr>
          <a:xfrm>
            <a:off x="286864" y="253898"/>
            <a:ext cx="824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Caz clinic – </a:t>
            </a:r>
            <a:r>
              <a:rPr lang="en-GB" sz="2800" dirty="0" err="1"/>
              <a:t>evaluare</a:t>
            </a:r>
            <a:r>
              <a:rPr lang="en-GB" sz="2800" dirty="0"/>
              <a:t> BCR-ABL la 3 </a:t>
            </a:r>
            <a:r>
              <a:rPr lang="en-GB" sz="2800" dirty="0" err="1"/>
              <a:t>luni</a:t>
            </a:r>
            <a:r>
              <a:rPr lang="en-GB" sz="2800" dirty="0"/>
              <a:t> de la </a:t>
            </a:r>
            <a:r>
              <a:rPr lang="en-GB" sz="2800" dirty="0" err="1"/>
              <a:t>initierea</a:t>
            </a:r>
            <a:r>
              <a:rPr lang="en-GB" sz="2800" dirty="0"/>
              <a:t> TKI</a:t>
            </a:r>
          </a:p>
        </p:txBody>
      </p:sp>
    </p:spTree>
    <p:extLst>
      <p:ext uri="{BB962C8B-B14F-4D97-AF65-F5344CB8AC3E}">
        <p14:creationId xmlns:p14="http://schemas.microsoft.com/office/powerpoint/2010/main" val="1629725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itle 4"/>
          <p:cNvSpPr>
            <a:spLocks noGrp="1"/>
          </p:cNvSpPr>
          <p:nvPr>
            <p:ph type="title"/>
          </p:nvPr>
        </p:nvSpPr>
        <p:spPr>
          <a:xfrm>
            <a:off x="2411646" y="0"/>
            <a:ext cx="7739063" cy="900112"/>
          </a:xfrm>
        </p:spPr>
        <p:txBody>
          <a:bodyPr/>
          <a:lstStyle/>
          <a:p>
            <a:pPr eaLnBrk="1" hangingPunct="1"/>
            <a:r>
              <a:rPr lang="ro-RO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Criterii de răspuns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490900"/>
            <a:ext cx="191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Baccarani</a:t>
            </a:r>
            <a:r>
              <a:rPr lang="en-US" sz="1200" dirty="0"/>
              <a:t> et all. Blood 2013</a:t>
            </a:r>
          </a:p>
        </p:txBody>
      </p:sp>
      <p:pic>
        <p:nvPicPr>
          <p:cNvPr id="2" name="Picture 2" descr="C:\Users\rodir\Desktop\New Bitmap Ima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" y="890588"/>
            <a:ext cx="8073521" cy="54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2F019-2DB3-43EE-A57C-C9BBD2005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0" y="260481"/>
            <a:ext cx="8274020" cy="6337038"/>
          </a:xfrm>
        </p:spPr>
      </p:pic>
    </p:spTree>
    <p:extLst>
      <p:ext uri="{BB962C8B-B14F-4D97-AF65-F5344CB8AC3E}">
        <p14:creationId xmlns:p14="http://schemas.microsoft.com/office/powerpoint/2010/main" val="20803523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1400"/>
              <a:t>Chronic myeloid leukaemia: ESMO Clinical Practice Guidelines for diagnosis, treatment and follow-up</a:t>
            </a:r>
            <a:r>
              <a:rPr lang="en-US" sz="1400" baseline="30000"/>
              <a:t>†</a:t>
            </a:r>
            <a:endParaRPr lang="en-US" sz="1400"/>
          </a:p>
          <a:p>
            <a:pPr eaLnBrk="1" hangingPunct="1"/>
            <a:r>
              <a:rPr lang="en-US" sz="1200"/>
              <a:t>Ann Oncol. 2017;28(suppl_4):iv41-iv51. doi:10.1093/annonc/mdx219</a:t>
            </a:r>
          </a:p>
          <a:p>
            <a:pPr eaLnBrk="1" hangingPunct="1"/>
            <a:r>
              <a:rPr lang="en-US" sz="1200"/>
              <a:t>Ann Oncol |  © The Author 2017. Published by Oxford University Press on behalf of the European Society for Medical Oncology. All rights reserved. For Permissions, please email: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endParaRPr 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536575"/>
            <a:ext cx="8915401" cy="43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84175"/>
            <a:ext cx="4343400" cy="4187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5943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1400"/>
              <a:t>Chronic myeloid leukaemia: ESMO Clinical Practice Guidelines for diagnosis, treatment and follow-up</a:t>
            </a:r>
            <a:r>
              <a:rPr lang="en-US" sz="1400" baseline="30000"/>
              <a:t>†</a:t>
            </a:r>
            <a:endParaRPr lang="en-US" sz="1400"/>
          </a:p>
          <a:p>
            <a:pPr eaLnBrk="1" hangingPunct="1"/>
            <a:r>
              <a:rPr lang="en-US" sz="1200"/>
              <a:t>Ann Oncol. 2017;28(suppl_4):iv41-iv51. doi:10.1093/annonc/mdx219</a:t>
            </a:r>
          </a:p>
          <a:p>
            <a:pPr eaLnBrk="1" hangingPunct="1"/>
            <a:r>
              <a:rPr lang="en-US" sz="1200"/>
              <a:t>Ann Oncol |  © The Author 2017. Published by Oxford University Press on behalf of the European Society for Medical Oncology. All rights reserved. For Permissions, please email: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endParaRPr 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536575"/>
            <a:ext cx="8915401" cy="43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384175"/>
            <a:ext cx="2864224" cy="4187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7658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Costuri ridicate - discontinuarea terapiei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5 ani tratament, 2 ani MMR</a:t>
            </a:r>
          </a:p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Monitorizare lunara</a:t>
            </a:r>
          </a:p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Laborator standardizat</a:t>
            </a: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Tineri/discontinuarea terapiei – DASATINIB, NILOTINIB</a:t>
            </a:r>
          </a:p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Varstnici - IMATINIB</a:t>
            </a:r>
          </a:p>
        </p:txBody>
      </p:sp>
    </p:spTree>
    <p:extLst>
      <p:ext uri="{BB962C8B-B14F-4D97-AF65-F5344CB8AC3E}">
        <p14:creationId xmlns:p14="http://schemas.microsoft.com/office/powerpoint/2010/main" val="11787673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Faza accelerata si blastica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biectiv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reconversia în fază cronică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Glivec (800 mg/zi)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Dasatinib (140 mg/zi) sau utilizând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combinaţii polichimioterapice asemănătoare celor utilizate în tratamentul leucemiilor acute de novo.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Numai 25% din aceşti bolnavi obţin RC.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10-15% din bolnavii în faza blastică supravieţuiesc &gt;1an.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Allotransplantul de celule stem periferice se indică la pacienţii în faza blastică sau accelerată, tineri care răspund la terapie.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Deşi rata mortalităţii este deosebit de mare, un procent redus de bolnavi supravieţuind &gt;5 ani.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LMC –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primul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neoplasm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caracterizat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d.p.d.v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genetic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LMC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 boală clonală a celulei stem hematopoietice, ce se manifestă în primul rând prin expansiunea compartimentului mieloid 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LMC apare la nivelul unei celule stem ce a dobâ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dit o anomalie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citogenetică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specifică – cromosomul Philadelphia (cr Ph1) – care îi conferă un avantaj de proliferare în raport cu celulele stem normale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9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/>
              <a:t>Questions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419557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5943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sz="3400" dirty="0"/>
              <a:t>34 year old patient, with abrupt onset for one week, fever, hemorrhagic syndrome. Without organomegaly. Lab tests: hemoglobin 6,2 g/dl, leukocytes 78 000/mm3, platelets 34 000/mm3, leukocytic formula: small blasts, scant cytoplasm, dense chromatin, indistinct nucleoli. Which of the following statements are true?</a:t>
            </a:r>
          </a:p>
          <a:p>
            <a:pPr marL="0" indent="0" algn="just">
              <a:buNone/>
            </a:pPr>
            <a:r>
              <a:rPr lang="ro-RO" sz="3400" dirty="0"/>
              <a:t>	a.	Bone marrow aspirate is mandatory with morphologic, cytochemical staining, immunophenotyping, cytogenetic and molecular analysis, because the diagnosis suspicion is acute leukemia</a:t>
            </a:r>
          </a:p>
          <a:p>
            <a:pPr marL="0" indent="0" algn="just">
              <a:buNone/>
            </a:pPr>
            <a:r>
              <a:rPr lang="ro-RO" sz="3400" dirty="0"/>
              <a:t>	b.	A negative MPO reaction is enough to exclude AML diagnosis.</a:t>
            </a:r>
          </a:p>
          <a:p>
            <a:pPr marL="0" indent="0" algn="just">
              <a:buNone/>
            </a:pPr>
            <a:r>
              <a:rPr lang="ro-RO" sz="3400" dirty="0"/>
              <a:t>	c.	If the cytogenetic exam identifies the Ph1 chromosome, the diagnosis is chronic phase CML.</a:t>
            </a:r>
          </a:p>
          <a:p>
            <a:pPr marL="0" indent="0" algn="just">
              <a:buNone/>
            </a:pPr>
            <a:r>
              <a:rPr lang="ro-RO" sz="3400" dirty="0"/>
              <a:t>	d.	If the molecular exam identifies the  BCR-ABL gene p190, the diagnosis is blastic phase CML.</a:t>
            </a:r>
          </a:p>
          <a:p>
            <a:pPr marL="0" indent="0" algn="just">
              <a:buNone/>
            </a:pPr>
            <a:r>
              <a:rPr lang="ro-RO" sz="3400" dirty="0"/>
              <a:t>	e.	If the molecular exam identifies the BCR-ABL gene p190, the diagnosis is bad prognosis ALL.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9272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ALL treatment:</a:t>
            </a:r>
          </a:p>
          <a:p>
            <a:r>
              <a:rPr lang="en-US" sz="2800" dirty="0"/>
              <a:t>a.	Is curative </a:t>
            </a:r>
          </a:p>
          <a:p>
            <a:r>
              <a:rPr lang="en-US" sz="2800" dirty="0"/>
              <a:t>b.	</a:t>
            </a:r>
            <a:r>
              <a:rPr lang="en-US" sz="2800" dirty="0" err="1"/>
              <a:t>AlloSCT</a:t>
            </a:r>
            <a:r>
              <a:rPr lang="en-US" sz="2800" dirty="0"/>
              <a:t> is not recommended in patients with ALL  </a:t>
            </a:r>
          </a:p>
          <a:p>
            <a:r>
              <a:rPr lang="en-US" sz="2800" dirty="0"/>
              <a:t>c.	In consolidation are use high dose chemotherapy </a:t>
            </a:r>
          </a:p>
          <a:p>
            <a:r>
              <a:rPr lang="en-US" sz="2800" dirty="0"/>
              <a:t>d.	</a:t>
            </a:r>
            <a:r>
              <a:rPr lang="en-US" sz="2800" dirty="0" err="1"/>
              <a:t>AutoSCT</a:t>
            </a:r>
            <a:r>
              <a:rPr lang="en-US" sz="2800" dirty="0"/>
              <a:t> is recommended in first CR in Ph1 positive patients </a:t>
            </a:r>
          </a:p>
          <a:p>
            <a:r>
              <a:rPr lang="en-US" sz="2800" dirty="0"/>
              <a:t>e.	CNS </a:t>
            </a:r>
            <a:r>
              <a:rPr lang="en-US" sz="2800" dirty="0" err="1"/>
              <a:t>prophilaxis</a:t>
            </a:r>
            <a:r>
              <a:rPr lang="en-US" sz="2800" dirty="0"/>
              <a:t> </a:t>
            </a:r>
            <a:r>
              <a:rPr lang="ro-RO" sz="2800" dirty="0"/>
              <a:t>i</a:t>
            </a:r>
            <a:r>
              <a:rPr lang="en-US" sz="2800" dirty="0"/>
              <a:t>s mandatory </a:t>
            </a:r>
          </a:p>
        </p:txBody>
      </p:sp>
    </p:spTree>
    <p:extLst>
      <p:ext uri="{BB962C8B-B14F-4D97-AF65-F5344CB8AC3E}">
        <p14:creationId xmlns:p14="http://schemas.microsoft.com/office/powerpoint/2010/main" val="294578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1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Examenul maduvei osoase hematogene in leucemia acuta limfoblastica:</a:t>
            </a:r>
          </a:p>
          <a:p>
            <a:r>
              <a:rPr lang="ro-RO" sz="2800" dirty="0"/>
              <a:t>a.	Nu este obligatoriu, diagnosticul fiind stabilit pe examenul sangelui periferic</a:t>
            </a:r>
          </a:p>
          <a:p>
            <a:r>
              <a:rPr lang="ro-RO" sz="2800" dirty="0"/>
              <a:t>b.	Nu se efectueaza la diagnostic pentru ca exista trombocitopenie si exista risc crescut de sangerare</a:t>
            </a:r>
          </a:p>
          <a:p>
            <a:r>
              <a:rPr lang="ro-RO" sz="2800" dirty="0"/>
              <a:t>c.	Evidentiaza prezenta de limfoblasti &gt; 20%, criteriu necesar pentru diagnostic</a:t>
            </a:r>
          </a:p>
          <a:p>
            <a:r>
              <a:rPr lang="ro-RO" sz="2800" dirty="0"/>
              <a:t>d.	Evidentiaza maduva hipocelulara, astfel explicandu-se citopeniile din sangele periferic</a:t>
            </a:r>
          </a:p>
          <a:p>
            <a:r>
              <a:rPr lang="ro-RO" sz="2800" dirty="0"/>
              <a:t>e.	Evidentiaza prezenta de rare insule de celule hematopoetice si prezenta de celule adipoase care inlocuiesc celularitatea medulara normal.</a:t>
            </a:r>
          </a:p>
        </p:txBody>
      </p:sp>
    </p:spTree>
    <p:extLst>
      <p:ext uri="{BB962C8B-B14F-4D97-AF65-F5344CB8AC3E}">
        <p14:creationId xmlns:p14="http://schemas.microsoft.com/office/powerpoint/2010/main" val="35969219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Positive diagnosis in AML requires:</a:t>
            </a:r>
          </a:p>
          <a:p>
            <a:r>
              <a:rPr lang="en-US" sz="3200" dirty="0"/>
              <a:t>a.	Peripheral blood </a:t>
            </a:r>
            <a:r>
              <a:rPr lang="en-US" sz="3200" dirty="0" err="1"/>
              <a:t>myeloblasts</a:t>
            </a:r>
            <a:r>
              <a:rPr lang="en-US" sz="3200" dirty="0"/>
              <a:t> &gt; 50% </a:t>
            </a:r>
          </a:p>
          <a:p>
            <a:r>
              <a:rPr lang="en-US" sz="3200" dirty="0"/>
              <a:t>b.	Bone marrow </a:t>
            </a:r>
            <a:r>
              <a:rPr lang="en-US" sz="3200" dirty="0" err="1"/>
              <a:t>myeloblasts</a:t>
            </a:r>
            <a:r>
              <a:rPr lang="en-US" sz="3200" dirty="0"/>
              <a:t> &gt; 20% </a:t>
            </a:r>
          </a:p>
          <a:p>
            <a:r>
              <a:rPr lang="en-US" sz="3200" dirty="0"/>
              <a:t>c.	Positive PAS reaction </a:t>
            </a:r>
          </a:p>
          <a:p>
            <a:r>
              <a:rPr lang="en-US" sz="3200" dirty="0"/>
              <a:t>d.	</a:t>
            </a:r>
            <a:r>
              <a:rPr lang="en-US" sz="3200" dirty="0" err="1"/>
              <a:t>Imunophenotype</a:t>
            </a:r>
            <a:r>
              <a:rPr lang="en-US" sz="3200" dirty="0"/>
              <a:t> analysis shows positive CD13, CD33, CD34</a:t>
            </a:r>
          </a:p>
          <a:p>
            <a:r>
              <a:rPr lang="en-US" sz="3200" dirty="0"/>
              <a:t>e.	The cytogenetic and molecular exams in order to establish prognostic risk </a:t>
            </a:r>
          </a:p>
        </p:txBody>
      </p:sp>
    </p:spTree>
    <p:extLst>
      <p:ext uri="{BB962C8B-B14F-4D97-AF65-F5344CB8AC3E}">
        <p14:creationId xmlns:p14="http://schemas.microsoft.com/office/powerpoint/2010/main" val="20761802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74345"/>
            <a:ext cx="7772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35 year old patient, known, with acute lymphoblastic leukemia (ALL), in first year after </a:t>
            </a:r>
            <a:r>
              <a:rPr lang="en-US" sz="2400" dirty="0" err="1"/>
              <a:t>achived</a:t>
            </a:r>
            <a:r>
              <a:rPr lang="en-US" sz="2400" dirty="0"/>
              <a:t> CR (complete remission), complaining of dizziness, headache, fever for 4-5 days. Lab tests: hemoglobin 7,5 g/dl, leukocytes 22 000/mm3, platelets 45 000/mm3. </a:t>
            </a:r>
            <a:r>
              <a:rPr lang="en-US" sz="2400" dirty="0" err="1"/>
              <a:t>Leukocytic</a:t>
            </a:r>
            <a:r>
              <a:rPr lang="en-US" sz="2400" dirty="0"/>
              <a:t> formula: 1% blasts and the rest mature blood cells. Which of the following statements are true:</a:t>
            </a:r>
          </a:p>
          <a:p>
            <a:r>
              <a:rPr lang="en-US" sz="2400" dirty="0"/>
              <a:t>a.	Because there are anemia, thrombocytopenia and 1% blasts, the disease has probably relapsed.</a:t>
            </a:r>
          </a:p>
          <a:p>
            <a:r>
              <a:rPr lang="en-US" sz="2400" dirty="0"/>
              <a:t>b.	bone marrow aspirate is recommended because there are pancytopenia and 1% blasts in the peripheral blood.</a:t>
            </a:r>
          </a:p>
          <a:p>
            <a:r>
              <a:rPr lang="en-US" sz="2400" dirty="0"/>
              <a:t>c.	He/she is </a:t>
            </a:r>
            <a:r>
              <a:rPr lang="en-US" sz="2400" dirty="0" err="1"/>
              <a:t>refered</a:t>
            </a:r>
            <a:r>
              <a:rPr lang="en-US" sz="2400" dirty="0"/>
              <a:t> to </a:t>
            </a:r>
            <a:r>
              <a:rPr lang="en-US" sz="2400" dirty="0" err="1"/>
              <a:t>alloSCT</a:t>
            </a:r>
            <a:r>
              <a:rPr lang="en-US" sz="2400" dirty="0"/>
              <a:t>.</a:t>
            </a:r>
          </a:p>
          <a:p>
            <a:r>
              <a:rPr lang="en-US" sz="2400" dirty="0"/>
              <a:t>d.	The right approach is a new CR induction and then </a:t>
            </a:r>
            <a:r>
              <a:rPr lang="en-US" sz="2400" dirty="0" err="1"/>
              <a:t>autoSCT</a:t>
            </a:r>
            <a:endParaRPr lang="en-US" sz="2400" dirty="0"/>
          </a:p>
          <a:p>
            <a:r>
              <a:rPr lang="en-US" sz="2400" dirty="0"/>
              <a:t>e.	The right approach is a new CR induction and then </a:t>
            </a:r>
            <a:r>
              <a:rPr lang="en-US" sz="2400" dirty="0" err="1"/>
              <a:t>alloSCT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382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1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 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Care dintre factorii enumerati mai jos, reprezinta factor de prognostic favorabil in leucemia acuta limfoblastica: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a.	Prezenta organomegaliei – splenomegalie, hepatomegalie, poliadenopatie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b.	Absenta organomegaliei – splenomegalie, hepatomegalie, poliadenopatie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c.	Prezenta translocatiei t(9;22)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d.	Leucocite &lt; 30 000/mm3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e.	Absenta afectarii SNC</a:t>
            </a:r>
          </a:p>
        </p:txBody>
      </p:sp>
    </p:spTree>
    <p:extLst>
      <p:ext uri="{BB962C8B-B14F-4D97-AF65-F5344CB8AC3E}">
        <p14:creationId xmlns:p14="http://schemas.microsoft.com/office/powerpoint/2010/main" val="6298988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Arial" pitchFamily="34" charset="0"/>
                <a:cs typeface="Arial" pitchFamily="34" charset="0"/>
              </a:rPr>
              <a:t>Analiza imunofenotipica in leucemia acuta limfoblastica: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a.	Nu se indica, intrucat nu are rol in orientarea conduitei terapeutice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b.	Identifica anomalii citogenetice cu impact prognostic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c.	Defineste subtipurile de LAL, evidentiid marker de linie B, T si celula limfoida nediferentiata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d.	Evidentiaza markerii CD13, CD33, CD11c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e.	Evidentiaza prezenta t(8;14), cu prognostic nefavorabil </a:t>
            </a:r>
          </a:p>
        </p:txBody>
      </p:sp>
    </p:spTree>
    <p:extLst>
      <p:ext uri="{BB962C8B-B14F-4D97-AF65-F5344CB8AC3E}">
        <p14:creationId xmlns:p14="http://schemas.microsoft.com/office/powerpoint/2010/main" val="30745661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85" y="117693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36 year old patient, with fever for a week, dizziness, extensive ecchymosis, shin and calf skin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purpura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Lab tests: pancytopenia, platelets 5 000/mm3,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leucocytic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formula: 12% of blast cells, with many Auer rods,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schistocytes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 peripheral blood smear. Fibrinogen 120 mg/dl, fibrin degradation products +++, fibrin monomers +++. Which of the following statements are not true?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a.	The diagnosis is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myelodisplastic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syndrome because blasts aren’t &gt; 20%.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b.	The bone marrow aspirate is mandatory, because the diagnosis is acute leukemia.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c.	The bone marrow aspirate is not recommended because the thrombocytes are very low and that can lead to a high risk of bleeding.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d.	The diagnosis is AML3 with DIC (disseminated intravascular coagulation) and the bone marrow aspirate is necessary to confirm the diagnosis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e.	The fibrinogen high level is explained by an infection, because the patient has a fever.</a:t>
            </a:r>
          </a:p>
        </p:txBody>
      </p:sp>
    </p:spTree>
    <p:extLst>
      <p:ext uri="{BB962C8B-B14F-4D97-AF65-F5344CB8AC3E}">
        <p14:creationId xmlns:p14="http://schemas.microsoft.com/office/powerpoint/2010/main" val="2640130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latin typeface="Arial" pitchFamily="34" charset="0"/>
                <a:cs typeface="Arial" pitchFamily="34" charset="0"/>
              </a:rPr>
              <a:t>CR in acute leukemia means: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a.	Bone marrow blasts &lt; 5%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b.	Peripheral blood blasts &lt; 5%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c.	Bone marrow blasts &lt; 20%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d.	Granulocyte &gt; 1000/mm3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e.	Curability </a:t>
            </a:r>
          </a:p>
        </p:txBody>
      </p:sp>
    </p:spTree>
    <p:extLst>
      <p:ext uri="{BB962C8B-B14F-4D97-AF65-F5344CB8AC3E}">
        <p14:creationId xmlns:p14="http://schemas.microsoft.com/office/powerpoint/2010/main" val="144812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F10F-3105-49AB-8556-2014A9FF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Prezentare</a:t>
            </a:r>
            <a:r>
              <a:rPr lang="en-GB" dirty="0"/>
              <a:t> de </a:t>
            </a:r>
            <a:r>
              <a:rPr lang="en-GB" dirty="0" err="1"/>
              <a:t>caz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DF98-4AAE-4629-8C0A-7C94658BA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GB" dirty="0"/>
              <a:t>29 ani</a:t>
            </a:r>
          </a:p>
          <a:p>
            <a:r>
              <a:rPr lang="en-GB" dirty="0"/>
              <a:t>Rural</a:t>
            </a:r>
          </a:p>
          <a:p>
            <a:r>
              <a:rPr lang="en-GB" dirty="0"/>
              <a:t>Jena in </a:t>
            </a:r>
            <a:r>
              <a:rPr lang="en-GB" dirty="0" err="1"/>
              <a:t>hipocondrul</a:t>
            </a:r>
            <a:r>
              <a:rPr lang="en-GB" dirty="0"/>
              <a:t> </a:t>
            </a:r>
            <a:r>
              <a:rPr lang="en-GB" dirty="0" err="1"/>
              <a:t>stang</a:t>
            </a:r>
            <a:endParaRPr lang="en-GB" dirty="0"/>
          </a:p>
          <a:p>
            <a:r>
              <a:rPr lang="en-GB" dirty="0" err="1"/>
              <a:t>Ecografie</a:t>
            </a:r>
            <a:r>
              <a:rPr lang="en-GB" dirty="0"/>
              <a:t> </a:t>
            </a:r>
            <a:r>
              <a:rPr lang="en-GB" dirty="0" err="1"/>
              <a:t>abd</a:t>
            </a:r>
            <a:r>
              <a:rPr lang="en-GB" dirty="0"/>
              <a:t>: </a:t>
            </a:r>
            <a:r>
              <a:rPr lang="en-GB" dirty="0" err="1"/>
              <a:t>splina</a:t>
            </a:r>
            <a:r>
              <a:rPr lang="en-GB" dirty="0"/>
              <a:t> 24 cm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8862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74345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35 year old patient, known, with acute lymphoblastic leukemia (ALL), in first year after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achived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CR (complete remission), complaining of dizziness, headache, fever for 4-5 days. Lab tests: hemoglobin 7,5 g/dl, leukocytes 22 000/mm3, platelets 45 000/mm3.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Leukocytic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formula: 1% blasts and the rest mature blood cells. Which of the following statements are true: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a.	Because there are anemia, thrombocytopenia and 1% blasts, the disease has probably relapsed.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b.	Bone marrow aspirate is recommended because there are pancytopenia and 1% blasts in the peripheral blood.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c.	He/she is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refered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alloSCT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d.	The right approach is a new CR induction and then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autoSCT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e.	The right approach is a new CR induction and then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alloSCT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848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latin typeface="Arial" pitchFamily="34" charset="0"/>
                <a:cs typeface="Arial" pitchFamily="34" charset="0"/>
              </a:rPr>
              <a:t>Positive diagnosis in AML requires: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a.	Peripheral blood myeloblasts &gt; 50% 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b.	Bone marrow myeloblasts &gt; 20% 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c.	Positive PAS reaction 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d.	Imunophenotype analysis shows positive CD13, CD33, CD34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e.	The cytogenetic and molecular exams in order to establish prognostic risk </a:t>
            </a:r>
          </a:p>
        </p:txBody>
      </p:sp>
    </p:spTree>
    <p:extLst>
      <p:ext uri="{BB962C8B-B14F-4D97-AF65-F5344CB8AC3E}">
        <p14:creationId xmlns:p14="http://schemas.microsoft.com/office/powerpoint/2010/main" val="362134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89BD79-B81B-4685-B877-89F0107764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81000"/>
            <a:ext cx="8305800" cy="623551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4E34E-0A36-4CED-968A-6C47E4D1317D}"/>
              </a:ext>
            </a:extLst>
          </p:cNvPr>
          <p:cNvCxnSpPr>
            <a:cxnSpLocks/>
          </p:cNvCxnSpPr>
          <p:nvPr/>
        </p:nvCxnSpPr>
        <p:spPr>
          <a:xfrm flipV="1">
            <a:off x="1524000" y="28956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1296A0-5062-4E54-8ED3-FA837A73A2B0}"/>
              </a:ext>
            </a:extLst>
          </p:cNvPr>
          <p:cNvCxnSpPr>
            <a:cxnSpLocks/>
          </p:cNvCxnSpPr>
          <p:nvPr/>
        </p:nvCxnSpPr>
        <p:spPr>
          <a:xfrm flipV="1">
            <a:off x="1524000" y="12954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2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3665</Words>
  <Application>Microsoft Office PowerPoint</Application>
  <PresentationFormat>On-screen Show (4:3)</PresentationFormat>
  <Paragraphs>439</Paragraphs>
  <Slides>81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Meta Serif Office Pro</vt:lpstr>
      <vt:lpstr>Times New Roman</vt:lpstr>
      <vt:lpstr>Wingdings</vt:lpstr>
      <vt:lpstr>Office Theme</vt:lpstr>
      <vt:lpstr>NEOPLAZII MIELOPROLIFERATIVE CRONICE</vt:lpstr>
      <vt:lpstr>PowerPoint Presentation</vt:lpstr>
      <vt:lpstr>Clasificare  neoplazii mieloproliferative cronice WHO 2016</vt:lpstr>
      <vt:lpstr>PowerPoint Presentation</vt:lpstr>
      <vt:lpstr>PowerPoint Presentation</vt:lpstr>
      <vt:lpstr>LEUCEMIA MIELOIDĂ CRONICĂ</vt:lpstr>
      <vt:lpstr>LMC – primul neoplasm caracterizat d.p.d.v genetic</vt:lpstr>
      <vt:lpstr>Prezentare de caz</vt:lpstr>
      <vt:lpstr>PowerPoint Presentation</vt:lpstr>
      <vt:lpstr>PowerPoint Presentation</vt:lpstr>
      <vt:lpstr>PowerPoint Presentation</vt:lpstr>
      <vt:lpstr>PowerPoint Presentation</vt:lpstr>
      <vt:lpstr>Leucemia mieloidă cronică - generalităţi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Evoluția naturală a bolii</vt:lpstr>
      <vt:lpstr>Faza cronică – 70-90%</vt:lpstr>
      <vt:lpstr>Hemoleucograma</vt:lpstr>
      <vt:lpstr>PowerPoint Presentation</vt:lpstr>
      <vt:lpstr>PowerPoint Presentation</vt:lpstr>
      <vt:lpstr>Medulograma</vt:lpstr>
      <vt:lpstr>Paraclinic</vt:lpstr>
      <vt:lpstr>Criterii de diagnostic LGC în faza cronică</vt:lpstr>
      <vt:lpstr>Faza accelerată</vt:lpstr>
      <vt:lpstr>PowerPoint Presentation</vt:lpstr>
      <vt:lpstr>Faza blastică – LAM/LAL</vt:lpstr>
      <vt:lpstr>Diagnostic diferenţial</vt:lpstr>
      <vt:lpstr>Clinic PV</vt:lpstr>
      <vt:lpstr>Criterii WHO 2016 de diagnostic în policitemia vera</vt:lpstr>
      <vt:lpstr>PowerPoint Presentation</vt:lpstr>
      <vt:lpstr>PowerPoint Presentation</vt:lpstr>
      <vt:lpstr>Principii de tratament PV</vt:lpstr>
      <vt:lpstr>Clinic TE</vt:lpstr>
      <vt:lpstr>CRITERIILE WHO 2016 DE DIAGNOSTIC AL TROMBOCITEMIEI ESENTIALE</vt:lpstr>
      <vt:lpstr>PowerPoint Presentation</vt:lpstr>
      <vt:lpstr>PowerPoint Presentation</vt:lpstr>
      <vt:lpstr>MMM </vt:lpstr>
      <vt:lpstr>Criterii WHO 2016 de diagnostic in MMM</vt:lpstr>
      <vt:lpstr>PowerPoint Presentation</vt:lpstr>
      <vt:lpstr>PowerPoint Presentation</vt:lpstr>
      <vt:lpstr>PowerPoint Presentation</vt:lpstr>
      <vt:lpstr>Factori prognostici LMC</vt:lpstr>
      <vt:lpstr>PowerPoint Presentation</vt:lpstr>
      <vt:lpstr>PowerPoint Presentation</vt:lpstr>
      <vt:lpstr>Complicatii</vt:lpstr>
      <vt:lpstr>Tratament - scop</vt:lpstr>
      <vt:lpstr>Tratament</vt:lpstr>
      <vt:lpstr>Allogeneic hematopoietic stem cell transplantation (AHSCT)</vt:lpstr>
      <vt:lpstr>AlloSCT isn’t the first line therapy</vt:lpstr>
      <vt:lpstr>PowerPoint Presentation</vt:lpstr>
      <vt:lpstr>Caz clinic</vt:lpstr>
      <vt:lpstr>Caz clinic</vt:lpstr>
      <vt:lpstr>Analiza moleculara – RT-PCR</vt:lpstr>
      <vt:lpstr>PowerPoint Presentation</vt:lpstr>
      <vt:lpstr>TKI – terapia standard de linia I – blocheaza situsul pentru ATP al tirozinkinazei, rezulta blocarea activitatii enzimatice si a efectului pe care il are activarea in exces a tirozinkinazei in biologia moleculara a clonei maligne</vt:lpstr>
      <vt:lpstr>PowerPoint Presentation</vt:lpstr>
      <vt:lpstr>Evaluarea răspunsului</vt:lpstr>
      <vt:lpstr>PowerPoint Presentation</vt:lpstr>
      <vt:lpstr>PowerPoint Presentation</vt:lpstr>
      <vt:lpstr>Criterii de răspuns </vt:lpstr>
      <vt:lpstr>PowerPoint Presentation</vt:lpstr>
      <vt:lpstr>PowerPoint Presentation</vt:lpstr>
      <vt:lpstr>PowerPoint Presentation</vt:lpstr>
      <vt:lpstr>Costuri ridicate - discontinuarea terapiei</vt:lpstr>
      <vt:lpstr>Faza accelerata si blastica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LGC</dc:title>
  <dc:creator>Rodica</dc:creator>
  <cp:lastModifiedBy>Rodica Rotaru</cp:lastModifiedBy>
  <cp:revision>207</cp:revision>
  <dcterms:created xsi:type="dcterms:W3CDTF">2016-03-14T18:26:55Z</dcterms:created>
  <dcterms:modified xsi:type="dcterms:W3CDTF">2020-03-11T14:57:36Z</dcterms:modified>
</cp:coreProperties>
</file>