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63" r:id="rId4"/>
    <p:sldId id="364" r:id="rId5"/>
    <p:sldId id="280" r:id="rId6"/>
    <p:sldId id="279" r:id="rId7"/>
    <p:sldId id="278" r:id="rId8"/>
    <p:sldId id="346" r:id="rId9"/>
    <p:sldId id="275" r:id="rId10"/>
    <p:sldId id="257" r:id="rId11"/>
    <p:sldId id="258" r:id="rId12"/>
    <p:sldId id="260" r:id="rId13"/>
    <p:sldId id="361" r:id="rId14"/>
    <p:sldId id="360" r:id="rId15"/>
    <p:sldId id="261" r:id="rId16"/>
    <p:sldId id="262" r:id="rId17"/>
    <p:sldId id="265" r:id="rId18"/>
    <p:sldId id="266" r:id="rId19"/>
    <p:sldId id="267" r:id="rId20"/>
    <p:sldId id="273" r:id="rId21"/>
    <p:sldId id="341" r:id="rId22"/>
    <p:sldId id="342" r:id="rId23"/>
    <p:sldId id="343" r:id="rId24"/>
    <p:sldId id="344" r:id="rId25"/>
    <p:sldId id="347" r:id="rId26"/>
    <p:sldId id="349" r:id="rId27"/>
    <p:sldId id="350" r:id="rId28"/>
    <p:sldId id="351" r:id="rId29"/>
    <p:sldId id="271" r:id="rId30"/>
    <p:sldId id="272" r:id="rId31"/>
    <p:sldId id="352" r:id="rId32"/>
    <p:sldId id="353" r:id="rId33"/>
    <p:sldId id="269" r:id="rId34"/>
    <p:sldId id="354" r:id="rId35"/>
    <p:sldId id="355" r:id="rId36"/>
    <p:sldId id="356" r:id="rId37"/>
    <p:sldId id="357" r:id="rId38"/>
    <p:sldId id="358" r:id="rId39"/>
    <p:sldId id="359" r:id="rId40"/>
    <p:sldId id="270" r:id="rId4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24" y="56"/>
      </p:cViewPr>
      <p:guideLst/>
    </p:cSldViewPr>
  </p:slideViewPr>
  <p:outlineViewPr>
    <p:cViewPr>
      <p:scale>
        <a:sx n="33" d="100"/>
        <a:sy n="33" d="100"/>
      </p:scale>
      <p:origin x="0" y="-18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59B44-D950-4218-A8D5-105C024AEF5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B9A79E-2B29-4B53-93B2-F3BDA210547C}">
      <dgm:prSet custT="1"/>
      <dgm:spPr/>
      <dgm:t>
        <a:bodyPr/>
        <a:lstStyle/>
        <a:p>
          <a:r>
            <a:rPr lang="ro-RO" sz="2400" dirty="0" err="1"/>
            <a:t>We</a:t>
          </a:r>
          <a:r>
            <a:rPr lang="en-US" sz="2400" dirty="0"/>
            <a:t> diagnose B12 deficiency and prescribe B12 injections 1000ug weekly x4 then 1000ug a month indefinitely. </a:t>
          </a:r>
        </a:p>
      </dgm:t>
    </dgm:pt>
    <dgm:pt modelId="{E1A5B86D-5B41-42A3-A2A9-5DBFA6185B1B}" type="parTrans" cxnId="{8415BDE6-042B-4C67-890A-9D37F2DDBCD7}">
      <dgm:prSet/>
      <dgm:spPr/>
      <dgm:t>
        <a:bodyPr/>
        <a:lstStyle/>
        <a:p>
          <a:endParaRPr lang="en-US"/>
        </a:p>
      </dgm:t>
    </dgm:pt>
    <dgm:pt modelId="{EAF73112-6C15-4EE4-B5DD-EC93C4B86C87}" type="sibTrans" cxnId="{8415BDE6-042B-4C67-890A-9D37F2DDBCD7}">
      <dgm:prSet/>
      <dgm:spPr/>
      <dgm:t>
        <a:bodyPr/>
        <a:lstStyle/>
        <a:p>
          <a:endParaRPr lang="en-US"/>
        </a:p>
      </dgm:t>
    </dgm:pt>
    <dgm:pt modelId="{25D9337D-867F-460A-8E15-698DD7126F48}">
      <dgm:prSet/>
      <dgm:spPr/>
      <dgm:t>
        <a:bodyPr/>
        <a:lstStyle/>
        <a:p>
          <a:r>
            <a:rPr lang="en-US" dirty="0"/>
            <a:t>In 1 month the patient feels remarkably better and her blood counts have all improved. </a:t>
          </a:r>
        </a:p>
      </dgm:t>
    </dgm:pt>
    <dgm:pt modelId="{58AD36C4-162E-42BC-A4F9-41B45B789F7C}" type="parTrans" cxnId="{45FFF0B4-FA1E-44AE-A76E-DDE77F7B48D5}">
      <dgm:prSet/>
      <dgm:spPr/>
      <dgm:t>
        <a:bodyPr/>
        <a:lstStyle/>
        <a:p>
          <a:endParaRPr lang="en-US"/>
        </a:p>
      </dgm:t>
    </dgm:pt>
    <dgm:pt modelId="{AD928F17-961E-4BAA-8E3F-DBA35F4C87C2}" type="sibTrans" cxnId="{45FFF0B4-FA1E-44AE-A76E-DDE77F7B48D5}">
      <dgm:prSet/>
      <dgm:spPr/>
      <dgm:t>
        <a:bodyPr/>
        <a:lstStyle/>
        <a:p>
          <a:endParaRPr lang="en-US"/>
        </a:p>
      </dgm:t>
    </dgm:pt>
    <dgm:pt modelId="{52B57EE9-F77B-4BAE-A161-EF5CC283DC7E}" type="pres">
      <dgm:prSet presAssocID="{45D59B44-D950-4218-A8D5-105C024AEF5E}" presName="root" presStyleCnt="0">
        <dgm:presLayoutVars>
          <dgm:dir/>
          <dgm:resizeHandles val="exact"/>
        </dgm:presLayoutVars>
      </dgm:prSet>
      <dgm:spPr/>
    </dgm:pt>
    <dgm:pt modelId="{551544C8-38B1-4554-95BE-37143FFA3A62}" type="pres">
      <dgm:prSet presAssocID="{E4B9A79E-2B29-4B53-93B2-F3BDA210547C}" presName="compNode" presStyleCnt="0"/>
      <dgm:spPr/>
    </dgm:pt>
    <dgm:pt modelId="{66BEF549-1CF2-4DF4-A996-EB9174AD2C18}" type="pres">
      <dgm:prSet presAssocID="{E4B9A79E-2B29-4B53-93B2-F3BDA21054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ingă"/>
        </a:ext>
      </dgm:extLst>
    </dgm:pt>
    <dgm:pt modelId="{668A6B47-D4B3-4C60-B83C-53A435450AB7}" type="pres">
      <dgm:prSet presAssocID="{E4B9A79E-2B29-4B53-93B2-F3BDA210547C}" presName="spaceRect" presStyleCnt="0"/>
      <dgm:spPr/>
    </dgm:pt>
    <dgm:pt modelId="{ACC09CD4-3026-4DF7-A528-59FC4C4C6F16}" type="pres">
      <dgm:prSet presAssocID="{E4B9A79E-2B29-4B53-93B2-F3BDA210547C}" presName="textRect" presStyleLbl="revTx" presStyleIdx="0" presStyleCnt="2" custLinFactNeighborY="1062">
        <dgm:presLayoutVars>
          <dgm:chMax val="1"/>
          <dgm:chPref val="1"/>
        </dgm:presLayoutVars>
      </dgm:prSet>
      <dgm:spPr/>
    </dgm:pt>
    <dgm:pt modelId="{BDCBC824-D785-4294-A1EF-53E3744FE6BD}" type="pres">
      <dgm:prSet presAssocID="{EAF73112-6C15-4EE4-B5DD-EC93C4B86C87}" presName="sibTrans" presStyleCnt="0"/>
      <dgm:spPr/>
    </dgm:pt>
    <dgm:pt modelId="{39FACA91-5867-45EC-AFE2-83D13CF8AA37}" type="pres">
      <dgm:prSet presAssocID="{25D9337D-867F-460A-8E15-698DD7126F48}" presName="compNode" presStyleCnt="0"/>
      <dgm:spPr/>
    </dgm:pt>
    <dgm:pt modelId="{36C910EB-C0AF-433F-A26F-9CD91372709B}" type="pres">
      <dgm:prSet presAssocID="{25D9337D-867F-460A-8E15-698DD7126F4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fuzie"/>
        </a:ext>
      </dgm:extLst>
    </dgm:pt>
    <dgm:pt modelId="{54CC5BFA-7497-4471-A187-63972314A2F4}" type="pres">
      <dgm:prSet presAssocID="{25D9337D-867F-460A-8E15-698DD7126F48}" presName="spaceRect" presStyleCnt="0"/>
      <dgm:spPr/>
    </dgm:pt>
    <dgm:pt modelId="{EB496A55-3D43-4D58-89FD-520726486CAC}" type="pres">
      <dgm:prSet presAssocID="{25D9337D-867F-460A-8E15-698DD7126F4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FB21711-7805-4411-A542-51AC859D0950}" type="presOf" srcId="{25D9337D-867F-460A-8E15-698DD7126F48}" destId="{EB496A55-3D43-4D58-89FD-520726486CAC}" srcOrd="0" destOrd="0" presId="urn:microsoft.com/office/officeart/2018/2/layout/IconLabelList"/>
    <dgm:cxn modelId="{A50D0352-1819-4C06-9850-E344F00B32BE}" type="presOf" srcId="{45D59B44-D950-4218-A8D5-105C024AEF5E}" destId="{52B57EE9-F77B-4BAE-A161-EF5CC283DC7E}" srcOrd="0" destOrd="0" presId="urn:microsoft.com/office/officeart/2018/2/layout/IconLabelList"/>
    <dgm:cxn modelId="{F503DD78-EDD0-425C-8119-5BD7B0E3DB1F}" type="presOf" srcId="{E4B9A79E-2B29-4B53-93B2-F3BDA210547C}" destId="{ACC09CD4-3026-4DF7-A528-59FC4C4C6F16}" srcOrd="0" destOrd="0" presId="urn:microsoft.com/office/officeart/2018/2/layout/IconLabelList"/>
    <dgm:cxn modelId="{45FFF0B4-FA1E-44AE-A76E-DDE77F7B48D5}" srcId="{45D59B44-D950-4218-A8D5-105C024AEF5E}" destId="{25D9337D-867F-460A-8E15-698DD7126F48}" srcOrd="1" destOrd="0" parTransId="{58AD36C4-162E-42BC-A4F9-41B45B789F7C}" sibTransId="{AD928F17-961E-4BAA-8E3F-DBA35F4C87C2}"/>
    <dgm:cxn modelId="{8415BDE6-042B-4C67-890A-9D37F2DDBCD7}" srcId="{45D59B44-D950-4218-A8D5-105C024AEF5E}" destId="{E4B9A79E-2B29-4B53-93B2-F3BDA210547C}" srcOrd="0" destOrd="0" parTransId="{E1A5B86D-5B41-42A3-A2A9-5DBFA6185B1B}" sibTransId="{EAF73112-6C15-4EE4-B5DD-EC93C4B86C87}"/>
    <dgm:cxn modelId="{0BA135DC-7194-4871-822F-B9782DACB7EE}" type="presParOf" srcId="{52B57EE9-F77B-4BAE-A161-EF5CC283DC7E}" destId="{551544C8-38B1-4554-95BE-37143FFA3A62}" srcOrd="0" destOrd="0" presId="urn:microsoft.com/office/officeart/2018/2/layout/IconLabelList"/>
    <dgm:cxn modelId="{C5F9788A-4E4D-426C-B3A2-8A02F7BE88F8}" type="presParOf" srcId="{551544C8-38B1-4554-95BE-37143FFA3A62}" destId="{66BEF549-1CF2-4DF4-A996-EB9174AD2C18}" srcOrd="0" destOrd="0" presId="urn:microsoft.com/office/officeart/2018/2/layout/IconLabelList"/>
    <dgm:cxn modelId="{7B2A2539-FEC0-44C4-BEFC-F14C2FD60EBA}" type="presParOf" srcId="{551544C8-38B1-4554-95BE-37143FFA3A62}" destId="{668A6B47-D4B3-4C60-B83C-53A435450AB7}" srcOrd="1" destOrd="0" presId="urn:microsoft.com/office/officeart/2018/2/layout/IconLabelList"/>
    <dgm:cxn modelId="{67F66015-7688-4207-9690-B7BAAAA6D8B1}" type="presParOf" srcId="{551544C8-38B1-4554-95BE-37143FFA3A62}" destId="{ACC09CD4-3026-4DF7-A528-59FC4C4C6F16}" srcOrd="2" destOrd="0" presId="urn:microsoft.com/office/officeart/2018/2/layout/IconLabelList"/>
    <dgm:cxn modelId="{B9598529-0538-4415-AF6B-2783F4602199}" type="presParOf" srcId="{52B57EE9-F77B-4BAE-A161-EF5CC283DC7E}" destId="{BDCBC824-D785-4294-A1EF-53E3744FE6BD}" srcOrd="1" destOrd="0" presId="urn:microsoft.com/office/officeart/2018/2/layout/IconLabelList"/>
    <dgm:cxn modelId="{B07DEDFB-7CED-4AF5-9502-ECA858CF51E1}" type="presParOf" srcId="{52B57EE9-F77B-4BAE-A161-EF5CC283DC7E}" destId="{39FACA91-5867-45EC-AFE2-83D13CF8AA37}" srcOrd="2" destOrd="0" presId="urn:microsoft.com/office/officeart/2018/2/layout/IconLabelList"/>
    <dgm:cxn modelId="{31EB0679-186C-48C5-AF98-F77438A393FC}" type="presParOf" srcId="{39FACA91-5867-45EC-AFE2-83D13CF8AA37}" destId="{36C910EB-C0AF-433F-A26F-9CD91372709B}" srcOrd="0" destOrd="0" presId="urn:microsoft.com/office/officeart/2018/2/layout/IconLabelList"/>
    <dgm:cxn modelId="{3A6496D9-C798-4E51-B653-CE36EA39EBAB}" type="presParOf" srcId="{39FACA91-5867-45EC-AFE2-83D13CF8AA37}" destId="{54CC5BFA-7497-4471-A187-63972314A2F4}" srcOrd="1" destOrd="0" presId="urn:microsoft.com/office/officeart/2018/2/layout/IconLabelList"/>
    <dgm:cxn modelId="{4E46F03E-96D0-46E8-BCBA-F31F8B46BE04}" type="presParOf" srcId="{39FACA91-5867-45EC-AFE2-83D13CF8AA37}" destId="{EB496A55-3D43-4D58-89FD-520726486CA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EF549-1CF2-4DF4-A996-EB9174AD2C18}">
      <dsp:nvSpPr>
        <dsp:cNvPr id="0" name=""/>
        <dsp:cNvSpPr/>
      </dsp:nvSpPr>
      <dsp:spPr>
        <a:xfrm>
          <a:off x="1747800" y="24094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09CD4-3026-4DF7-A528-59FC4C4C6F16}">
      <dsp:nvSpPr>
        <dsp:cNvPr id="0" name=""/>
        <dsp:cNvSpPr/>
      </dsp:nvSpPr>
      <dsp:spPr>
        <a:xfrm>
          <a:off x="559800" y="2780912"/>
          <a:ext cx="432000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kern="1200" dirty="0" err="1"/>
            <a:t>We</a:t>
          </a:r>
          <a:r>
            <a:rPr lang="en-US" sz="2400" kern="1200" dirty="0"/>
            <a:t> diagnose B12 deficiency and prescribe B12 injections 1000ug weekly x4 then 1000ug a month indefinitely. </a:t>
          </a:r>
        </a:p>
      </dsp:txBody>
      <dsp:txXfrm>
        <a:off x="559800" y="2780912"/>
        <a:ext cx="4320000" cy="1350000"/>
      </dsp:txXfrm>
    </dsp:sp>
    <dsp:sp modelId="{36C910EB-C0AF-433F-A26F-9CD91372709B}">
      <dsp:nvSpPr>
        <dsp:cNvPr id="0" name=""/>
        <dsp:cNvSpPr/>
      </dsp:nvSpPr>
      <dsp:spPr>
        <a:xfrm>
          <a:off x="6823800" y="24094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96A55-3D43-4D58-89FD-520726486CAC}">
      <dsp:nvSpPr>
        <dsp:cNvPr id="0" name=""/>
        <dsp:cNvSpPr/>
      </dsp:nvSpPr>
      <dsp:spPr>
        <a:xfrm>
          <a:off x="5635800" y="2766575"/>
          <a:ext cx="432000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 1 month the patient feels remarkably better and her blood counts have all improved. </a:t>
          </a:r>
        </a:p>
      </dsp:txBody>
      <dsp:txXfrm>
        <a:off x="5635800" y="2766575"/>
        <a:ext cx="4320000" cy="13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5BF812-4A62-4526-847F-14880841B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4CCDBB0-A5A1-4640-B328-9A04A3225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4C6FBAA-43A9-4CF4-A0B4-4886865F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7A91974-88D2-4F95-822C-C2088F93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8450EF3-ADD6-49F4-93CD-C5ECD3C6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070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210AAF-66E3-45F2-B26F-81BE1263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AF2068C-578A-4A6B-834E-B9E989376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85C7AC5-A97F-4534-B42E-4FE9ED55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F43719B-C9F0-45F0-AE32-26A6CAEC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927A3D7-B1C0-4CD4-A1D0-BCC85D6B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000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439BFB64-1B18-4FA7-B400-C328F506C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E2E297C-4E65-4243-AD2A-7A73E1CD4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320E6AA-A5C0-4234-8DB1-734D606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FA9E5C1-2B46-465B-AD5C-92A73261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582EBD8-EC5A-4CA9-89F0-1BC46EAD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912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7A8F40-FA0C-4A91-A43C-BEE68779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FC9D177-02C5-4140-A123-548817CD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855BA57-4FA2-482C-A7DC-ECBA9971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C2CF99F-E13D-4628-9444-8A203AC2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FBC48A3-0075-4B57-95F0-48F65820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726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694BAE9-36C2-4491-9151-E00920B9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6B9642-CFD3-4827-9FF5-BCA03B6D9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63A9355-437E-4CCB-AEDA-2268DF2F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64C5317-44A2-458A-BF0E-55173909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37DC63F-A1B3-4E21-B669-9D24FB5A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38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3B7E8B-1032-4199-9E6F-934440D4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86431E-0FB5-4E2A-87C0-63A54833E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E2EBEBE-EFE1-47B7-9745-53020E44E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524096A-5798-46FA-9798-0A517063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47EDE92-4A65-48B3-BCCE-DF5DCF55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DE33353-5703-435E-96E3-E22C253E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835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067F16-9969-4B2C-B9C2-0B5BBDF8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796F514-6771-45B7-9DB6-194E0094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4D241A5-3A0D-421C-B4F2-2E2CD5548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A29B41B0-681A-4A1C-95AC-33E56F30B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D72BEDF-C2BA-4B03-9FC9-A6AA8F5A8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09A3C453-9A82-457C-BD7B-0F9C47AD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FE958057-80D8-4844-80CD-132C6F90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F38F860-4397-490B-8CF1-68AADBA6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400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23CD8A9-EEDF-437D-9542-50891C9C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28C7D37-A9FA-4C60-8C3F-BFC3E207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87F6FB7-F343-4C07-9CF0-46C4472C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7D26AF9-48D8-4FB7-895A-10C789BD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63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D1705D5-1DCE-4FB3-BBE3-2F95F4AD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CCD3032-C861-4886-9C24-5E8543A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3636E93-23E7-4E86-93BD-5F0A2A58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48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CAD7EC-C0B8-4D53-B732-8D1E3203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4AD319C-CC81-4209-BE6B-68905445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885E0D4-56CA-452D-B0A0-E6464BEE7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85335D1-6DB9-46A3-979D-805B34AC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946247B-AAE7-424A-AF5A-C008B7B1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7EFC380-8EB5-49BC-A5C6-A06F9B60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32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072327-930A-48B0-BF09-804E8AED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6AE1384E-485F-4CD2-A786-FEDBBB98A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7048872-CFD4-421C-A355-D6067E830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DC7A409-FCF9-453A-8117-C62EBB03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6F6FB65-AA70-4E3F-83CD-5E489B7F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C7FAF68-7A8D-4E9B-9A5B-71055DBF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183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45FAA24A-46BC-433B-BDC7-12948AD7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0CEE2CE-69C6-4EE2-8AE0-D449CAAC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C46A04F-367C-4D11-9A4D-4F295C366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F378-18E7-4D57-9CE0-40A3C0F23CBC}" type="datetimeFigureOut">
              <a:rPr lang="ro-RO" smtClean="0"/>
              <a:t>06.10.2020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136CA26-433D-474A-8AB0-33EECD696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9B7F4C4-2C53-4CC4-9166-4808D0EF5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223D-AA29-4033-AE70-F0ADA15338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191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104022F-21ED-4728-B38E-0BD709F1F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ro-RO" sz="5200" dirty="0">
                <a:solidFill>
                  <a:schemeClr val="tx2"/>
                </a:solidFill>
              </a:rPr>
              <a:t>Anemiile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24018BE-C557-4050-89C2-94F075D63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630" y="4820038"/>
            <a:ext cx="5449982" cy="682079"/>
          </a:xfrm>
        </p:spPr>
        <p:txBody>
          <a:bodyPr>
            <a:normAutofit/>
          </a:bodyPr>
          <a:lstStyle/>
          <a:p>
            <a:r>
              <a:rPr lang="ro-RO" dirty="0" err="1">
                <a:solidFill>
                  <a:schemeClr val="tx2"/>
                </a:solidFill>
              </a:rPr>
              <a:t>Asis</a:t>
            </a:r>
            <a:r>
              <a:rPr lang="ro-RO" dirty="0">
                <a:solidFill>
                  <a:schemeClr val="tx2"/>
                </a:solidFill>
              </a:rPr>
              <a:t>. Univ. Dr. Pătrașcu Ana-Maria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000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A46795A7-4677-484F-A73E-ADCECB684A5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50800"/>
            <a:ext cx="11785600" cy="68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76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9B8F8FE1-64E6-4546-AAC0-CA1D420EB1F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585" y="261893"/>
            <a:ext cx="6899965" cy="6334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72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ine 22">
            <a:extLst>
              <a:ext uri="{FF2B5EF4-FFF2-40B4-BE49-F238E27FC236}">
                <a16:creationId xmlns:a16="http://schemas.microsoft.com/office/drawing/2014/main" id="{A178443E-0746-4142-9287-5BCFF3AA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5693"/>
            <a:ext cx="10905066" cy="5526612"/>
          </a:xfrm>
          <a:prstGeom prst="rect">
            <a:avLst/>
          </a:prstGeom>
          <a:ln>
            <a:noFill/>
          </a:ln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D7B9153-DEDE-47EC-9AEA-441028A3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049" y="600075"/>
            <a:ext cx="320992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o-RO" sz="3600" b="1" dirty="0">
                <a:solidFill>
                  <a:srgbClr val="FFFF00"/>
                </a:solidFill>
                <a:latin typeface="Bodoni MT Black" panose="02070A03080606020203" pitchFamily="18" charset="0"/>
              </a:rPr>
              <a:t>B12 </a:t>
            </a:r>
            <a:r>
              <a:rPr lang="ro-RO" sz="3600" b="1" dirty="0" err="1">
                <a:solidFill>
                  <a:srgbClr val="FFFF00"/>
                </a:solidFill>
                <a:latin typeface="Bodoni MT Black" panose="02070A03080606020203" pitchFamily="18" charset="0"/>
              </a:rPr>
              <a:t>deficiency</a:t>
            </a:r>
            <a:r>
              <a:rPr lang="ro-RO" sz="3600" b="1" dirty="0">
                <a:solidFill>
                  <a:srgbClr val="FFFF00"/>
                </a:solidFill>
                <a:latin typeface="Bodoni MT Black" panose="02070A03080606020203" pitchFamily="18" charset="0"/>
              </a:rPr>
              <a:t> </a:t>
            </a:r>
            <a:r>
              <a:rPr lang="ro-RO" sz="3600" b="1" dirty="0" err="1">
                <a:solidFill>
                  <a:srgbClr val="FFFF00"/>
                </a:solidFill>
                <a:latin typeface="Bodoni MT Black" panose="02070A03080606020203" pitchFamily="18" charset="0"/>
              </a:rPr>
              <a:t>causes</a:t>
            </a:r>
            <a:endParaRPr lang="en-US" sz="3600" b="1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Causes of acquired vitamin B12 deficiency. | Download Scientific Diagram">
            <a:extLst>
              <a:ext uri="{FF2B5EF4-FFF2-40B4-BE49-F238E27FC236}">
                <a16:creationId xmlns:a16="http://schemas.microsoft.com/office/drawing/2014/main" id="{6A56B039-90DA-446E-B4A1-581C49806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r="1" b="770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8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7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7734BF-094F-4FFB-81F7-FEC72B96E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95"/>
          <a:stretch/>
        </p:blipFill>
        <p:spPr bwMode="auto">
          <a:xfrm>
            <a:off x="-3046" y="340423"/>
            <a:ext cx="4630139" cy="52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D37D1965-D4E9-40CD-92CF-CC5337B539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24"/>
          <a:stretch/>
        </p:blipFill>
        <p:spPr bwMode="auto">
          <a:xfrm>
            <a:off x="4901780" y="1071563"/>
            <a:ext cx="7290218" cy="52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7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39EC41F5-2D52-4AAD-B6D3-544833AC97E1}"/>
              </a:ext>
            </a:extLst>
          </p:cNvPr>
          <p:cNvSpPr txBox="1"/>
          <p:nvPr/>
        </p:nvSpPr>
        <p:spPr>
          <a:xfrm>
            <a:off x="0" y="0"/>
            <a:ext cx="11982450" cy="7593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Diagnosticul anemiei din inflamația cronică (AIC)</a:t>
            </a:r>
            <a:endParaRPr lang="ro-R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Clinic:</a:t>
            </a:r>
            <a:endParaRPr lang="ro-RO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Anemie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uşoară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/moderată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Prezenţa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unei afecțiuni susceptibile să inducă AIC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Paraclinic:</a:t>
            </a:r>
            <a:endParaRPr lang="ro-RO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Anemie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hiporegenerativă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normocromă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normocitară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hipocroma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microcitară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(20-30%)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Hipoferitinemie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depozite celulare de Fe prezente: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Saturatia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transferinei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normala/redusă (20%)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Sidermie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TIBC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scazute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Feritina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normală/crescută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Reducerea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sideroblastilor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 Fe în </a:t>
            </a:r>
            <a:r>
              <a:rPr lang="ro-RO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Mcf</a:t>
            </a: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medulare 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–"/>
              <a:tabLst>
                <a:tab pos="914400" algn="l"/>
              </a:tabLst>
            </a:pPr>
            <a:r>
              <a:rPr lang="ro-R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IL6, proteina C, fibrinogen, VSH/crescute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23946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3EDFBB03-BC25-48AE-9D07-E8D5E2C29519}"/>
              </a:ext>
            </a:extLst>
          </p:cNvPr>
          <p:cNvSpPr txBox="1"/>
          <p:nvPr/>
        </p:nvSpPr>
        <p:spPr>
          <a:xfrm>
            <a:off x="295276" y="323850"/>
            <a:ext cx="11601450" cy="706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Afectiuni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asociate cu AIC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Boli </a:t>
            </a:r>
            <a:r>
              <a:rPr lang="ro-RO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infectioase</a:t>
            </a: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bacterial</a:t>
            </a: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viral</a:t>
            </a: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micotice 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Boli autoimune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Lupus eritematos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Poliartrita reumatoida 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 </a:t>
            </a:r>
            <a:r>
              <a:rPr lang="ro-RO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afectiuni</a:t>
            </a: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asociate cu status inflamator cronic/acut: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Neoplazii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Insuficienta renala cronica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Insuficienta cardiaca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Traumatisme severe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1371600" algn="l"/>
              </a:tabLst>
            </a:pPr>
            <a:r>
              <a:rPr lang="ro-RO" sz="1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Diabet zaharat</a:t>
            </a:r>
            <a:endParaRPr lang="ro-RO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o-RO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Imbatranirea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0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91DB0D58-3524-4ACC-8C31-A8EA0601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2051822"/>
            <a:ext cx="10905066" cy="2709119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FFC908B-5B9B-4E65-8383-D4CB7D7CD06C}"/>
              </a:ext>
            </a:extLst>
          </p:cNvPr>
          <p:cNvSpPr/>
          <p:nvPr/>
        </p:nvSpPr>
        <p:spPr>
          <a:xfrm>
            <a:off x="4381500" y="4295775"/>
            <a:ext cx="6784340" cy="4095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cxnSp>
        <p:nvCxnSpPr>
          <p:cNvPr id="3" name="Conector drept 2">
            <a:extLst>
              <a:ext uri="{FF2B5EF4-FFF2-40B4-BE49-F238E27FC236}">
                <a16:creationId xmlns:a16="http://schemas.microsoft.com/office/drawing/2014/main" id="{9BFB9E3E-F62A-4439-AE34-32CEE63C74E0}"/>
              </a:ext>
            </a:extLst>
          </p:cNvPr>
          <p:cNvCxnSpPr>
            <a:cxnSpLocks/>
          </p:cNvCxnSpPr>
          <p:nvPr/>
        </p:nvCxnSpPr>
        <p:spPr>
          <a:xfrm flipH="1">
            <a:off x="4676775" y="2447925"/>
            <a:ext cx="95250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5B1C3B91-019E-454B-A262-1F60A9B7C803}"/>
              </a:ext>
            </a:extLst>
          </p:cNvPr>
          <p:cNvCxnSpPr/>
          <p:nvPr/>
        </p:nvCxnSpPr>
        <p:spPr>
          <a:xfrm>
            <a:off x="4676775" y="2571750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1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77F4BF2-6B16-4A43-A4A3-1D10F484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2" y="1967265"/>
            <a:ext cx="11058009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ine 16">
            <a:extLst>
              <a:ext uri="{FF2B5EF4-FFF2-40B4-BE49-F238E27FC236}">
                <a16:creationId xmlns:a16="http://schemas.microsoft.com/office/drawing/2014/main" id="{B01CCF71-833A-4F4E-A324-FA9D9CF1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2" y="1837962"/>
            <a:ext cx="10269947" cy="3445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384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836E544-577A-4591-9FE0-0C5031999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240" y="262996"/>
            <a:ext cx="8925560" cy="6595004"/>
          </a:xfrm>
        </p:spPr>
      </p:pic>
    </p:spTree>
    <p:extLst>
      <p:ext uri="{BB962C8B-B14F-4D97-AF65-F5344CB8AC3E}">
        <p14:creationId xmlns:p14="http://schemas.microsoft.com/office/powerpoint/2010/main" val="308478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D13BA6B3-9D74-4C6E-9FD3-C5B262A6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0" y="1825173"/>
            <a:ext cx="10914060" cy="312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3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1D977DE7-080D-455B-8FD2-32DAE001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9919E090-303C-4EE9-938B-57186BF1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16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45 </a:t>
            </a:r>
            <a:r>
              <a:rPr lang="en-US" altLang="en-US" dirty="0" err="1">
                <a:ea typeface="ＭＳ Ｐゴシック" panose="020B0600070205080204" pitchFamily="34" charset="-128"/>
              </a:rPr>
              <a:t>yo</a:t>
            </a:r>
            <a:r>
              <a:rPr lang="en-US" altLang="en-US" dirty="0">
                <a:ea typeface="ＭＳ Ｐゴシック" panose="020B0600070205080204" pitchFamily="34" charset="-128"/>
              </a:rPr>
              <a:t> white male presents to physician complaining of tiredness and fatigue over the last several months.	He is otherwise healthy.	His only other complaint is vague abdominal discomfort.	</a:t>
            </a:r>
            <a:endParaRPr lang="ro-RO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o-RO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dirty="0" err="1">
                <a:ea typeface="ＭＳ Ｐゴシック" panose="020B0600070205080204" pitchFamily="34" charset="-128"/>
              </a:rPr>
              <a:t>edications</a:t>
            </a:r>
            <a:r>
              <a:rPr lang="ro-RO" altLang="en-US" dirty="0">
                <a:ea typeface="ＭＳ Ｐゴシック" panose="020B0600070205080204" pitchFamily="34" charset="-128"/>
              </a:rPr>
              <a:t>: </a:t>
            </a:r>
            <a:r>
              <a:rPr lang="en-US" altLang="en-US" dirty="0">
                <a:ea typeface="ＭＳ Ｐゴシック" panose="020B0600070205080204" pitchFamily="34" charset="-128"/>
              </a:rPr>
              <a:t>daily NSAIDS for a knee injury he sustained while playing tennis.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questions should you ask in the H &amp; P?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2957F531-94A9-4FC7-BB25-2F1AC9A24015}"/>
              </a:ext>
            </a:extLst>
          </p:cNvPr>
          <p:cNvSpPr/>
          <p:nvPr/>
        </p:nvSpPr>
        <p:spPr>
          <a:xfrm>
            <a:off x="1847850" y="95250"/>
            <a:ext cx="8429625" cy="1228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/>
              <a:t>Case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B1DC83AF-895B-4803-B382-1C90586E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44F34F93-4869-498E-9DE0-B4B90519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16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Progression of symptoms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Blood in stool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Other medications or toxins, including </a:t>
            </a:r>
            <a:r>
              <a:rPr lang="en-US" altLang="en-US" dirty="0" err="1">
                <a:ea typeface="ＭＳ Ｐゴシック" panose="020B0600070205080204" pitchFamily="34" charset="-128"/>
              </a:rPr>
              <a:t>EToH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Prior history of anemia, prior CBC’s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Other constitutional symptoms, recent illness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Family history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Diet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Craving ice, starch, or dirt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C0154EA1-E2A0-4D81-AFF9-8E93F026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112827CB-5FFE-4CF9-B4B2-E5EF149D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16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patient does note he has had black tarry stools for a few weeks prior to his visit.</a:t>
            </a:r>
            <a:endParaRPr lang="ro-RO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ro-RO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o-RO" altLang="en-US" dirty="0" err="1">
                <a:ea typeface="ＭＳ Ｐゴシック" panose="020B0600070205080204" pitchFamily="34" charset="-128"/>
              </a:rPr>
              <a:t>We</a:t>
            </a:r>
            <a:r>
              <a:rPr lang="en-US" altLang="en-US" dirty="0">
                <a:ea typeface="ＭＳ Ｐゴシック" panose="020B0600070205080204" pitchFamily="34" charset="-128"/>
              </a:rPr>
              <a:t> suspect GI blood loss induced by NSAID use.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should </a:t>
            </a:r>
            <a:r>
              <a:rPr lang="ro-RO" altLang="en-US" dirty="0" err="1">
                <a:ea typeface="ＭＳ Ｐゴシック" panose="020B0600070205080204" pitchFamily="34" charset="-128"/>
              </a:rPr>
              <a:t>we</a:t>
            </a:r>
            <a:r>
              <a:rPr lang="en-US" altLang="en-US" dirty="0">
                <a:ea typeface="ＭＳ Ｐゴシック" panose="020B0600070205080204" pitchFamily="34" charset="-128"/>
              </a:rPr>
              <a:t> key in on the physical exam?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DE234753-E423-43F9-90D5-C33D2EA7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07664C13-C043-4904-95C8-BD5EE800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16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CBC which shows the following results: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Hbg</a:t>
            </a:r>
            <a:r>
              <a:rPr lang="en-US" altLang="en-US" dirty="0">
                <a:ea typeface="ＭＳ Ｐゴシック" panose="020B0600070205080204" pitchFamily="34" charset="-128"/>
              </a:rPr>
              <a:t> 8.2 gm/dL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HCT 26%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RBC count 3.82 million/mm3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MCV 73 cubic microns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Platelet count 516,000/mm3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WBC 7,000/mm3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your interpretation of these values?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D1FC81-EDC1-45E6-ADEE-837B68D4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CE5A43D-98F9-4AE4-8440-6026C223F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1800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F972538C-E82D-4A01-BFA9-C0ED76E5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F2DEFF9A-DAFC-4FBB-86DD-ADED9EFE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16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Iron studies: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Fe 14 ug/dL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TIBC 426 ug/dL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% sat 3%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Ferritin 10</a:t>
            </a:r>
            <a:r>
              <a:rPr lang="ro-RO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ng/mL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Corrected reticulocyte count 1.1%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Are any other studies (bone marrow) needed?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CB1605AB-F883-4D68-A90C-7E9F1A6E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239E6A9C-60FE-48BF-A5A7-E65BD946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899" y="1690688"/>
            <a:ext cx="8905875" cy="4806951"/>
          </a:xfrm>
        </p:spPr>
        <p:txBody>
          <a:bodyPr/>
          <a:lstStyle/>
          <a:p>
            <a:pPr eaLnBrk="1" hangingPunct="1"/>
            <a:r>
              <a:rPr lang="ro-RO" altLang="en-US" dirty="0" err="1">
                <a:ea typeface="ＭＳ Ｐゴシック" panose="020B0600070205080204" pitchFamily="34" charset="-128"/>
              </a:rPr>
              <a:t>We</a:t>
            </a:r>
            <a:r>
              <a:rPr lang="en-US" altLang="en-US" dirty="0">
                <a:ea typeface="ＭＳ Ｐゴシック" panose="020B0600070205080204" pitchFamily="34" charset="-128"/>
              </a:rPr>
              <a:t> confirm iron deficiency likely secondary to NSAID use.</a:t>
            </a:r>
            <a:r>
              <a:rPr lang="ro-RO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An endoscopy confirms a </a:t>
            </a:r>
            <a:r>
              <a:rPr lang="en-US" altLang="en-US" dirty="0" err="1">
                <a:ea typeface="ＭＳ Ｐゴシック" panose="020B0600070205080204" pitchFamily="34" charset="-128"/>
              </a:rPr>
              <a:t>H.pylori</a:t>
            </a:r>
            <a:r>
              <a:rPr lang="en-US" altLang="en-US" dirty="0">
                <a:ea typeface="ＭＳ Ｐゴシック" panose="020B0600070205080204" pitchFamily="34" charset="-128"/>
              </a:rPr>
              <a:t> negative ulcer with chronic bleeding.</a:t>
            </a:r>
            <a:endParaRPr lang="ro-RO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He is started on Omeprazole and his NSAID is stopped.</a:t>
            </a:r>
            <a:endParaRPr lang="ro-RO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o-RO" altLang="en-US" dirty="0" err="1">
                <a:ea typeface="ＭＳ Ｐゴシック" panose="020B0600070205080204" pitchFamily="34" charset="-128"/>
              </a:rPr>
              <a:t>We</a:t>
            </a:r>
            <a:r>
              <a:rPr lang="en-US" altLang="en-US" dirty="0">
                <a:ea typeface="ＭＳ Ｐゴシック" panose="020B0600070205080204" pitchFamily="34" charset="-128"/>
              </a:rPr>
              <a:t> prescribe oral Fe Sulfate 325 mg titrated to TID which he tolerates fairly well.</a:t>
            </a:r>
            <a:endParaRPr lang="ro-RO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o-RO" altLang="en-US" dirty="0">
                <a:ea typeface="ＭＳ Ｐゴシック" panose="020B0600070205080204" pitchFamily="34" charset="-128"/>
              </a:rPr>
              <a:t>He</a:t>
            </a:r>
            <a:r>
              <a:rPr lang="en-US" altLang="en-US" dirty="0">
                <a:ea typeface="ＭＳ Ｐゴシック" panose="020B0600070205080204" pitchFamily="34" charset="-128"/>
              </a:rPr>
              <a:t> comes back in 4 weeks.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7D6A68CB-5FE9-4690-AEF9-1D8AA5FE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A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F0C0695-AE9D-42E1-9556-9D2E8AC4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7214"/>
            <a:ext cx="8229600" cy="481488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He feels much better and has experienced resolution of his fatigue and	lethargy.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Hgb 12</a:t>
            </a:r>
            <a:r>
              <a:rPr lang="ro-RO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g/dl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HCT 35%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MCV 82 </a:t>
            </a:r>
            <a:r>
              <a:rPr lang="ro-RO" altLang="en-US" dirty="0" err="1">
                <a:ea typeface="ＭＳ Ｐゴシック" panose="020B0600070205080204" pitchFamily="34" charset="-128"/>
              </a:rPr>
              <a:t>Fl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Retic count 4.2%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 do you think his retic count is elevated?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 you stop his Fe sulfate when his </a:t>
            </a:r>
            <a:r>
              <a:rPr lang="en-US" altLang="en-US" dirty="0" err="1">
                <a:ea typeface="ＭＳ Ｐゴシック" panose="020B0600070205080204" pitchFamily="34" charset="-128"/>
              </a:rPr>
              <a:t>hgb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hct</a:t>
            </a:r>
            <a:r>
              <a:rPr lang="en-US" altLang="en-US" dirty="0">
                <a:ea typeface="ＭＳ Ｐゴシック" panose="020B0600070205080204" pitchFamily="34" charset="-128"/>
              </a:rPr>
              <a:t> become normal?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64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SORBIFER DURULES x 50 COMPR. FILM. 100mg+60mg EGIS PHARMACEUTICALS - Pret  16,21 Lei">
            <a:extLst>
              <a:ext uri="{FF2B5EF4-FFF2-40B4-BE49-F238E27FC236}">
                <a16:creationId xmlns:a16="http://schemas.microsoft.com/office/drawing/2014/main" id="{F638DF86-E149-491C-9D7C-FE95930E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649" y="806754"/>
            <a:ext cx="4850634" cy="52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6" name="Picture 14" descr="Maltofer Folic Chewable 30's (Chocolate) – Innova Wellness Sdn Bhd (Innova  Pharmacy) [1104239-H]">
            <a:extLst>
              <a:ext uri="{FF2B5EF4-FFF2-40B4-BE49-F238E27FC236}">
                <a16:creationId xmlns:a16="http://schemas.microsoft.com/office/drawing/2014/main" id="{92A4DECE-F441-44B9-BBFD-0ABFA0EF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9018" y="798656"/>
            <a:ext cx="2870724" cy="28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SiderAL Forte, 30 capsule">
            <a:extLst>
              <a:ext uri="{FF2B5EF4-FFF2-40B4-BE49-F238E27FC236}">
                <a16:creationId xmlns:a16="http://schemas.microsoft.com/office/drawing/2014/main" id="{5ECAA76C-8864-422F-9F8E-6EE5D154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0047" y="4446259"/>
            <a:ext cx="1608667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Maltofer Fol 30s chewable Tablets | Lazada">
            <a:extLst>
              <a:ext uri="{FF2B5EF4-FFF2-40B4-BE49-F238E27FC236}">
                <a16:creationId xmlns:a16="http://schemas.microsoft.com/office/drawing/2014/main" id="{CCCCC716-C5C4-4A5E-BEFD-023227260F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Triunghi dreptunghic 6">
            <a:extLst>
              <a:ext uri="{FF2B5EF4-FFF2-40B4-BE49-F238E27FC236}">
                <a16:creationId xmlns:a16="http://schemas.microsoft.com/office/drawing/2014/main" id="{69F9E835-2F6F-4792-9202-2DD73444BE8A}"/>
              </a:ext>
            </a:extLst>
          </p:cNvPr>
          <p:cNvSpPr/>
          <p:nvPr/>
        </p:nvSpPr>
        <p:spPr>
          <a:xfrm>
            <a:off x="495953" y="4371975"/>
            <a:ext cx="2809222" cy="200139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/>
              <a:t>Oral Iron</a:t>
            </a:r>
          </a:p>
        </p:txBody>
      </p:sp>
    </p:spTree>
    <p:extLst>
      <p:ext uri="{BB962C8B-B14F-4D97-AF65-F5344CB8AC3E}">
        <p14:creationId xmlns:p14="http://schemas.microsoft.com/office/powerpoint/2010/main" val="94233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4016951C-DC4B-4D64-AE6D-E1685564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9265920" cy="68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74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3600" b="1" dirty="0">
                <a:solidFill>
                  <a:srgbClr val="0070C0"/>
                </a:solidFill>
                <a:latin typeface="Bodoni MT Black" panose="02070A03080606020203" pitchFamily="18" charset="0"/>
                <a:cs typeface="Aldhabi" panose="020B0604020202020204" pitchFamily="2" charset="-78"/>
              </a:rPr>
              <a:t>Intravenos Iron</a:t>
            </a:r>
            <a:endParaRPr lang="en-US" sz="3600" b="1" dirty="0">
              <a:solidFill>
                <a:srgbClr val="0070C0"/>
              </a:solidFill>
              <a:latin typeface="Bodoni MT Black" panose="02070A03080606020203" pitchFamily="18" charset="0"/>
              <a:cs typeface="Aldhabi" panose="020B0604020202020204" pitchFamily="2" charset="-78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Vifor Venofer Injection, 5 X 5mL, Rs 12 /pack Sreeven Pharma Pvt Ltd. | ID:  21503012788">
            <a:extLst>
              <a:ext uri="{FF2B5EF4-FFF2-40B4-BE49-F238E27FC236}">
                <a16:creationId xmlns:a16="http://schemas.microsoft.com/office/drawing/2014/main" id="{2B385C19-E77B-431B-BFFE-5C04B02C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00" y="389581"/>
            <a:ext cx="2629584" cy="26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62" name="Picture 6" descr="Monofer - Cablon medical">
            <a:extLst>
              <a:ext uri="{FF2B5EF4-FFF2-40B4-BE49-F238E27FC236}">
                <a16:creationId xmlns:a16="http://schemas.microsoft.com/office/drawing/2014/main" id="{850C150B-DAAA-43A6-B17D-734E182E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61" y="448967"/>
            <a:ext cx="2365405" cy="17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erinject Injection, 50mg/ml, Rs 1000 /vial UV Agrotech | ID: 19993393955">
            <a:extLst>
              <a:ext uri="{FF2B5EF4-FFF2-40B4-BE49-F238E27FC236}">
                <a16:creationId xmlns:a16="http://schemas.microsoft.com/office/drawing/2014/main" id="{CD16ED3D-5C4F-473F-989C-F954E89C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4899" y="3214928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20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Title 1">
            <a:extLst>
              <a:ext uri="{FF2B5EF4-FFF2-40B4-BE49-F238E27FC236}">
                <a16:creationId xmlns:a16="http://schemas.microsoft.com/office/drawing/2014/main" id="{1DA42C0B-B933-47A5-9387-DD860980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Case </a:t>
            </a:r>
            <a:r>
              <a:rPr lang="ro-RO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3</a:t>
            </a:r>
            <a:endParaRPr lang="en-US" altLang="en-US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F9D42593-6FE2-46FD-B974-07949F74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altLang="en-US" sz="2600">
                <a:ea typeface="ＭＳ Ｐゴシック" panose="020B0600070205080204" pitchFamily="34" charset="-128"/>
              </a:rPr>
              <a:t>A 67 year old woman with a history of IDDM and treated hypothyroidism is referred for evaluation of anemia. Her complaints leading to this diagnosis included weakness, fatigue, weight loss, and mild numbness in her feet bilaterally. </a:t>
            </a:r>
          </a:p>
          <a:p>
            <a:r>
              <a:rPr lang="en-US" altLang="en-US" sz="2600">
                <a:ea typeface="ＭＳ Ｐゴシック" panose="020B0600070205080204" pitchFamily="34" charset="-128"/>
              </a:rPr>
              <a:t>Physical exam was essentially normal except for mild loss of proprioception in her feet bilaterally. 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C66BE351-E2B3-4B26-B804-4EB16173C733}"/>
              </a:ext>
            </a:extLst>
          </p:cNvPr>
          <p:cNvSpPr/>
          <p:nvPr/>
        </p:nvSpPr>
        <p:spPr>
          <a:xfrm>
            <a:off x="3228975" y="173832"/>
            <a:ext cx="4810125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o-RO" dirty="0"/>
              <a:t>Case 3</a:t>
            </a:r>
            <a:endParaRPr lang="ro-RO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001D1357-D265-45AB-A98D-92AFE219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Case B</a:t>
            </a:r>
          </a:p>
        </p:txBody>
      </p:sp>
      <p:sp>
        <p:nvSpPr>
          <p:cNvPr id="92163" name="Text Placeholder 3">
            <a:extLst>
              <a:ext uri="{FF2B5EF4-FFF2-40B4-BE49-F238E27FC236}">
                <a16:creationId xmlns:a16="http://schemas.microsoft.com/office/drawing/2014/main" id="{56C68BB9-99FA-46FF-9788-274E338D7839}"/>
              </a:ext>
            </a:extLst>
          </p:cNvPr>
          <p:cNvSpPr txBox="1">
            <a:spLocks/>
          </p:cNvSpPr>
          <p:nvPr/>
        </p:nvSpPr>
        <p:spPr bwMode="auto">
          <a:xfrm>
            <a:off x="1676400" y="1677989"/>
            <a:ext cx="4040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Current Labs:</a:t>
            </a:r>
          </a:p>
        </p:txBody>
      </p:sp>
      <p:sp>
        <p:nvSpPr>
          <p:cNvPr id="92164" name="Text Placeholder 4">
            <a:extLst>
              <a:ext uri="{FF2B5EF4-FFF2-40B4-BE49-F238E27FC236}">
                <a16:creationId xmlns:a16="http://schemas.microsoft.com/office/drawing/2014/main" id="{86AAD532-CAF7-405D-880A-67606E0CE2AA}"/>
              </a:ext>
            </a:extLst>
          </p:cNvPr>
          <p:cNvSpPr txBox="1">
            <a:spLocks/>
          </p:cNvSpPr>
          <p:nvPr/>
        </p:nvSpPr>
        <p:spPr bwMode="auto">
          <a:xfrm>
            <a:off x="6096001" y="1677989"/>
            <a:ext cx="4041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 years ago: 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79FB047-A389-4496-AEF5-AD9F67FAA24B}"/>
              </a:ext>
            </a:extLst>
          </p:cNvPr>
          <p:cNvSpPr txBox="1"/>
          <p:nvPr/>
        </p:nvSpPr>
        <p:spPr>
          <a:xfrm>
            <a:off x="3352800" y="5932488"/>
            <a:ext cx="6172200" cy="508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prstClr val="black"/>
                </a:solidFill>
                <a:latin typeface="Calibri"/>
                <a:ea typeface="+mn-ea"/>
              </a:rPr>
              <a:t>How do you interpret these values? </a:t>
            </a:r>
          </a:p>
        </p:txBody>
      </p:sp>
      <p:pic>
        <p:nvPicPr>
          <p:cNvPr id="92166" name="table">
            <a:extLst>
              <a:ext uri="{FF2B5EF4-FFF2-40B4-BE49-F238E27FC236}">
                <a16:creationId xmlns:a16="http://schemas.microsoft.com/office/drawing/2014/main" id="{0B402B52-8BAA-4D50-B1B9-01ACBA2AD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3489"/>
            <a:ext cx="4114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table">
            <a:extLst>
              <a:ext uri="{FF2B5EF4-FFF2-40B4-BE49-F238E27FC236}">
                <a16:creationId xmlns:a16="http://schemas.microsoft.com/office/drawing/2014/main" id="{7EE715A2-F60A-4C03-9E37-74C0443D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3489"/>
            <a:ext cx="4419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6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944B882-D553-4F29-B346-013874A8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B9E62EC-0304-4047-9B08-782FE722A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14" name="Rectangle 7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4215" name="Freeform: Shape 7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4212" name="table">
            <a:extLst>
              <a:ext uri="{FF2B5EF4-FFF2-40B4-BE49-F238E27FC236}">
                <a16:creationId xmlns:a16="http://schemas.microsoft.com/office/drawing/2014/main" id="{86B714ED-A282-46FA-A111-C3612D12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2655897"/>
            <a:ext cx="4777381" cy="13734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Arc 7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10" name="Title 1">
            <a:extLst>
              <a:ext uri="{FF2B5EF4-FFF2-40B4-BE49-F238E27FC236}">
                <a16:creationId xmlns:a16="http://schemas.microsoft.com/office/drawing/2014/main" id="{A1CFA112-499D-4F30-A4A0-C6FFDCF2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Case </a:t>
            </a:r>
            <a:r>
              <a:rPr lang="ro-RO" altLang="en-US" dirty="0">
                <a:ea typeface="ＭＳ Ｐゴシック" panose="020B0600070205080204" pitchFamily="34" charset="-128"/>
              </a:rPr>
              <a:t>3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2A842CBC-6695-4179-906D-96ED56BD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tests or procedures do you want to perform to further evaluate this patient?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Title 1">
            <a:extLst>
              <a:ext uri="{FF2B5EF4-FFF2-40B4-BE49-F238E27FC236}">
                <a16:creationId xmlns:a16="http://schemas.microsoft.com/office/drawing/2014/main" id="{A104CA7F-73F4-47E5-9E12-7B2D85C2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Case </a:t>
            </a:r>
            <a:r>
              <a:rPr lang="ro-RO" altLang="en-US" dirty="0">
                <a:ea typeface="ＭＳ Ｐゴシック" panose="020B0600070205080204" pitchFamily="34" charset="-128"/>
              </a:rPr>
              <a:t>3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5237" name="Content Placeholder 2">
            <a:extLst>
              <a:ext uri="{FF2B5EF4-FFF2-40B4-BE49-F238E27FC236}">
                <a16:creationId xmlns:a16="http://schemas.microsoft.com/office/drawing/2014/main" id="{E72BAA5A-0AC0-4A4E-A93A-826ED80AC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8890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8" name="Title 1">
            <a:extLst>
              <a:ext uri="{FF2B5EF4-FFF2-40B4-BE49-F238E27FC236}">
                <a16:creationId xmlns:a16="http://schemas.microsoft.com/office/drawing/2014/main" id="{8CBF320E-6B15-4FF4-A33C-09FCBAE2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5100">
                <a:ea typeface="ＭＳ Ｐゴシック" panose="020B0600070205080204" pitchFamily="34" charset="-128"/>
              </a:rPr>
              <a:t>Case B: Vitamin B12 Deficiency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FE7BAC81-6B72-4A79-AA62-B58D65EC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75" y="945222"/>
            <a:ext cx="6020435" cy="4941870"/>
          </a:xfrm>
        </p:spPr>
        <p:txBody>
          <a:bodyPr anchor="ctr">
            <a:norm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Found primarily in animal meats.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Large hepatic reservoir.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Deficiency from decreased oral intake takes many years.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In the duodenum cobalamin binds to intrinsic factor produced by parietal cells of the stomach.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In the terminal ileum, cobalamin-IF complex is transported through the enterocyte into the blood.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Almost always due to malabsorption: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Pernicious anemia, achlorhydria, IBD, celiac disease, pancreatic insufficiency, bacterial overgrowth, alcohol. </a:t>
            </a:r>
          </a:p>
          <a:p>
            <a:endParaRPr lang="en-US" altLang="en-US" sz="15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DA381FEA-0074-4FD3-A391-4EFC9933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Case </a:t>
            </a:r>
            <a:r>
              <a:rPr lang="ro-RO" altLang="en-US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: Vitamin B12 Deficiency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83B417C5-3B77-406C-A0CE-2598CF5EF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5" y="1690688"/>
            <a:ext cx="5652887" cy="479107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Berlin Sans FB" panose="020E0602020502020306" pitchFamily="34" charset="0"/>
                <a:ea typeface="ＭＳ Ｐゴシック" panose="020B0600070205080204" pitchFamily="34" charset="-128"/>
                <a:cs typeface="AngsanaUPC" panose="02020603050405020304" pitchFamily="18" charset="-34"/>
              </a:rPr>
              <a:t>Clinical findings: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Insidious onset.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Glossitis, weight loss, pale yellow skin.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Neurologic manifestations: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Loss of position or vibratory sense.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Can progress to spastic ataxia.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May occur with mild anemia and may be irreversible.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Psychiatric disorders can occur without evidence of hematologic abnormalities.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Hallucinations, dementia, psychosis, “megaloblastic mania”.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May be irreversible</a:t>
            </a:r>
            <a:r>
              <a:rPr lang="en-US" altLang="en-US" sz="1500" dirty="0"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Block Arc 7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id="{5367BB58-8AB6-481B-BA4D-42A2D963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Case </a:t>
            </a:r>
            <a:r>
              <a:rPr lang="ro-RO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: Vitamin B12 Deficiency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E262C351-B131-4B75-96E5-0365DD56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Lab findings: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Cobalamin &lt;200ng/L.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low-normal (200-350ng/L), check homocysteine and MMA.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Both elevated in Vitamin B12 deficiency.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Methylmalonic acid level is more sensitive than low-normal cobalamin alone.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Pernicious anemia: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Autoantibodies to parietal cells or intrinsic factor (50-70% sensitive, 100% specific).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0" name="Title 1">
            <a:extLst>
              <a:ext uri="{FF2B5EF4-FFF2-40B4-BE49-F238E27FC236}">
                <a16:creationId xmlns:a16="http://schemas.microsoft.com/office/drawing/2014/main" id="{1FB11F5F-63CB-4F05-9EBE-4BEAF1FA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Case </a:t>
            </a:r>
            <a:r>
              <a:rPr lang="ro-RO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: Vitamin B12 Deficiency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566AEE71-96BB-490A-88CB-0F0622BB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437875"/>
          </a:xfrm>
        </p:spPr>
        <p:txBody>
          <a:bodyPr anchor="t"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Treatment: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Parenteral: 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1000</a:t>
            </a:r>
            <a:r>
              <a:rPr lang="ro-RO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ug IM for </a:t>
            </a:r>
            <a:r>
              <a:rPr lang="ro-RO" altLang="en-US" sz="2400" dirty="0">
                <a:ea typeface="ＭＳ Ｐゴシック" panose="020B0600070205080204" pitchFamily="34" charset="-128"/>
              </a:rPr>
              <a:t>7</a:t>
            </a:r>
            <a:r>
              <a:rPr lang="en-US" altLang="en-US" sz="2400" dirty="0">
                <a:ea typeface="ＭＳ Ｐゴシック" panose="020B0600070205080204" pitchFamily="34" charset="-128"/>
              </a:rPr>
              <a:t> days followed by weekly for 4-5 weeks, then monthly.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Oral: 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1000-2000</a:t>
            </a:r>
            <a:r>
              <a:rPr lang="ro-RO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ug/day</a:t>
            </a:r>
            <a:r>
              <a:rPr lang="ro-RO" altLang="en-US" sz="2400" dirty="0">
                <a:ea typeface="ＭＳ Ｐゴシック" panose="020B0600070205080204" pitchFamily="34" charset="-128"/>
              </a:rPr>
              <a:t> (in </a:t>
            </a:r>
            <a:r>
              <a:rPr lang="ro-RO" altLang="en-US" sz="2400" dirty="0" err="1">
                <a:ea typeface="ＭＳ Ｐゴシック" panose="020B0600070205080204" pitchFamily="34" charset="-128"/>
              </a:rPr>
              <a:t>selected</a:t>
            </a:r>
            <a:r>
              <a:rPr lang="ro-RO" altLang="en-US" sz="2400" dirty="0">
                <a:ea typeface="ＭＳ Ｐゴシック" panose="020B0600070205080204" pitchFamily="34" charset="-128"/>
              </a:rPr>
              <a:t> </a:t>
            </a:r>
            <a:r>
              <a:rPr lang="ro-RO" altLang="en-US" sz="2400" dirty="0" err="1">
                <a:ea typeface="ＭＳ Ｐゴシック" panose="020B0600070205080204" pitchFamily="34" charset="-128"/>
              </a:rPr>
              <a:t>cases</a:t>
            </a:r>
            <a:r>
              <a:rPr lang="ro-RO" altLang="en-US" sz="2400" dirty="0">
                <a:ea typeface="ＭＳ Ｐゴシック" panose="020B0600070205080204" pitchFamily="34" charset="-128"/>
              </a:rPr>
              <a:t>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Reticulocytosis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 3-5 days, blood counts normalize by 2-3 months. </a:t>
            </a:r>
          </a:p>
          <a:p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Folate may correct the anemia but not the neuropsychiatric manifestations, so you must check both prior to administration of folate. </a:t>
            </a:r>
          </a:p>
          <a:p>
            <a:endParaRPr lang="en-US" altLang="en-US" sz="1700" dirty="0">
              <a:ea typeface="ＭＳ Ｐゴシック" panose="020B0600070205080204" pitchFamily="34" charset="-128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185AC29-D5AC-4A97-A804-157AF6D1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64667"/>
            <a:ext cx="11548872" cy="3416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1D6679F-858A-47C6-8224-65C84F7E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r>
              <a:rPr lang="ro-RO" sz="2600" dirty="0">
                <a:solidFill>
                  <a:schemeClr val="bg1"/>
                </a:solidFill>
              </a:rPr>
              <a:t>ERITROPOIEZA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5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FarmaExpress - Vitamina B12 injectabil de 1000 gama de la... | Facebook">
            <a:extLst>
              <a:ext uri="{FF2B5EF4-FFF2-40B4-BE49-F238E27FC236}">
                <a16:creationId xmlns:a16="http://schemas.microsoft.com/office/drawing/2014/main" id="{DC317C2A-A259-480F-AAF0-DB7827E9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1" y="275486"/>
            <a:ext cx="5651993" cy="24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O grădină de flori impresionantă, acasă la tine, este acum o realitate!  Secretul constă în îngrășăminte! Iată 9 trucuri utile... - Fasingur">
            <a:extLst>
              <a:ext uri="{FF2B5EF4-FFF2-40B4-BE49-F238E27FC236}">
                <a16:creationId xmlns:a16="http://schemas.microsoft.com/office/drawing/2014/main" id="{5CB93F98-C0D1-4F45-BAA3-C5098B83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52" y="3114223"/>
            <a:ext cx="6731748" cy="3324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D02A65D-D235-43F3-B521-74AE147C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60" y="330941"/>
            <a:ext cx="24003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ray oral cu vitamina B12, Vitoral, 25ml">
            <a:extLst>
              <a:ext uri="{FF2B5EF4-FFF2-40B4-BE49-F238E27FC236}">
                <a16:creationId xmlns:a16="http://schemas.microsoft.com/office/drawing/2014/main" id="{7A35AD15-9DB0-46A8-B279-8BD63B7C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7" y="2571672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6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439C64-5DC5-4552-8301-E583459E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Definition of Anemia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EE5B9FE-1414-450A-9C18-8F51EA63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Reduction in the volume of RBC’s (hematocrit) or concentration (hemoglobin) when compared to similar values from a reference population.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Hgb = expression of amount (g/dL). 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Hct</a:t>
            </a:r>
            <a:r>
              <a:rPr lang="en-US" altLang="en-US" dirty="0">
                <a:ea typeface="ＭＳ Ｐゴシック" panose="020B0600070205080204" pitchFamily="34" charset="-128"/>
              </a:rPr>
              <a:t> = expression of volume (% or decimal fraction).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RBC = expression of number (#/mm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).</a:t>
            </a:r>
          </a:p>
          <a:p>
            <a:endParaRPr lang="ro-RO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is a symptom, meaning each anemia has a cause witch must(HAS TO) be found and treat if is possible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8415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9101B2-90C5-4071-99A8-A01E7FD6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Initial Laboratory Evaluation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ABAA443-CC7F-4A35-AD3C-A14DFCA3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6200"/>
            <a:ext cx="9867900" cy="6421439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3200" dirty="0">
                <a:ea typeface="ＭＳ Ｐゴシック" panose="020B0600070205080204" pitchFamily="34" charset="-128"/>
              </a:rPr>
              <a:t>		               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Initial Laboratory Evaluation</a:t>
            </a:r>
            <a:endParaRPr lang="ro-RO" altLang="en-US" sz="32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ro-RO" altLang="en-US" sz="3200" b="1" dirty="0">
              <a:ea typeface="ＭＳ Ｐゴシック" panose="020B0600070205080204" pitchFamily="34" charset="-128"/>
            </a:endParaRPr>
          </a:p>
          <a:p>
            <a:pPr algn="just"/>
            <a:r>
              <a:rPr lang="en-US" altLang="en-US" sz="3200" dirty="0">
                <a:ea typeface="ＭＳ Ｐゴシック" panose="020B0600070205080204" pitchFamily="34" charset="-128"/>
              </a:rPr>
              <a:t>Complete blood count with indices: </a:t>
            </a:r>
          </a:p>
          <a:p>
            <a:pPr lvl="1" algn="just"/>
            <a:r>
              <a:rPr lang="en-US" altLang="en-US" sz="3200" dirty="0">
                <a:ea typeface="ＭＳ Ｐゴシック" panose="020B0600070205080204" pitchFamily="34" charset="-128"/>
              </a:rPr>
              <a:t>MCV – indication of RBC size.</a:t>
            </a:r>
          </a:p>
          <a:p>
            <a:pPr lvl="1" algn="just"/>
            <a:r>
              <a:rPr lang="en-US" altLang="en-US" sz="3200" dirty="0">
                <a:ea typeface="ＭＳ Ｐゴシック" panose="020B0600070205080204" pitchFamily="34" charset="-128"/>
              </a:rPr>
              <a:t>RDW – indication of RBC size variation.</a:t>
            </a:r>
          </a:p>
          <a:p>
            <a:pPr algn="just"/>
            <a:r>
              <a:rPr lang="en-US" altLang="en-US" sz="3200" dirty="0">
                <a:ea typeface="ＭＳ Ｐゴシック" panose="020B0600070205080204" pitchFamily="34" charset="-128"/>
              </a:rPr>
              <a:t>Examination of the peripheral blood smear. </a:t>
            </a:r>
          </a:p>
          <a:p>
            <a:pPr algn="just"/>
            <a:r>
              <a:rPr lang="en-US" altLang="en-US" sz="3200" dirty="0">
                <a:ea typeface="ＭＳ Ｐゴシック" panose="020B0600070205080204" pitchFamily="34" charset="-128"/>
              </a:rPr>
              <a:t>Reticulocyte count: </a:t>
            </a:r>
          </a:p>
          <a:p>
            <a:pPr lvl="1" algn="just"/>
            <a:r>
              <a:rPr lang="en-US" altLang="en-US" sz="3200" dirty="0">
                <a:ea typeface="ＭＳ Ｐゴシック" panose="020B0600070205080204" pitchFamily="34" charset="-128"/>
              </a:rPr>
              <a:t>Measurement of newly produced young RBC’s.</a:t>
            </a:r>
          </a:p>
          <a:p>
            <a:pPr lvl="1" algn="just"/>
            <a:r>
              <a:rPr lang="en-US" altLang="en-US" sz="3200" dirty="0">
                <a:ea typeface="ＭＳ Ｐゴシック" panose="020B0600070205080204" pitchFamily="34" charset="-128"/>
              </a:rPr>
              <a:t>Considered a measure of bone marrow responsiveness.  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558207-3BD0-41F0-AB61-A9250C70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ea typeface="ＭＳ Ｐゴシック" panose="020B0600070205080204" pitchFamily="34" charset="-128"/>
              </a:rPr>
              <a:t>Additional Labs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80FE4E-80BA-45D7-9BBE-0FBC8C6E4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Vitamin levels: iron profile, ferritin, Vitamin B12, folate.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LDH, bilirubin, haptoglobin. </a:t>
            </a:r>
          </a:p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Coomb’s</a:t>
            </a:r>
            <a:r>
              <a:rPr lang="en-US" altLang="en-US" sz="2800" dirty="0">
                <a:ea typeface="ＭＳ Ｐゴシック" panose="020B0600070205080204" pitchFamily="34" charset="-128"/>
              </a:rPr>
              <a:t> test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Hemoglobin electrophoresis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SPEP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Creatinine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TSH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Urinalysis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Stool guaiac</a:t>
            </a:r>
            <a:r>
              <a:rPr lang="ro-RO" altLang="en-US" sz="2800" dirty="0">
                <a:ea typeface="ＭＳ Ｐゴシック" panose="020B0600070205080204" pitchFamily="34" charset="-128"/>
              </a:rPr>
              <a:t> (</a:t>
            </a:r>
            <a:r>
              <a:rPr lang="ro-RO" b="0" i="0" dirty="0">
                <a:effectLst/>
              </a:rPr>
              <a:t>fecal </a:t>
            </a:r>
            <a:r>
              <a:rPr lang="ro-RO" b="0" i="0" dirty="0" err="1">
                <a:effectLst/>
              </a:rPr>
              <a:t>occult</a:t>
            </a:r>
            <a:r>
              <a:rPr lang="ro-RO" b="0" i="0" dirty="0">
                <a:effectLst/>
              </a:rPr>
              <a:t> </a:t>
            </a:r>
            <a:r>
              <a:rPr lang="ro-RO" b="0" i="0" dirty="0" err="1">
                <a:effectLst/>
              </a:rPr>
              <a:t>blood</a:t>
            </a:r>
            <a:r>
              <a:rPr lang="ro-RO" b="0" i="0" dirty="0">
                <a:effectLst/>
              </a:rPr>
              <a:t> test)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Consider bone marrow examination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1962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5126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latin typeface="Candara" panose="020E0502030303020204" pitchFamily="34" charset="0"/>
              </a:rPr>
              <a:t>Presentation of Anemia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9096"/>
            <a:ext cx="119149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Candara" panose="020E0502030303020204" pitchFamily="34" charset="0"/>
              </a:rPr>
              <a:t>What are patients complaints- (Symptoms)</a:t>
            </a:r>
            <a:endParaRPr lang="tr-TR" sz="2800" dirty="0">
              <a:latin typeface="Candara" panose="020E0502030303020204" pitchFamily="34" charset="0"/>
            </a:endParaRPr>
          </a:p>
          <a:p>
            <a:pPr>
              <a:defRPr/>
            </a:pPr>
            <a:r>
              <a:rPr lang="en-US" sz="2800" dirty="0">
                <a:latin typeface="Candara" panose="020E0502030303020204" pitchFamily="34" charset="0"/>
              </a:rPr>
              <a:t>What are findings in patients on examination- (Signs)</a:t>
            </a:r>
          </a:p>
          <a:p>
            <a:pPr>
              <a:defRPr/>
            </a:pPr>
            <a:r>
              <a:rPr lang="en-US" sz="2600" b="1" dirty="0">
                <a:latin typeface="Candara" panose="020E0502030303020204" pitchFamily="34" charset="0"/>
              </a:rPr>
              <a:t>In anemia, body lacks oxygen, so following signs &amp; symptoms may be experienced:</a:t>
            </a:r>
            <a:endParaRPr lang="tr-TR" sz="2600" dirty="0">
              <a:latin typeface="Candara" panose="020E0502030303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4637" y="2109213"/>
            <a:ext cx="9882725" cy="4354657"/>
            <a:chOff x="-118631" y="1935306"/>
            <a:chExt cx="9882725" cy="43546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631" y="1935306"/>
              <a:ext cx="9882725" cy="4354657"/>
            </a:xfrm>
            <a:prstGeom prst="rect">
              <a:avLst/>
            </a:prstGeom>
          </p:spPr>
        </p:pic>
        <p:pic>
          <p:nvPicPr>
            <p:cNvPr id="7" name="Picture 7" descr="IMG_08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11250" r="16875" b="13750"/>
            <a:stretch>
              <a:fillRect/>
            </a:stretch>
          </p:blipFill>
          <p:spPr bwMode="auto">
            <a:xfrm>
              <a:off x="3819232" y="2639646"/>
              <a:ext cx="2006998" cy="127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reptunghi 1">
            <a:extLst>
              <a:ext uri="{FF2B5EF4-FFF2-40B4-BE49-F238E27FC236}">
                <a16:creationId xmlns:a16="http://schemas.microsoft.com/office/drawing/2014/main" id="{F9353704-D8C5-4B23-B4C6-4DF6462789E2}"/>
              </a:ext>
            </a:extLst>
          </p:cNvPr>
          <p:cNvSpPr/>
          <p:nvPr/>
        </p:nvSpPr>
        <p:spPr>
          <a:xfrm>
            <a:off x="9201150" y="2109213"/>
            <a:ext cx="1704975" cy="614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9688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2C2DBA-6472-42C1-80C6-9C8F1A90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IDA</a:t>
            </a:r>
          </a:p>
        </p:txBody>
      </p:sp>
      <p:pic>
        <p:nvPicPr>
          <p:cNvPr id="1026" name="Picture 2" descr="iron deficiency">
            <a:extLst>
              <a:ext uri="{FF2B5EF4-FFF2-40B4-BE49-F238E27FC236}">
                <a16:creationId xmlns:a16="http://schemas.microsoft.com/office/drawing/2014/main" id="{49CDF582-B6C4-407C-9D9A-E57F18D3FC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7B00CB06-760B-4D51-A52B-97B6A51546C1}"/>
              </a:ext>
            </a:extLst>
          </p:cNvPr>
          <p:cNvSpPr/>
          <p:nvPr/>
        </p:nvSpPr>
        <p:spPr>
          <a:xfrm>
            <a:off x="2209800" y="1771650"/>
            <a:ext cx="7762875" cy="1657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3" name="Picture 2" descr="koilonychia">
            <a:extLst>
              <a:ext uri="{FF2B5EF4-FFF2-40B4-BE49-F238E27FC236}">
                <a16:creationId xmlns:a16="http://schemas.microsoft.com/office/drawing/2014/main" id="{B5FBA098-DE5D-434F-B8B6-5A0856E4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4" y="1744663"/>
            <a:ext cx="28575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trophic glossitis">
            <a:extLst>
              <a:ext uri="{FF2B5EF4-FFF2-40B4-BE49-F238E27FC236}">
                <a16:creationId xmlns:a16="http://schemas.microsoft.com/office/drawing/2014/main" id="{04498F4E-A05E-4CB0-8C34-6CA2CDD8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28" y="177165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32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Ecran lat</PresentationFormat>
  <Paragraphs>172</Paragraphs>
  <Slides>40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40</vt:i4>
      </vt:variant>
    </vt:vector>
  </HeadingPairs>
  <TitlesOfParts>
    <vt:vector size="49" baseType="lpstr">
      <vt:lpstr>Arial</vt:lpstr>
      <vt:lpstr>Berlin Sans FB</vt:lpstr>
      <vt:lpstr>Bodoni MT Black</vt:lpstr>
      <vt:lpstr>Calibri</vt:lpstr>
      <vt:lpstr>Calibri Light</vt:lpstr>
      <vt:lpstr>Candara</vt:lpstr>
      <vt:lpstr>Times New Roman</vt:lpstr>
      <vt:lpstr>Tw Cen MT</vt:lpstr>
      <vt:lpstr>Temă Office</vt:lpstr>
      <vt:lpstr>Anemiile</vt:lpstr>
      <vt:lpstr>Prezentare PowerPoint</vt:lpstr>
      <vt:lpstr>Prezentare PowerPoint</vt:lpstr>
      <vt:lpstr>ERITROPOIEZA</vt:lpstr>
      <vt:lpstr>Definition of Anemia</vt:lpstr>
      <vt:lpstr>Initial Laboratory Evaluation</vt:lpstr>
      <vt:lpstr>Additional Labs</vt:lpstr>
      <vt:lpstr>Presentation of Anemia</vt:lpstr>
      <vt:lpstr>IDA</vt:lpstr>
      <vt:lpstr>Prezentare PowerPoint</vt:lpstr>
      <vt:lpstr>Prezentare PowerPoint</vt:lpstr>
      <vt:lpstr>Prezentare PowerPoint</vt:lpstr>
      <vt:lpstr>B12 deficiency causes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Case A</vt:lpstr>
      <vt:lpstr>Case A</vt:lpstr>
      <vt:lpstr>Case A</vt:lpstr>
      <vt:lpstr>Case A</vt:lpstr>
      <vt:lpstr>Prezentare PowerPoint</vt:lpstr>
      <vt:lpstr>Case A</vt:lpstr>
      <vt:lpstr>Case A</vt:lpstr>
      <vt:lpstr>Case A</vt:lpstr>
      <vt:lpstr>Prezentare PowerPoint</vt:lpstr>
      <vt:lpstr>Intravenos Iron</vt:lpstr>
      <vt:lpstr>Case 3</vt:lpstr>
      <vt:lpstr>Case B</vt:lpstr>
      <vt:lpstr>Prezentare PowerPoint</vt:lpstr>
      <vt:lpstr>Case 3</vt:lpstr>
      <vt:lpstr>Case 3</vt:lpstr>
      <vt:lpstr>Case B: Vitamin B12 Deficiency</vt:lpstr>
      <vt:lpstr>Case 3: Vitamin B12 Deficiency</vt:lpstr>
      <vt:lpstr>Case 3: Vitamin B12 Deficiency</vt:lpstr>
      <vt:lpstr>Case 3: Vitamin B12 Deficiency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Anemiile</dc:title>
  <dc:creator>patrascuanamarya1@gmail.com</dc:creator>
  <cp:lastModifiedBy>patrascuanamarya1@gmail.com</cp:lastModifiedBy>
  <cp:revision>1</cp:revision>
  <dcterms:created xsi:type="dcterms:W3CDTF">2020-10-06T08:27:53Z</dcterms:created>
  <dcterms:modified xsi:type="dcterms:W3CDTF">2020-10-06T08:28:39Z</dcterms:modified>
</cp:coreProperties>
</file>