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75" r:id="rId9"/>
    <p:sldId id="273" r:id="rId10"/>
    <p:sldId id="277" r:id="rId11"/>
    <p:sldId id="262" r:id="rId12"/>
    <p:sldId id="264" r:id="rId13"/>
    <p:sldId id="263" r:id="rId14"/>
    <p:sldId id="265" r:id="rId15"/>
    <p:sldId id="266" r:id="rId16"/>
    <p:sldId id="282" r:id="rId17"/>
    <p:sldId id="272" r:id="rId18"/>
    <p:sldId id="279" r:id="rId19"/>
    <p:sldId id="280" r:id="rId20"/>
    <p:sldId id="267" r:id="rId21"/>
    <p:sldId id="269" r:id="rId22"/>
    <p:sldId id="270" r:id="rId23"/>
    <p:sldId id="271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11B8916-F89E-4D95-A902-1772C1A0C3F8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4E77317-484D-4C7D-8A03-83004F166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8916-F89E-4D95-A902-1772C1A0C3F8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7317-484D-4C7D-8A03-83004F166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8916-F89E-4D95-A902-1772C1A0C3F8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7317-484D-4C7D-8A03-83004F166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8916-F89E-4D95-A902-1772C1A0C3F8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7317-484D-4C7D-8A03-83004F166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8916-F89E-4D95-A902-1772C1A0C3F8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7317-484D-4C7D-8A03-83004F166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8916-F89E-4D95-A902-1772C1A0C3F8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7317-484D-4C7D-8A03-83004F166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8916-F89E-4D95-A902-1772C1A0C3F8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7317-484D-4C7D-8A03-83004F166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8916-F89E-4D95-A902-1772C1A0C3F8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7317-484D-4C7D-8A03-83004F166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8916-F89E-4D95-A902-1772C1A0C3F8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7317-484D-4C7D-8A03-83004F166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11B8916-F89E-4D95-A902-1772C1A0C3F8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7317-484D-4C7D-8A03-83004F166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11B8916-F89E-4D95-A902-1772C1A0C3F8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4E77317-484D-4C7D-8A03-83004F166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11B8916-F89E-4D95-A902-1772C1A0C3F8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4E77317-484D-4C7D-8A03-83004F166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LIMFOMUL  HODGKIN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o-RO" sz="3200" dirty="0"/>
              <a:t>recapitulare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>
            <a:extLst>
              <a:ext uri="{FF2B5EF4-FFF2-40B4-BE49-F238E27FC236}">
                <a16:creationId xmlns="" xmlns:a16="http://schemas.microsoft.com/office/drawing/2014/main" id="{3245EF56-ECB9-4AA7-B31B-F3B3382F9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Caracteristici morfologice si </a:t>
            </a:r>
            <a:r>
              <a:rPr lang="ro-RO" dirty="0" err="1"/>
              <a:t>imunofenotipice</a:t>
            </a:r>
            <a:endParaRPr lang="ro-RO" dirty="0"/>
          </a:p>
        </p:txBody>
      </p:sp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D781591F-211E-4BE2-8780-0AEBAF46B16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04" t="3392" r="4728" b="2099"/>
          <a:stretch/>
        </p:blipFill>
        <p:spPr bwMode="auto">
          <a:xfrm>
            <a:off x="425522" y="1524000"/>
            <a:ext cx="8229599" cy="51455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758694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ro-RO" dirty="0"/>
          </a:p>
          <a:p>
            <a:pPr>
              <a:buFont typeface="Wingdings" pitchFamily="2" charset="2"/>
              <a:buChar char="v"/>
            </a:pPr>
            <a:r>
              <a:rPr lang="en-US" dirty="0" err="1"/>
              <a:t>Seria</a:t>
            </a:r>
            <a:r>
              <a:rPr lang="en-US" dirty="0"/>
              <a:t> </a:t>
            </a:r>
            <a:r>
              <a:rPr lang="en-US" dirty="0" err="1"/>
              <a:t>granulocitara</a:t>
            </a:r>
            <a:r>
              <a:rPr lang="en-US" dirty="0"/>
              <a:t> bine </a:t>
            </a:r>
            <a:r>
              <a:rPr lang="en-US" dirty="0" err="1"/>
              <a:t>reprezentata</a:t>
            </a:r>
            <a:r>
              <a:rPr lang="en-US" dirty="0"/>
              <a:t>,</a:t>
            </a:r>
            <a:r>
              <a:rPr lang="ro-RO" dirty="0"/>
              <a:t> </a:t>
            </a:r>
            <a:r>
              <a:rPr lang="en-US" dirty="0" err="1"/>
              <a:t>deviata</a:t>
            </a:r>
            <a:r>
              <a:rPr lang="en-US" dirty="0"/>
              <a:t> la </a:t>
            </a:r>
            <a:r>
              <a:rPr lang="en-US" dirty="0" err="1"/>
              <a:t>stanga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 err="1"/>
              <a:t>Celule</a:t>
            </a:r>
            <a:r>
              <a:rPr lang="en-US" dirty="0"/>
              <a:t> </a:t>
            </a:r>
            <a:r>
              <a:rPr lang="en-US" dirty="0" err="1"/>
              <a:t>tinere</a:t>
            </a:r>
            <a:r>
              <a:rPr lang="en-US" dirty="0"/>
              <a:t>:</a:t>
            </a:r>
            <a:r>
              <a:rPr lang="ro-RO" dirty="0"/>
              <a:t> </a:t>
            </a:r>
            <a:r>
              <a:rPr lang="en-US" dirty="0"/>
              <a:t>blasti-2-3 %</a:t>
            </a:r>
          </a:p>
          <a:p>
            <a:pPr>
              <a:buFont typeface="Wingdings" pitchFamily="2" charset="2"/>
              <a:buChar char="v"/>
            </a:pPr>
            <a:r>
              <a:rPr lang="en-US" dirty="0" err="1"/>
              <a:t>Eozinofile</a:t>
            </a:r>
            <a:r>
              <a:rPr lang="en-US" dirty="0"/>
              <a:t> 7% in diverse </a:t>
            </a:r>
            <a:r>
              <a:rPr lang="en-US" dirty="0" err="1"/>
              <a:t>stadii</a:t>
            </a:r>
            <a:r>
              <a:rPr lang="en-US" dirty="0"/>
              <a:t> de </a:t>
            </a:r>
            <a:r>
              <a:rPr lang="en-US" dirty="0" err="1"/>
              <a:t>maturatie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 err="1"/>
              <a:t>Seria</a:t>
            </a:r>
            <a:r>
              <a:rPr lang="en-US" dirty="0"/>
              <a:t> </a:t>
            </a:r>
            <a:r>
              <a:rPr lang="en-US" dirty="0" err="1"/>
              <a:t>eritrocitara</a:t>
            </a:r>
            <a:r>
              <a:rPr lang="en-US" dirty="0"/>
              <a:t> bine </a:t>
            </a:r>
            <a:r>
              <a:rPr lang="en-US" dirty="0" err="1"/>
              <a:t>reprezentata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eritroblasti</a:t>
            </a:r>
            <a:r>
              <a:rPr lang="en-US" dirty="0"/>
              <a:t> </a:t>
            </a:r>
            <a:r>
              <a:rPr lang="en-US" dirty="0" err="1"/>
              <a:t>oxifili</a:t>
            </a:r>
            <a:r>
              <a:rPr lang="en-US" dirty="0"/>
              <a:t>,</a:t>
            </a:r>
            <a:r>
              <a:rPr lang="ro-RO" dirty="0"/>
              <a:t> </a:t>
            </a:r>
            <a:r>
              <a:rPr lang="en-US" dirty="0" err="1"/>
              <a:t>policromatofili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bazofili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 err="1"/>
              <a:t>Seria</a:t>
            </a:r>
            <a:r>
              <a:rPr lang="en-US" dirty="0"/>
              <a:t> </a:t>
            </a:r>
            <a:r>
              <a:rPr lang="en-US" dirty="0" err="1"/>
              <a:t>megacariocitara</a:t>
            </a:r>
            <a:r>
              <a:rPr lang="en-US" dirty="0"/>
              <a:t> bine </a:t>
            </a:r>
            <a:r>
              <a:rPr lang="en-US" dirty="0" err="1"/>
              <a:t>reprezentata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megacariocite</a:t>
            </a:r>
            <a:endParaRPr lang="ro-RO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o-RO" dirty="0" err="1"/>
              <a:t>Punctie</a:t>
            </a:r>
            <a:r>
              <a:rPr lang="ro-RO" dirty="0"/>
              <a:t> medulara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endParaRPr lang="ro-RO" dirty="0"/>
          </a:p>
          <a:p>
            <a:r>
              <a:rPr lang="en-US" dirty="0"/>
              <a:t>-</a:t>
            </a:r>
            <a:r>
              <a:rPr lang="en-US" dirty="0" err="1"/>
              <a:t>Opacitate</a:t>
            </a:r>
            <a:r>
              <a:rPr lang="en-US" dirty="0"/>
              <a:t> </a:t>
            </a:r>
            <a:r>
              <a:rPr lang="en-US" dirty="0" err="1"/>
              <a:t>supradiafragmatica</a:t>
            </a:r>
            <a:r>
              <a:rPr lang="en-US" dirty="0"/>
              <a:t>,</a:t>
            </a:r>
            <a:r>
              <a:rPr lang="ro-RO" dirty="0"/>
              <a:t> </a:t>
            </a:r>
            <a:r>
              <a:rPr lang="en-US" dirty="0"/>
              <a:t>latero-</a:t>
            </a:r>
            <a:r>
              <a:rPr lang="en-US" dirty="0" err="1"/>
              <a:t>toracic</a:t>
            </a:r>
            <a:r>
              <a:rPr lang="en-US" dirty="0"/>
              <a:t> stg de </a:t>
            </a:r>
            <a:r>
              <a:rPr lang="en-US" dirty="0" err="1"/>
              <a:t>intensitate</a:t>
            </a:r>
            <a:r>
              <a:rPr lang="en-US" dirty="0"/>
              <a:t> mica.</a:t>
            </a:r>
            <a:r>
              <a:rPr lang="ro-RO" dirty="0"/>
              <a:t> </a:t>
            </a:r>
            <a:r>
              <a:rPr lang="en-US" dirty="0" err="1"/>
              <a:t>Accentuarea</a:t>
            </a:r>
            <a:r>
              <a:rPr lang="en-US" dirty="0"/>
              <a:t> </a:t>
            </a:r>
            <a:r>
              <a:rPr lang="en-US" dirty="0" err="1"/>
              <a:t>interstitiului</a:t>
            </a:r>
            <a:r>
              <a:rPr lang="en-US" dirty="0"/>
              <a:t> </a:t>
            </a:r>
            <a:r>
              <a:rPr lang="en-US" dirty="0" err="1"/>
              <a:t>intrahilar</a:t>
            </a:r>
            <a:r>
              <a:rPr lang="en-US" dirty="0"/>
              <a:t> </a:t>
            </a:r>
            <a:r>
              <a:rPr lang="en-US" dirty="0" err="1"/>
              <a:t>drept</a:t>
            </a:r>
            <a:endParaRPr lang="en-US" dirty="0"/>
          </a:p>
          <a:p>
            <a:endParaRPr lang="ro-RO" dirty="0"/>
          </a:p>
          <a:p>
            <a:endParaRPr lang="ro-RO" dirty="0"/>
          </a:p>
          <a:p>
            <a:r>
              <a:rPr lang="en-US" dirty="0">
                <a:solidFill>
                  <a:srgbClr val="FF0000"/>
                </a:solidFill>
              </a:rPr>
              <a:t>EKG</a:t>
            </a:r>
            <a:r>
              <a:rPr lang="en-US" dirty="0"/>
              <a:t>-</a:t>
            </a:r>
            <a:r>
              <a:rPr lang="en-US" dirty="0" err="1"/>
              <a:t>Fara</a:t>
            </a:r>
            <a:r>
              <a:rPr lang="en-US" dirty="0"/>
              <a:t> </a:t>
            </a:r>
            <a:r>
              <a:rPr lang="en-US" dirty="0" err="1"/>
              <a:t>modificari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Ex </a:t>
            </a:r>
            <a:r>
              <a:rPr lang="en-US" dirty="0" err="1">
                <a:solidFill>
                  <a:srgbClr val="FF0000"/>
                </a:solidFill>
              </a:rPr>
              <a:t>cardiologic:</a:t>
            </a:r>
            <a:r>
              <a:rPr lang="en-US" dirty="0" err="1"/>
              <a:t>TA</a:t>
            </a:r>
            <a:r>
              <a:rPr lang="en-US" dirty="0"/>
              <a:t>=140/90 mmHg,</a:t>
            </a:r>
            <a:r>
              <a:rPr lang="ro-RO" dirty="0"/>
              <a:t> </a:t>
            </a:r>
            <a:r>
              <a:rPr lang="en-US" dirty="0"/>
              <a:t>AV =110 bpm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/>
              <a:t>Rx cord </a:t>
            </a:r>
            <a:r>
              <a:rPr lang="en-US" dirty="0" err="1"/>
              <a:t>pulmon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CT </a:t>
            </a:r>
            <a:r>
              <a:rPr lang="en-US" dirty="0" err="1"/>
              <a:t>Abdomen+Pelvis</a:t>
            </a:r>
            <a:endParaRPr lang="en-US" dirty="0"/>
          </a:p>
          <a:p>
            <a:r>
              <a:rPr lang="en-US" dirty="0" err="1"/>
              <a:t>Ficat</a:t>
            </a:r>
            <a:r>
              <a:rPr lang="en-US" dirty="0"/>
              <a:t> </a:t>
            </a:r>
            <a:r>
              <a:rPr lang="ro-RO" dirty="0"/>
              <a:t>c</a:t>
            </a:r>
            <a:r>
              <a:rPr lang="en-US" dirty="0"/>
              <a:t>u DAPLS 7 cm,</a:t>
            </a:r>
            <a:r>
              <a:rPr lang="ro-RO" dirty="0"/>
              <a:t> </a:t>
            </a:r>
            <a:r>
              <a:rPr lang="en-US" dirty="0"/>
              <a:t>LD 15,8 cm </a:t>
            </a:r>
            <a:r>
              <a:rPr lang="en-US" dirty="0" err="1"/>
              <a:t>fara</a:t>
            </a:r>
            <a:r>
              <a:rPr lang="en-US" dirty="0"/>
              <a:t> </a:t>
            </a:r>
            <a:r>
              <a:rPr lang="en-US" dirty="0" err="1"/>
              <a:t>procese</a:t>
            </a:r>
            <a:r>
              <a:rPr lang="en-US" dirty="0"/>
              <a:t> </a:t>
            </a:r>
            <a:r>
              <a:rPr lang="en-US" dirty="0" err="1"/>
              <a:t>localizate</a:t>
            </a:r>
            <a:endParaRPr lang="en-US" dirty="0"/>
          </a:p>
          <a:p>
            <a:r>
              <a:rPr lang="en-US" dirty="0" err="1"/>
              <a:t>Splina</a:t>
            </a:r>
            <a:r>
              <a:rPr lang="en-US" dirty="0"/>
              <a:t> 13,8 cm,</a:t>
            </a:r>
            <a:r>
              <a:rPr lang="ro-RO" dirty="0"/>
              <a:t> </a:t>
            </a:r>
            <a:r>
              <a:rPr lang="en-US" dirty="0"/>
              <a:t>cu multiple </a:t>
            </a:r>
            <a:r>
              <a:rPr lang="en-US" dirty="0" err="1"/>
              <a:t>formatiuni</a:t>
            </a:r>
            <a:r>
              <a:rPr lang="en-US" dirty="0"/>
              <a:t> </a:t>
            </a:r>
            <a:r>
              <a:rPr lang="en-US" dirty="0" err="1"/>
              <a:t>izodense</a:t>
            </a:r>
            <a:r>
              <a:rPr lang="en-US" dirty="0"/>
              <a:t> cu diam -2,5/2 cm</a:t>
            </a:r>
          </a:p>
          <a:p>
            <a:r>
              <a:rPr lang="en-US" dirty="0" err="1"/>
              <a:t>Adenopatii</a:t>
            </a:r>
            <a:r>
              <a:rPr lang="en-US" dirty="0"/>
              <a:t> </a:t>
            </a:r>
            <a:r>
              <a:rPr lang="en-US" dirty="0" err="1"/>
              <a:t>retroperitoneale-intraaortocave</a:t>
            </a:r>
            <a:r>
              <a:rPr lang="en-US" dirty="0"/>
              <a:t>,</a:t>
            </a:r>
            <a:r>
              <a:rPr lang="ro-RO" dirty="0"/>
              <a:t> </a:t>
            </a:r>
            <a:r>
              <a:rPr lang="en-US" dirty="0" err="1"/>
              <a:t>periaortice</a:t>
            </a:r>
            <a:r>
              <a:rPr lang="en-US" dirty="0"/>
              <a:t>,</a:t>
            </a:r>
            <a:r>
              <a:rPr lang="ro-RO" dirty="0"/>
              <a:t> </a:t>
            </a:r>
            <a:r>
              <a:rPr lang="en-US" dirty="0" err="1"/>
              <a:t>pericave</a:t>
            </a:r>
            <a:r>
              <a:rPr lang="en-US" dirty="0"/>
              <a:t> cu diam 3,5/3 cm</a:t>
            </a:r>
          </a:p>
          <a:p>
            <a:r>
              <a:rPr lang="en-US" dirty="0" err="1"/>
              <a:t>Blocuri</a:t>
            </a:r>
            <a:r>
              <a:rPr lang="en-US" dirty="0"/>
              <a:t> </a:t>
            </a:r>
            <a:r>
              <a:rPr lang="en-US" dirty="0" err="1"/>
              <a:t>adenopatice</a:t>
            </a:r>
            <a:r>
              <a:rPr lang="en-US" dirty="0"/>
              <a:t> </a:t>
            </a:r>
            <a:r>
              <a:rPr lang="en-US" dirty="0" err="1"/>
              <a:t>iliace</a:t>
            </a:r>
            <a:r>
              <a:rPr lang="en-US" dirty="0"/>
              <a:t> </a:t>
            </a:r>
            <a:r>
              <a:rPr lang="en-US" dirty="0" err="1"/>
              <a:t>externe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interne bilateral cu </a:t>
            </a:r>
            <a:r>
              <a:rPr lang="en-US" dirty="0" err="1"/>
              <a:t>diam</a:t>
            </a:r>
            <a:r>
              <a:rPr lang="en-US" dirty="0"/>
              <a:t> 5,3/5 cm</a:t>
            </a:r>
          </a:p>
          <a:p>
            <a:r>
              <a:rPr lang="en-US" dirty="0" err="1"/>
              <a:t>Adenopatii</a:t>
            </a:r>
            <a:r>
              <a:rPr lang="en-US" dirty="0"/>
              <a:t> </a:t>
            </a:r>
            <a:r>
              <a:rPr lang="en-US" dirty="0" err="1"/>
              <a:t>inghinal</a:t>
            </a:r>
            <a:r>
              <a:rPr lang="en-US" dirty="0"/>
              <a:t> </a:t>
            </a:r>
            <a:r>
              <a:rPr lang="en-US" dirty="0" err="1"/>
              <a:t>dr</a:t>
            </a:r>
            <a:r>
              <a:rPr lang="en-US" dirty="0"/>
              <a:t> cu </a:t>
            </a:r>
            <a:r>
              <a:rPr lang="en-US" dirty="0" err="1"/>
              <a:t>diam</a:t>
            </a:r>
            <a:r>
              <a:rPr lang="en-US" dirty="0"/>
              <a:t> de 13,5/10 cm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inghinal</a:t>
            </a:r>
            <a:r>
              <a:rPr lang="en-US" dirty="0"/>
              <a:t> </a:t>
            </a:r>
            <a:r>
              <a:rPr lang="en-US" dirty="0" err="1"/>
              <a:t>stg</a:t>
            </a:r>
            <a:r>
              <a:rPr lang="en-US" dirty="0"/>
              <a:t> sub 3,7/2,7 cm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Explorari</a:t>
            </a:r>
            <a:r>
              <a:rPr lang="en-US" dirty="0"/>
              <a:t> </a:t>
            </a:r>
            <a:r>
              <a:rPr lang="en-US" dirty="0" err="1"/>
              <a:t>imagistice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endParaRPr lang="ro-RO" dirty="0"/>
          </a:p>
          <a:p>
            <a:r>
              <a:rPr lang="en-US" dirty="0" err="1"/>
              <a:t>Limfom</a:t>
            </a:r>
            <a:r>
              <a:rPr lang="en-US" dirty="0"/>
              <a:t> Hodgkin cu </a:t>
            </a:r>
            <a:r>
              <a:rPr lang="en-US" dirty="0" err="1"/>
              <a:t>celularitate</a:t>
            </a:r>
            <a:r>
              <a:rPr lang="en-US" dirty="0"/>
              <a:t> </a:t>
            </a:r>
            <a:r>
              <a:rPr lang="en-US" dirty="0" err="1"/>
              <a:t>mixta</a:t>
            </a:r>
            <a:r>
              <a:rPr lang="en-US" dirty="0"/>
              <a:t> </a:t>
            </a:r>
            <a:r>
              <a:rPr lang="en-US" dirty="0" err="1"/>
              <a:t>st</a:t>
            </a:r>
            <a:r>
              <a:rPr lang="ro-RO" dirty="0"/>
              <a:t>d</a:t>
            </a:r>
            <a:r>
              <a:rPr lang="en-US" dirty="0"/>
              <a:t> II B</a:t>
            </a:r>
          </a:p>
          <a:p>
            <a:r>
              <a:rPr lang="en-US" dirty="0"/>
              <a:t>Bloc </a:t>
            </a:r>
            <a:r>
              <a:rPr lang="en-US" dirty="0" err="1"/>
              <a:t>adenopatic</a:t>
            </a:r>
            <a:r>
              <a:rPr lang="en-US" dirty="0"/>
              <a:t> </a:t>
            </a:r>
            <a:r>
              <a:rPr lang="en-US" dirty="0" err="1"/>
              <a:t>inghinal</a:t>
            </a:r>
            <a:r>
              <a:rPr lang="en-US" dirty="0"/>
              <a:t> </a:t>
            </a:r>
            <a:r>
              <a:rPr lang="en-US" dirty="0" err="1"/>
              <a:t>dr</a:t>
            </a:r>
            <a:r>
              <a:rPr lang="en-US" dirty="0"/>
              <a:t> cu </a:t>
            </a:r>
            <a:r>
              <a:rPr lang="en-US" dirty="0" err="1"/>
              <a:t>fenomene</a:t>
            </a:r>
            <a:r>
              <a:rPr lang="en-US" dirty="0"/>
              <a:t> de </a:t>
            </a:r>
            <a:r>
              <a:rPr lang="en-US" dirty="0" err="1"/>
              <a:t>compresine</a:t>
            </a:r>
            <a:endParaRPr lang="en-US" dirty="0"/>
          </a:p>
          <a:p>
            <a:r>
              <a:rPr lang="en-US" dirty="0" err="1"/>
              <a:t>Tahicardie</a:t>
            </a:r>
            <a:r>
              <a:rPr lang="en-US" dirty="0"/>
              <a:t> </a:t>
            </a:r>
            <a:r>
              <a:rPr lang="en-US" dirty="0" err="1"/>
              <a:t>sinusala</a:t>
            </a:r>
            <a:r>
              <a:rPr lang="en-US" dirty="0"/>
              <a:t> </a:t>
            </a:r>
            <a:endParaRPr lang="ro-RO" dirty="0"/>
          </a:p>
          <a:p>
            <a:endParaRPr lang="ro-RO" dirty="0"/>
          </a:p>
          <a:p>
            <a:r>
              <a:rPr lang="en-US" dirty="0" err="1"/>
              <a:t>Diagnosticul</a:t>
            </a:r>
            <a:r>
              <a:rPr lang="en-US" dirty="0"/>
              <a:t> </a:t>
            </a:r>
            <a:r>
              <a:rPr lang="en-US" dirty="0" err="1"/>
              <a:t>pozitiv</a:t>
            </a:r>
            <a:r>
              <a:rPr lang="en-US" dirty="0"/>
              <a:t>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stabilit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biopsia</a:t>
            </a:r>
            <a:r>
              <a:rPr lang="en-US" dirty="0"/>
              <a:t> </a:t>
            </a:r>
            <a:r>
              <a:rPr lang="en-US" dirty="0" err="1"/>
              <a:t>ggl</a:t>
            </a:r>
            <a:r>
              <a:rPr lang="ro-RO" dirty="0"/>
              <a:t> cu ex HP si </a:t>
            </a:r>
            <a:r>
              <a:rPr lang="en-US" dirty="0"/>
              <a:t>IH</a:t>
            </a:r>
            <a:r>
              <a:rPr lang="ro-RO" dirty="0"/>
              <a:t>C </a:t>
            </a:r>
            <a:r>
              <a:rPr lang="en-US" dirty="0"/>
              <a:t>(+date </a:t>
            </a:r>
            <a:r>
              <a:rPr lang="en-US" dirty="0" err="1"/>
              <a:t>clinice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paraclinice</a:t>
            </a:r>
            <a:r>
              <a:rPr lang="en-US" dirty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Diagnostic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endParaRPr lang="ro-RO" dirty="0"/>
          </a:p>
          <a:p>
            <a:r>
              <a:rPr lang="en-US" dirty="0" err="1"/>
              <a:t>Limfomul</a:t>
            </a:r>
            <a:r>
              <a:rPr lang="en-US" dirty="0"/>
              <a:t>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incadrat</a:t>
            </a:r>
            <a:r>
              <a:rPr lang="en-US" dirty="0"/>
              <a:t> conform </a:t>
            </a:r>
            <a:r>
              <a:rPr lang="en-US" dirty="0" err="1"/>
              <a:t>clasificarii</a:t>
            </a:r>
            <a:r>
              <a:rPr lang="en-US" dirty="0"/>
              <a:t> Ann-Arbor in :</a:t>
            </a:r>
          </a:p>
          <a:p>
            <a:r>
              <a:rPr lang="en-US" dirty="0" err="1"/>
              <a:t>Limfom</a:t>
            </a:r>
            <a:r>
              <a:rPr lang="en-US" dirty="0"/>
              <a:t> Hodgkin cu </a:t>
            </a:r>
            <a:r>
              <a:rPr lang="en-US" dirty="0" err="1"/>
              <a:t>celularitate</a:t>
            </a:r>
            <a:r>
              <a:rPr lang="en-US" dirty="0"/>
              <a:t> </a:t>
            </a:r>
            <a:r>
              <a:rPr lang="en-US" dirty="0" err="1"/>
              <a:t>mixta</a:t>
            </a:r>
            <a:r>
              <a:rPr lang="en-US" dirty="0"/>
              <a:t> St II B</a:t>
            </a:r>
          </a:p>
          <a:p>
            <a:r>
              <a:rPr lang="en-US" dirty="0"/>
              <a:t>Std II-</a:t>
            </a:r>
            <a:r>
              <a:rPr lang="en-US" dirty="0" err="1"/>
              <a:t>reprezentand</a:t>
            </a:r>
            <a:r>
              <a:rPr lang="en-US" dirty="0"/>
              <a:t> </a:t>
            </a:r>
            <a:r>
              <a:rPr lang="en-US" dirty="0" err="1"/>
              <a:t>implicarea</a:t>
            </a:r>
            <a:r>
              <a:rPr lang="en-US" dirty="0"/>
              <a:t> </a:t>
            </a:r>
            <a:r>
              <a:rPr lang="en-US" dirty="0" err="1"/>
              <a:t>ggl</a:t>
            </a:r>
            <a:r>
              <a:rPr lang="en-US" dirty="0"/>
              <a:t> de </a:t>
            </a:r>
            <a:r>
              <a:rPr lang="en-US" dirty="0" err="1"/>
              <a:t>aceeasi</a:t>
            </a:r>
            <a:r>
              <a:rPr lang="en-US" dirty="0"/>
              <a:t> parte a </a:t>
            </a:r>
            <a:r>
              <a:rPr lang="en-US" dirty="0" err="1"/>
              <a:t>diafragmului+afectare</a:t>
            </a:r>
            <a:r>
              <a:rPr lang="en-US" dirty="0"/>
              <a:t> </a:t>
            </a:r>
            <a:r>
              <a:rPr lang="en-US" dirty="0" err="1"/>
              <a:t>extralimfatica</a:t>
            </a:r>
            <a:r>
              <a:rPr lang="en-US" dirty="0"/>
              <a:t> </a:t>
            </a:r>
          </a:p>
          <a:p>
            <a:r>
              <a:rPr lang="en-US" dirty="0"/>
              <a:t>B-</a:t>
            </a:r>
            <a:r>
              <a:rPr lang="en-US" dirty="0" err="1"/>
              <a:t>semnele</a:t>
            </a:r>
            <a:r>
              <a:rPr lang="en-US" dirty="0"/>
              <a:t> de </a:t>
            </a:r>
            <a:r>
              <a:rPr lang="en-US" dirty="0" err="1"/>
              <a:t>evoluti</a:t>
            </a:r>
            <a:r>
              <a:rPr lang="ro-RO" dirty="0"/>
              <a:t>e</a:t>
            </a:r>
            <a:r>
              <a:rPr lang="en-US" dirty="0"/>
              <a:t> </a:t>
            </a:r>
            <a:r>
              <a:rPr lang="en-US" dirty="0" err="1"/>
              <a:t>prezente-scadere</a:t>
            </a:r>
            <a:r>
              <a:rPr lang="en-US" dirty="0"/>
              <a:t> </a:t>
            </a:r>
            <a:r>
              <a:rPr lang="en-US" dirty="0" err="1"/>
              <a:t>ponderala</a:t>
            </a:r>
            <a:r>
              <a:rPr lang="en-US" dirty="0"/>
              <a:t>&gt; 10%/</a:t>
            </a:r>
            <a:r>
              <a:rPr lang="en-US" dirty="0" err="1"/>
              <a:t>transpiratii</a:t>
            </a:r>
            <a:r>
              <a:rPr lang="en-US" dirty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Stadializare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65"/>
            <a:ext cx="9144000" cy="678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o-RO" dirty="0"/>
          </a:p>
          <a:p>
            <a:pPr>
              <a:lnSpc>
                <a:spcPct val="80000"/>
              </a:lnSpc>
            </a:pPr>
            <a:r>
              <a:rPr lang="en-US" dirty="0" err="1"/>
              <a:t>Adenopatii</a:t>
            </a:r>
            <a:r>
              <a:rPr lang="en-US" dirty="0"/>
              <a:t> </a:t>
            </a:r>
            <a:r>
              <a:rPr lang="en-US" dirty="0" err="1"/>
              <a:t>inflamatorii</a:t>
            </a:r>
            <a:r>
              <a:rPr lang="en-US" dirty="0"/>
              <a:t>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dirty="0"/>
              <a:t>   -</a:t>
            </a:r>
            <a:r>
              <a:rPr lang="en-US" dirty="0" err="1"/>
              <a:t>Tuberculoza</a:t>
            </a:r>
            <a:r>
              <a:rPr lang="en-US" dirty="0"/>
              <a:t> </a:t>
            </a:r>
            <a:r>
              <a:rPr lang="en-US" dirty="0" err="1"/>
              <a:t>ganglionara</a:t>
            </a:r>
            <a:r>
              <a:rPr lang="en-US" dirty="0"/>
              <a:t> –</a:t>
            </a:r>
            <a:r>
              <a:rPr lang="en-US" dirty="0" err="1"/>
              <a:t>blocul</a:t>
            </a:r>
            <a:r>
              <a:rPr lang="en-US" dirty="0"/>
              <a:t> </a:t>
            </a:r>
            <a:r>
              <a:rPr lang="en-US" dirty="0" err="1"/>
              <a:t>adenopatic</a:t>
            </a:r>
            <a:r>
              <a:rPr lang="en-US" dirty="0"/>
              <a:t> </a:t>
            </a:r>
            <a:r>
              <a:rPr lang="en-US" dirty="0" err="1"/>
              <a:t>fistulizeaza</a:t>
            </a:r>
            <a:r>
              <a:rPr lang="en-US" dirty="0"/>
              <a:t>.</a:t>
            </a:r>
            <a:r>
              <a:rPr lang="ro-RO" dirty="0"/>
              <a:t> </a:t>
            </a:r>
            <a:r>
              <a:rPr lang="en-US" dirty="0" err="1"/>
              <a:t>Cazeum</a:t>
            </a:r>
            <a:r>
              <a:rPr lang="en-US" dirty="0"/>
              <a:t>,</a:t>
            </a:r>
            <a:r>
              <a:rPr lang="ro-RO" dirty="0"/>
              <a:t> </a:t>
            </a:r>
            <a:r>
              <a:rPr lang="en-US" dirty="0" err="1"/>
              <a:t>bacilul</a:t>
            </a:r>
            <a:r>
              <a:rPr lang="en-US" dirty="0"/>
              <a:t> </a:t>
            </a:r>
            <a:r>
              <a:rPr lang="en-US" dirty="0" err="1"/>
              <a:t>acido</a:t>
            </a:r>
            <a:r>
              <a:rPr lang="en-US" dirty="0"/>
              <a:t> </a:t>
            </a:r>
            <a:r>
              <a:rPr lang="en-US" dirty="0" err="1"/>
              <a:t>alcoolo</a:t>
            </a:r>
            <a:r>
              <a:rPr lang="en-US" dirty="0"/>
              <a:t> </a:t>
            </a:r>
            <a:r>
              <a:rPr lang="en-US" dirty="0" err="1"/>
              <a:t>rezistent</a:t>
            </a:r>
            <a:endParaRPr lang="en-US" dirty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dirty="0"/>
              <a:t>    -</a:t>
            </a:r>
            <a:r>
              <a:rPr lang="en-US" dirty="0" err="1"/>
              <a:t>Toxoplasmoza</a:t>
            </a:r>
            <a:r>
              <a:rPr lang="en-US" dirty="0"/>
              <a:t>: </a:t>
            </a:r>
            <a:r>
              <a:rPr lang="en-US" dirty="0" err="1"/>
              <a:t>adenopatii</a:t>
            </a:r>
            <a:r>
              <a:rPr lang="en-US" dirty="0"/>
              <a:t> </a:t>
            </a:r>
            <a:r>
              <a:rPr lang="en-US" dirty="0" err="1"/>
              <a:t>laterocervicale</a:t>
            </a:r>
            <a:r>
              <a:rPr lang="en-US" dirty="0"/>
              <a:t>, </a:t>
            </a:r>
            <a:r>
              <a:rPr lang="en-US" dirty="0" err="1"/>
              <a:t>serologia</a:t>
            </a:r>
            <a:r>
              <a:rPr lang="en-US" dirty="0"/>
              <a:t>+</a:t>
            </a:r>
          </a:p>
          <a:p>
            <a:pPr>
              <a:lnSpc>
                <a:spcPct val="80000"/>
              </a:lnSpc>
            </a:pPr>
            <a:r>
              <a:rPr lang="en-US" dirty="0" err="1"/>
              <a:t>Adenopatii</a:t>
            </a:r>
            <a:r>
              <a:rPr lang="en-US" dirty="0"/>
              <a:t> date de </a:t>
            </a:r>
            <a:r>
              <a:rPr lang="en-US" dirty="0" err="1"/>
              <a:t>infectii</a:t>
            </a:r>
            <a:r>
              <a:rPr lang="en-US" dirty="0"/>
              <a:t> </a:t>
            </a:r>
            <a:r>
              <a:rPr lang="en-US" dirty="0" err="1"/>
              <a:t>virale</a:t>
            </a:r>
            <a:r>
              <a:rPr lang="en-US" dirty="0"/>
              <a:t> cu CMV,VEB( </a:t>
            </a:r>
            <a:r>
              <a:rPr lang="en-US" dirty="0" err="1"/>
              <a:t>Mononucleoza</a:t>
            </a:r>
            <a:r>
              <a:rPr lang="en-US" dirty="0"/>
              <a:t> </a:t>
            </a:r>
            <a:r>
              <a:rPr lang="en-US" dirty="0" err="1"/>
              <a:t>infectioasa</a:t>
            </a:r>
            <a:endParaRPr lang="en-US" sz="1600" b="1" dirty="0"/>
          </a:p>
          <a:p>
            <a:r>
              <a:rPr lang="en-US" dirty="0"/>
              <a:t> </a:t>
            </a:r>
            <a:r>
              <a:rPr lang="en-US" dirty="0" err="1"/>
              <a:t>Adenopatiile</a:t>
            </a:r>
            <a:r>
              <a:rPr lang="en-US" dirty="0"/>
              <a:t> din </a:t>
            </a:r>
            <a:r>
              <a:rPr lang="en-US" dirty="0" err="1"/>
              <a:t>bolile</a:t>
            </a:r>
            <a:r>
              <a:rPr lang="en-US" dirty="0"/>
              <a:t> </a:t>
            </a:r>
            <a:r>
              <a:rPr lang="en-US" dirty="0" err="1"/>
              <a:t>neoplazice:evidentierea</a:t>
            </a:r>
            <a:r>
              <a:rPr lang="en-US" dirty="0"/>
              <a:t> </a:t>
            </a:r>
            <a:r>
              <a:rPr lang="en-US" dirty="0" err="1"/>
              <a:t>tumorii</a:t>
            </a:r>
            <a:r>
              <a:rPr lang="en-US" dirty="0"/>
              <a:t> </a:t>
            </a:r>
            <a:r>
              <a:rPr lang="en-US" dirty="0" err="1"/>
              <a:t>primare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ex.hp</a:t>
            </a:r>
            <a:r>
              <a:rPr lang="en-US" dirty="0"/>
              <a:t> </a:t>
            </a:r>
            <a:r>
              <a:rPr lang="en-US" dirty="0" err="1"/>
              <a:t>stabileste</a:t>
            </a:r>
            <a:r>
              <a:rPr lang="en-US" dirty="0"/>
              <a:t> </a:t>
            </a:r>
            <a:r>
              <a:rPr lang="en-US" dirty="0" err="1"/>
              <a:t>diagnosticul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r>
              <a:rPr lang="en-US" dirty="0"/>
              <a:t>Diagnostic </a:t>
            </a:r>
            <a:r>
              <a:rPr lang="en-US" dirty="0" err="1"/>
              <a:t>diferential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ubstituent conținut 8" descr="O imagine care conține captură de ecran&#10;&#10;Descriere generată automat">
            <a:extLst>
              <a:ext uri="{FF2B5EF4-FFF2-40B4-BE49-F238E27FC236}">
                <a16:creationId xmlns="" xmlns:a16="http://schemas.microsoft.com/office/drawing/2014/main" id="{57DA3F08-DA4D-4D45-8DC7-FB23E1B4A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3096"/>
            <a:ext cx="7391400" cy="6449593"/>
          </a:xfrm>
        </p:spPr>
      </p:pic>
    </p:spTree>
    <p:extLst>
      <p:ext uri="{BB962C8B-B14F-4D97-AF65-F5344CB8AC3E}">
        <p14:creationId xmlns="" xmlns:p14="http://schemas.microsoft.com/office/powerpoint/2010/main" val="1636306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>
            <a:extLst>
              <a:ext uri="{FF2B5EF4-FFF2-40B4-BE49-F238E27FC236}">
                <a16:creationId xmlns="" xmlns:a16="http://schemas.microsoft.com/office/drawing/2014/main" id="{809A4051-B5A6-48DA-8A54-EA2413B28AA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37" t="13848" r="10413" b="12983"/>
          <a:stretch/>
        </p:blipFill>
        <p:spPr bwMode="auto">
          <a:xfrm>
            <a:off x="0" y="640422"/>
            <a:ext cx="9144000" cy="6248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Dreptunghi 1">
            <a:extLst>
              <a:ext uri="{FF2B5EF4-FFF2-40B4-BE49-F238E27FC236}">
                <a16:creationId xmlns="" xmlns:a16="http://schemas.microsoft.com/office/drawing/2014/main" id="{316E23ED-E44D-4D45-A042-55FDE8F3467E}"/>
              </a:ext>
            </a:extLst>
          </p:cNvPr>
          <p:cNvSpPr/>
          <p:nvPr/>
        </p:nvSpPr>
        <p:spPr>
          <a:xfrm>
            <a:off x="0" y="-41097"/>
            <a:ext cx="91440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latin typeface="Arial Black" panose="020B0A04020102020204" pitchFamily="34" charset="0"/>
              </a:rPr>
              <a:t>TRATAMENT</a:t>
            </a:r>
          </a:p>
        </p:txBody>
      </p:sp>
    </p:spTree>
    <p:extLst>
      <p:ext uri="{BB962C8B-B14F-4D97-AF65-F5344CB8AC3E}">
        <p14:creationId xmlns="" xmlns:p14="http://schemas.microsoft.com/office/powerpoint/2010/main" val="105690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>
            <a:extLst>
              <a:ext uri="{FF2B5EF4-FFF2-40B4-BE49-F238E27FC236}">
                <a16:creationId xmlns="" xmlns:a16="http://schemas.microsoft.com/office/drawing/2014/main" id="{C8EEE4CD-0A36-489C-B4BE-CBC4B4CBA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Limfomul </a:t>
            </a:r>
            <a:r>
              <a:rPr lang="ro-RO" dirty="0" err="1"/>
              <a:t>Hodgkin</a:t>
            </a:r>
            <a:r>
              <a:rPr lang="ro-RO" dirty="0"/>
              <a:t> este o </a:t>
            </a:r>
            <a:r>
              <a:rPr lang="ro-RO" dirty="0" err="1"/>
              <a:t>limfoproliferare</a:t>
            </a:r>
            <a:r>
              <a:rPr lang="ro-RO" dirty="0"/>
              <a:t> particulara in care clona maligna, reprezentata de celulele </a:t>
            </a:r>
            <a:r>
              <a:rPr lang="ro-RO" dirty="0" err="1"/>
              <a:t>Reed</a:t>
            </a:r>
            <a:r>
              <a:rPr lang="ro-RO" dirty="0"/>
              <a:t>-Sternberg si echivalentul lor, </a:t>
            </a:r>
            <a:r>
              <a:rPr lang="ro-RO" dirty="0" err="1"/>
              <a:t>reprezinta</a:t>
            </a:r>
            <a:r>
              <a:rPr lang="ro-RO" dirty="0"/>
              <a:t> aproximativ 1-2 % din masa tumorala, restul fiind un infiltrat celular polimorf alcătuit din limfocite, histiocite, macrofage, </a:t>
            </a:r>
            <a:r>
              <a:rPr lang="ro-RO" dirty="0" err="1"/>
              <a:t>neutrofile</a:t>
            </a:r>
            <a:r>
              <a:rPr lang="ro-RO" dirty="0"/>
              <a:t> care are un caracter reactiv.</a:t>
            </a:r>
          </a:p>
          <a:p>
            <a:endParaRPr lang="ro-RO" dirty="0"/>
          </a:p>
        </p:txBody>
      </p:sp>
      <p:sp>
        <p:nvSpPr>
          <p:cNvPr id="3" name="Titlu 2">
            <a:extLst>
              <a:ext uri="{FF2B5EF4-FFF2-40B4-BE49-F238E27FC236}">
                <a16:creationId xmlns="" xmlns:a16="http://schemas.microsoft.com/office/drawing/2014/main" id="{DF4DF0F5-CA1B-48E5-9911-DE9A96349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Definitie</a:t>
            </a:r>
            <a:endParaRPr lang="ro-RO" dirty="0"/>
          </a:p>
        </p:txBody>
      </p:sp>
    </p:spTree>
    <p:extLst>
      <p:ext uri="{BB962C8B-B14F-4D97-AF65-F5344CB8AC3E}">
        <p14:creationId xmlns="" xmlns:p14="http://schemas.microsoft.com/office/powerpoint/2010/main" val="1848585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Se </a:t>
            </a:r>
            <a:r>
              <a:rPr lang="en-US" dirty="0" err="1"/>
              <a:t>initiaza</a:t>
            </a:r>
            <a:r>
              <a:rPr lang="en-US" dirty="0"/>
              <a:t> </a:t>
            </a:r>
            <a:r>
              <a:rPr lang="en-US" dirty="0" err="1"/>
              <a:t>tratament</a:t>
            </a:r>
            <a:r>
              <a:rPr lang="en-US" dirty="0"/>
              <a:t>  </a:t>
            </a:r>
            <a:r>
              <a:rPr lang="en-US" dirty="0" err="1"/>
              <a:t>chimioterapic</a:t>
            </a:r>
            <a:r>
              <a:rPr lang="en-US" dirty="0"/>
              <a:t> de tip ABVD</a:t>
            </a:r>
            <a:r>
              <a:rPr lang="ro-RO" dirty="0"/>
              <a:t> (4 cure)</a:t>
            </a:r>
          </a:p>
          <a:p>
            <a:pPr>
              <a:buNone/>
            </a:pPr>
            <a:endParaRPr lang="ro-RO" dirty="0"/>
          </a:p>
          <a:p>
            <a:pPr>
              <a:buNone/>
            </a:pPr>
            <a:r>
              <a:rPr lang="en-US" dirty="0" err="1"/>
              <a:t>Adriblastina</a:t>
            </a:r>
            <a:r>
              <a:rPr lang="en-US" dirty="0"/>
              <a:t>  25 mg/m</a:t>
            </a:r>
            <a:r>
              <a:rPr lang="en-US" baseline="30000" dirty="0"/>
              <a:t>2</a:t>
            </a:r>
            <a:r>
              <a:rPr lang="en-US" dirty="0"/>
              <a:t> IV on days 1 and 15</a:t>
            </a:r>
          </a:p>
          <a:p>
            <a:pPr>
              <a:buNone/>
            </a:pPr>
            <a:r>
              <a:rPr lang="en-US" dirty="0" err="1"/>
              <a:t>Bleomicina</a:t>
            </a:r>
            <a:r>
              <a:rPr lang="en-US" dirty="0"/>
              <a:t>   10 units*/m</a:t>
            </a:r>
            <a:r>
              <a:rPr lang="en-US" baseline="30000" dirty="0"/>
              <a:t>2</a:t>
            </a:r>
            <a:r>
              <a:rPr lang="en-US" dirty="0"/>
              <a:t> IV on days 1 and 15</a:t>
            </a:r>
          </a:p>
          <a:p>
            <a:pPr>
              <a:buNone/>
            </a:pPr>
            <a:r>
              <a:rPr lang="en-US" dirty="0" err="1"/>
              <a:t>Vincristina</a:t>
            </a:r>
            <a:r>
              <a:rPr lang="en-US" dirty="0"/>
              <a:t>    6 mg/m</a:t>
            </a:r>
            <a:r>
              <a:rPr lang="en-US" baseline="30000" dirty="0"/>
              <a:t>2</a:t>
            </a:r>
            <a:r>
              <a:rPr lang="en-US" dirty="0"/>
              <a:t> IV on days 1 and 15</a:t>
            </a:r>
          </a:p>
          <a:p>
            <a:pPr>
              <a:buNone/>
            </a:pPr>
            <a:r>
              <a:rPr lang="en-US" dirty="0" err="1"/>
              <a:t>Dacarbazina</a:t>
            </a:r>
            <a:r>
              <a:rPr lang="en-US" dirty="0"/>
              <a:t> 375 mg/m</a:t>
            </a:r>
            <a:r>
              <a:rPr lang="en-US" baseline="30000" dirty="0"/>
              <a:t>2</a:t>
            </a:r>
            <a:r>
              <a:rPr lang="en-US" dirty="0"/>
              <a:t> IV on days 1 and 15</a:t>
            </a:r>
          </a:p>
          <a:p>
            <a:pPr>
              <a:buNone/>
            </a:pPr>
            <a:r>
              <a:rPr lang="en-US" dirty="0" err="1"/>
              <a:t>Ciclul</a:t>
            </a:r>
            <a:r>
              <a:rPr lang="en-US" dirty="0"/>
              <a:t> se </a:t>
            </a:r>
            <a:r>
              <a:rPr lang="en-US" dirty="0" err="1"/>
              <a:t>repeta</a:t>
            </a:r>
            <a:r>
              <a:rPr lang="en-US" dirty="0"/>
              <a:t> la 28 de </a:t>
            </a:r>
            <a:r>
              <a:rPr lang="en-US" dirty="0" err="1"/>
              <a:t>zile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Tratament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>
              <a:buNone/>
            </a:pPr>
            <a:endParaRPr lang="ro-RO" dirty="0"/>
          </a:p>
          <a:p>
            <a:pPr>
              <a:buNone/>
            </a:pPr>
            <a:r>
              <a:rPr lang="en-US" dirty="0"/>
              <a:t>In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tratamentului</a:t>
            </a:r>
            <a:r>
              <a:rPr lang="en-US" dirty="0"/>
              <a:t> au </a:t>
            </a:r>
            <a:r>
              <a:rPr lang="en-US" dirty="0" err="1"/>
              <a:t>aparut</a:t>
            </a:r>
            <a:r>
              <a:rPr lang="en-US" dirty="0"/>
              <a:t> </a:t>
            </a:r>
            <a:r>
              <a:rPr lang="en-US" dirty="0" err="1"/>
              <a:t>fenomene</a:t>
            </a:r>
            <a:r>
              <a:rPr lang="en-US" dirty="0"/>
              <a:t> de </a:t>
            </a:r>
            <a:r>
              <a:rPr lang="en-US" dirty="0" err="1"/>
              <a:t>intoleranta</a:t>
            </a:r>
            <a:r>
              <a:rPr lang="en-US" dirty="0"/>
              <a:t> </a:t>
            </a:r>
            <a:r>
              <a:rPr lang="en-US" dirty="0" err="1"/>
              <a:t>digestiva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Au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monitorizate</a:t>
            </a:r>
            <a:r>
              <a:rPr lang="en-US" dirty="0"/>
              <a:t> </a:t>
            </a:r>
            <a:r>
              <a:rPr lang="en-US" dirty="0" err="1"/>
              <a:t>functiile</a:t>
            </a:r>
            <a:r>
              <a:rPr lang="en-US" dirty="0"/>
              <a:t> :</a:t>
            </a:r>
            <a:r>
              <a:rPr lang="en-US" dirty="0" err="1"/>
              <a:t>renala,hepatica</a:t>
            </a:r>
            <a:r>
              <a:rPr lang="en-US" dirty="0"/>
              <a:t> </a:t>
            </a:r>
            <a:r>
              <a:rPr lang="en-US" dirty="0" err="1"/>
              <a:t>pulmonara</a:t>
            </a:r>
            <a:r>
              <a:rPr lang="en-US" dirty="0"/>
              <a:t> ,</a:t>
            </a:r>
            <a:r>
              <a:rPr lang="en-US" dirty="0" err="1"/>
              <a:t>cardiaca</a:t>
            </a:r>
            <a:r>
              <a:rPr lang="en-US" dirty="0"/>
              <a:t> </a:t>
            </a:r>
            <a:r>
              <a:rPr lang="en-US" dirty="0" err="1"/>
              <a:t>intrucat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 err="1"/>
              <a:t>Adriblatina</a:t>
            </a:r>
            <a:r>
              <a:rPr lang="en-US" dirty="0"/>
              <a:t> </a:t>
            </a:r>
            <a:r>
              <a:rPr lang="en-US" dirty="0" err="1"/>
              <a:t>asociaza</a:t>
            </a:r>
            <a:r>
              <a:rPr lang="en-US" dirty="0"/>
              <a:t> </a:t>
            </a:r>
            <a:r>
              <a:rPr lang="en-US" dirty="0" err="1"/>
              <a:t>toxicitatate</a:t>
            </a:r>
            <a:r>
              <a:rPr lang="en-US" dirty="0"/>
              <a:t> </a:t>
            </a:r>
            <a:r>
              <a:rPr lang="en-US" dirty="0" err="1"/>
              <a:t>cardiaca</a:t>
            </a:r>
            <a:r>
              <a:rPr lang="ro-RO" dirty="0"/>
              <a:t> </a:t>
            </a:r>
            <a:r>
              <a:rPr lang="en-US" dirty="0"/>
              <a:t>(</a:t>
            </a:r>
            <a:r>
              <a:rPr lang="en-US" dirty="0" err="1"/>
              <a:t>cardiomiopatie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dirty="0" err="1"/>
              <a:t>Bleomicina-toxicitate</a:t>
            </a:r>
            <a:r>
              <a:rPr lang="en-US" dirty="0"/>
              <a:t> </a:t>
            </a:r>
            <a:r>
              <a:rPr lang="en-US" dirty="0" err="1"/>
              <a:t>pulmonara,putand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afecteze</a:t>
            </a:r>
            <a:r>
              <a:rPr lang="en-US" dirty="0"/>
              <a:t> </a:t>
            </a:r>
            <a:r>
              <a:rPr lang="en-US" dirty="0" err="1"/>
              <a:t>capacitatea</a:t>
            </a:r>
            <a:r>
              <a:rPr lang="en-US" dirty="0"/>
              <a:t> </a:t>
            </a:r>
            <a:r>
              <a:rPr lang="en-US" dirty="0" err="1"/>
              <a:t>pulmonara</a:t>
            </a:r>
            <a:r>
              <a:rPr lang="en-US" dirty="0"/>
              <a:t> </a:t>
            </a:r>
            <a:r>
              <a:rPr lang="en-US" dirty="0" err="1"/>
              <a:t>difuza</a:t>
            </a:r>
            <a:r>
              <a:rPr lang="ro-RO" dirty="0"/>
              <a:t> </a:t>
            </a:r>
            <a:r>
              <a:rPr lang="en-US" dirty="0"/>
              <a:t>,precum </a:t>
            </a:r>
            <a:r>
              <a:rPr lang="en-US" dirty="0" err="1"/>
              <a:t>si</a:t>
            </a:r>
            <a:r>
              <a:rPr lang="en-US" dirty="0"/>
              <a:t> injurie </a:t>
            </a:r>
            <a:r>
              <a:rPr lang="en-US" dirty="0" err="1"/>
              <a:t>renala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Complicatii</a:t>
            </a:r>
            <a:r>
              <a:rPr lang="en-US" dirty="0"/>
              <a:t> </a:t>
            </a:r>
            <a:r>
              <a:rPr lang="en-US" dirty="0" err="1"/>
              <a:t>tratament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endParaRPr lang="ro-RO" dirty="0"/>
          </a:p>
          <a:p>
            <a:endParaRPr lang="ro-RO" dirty="0"/>
          </a:p>
          <a:p>
            <a:r>
              <a:rPr lang="en-US" dirty="0" err="1"/>
              <a:t>Tratamentul</a:t>
            </a:r>
            <a:r>
              <a:rPr lang="en-US" dirty="0"/>
              <a:t> </a:t>
            </a:r>
            <a:r>
              <a:rPr lang="en-US" dirty="0" err="1"/>
              <a:t>anemiei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substitutie</a:t>
            </a:r>
            <a:r>
              <a:rPr lang="en-US" dirty="0"/>
              <a:t> de MER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cand</a:t>
            </a:r>
            <a:r>
              <a:rPr lang="en-US" dirty="0"/>
              <a:t>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necesar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</a:rPr>
              <a:t>A</a:t>
            </a:r>
            <a:r>
              <a:rPr lang="ro-RO" dirty="0">
                <a:latin typeface="Times New Roman" pitchFamily="18" charset="0"/>
              </a:rPr>
              <a:t>dministrare de </a:t>
            </a:r>
            <a:r>
              <a:rPr lang="ro-RO" b="1" dirty="0">
                <a:solidFill>
                  <a:srgbClr val="990000"/>
                </a:solidFill>
                <a:latin typeface="Times New Roman" pitchFamily="18" charset="0"/>
              </a:rPr>
              <a:t>allopurinol</a:t>
            </a:r>
            <a:r>
              <a:rPr lang="ro-RO" dirty="0">
                <a:latin typeface="Times New Roman" pitchFamily="18" charset="0"/>
              </a:rPr>
              <a:t> pentru prevenirea hiperuricemiei </a:t>
            </a:r>
            <a:endParaRPr lang="en-US" dirty="0"/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Protectie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gastrica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Hidratare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o-RO" dirty="0"/>
              <a:t/>
            </a:r>
            <a:br>
              <a:rPr lang="ro-RO" dirty="0"/>
            </a:br>
            <a:r>
              <a:rPr lang="en-US" dirty="0" err="1"/>
              <a:t>Terapia</a:t>
            </a:r>
            <a:r>
              <a:rPr lang="en-US" dirty="0"/>
              <a:t> de </a:t>
            </a:r>
            <a:r>
              <a:rPr lang="en-US" dirty="0" err="1"/>
              <a:t>sustinere</a:t>
            </a:r>
            <a:r>
              <a:rPr lang="en-US" dirty="0"/>
              <a:t> </a:t>
            </a:r>
            <a:r>
              <a:rPr lang="en-US" dirty="0" err="1"/>
              <a:t>asociata</a:t>
            </a:r>
            <a:r>
              <a:rPr lang="en-US" dirty="0"/>
              <a:t> PCT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endParaRPr lang="ro-RO" dirty="0"/>
          </a:p>
          <a:p>
            <a:r>
              <a:rPr lang="en-US" dirty="0"/>
              <a:t>In </a:t>
            </a:r>
            <a:r>
              <a:rPr lang="en-US" dirty="0" err="1"/>
              <a:t>vederea</a:t>
            </a:r>
            <a:r>
              <a:rPr lang="en-US" dirty="0"/>
              <a:t> </a:t>
            </a:r>
            <a:r>
              <a:rPr lang="en-US" dirty="0" err="1"/>
              <a:t>evaluarii</a:t>
            </a:r>
            <a:r>
              <a:rPr lang="en-US" dirty="0"/>
              <a:t> </a:t>
            </a:r>
            <a:r>
              <a:rPr lang="en-US" dirty="0" err="1"/>
              <a:t>raspunsului</a:t>
            </a:r>
            <a:r>
              <a:rPr lang="en-US" dirty="0"/>
              <a:t> la </a:t>
            </a:r>
            <a:r>
              <a:rPr lang="en-US" dirty="0" err="1"/>
              <a:t>chimioterapie</a:t>
            </a:r>
            <a:r>
              <a:rPr lang="en-US" dirty="0"/>
              <a:t> se </a:t>
            </a:r>
            <a:r>
              <a:rPr lang="en-US" dirty="0" err="1"/>
              <a:t>practica</a:t>
            </a:r>
            <a:r>
              <a:rPr lang="en-US" dirty="0"/>
              <a:t> </a:t>
            </a:r>
            <a:r>
              <a:rPr lang="ro-RO" dirty="0"/>
              <a:t>PET-</a:t>
            </a:r>
            <a:r>
              <a:rPr lang="en-US" dirty="0"/>
              <a:t>CT</a:t>
            </a:r>
            <a:r>
              <a:rPr lang="ro-RO" dirty="0"/>
              <a:t> (Scor </a:t>
            </a:r>
            <a:r>
              <a:rPr lang="ro-RO" dirty="0" err="1"/>
              <a:t>Deauville</a:t>
            </a:r>
            <a:r>
              <a:rPr lang="ro-RO" dirty="0"/>
              <a:t> 2)</a:t>
            </a:r>
          </a:p>
          <a:p>
            <a:r>
              <a:rPr lang="ro-RO" dirty="0"/>
              <a:t>Se continua cu Radioterapie localizata in doza totala de 20 </a:t>
            </a:r>
            <a:r>
              <a:rPr lang="ro-RO" dirty="0" err="1"/>
              <a:t>Gy</a:t>
            </a:r>
            <a:endParaRPr lang="ro-RO" dirty="0"/>
          </a:p>
          <a:p>
            <a:endParaRPr lang="ro-RO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Evolutie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>
            <a:extLst>
              <a:ext uri="{FF2B5EF4-FFF2-40B4-BE49-F238E27FC236}">
                <a16:creationId xmlns="" xmlns:a16="http://schemas.microsoft.com/office/drawing/2014/main" id="{4178DA52-50C7-49D2-8A9D-7F5F4E2DC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2050" name="Picture 2" descr="C:\Users\Ana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08398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 </a:t>
            </a:r>
            <a:endParaRPr lang="ro-RO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   </a:t>
            </a:r>
            <a:r>
              <a:rPr lang="en-US" sz="3200" dirty="0"/>
              <a:t>Se </a:t>
            </a:r>
            <a:r>
              <a:rPr lang="en-US" sz="3200" dirty="0" err="1"/>
              <a:t>adreseaza</a:t>
            </a:r>
            <a:r>
              <a:rPr lang="en-US" sz="3200" dirty="0"/>
              <a:t> Cl.de </a:t>
            </a:r>
            <a:r>
              <a:rPr lang="en-US" sz="3200" dirty="0" err="1"/>
              <a:t>Hematologie</a:t>
            </a:r>
            <a:r>
              <a:rPr lang="en-US" sz="3200" dirty="0"/>
              <a:t> in </a:t>
            </a:r>
            <a:r>
              <a:rPr lang="en-US" sz="3200" dirty="0" err="1"/>
              <a:t>martie</a:t>
            </a:r>
            <a:r>
              <a:rPr lang="en-US" sz="3200" dirty="0"/>
              <a:t> 2012, </a:t>
            </a:r>
            <a:r>
              <a:rPr lang="en-US" sz="3200" dirty="0" err="1"/>
              <a:t>indrumat</a:t>
            </a:r>
            <a:r>
              <a:rPr lang="en-US" sz="3200" dirty="0"/>
              <a:t> de </a:t>
            </a:r>
            <a:r>
              <a:rPr lang="en-US" sz="3200" dirty="0" err="1"/>
              <a:t>Cl.Chirurgie</a:t>
            </a:r>
            <a:r>
              <a:rPr lang="en-US" sz="3200" dirty="0"/>
              <a:t> </a:t>
            </a:r>
            <a:r>
              <a:rPr lang="en-US" sz="3200" dirty="0" err="1"/>
              <a:t>generala</a:t>
            </a:r>
            <a:r>
              <a:rPr lang="en-US" sz="3200" dirty="0"/>
              <a:t> a Sp.CFR </a:t>
            </a:r>
            <a:r>
              <a:rPr lang="en-US" sz="3200" dirty="0" err="1"/>
              <a:t>Craiova,unde</a:t>
            </a:r>
            <a:r>
              <a:rPr lang="en-US" sz="3200" dirty="0"/>
              <a:t> </a:t>
            </a:r>
            <a:r>
              <a:rPr lang="ro-RO" sz="3200" dirty="0"/>
              <a:t>s-a practicat excizia unui ganglion inghinal drept cu efectuarea ulterioara a ex. histopatologic in Serviciul de Anatomie Patologica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Pacient</a:t>
            </a:r>
            <a:r>
              <a:rPr lang="en-US" dirty="0"/>
              <a:t> </a:t>
            </a:r>
            <a:r>
              <a:rPr lang="en-US" dirty="0" err="1"/>
              <a:t>T.S.,in</a:t>
            </a:r>
            <a:r>
              <a:rPr lang="en-US" dirty="0"/>
              <a:t> </a:t>
            </a:r>
            <a:r>
              <a:rPr lang="en-US" dirty="0" err="1"/>
              <a:t>varsta</a:t>
            </a:r>
            <a:r>
              <a:rPr lang="en-US" dirty="0"/>
              <a:t> de 64 </a:t>
            </a:r>
            <a:r>
              <a:rPr lang="en-US" dirty="0" err="1"/>
              <a:t>ani,mediul</a:t>
            </a:r>
            <a:r>
              <a:rPr lang="en-US" dirty="0"/>
              <a:t> rural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/>
              <a:t>Se </a:t>
            </a:r>
            <a:r>
              <a:rPr lang="en-US" sz="2800" dirty="0" err="1"/>
              <a:t>retine</a:t>
            </a:r>
            <a:r>
              <a:rPr lang="en-US" sz="2800" dirty="0"/>
              <a:t> din </a:t>
            </a:r>
            <a:r>
              <a:rPr lang="en-US" sz="2800" dirty="0" err="1"/>
              <a:t>anamneza</a:t>
            </a:r>
            <a:r>
              <a:rPr lang="en-US" sz="2800" dirty="0"/>
              <a:t> :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-</a:t>
            </a:r>
            <a:r>
              <a:rPr lang="en-US" sz="2800" dirty="0" err="1"/>
              <a:t>prezenta</a:t>
            </a:r>
            <a:r>
              <a:rPr lang="en-US" sz="2800" dirty="0"/>
              <a:t> </a:t>
            </a:r>
            <a:r>
              <a:rPr lang="en-US" sz="2800" dirty="0" err="1"/>
              <a:t>adenopatiei</a:t>
            </a:r>
            <a:r>
              <a:rPr lang="en-US" sz="2800" dirty="0"/>
              <a:t> </a:t>
            </a:r>
            <a:r>
              <a:rPr lang="en-US" sz="2800" dirty="0" err="1"/>
              <a:t>inghinale</a:t>
            </a:r>
            <a:r>
              <a:rPr lang="en-US" sz="2800" dirty="0"/>
              <a:t> de 1 </a:t>
            </a:r>
            <a:r>
              <a:rPr lang="en-US" sz="2800" dirty="0" err="1"/>
              <a:t>luna</a:t>
            </a:r>
            <a:endParaRPr lang="en-US" sz="2800" dirty="0"/>
          </a:p>
          <a:p>
            <a:pPr>
              <a:buFont typeface="Wingdings" pitchFamily="2" charset="2"/>
              <a:buChar char="v"/>
            </a:pPr>
            <a:r>
              <a:rPr lang="en-US" sz="2800" dirty="0"/>
              <a:t>-</a:t>
            </a:r>
            <a:r>
              <a:rPr lang="en-US" sz="2800" dirty="0" err="1"/>
              <a:t>scadere</a:t>
            </a:r>
            <a:r>
              <a:rPr lang="en-US" sz="2800" dirty="0"/>
              <a:t> </a:t>
            </a:r>
            <a:r>
              <a:rPr lang="en-US" sz="2800" dirty="0" err="1"/>
              <a:t>ponderala</a:t>
            </a:r>
            <a:r>
              <a:rPr lang="ro-RO" sz="2800" dirty="0"/>
              <a:t> </a:t>
            </a:r>
            <a:r>
              <a:rPr lang="en-US" sz="2800" dirty="0"/>
              <a:t>(10 kg in 4 </a:t>
            </a:r>
            <a:r>
              <a:rPr lang="en-US" sz="2800" dirty="0" err="1"/>
              <a:t>luni</a:t>
            </a:r>
            <a:r>
              <a:rPr lang="en-US" sz="2800" dirty="0"/>
              <a:t>)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-</a:t>
            </a:r>
            <a:r>
              <a:rPr lang="en-US" sz="2800" dirty="0" err="1"/>
              <a:t>transpiratii</a:t>
            </a:r>
            <a:r>
              <a:rPr lang="en-US" sz="2800" dirty="0"/>
              <a:t> predominant nocturne in </a:t>
            </a:r>
            <a:r>
              <a:rPr lang="en-US" sz="2800" dirty="0" err="1"/>
              <a:t>jumatatea</a:t>
            </a:r>
            <a:r>
              <a:rPr lang="en-US" sz="2800" dirty="0"/>
              <a:t> </a:t>
            </a:r>
            <a:r>
              <a:rPr lang="en-US" sz="2800" dirty="0" err="1"/>
              <a:t>superioara</a:t>
            </a:r>
            <a:r>
              <a:rPr lang="en-US" sz="2800" dirty="0"/>
              <a:t> a </a:t>
            </a:r>
            <a:r>
              <a:rPr lang="en-US" sz="2800" dirty="0" err="1"/>
              <a:t>corpului,ce</a:t>
            </a:r>
            <a:r>
              <a:rPr lang="en-US" sz="2800" dirty="0"/>
              <a:t> </a:t>
            </a:r>
            <a:r>
              <a:rPr lang="en-US" sz="2800" dirty="0" err="1"/>
              <a:t>obliga</a:t>
            </a:r>
            <a:r>
              <a:rPr lang="en-US" sz="2800" dirty="0"/>
              <a:t> la </a:t>
            </a:r>
            <a:r>
              <a:rPr lang="en-US" sz="2800" dirty="0" err="1"/>
              <a:t>schimbarea</a:t>
            </a:r>
            <a:r>
              <a:rPr lang="en-US" sz="2800" dirty="0"/>
              <a:t> </a:t>
            </a:r>
            <a:r>
              <a:rPr lang="en-US" sz="2800" dirty="0" err="1"/>
              <a:t>lenjeriei</a:t>
            </a:r>
            <a:endParaRPr lang="en-US" sz="2800" dirty="0"/>
          </a:p>
          <a:p>
            <a:pPr>
              <a:buFont typeface="Wingdings" pitchFamily="2" charset="2"/>
              <a:buChar char="v"/>
            </a:pPr>
            <a:r>
              <a:rPr lang="en-US" sz="2800" dirty="0"/>
              <a:t>-</a:t>
            </a:r>
            <a:r>
              <a:rPr lang="en-US" sz="2800" dirty="0" err="1"/>
              <a:t>prurit</a:t>
            </a:r>
            <a:r>
              <a:rPr lang="en-US" sz="2800" dirty="0"/>
              <a:t> </a:t>
            </a:r>
            <a:r>
              <a:rPr lang="ro-RO" sz="2800" dirty="0"/>
              <a:t>rezistent</a:t>
            </a:r>
            <a:r>
              <a:rPr lang="en-US" sz="2800" dirty="0"/>
              <a:t> la </a:t>
            </a:r>
            <a:r>
              <a:rPr lang="en-US" sz="2800" dirty="0" err="1"/>
              <a:t>tratamentul</a:t>
            </a:r>
            <a:r>
              <a:rPr lang="en-US" sz="2800" dirty="0"/>
              <a:t> antihistaminic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 </a:t>
            </a:r>
            <a:r>
              <a:rPr lang="en-US" dirty="0" err="1"/>
              <a:t>internare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err="1"/>
              <a:t>Tegumente</a:t>
            </a:r>
            <a:r>
              <a:rPr lang="en-US" sz="2800" dirty="0"/>
              <a:t> </a:t>
            </a:r>
            <a:r>
              <a:rPr lang="en-US" sz="2800" dirty="0" err="1"/>
              <a:t>discret</a:t>
            </a:r>
            <a:r>
              <a:rPr lang="en-US" sz="2800" dirty="0"/>
              <a:t> </a:t>
            </a:r>
            <a:r>
              <a:rPr lang="en-US" sz="2800" dirty="0" err="1"/>
              <a:t>palide</a:t>
            </a:r>
            <a:endParaRPr lang="en-US" sz="2800" dirty="0"/>
          </a:p>
          <a:p>
            <a:r>
              <a:rPr lang="en-US" sz="2800" dirty="0"/>
              <a:t>Bloc </a:t>
            </a:r>
            <a:r>
              <a:rPr lang="en-US" sz="2800" dirty="0" err="1"/>
              <a:t>adenopatic</a:t>
            </a:r>
            <a:r>
              <a:rPr lang="en-US" sz="2800" dirty="0"/>
              <a:t> </a:t>
            </a:r>
            <a:r>
              <a:rPr lang="en-US" sz="2800" dirty="0" err="1"/>
              <a:t>inghinal</a:t>
            </a:r>
            <a:r>
              <a:rPr lang="en-US" sz="2800" dirty="0"/>
              <a:t> </a:t>
            </a:r>
            <a:r>
              <a:rPr lang="en-US" sz="2800" dirty="0" err="1"/>
              <a:t>dreapta</a:t>
            </a:r>
            <a:r>
              <a:rPr lang="en-US" sz="2800" dirty="0"/>
              <a:t> cu diam. 10/10 cm-</a:t>
            </a:r>
            <a:r>
              <a:rPr lang="en-US" sz="2800" dirty="0" err="1"/>
              <a:t>limfedem</a:t>
            </a:r>
            <a:r>
              <a:rPr lang="en-US" sz="2800" dirty="0"/>
              <a:t> al </a:t>
            </a:r>
            <a:r>
              <a:rPr lang="en-US" sz="2800" dirty="0" err="1"/>
              <a:t>membrului</a:t>
            </a:r>
            <a:r>
              <a:rPr lang="en-US" sz="2800" dirty="0"/>
              <a:t> inferior </a:t>
            </a:r>
            <a:r>
              <a:rPr lang="en-US" sz="2800" dirty="0" err="1"/>
              <a:t>drept</a:t>
            </a:r>
            <a:r>
              <a:rPr lang="en-US" sz="2800" dirty="0"/>
              <a:t>(</a:t>
            </a:r>
            <a:r>
              <a:rPr lang="en-US" sz="2800" dirty="0" err="1"/>
              <a:t>Compresi</a:t>
            </a:r>
            <a:r>
              <a:rPr lang="ro-RO" sz="2800" dirty="0"/>
              <a:t>u</a:t>
            </a:r>
            <a:r>
              <a:rPr lang="en-US" sz="2800" dirty="0" err="1"/>
              <a:t>nea</a:t>
            </a:r>
            <a:r>
              <a:rPr lang="en-US" sz="2800" dirty="0"/>
              <a:t> </a:t>
            </a:r>
            <a:r>
              <a:rPr lang="en-US" sz="2800" dirty="0" err="1"/>
              <a:t>blocului</a:t>
            </a:r>
            <a:r>
              <a:rPr lang="en-US" sz="2800" dirty="0"/>
              <a:t> </a:t>
            </a:r>
            <a:r>
              <a:rPr lang="en-US" sz="2800" dirty="0" err="1"/>
              <a:t>adenopatic</a:t>
            </a:r>
            <a:r>
              <a:rPr lang="en-US" sz="2800" dirty="0"/>
              <a:t> pe zona </a:t>
            </a:r>
            <a:r>
              <a:rPr lang="en-US" sz="2800" dirty="0" err="1"/>
              <a:t>femurala</a:t>
            </a:r>
            <a:r>
              <a:rPr lang="en-US" sz="2800" dirty="0"/>
              <a:t>?)</a:t>
            </a:r>
          </a:p>
          <a:p>
            <a:r>
              <a:rPr lang="en-US" sz="2800" dirty="0" err="1"/>
              <a:t>Ficat</a:t>
            </a:r>
            <a:r>
              <a:rPr lang="en-US" sz="2800" dirty="0"/>
              <a:t> cu </a:t>
            </a:r>
            <a:r>
              <a:rPr lang="ro-RO" sz="2800" dirty="0"/>
              <a:t>MI</a:t>
            </a:r>
            <a:r>
              <a:rPr lang="en-US" sz="2800" dirty="0"/>
              <a:t> la 3 cm </a:t>
            </a:r>
            <a:r>
              <a:rPr lang="en-US" sz="2800" dirty="0" err="1"/>
              <a:t>su</a:t>
            </a:r>
            <a:r>
              <a:rPr lang="ro-RO" sz="2800" dirty="0"/>
              <a:t>b</a:t>
            </a:r>
            <a:r>
              <a:rPr lang="en-US" sz="2800" dirty="0"/>
              <a:t> </a:t>
            </a:r>
            <a:r>
              <a:rPr lang="en-US" sz="2800" dirty="0" err="1"/>
              <a:t>rebord,margine</a:t>
            </a:r>
            <a:r>
              <a:rPr lang="en-US" sz="2800" dirty="0"/>
              <a:t> </a:t>
            </a:r>
            <a:r>
              <a:rPr lang="en-US" sz="2800" dirty="0" err="1"/>
              <a:t>rotunjita,consistenta</a:t>
            </a:r>
            <a:r>
              <a:rPr lang="en-US" sz="2800" dirty="0"/>
              <a:t> </a:t>
            </a:r>
            <a:r>
              <a:rPr lang="en-US" sz="2800" dirty="0" err="1"/>
              <a:t>crescuta</a:t>
            </a:r>
            <a:endParaRPr lang="en-US" sz="2800" dirty="0"/>
          </a:p>
          <a:p>
            <a:r>
              <a:rPr lang="en-US" sz="2800" dirty="0" err="1"/>
              <a:t>Splina</a:t>
            </a:r>
            <a:r>
              <a:rPr lang="en-US" sz="2800" dirty="0"/>
              <a:t> </a:t>
            </a:r>
            <a:r>
              <a:rPr lang="en-US" sz="2800" dirty="0" err="1"/>
              <a:t>palpabila</a:t>
            </a:r>
            <a:r>
              <a:rPr lang="en-US" sz="2800" dirty="0"/>
              <a:t> la 2 cm sub </a:t>
            </a:r>
            <a:r>
              <a:rPr lang="en-US" sz="2800" dirty="0" err="1"/>
              <a:t>rebord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Examen</a:t>
            </a:r>
            <a:r>
              <a:rPr lang="en-US" dirty="0"/>
              <a:t> </a:t>
            </a:r>
            <a:r>
              <a:rPr lang="en-US" dirty="0" err="1"/>
              <a:t>obiectiv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Sdr</a:t>
            </a:r>
            <a:r>
              <a:rPr lang="ro-RO" dirty="0"/>
              <a:t>.</a:t>
            </a:r>
            <a:r>
              <a:rPr lang="en-US" dirty="0"/>
              <a:t> anemic </a:t>
            </a:r>
            <a:r>
              <a:rPr lang="en-US" dirty="0" err="1"/>
              <a:t>moderat</a:t>
            </a:r>
            <a:r>
              <a:rPr lang="en-US" dirty="0"/>
              <a:t>:</a:t>
            </a:r>
            <a:r>
              <a:rPr lang="ro-RO" dirty="0"/>
              <a:t> </a:t>
            </a:r>
            <a:r>
              <a:rPr lang="en-US" dirty="0"/>
              <a:t>Hb 10 g/dl,</a:t>
            </a:r>
            <a:r>
              <a:rPr lang="ro-RO" dirty="0"/>
              <a:t> </a:t>
            </a:r>
            <a:r>
              <a:rPr lang="en-US" dirty="0" err="1"/>
              <a:t>Ht</a:t>
            </a:r>
            <a:r>
              <a:rPr lang="en-US" dirty="0"/>
              <a:t> 34,7%</a:t>
            </a:r>
          </a:p>
          <a:p>
            <a:r>
              <a:rPr lang="en-US" dirty="0" err="1"/>
              <a:t>Leucocitoza</a:t>
            </a:r>
            <a:r>
              <a:rPr lang="ro-RO" dirty="0"/>
              <a:t> </a:t>
            </a:r>
            <a:r>
              <a:rPr lang="en-US" dirty="0"/>
              <a:t>(12.810) cu </a:t>
            </a:r>
            <a:r>
              <a:rPr lang="en-US" dirty="0" err="1"/>
              <a:t>Monocitoza</a:t>
            </a:r>
            <a:endParaRPr lang="en-US" dirty="0"/>
          </a:p>
          <a:p>
            <a:r>
              <a:rPr lang="en-US" dirty="0" err="1"/>
              <a:t>Sdr</a:t>
            </a:r>
            <a:r>
              <a:rPr lang="en-US" dirty="0"/>
              <a:t> </a:t>
            </a:r>
            <a:r>
              <a:rPr lang="en-US" dirty="0" err="1"/>
              <a:t>inflamator</a:t>
            </a:r>
            <a:r>
              <a:rPr lang="en-US" dirty="0"/>
              <a:t> cu </a:t>
            </a:r>
            <a:r>
              <a:rPr lang="en-US" dirty="0" err="1"/>
              <a:t>valori</a:t>
            </a:r>
            <a:r>
              <a:rPr lang="en-US" dirty="0"/>
              <a:t> ale VSH in </a:t>
            </a:r>
            <a:r>
              <a:rPr lang="en-US" dirty="0" err="1"/>
              <a:t>crestere</a:t>
            </a:r>
            <a:r>
              <a:rPr lang="en-US" dirty="0"/>
              <a:t>  64-70-74 mm/1h</a:t>
            </a:r>
          </a:p>
          <a:p>
            <a:r>
              <a:rPr lang="en-US" dirty="0" err="1"/>
              <a:t>Glicemie</a:t>
            </a:r>
            <a:r>
              <a:rPr lang="en-US" dirty="0"/>
              <a:t>,</a:t>
            </a:r>
            <a:r>
              <a:rPr lang="ro-RO" dirty="0"/>
              <a:t> BT, BD</a:t>
            </a:r>
            <a:r>
              <a:rPr lang="en-US" dirty="0"/>
              <a:t>,</a:t>
            </a:r>
            <a:r>
              <a:rPr lang="ro-RO" dirty="0"/>
              <a:t> </a:t>
            </a:r>
            <a:r>
              <a:rPr lang="en-US" dirty="0" err="1"/>
              <a:t>transaminaze</a:t>
            </a:r>
            <a:r>
              <a:rPr lang="en-US" dirty="0"/>
              <a:t>,</a:t>
            </a:r>
            <a:r>
              <a:rPr lang="ro-RO" dirty="0"/>
              <a:t> </a:t>
            </a:r>
            <a:r>
              <a:rPr lang="en-US" dirty="0" err="1"/>
              <a:t>creatinina</a:t>
            </a:r>
            <a:r>
              <a:rPr lang="en-US" dirty="0"/>
              <a:t>,</a:t>
            </a:r>
            <a:r>
              <a:rPr lang="ro-RO" dirty="0"/>
              <a:t> </a:t>
            </a:r>
            <a:r>
              <a:rPr lang="en-US" dirty="0"/>
              <a:t>ac uric in </a:t>
            </a:r>
            <a:r>
              <a:rPr lang="en-US" dirty="0" err="1"/>
              <a:t>limite</a:t>
            </a:r>
            <a:r>
              <a:rPr lang="en-US" dirty="0"/>
              <a:t> </a:t>
            </a:r>
            <a:r>
              <a:rPr lang="en-US" dirty="0" err="1"/>
              <a:t>normale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Biologic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Ex.HP:</a:t>
            </a:r>
            <a:r>
              <a:rPr lang="en-US" dirty="0" err="1"/>
              <a:t>Limfoganglion</a:t>
            </a:r>
            <a:r>
              <a:rPr lang="en-US" dirty="0"/>
              <a:t> cu </a:t>
            </a:r>
            <a:r>
              <a:rPr lang="en-US" dirty="0" err="1"/>
              <a:t>structura</a:t>
            </a:r>
            <a:r>
              <a:rPr lang="en-US" dirty="0"/>
              <a:t> partial </a:t>
            </a:r>
            <a:r>
              <a:rPr lang="en-US" dirty="0" err="1"/>
              <a:t>stearsa</a:t>
            </a:r>
            <a:r>
              <a:rPr lang="en-US" dirty="0"/>
              <a:t>,</a:t>
            </a:r>
            <a:r>
              <a:rPr lang="ro-RO" dirty="0"/>
              <a:t> </a:t>
            </a:r>
            <a:r>
              <a:rPr lang="en-US" dirty="0" err="1"/>
              <a:t>relativ</a:t>
            </a:r>
            <a:r>
              <a:rPr lang="en-US" dirty="0"/>
              <a:t> rare </a:t>
            </a:r>
            <a:r>
              <a:rPr lang="en-US" dirty="0" err="1"/>
              <a:t>celule</a:t>
            </a:r>
            <a:r>
              <a:rPr lang="en-US" dirty="0"/>
              <a:t> </a:t>
            </a:r>
            <a:r>
              <a:rPr lang="en-US" dirty="0" err="1"/>
              <a:t>tumorale</a:t>
            </a:r>
            <a:r>
              <a:rPr lang="en-US" dirty="0"/>
              <a:t> </a:t>
            </a:r>
            <a:r>
              <a:rPr lang="en-US" dirty="0" err="1"/>
              <a:t>dispersate</a:t>
            </a:r>
            <a:r>
              <a:rPr lang="en-US" dirty="0"/>
              <a:t> pe un fond </a:t>
            </a:r>
            <a:r>
              <a:rPr lang="en-US" dirty="0" err="1"/>
              <a:t>relativ</a:t>
            </a:r>
            <a:r>
              <a:rPr lang="en-US" dirty="0"/>
              <a:t> </a:t>
            </a:r>
            <a:r>
              <a:rPr lang="en-US" dirty="0" err="1"/>
              <a:t>polimorf</a:t>
            </a:r>
            <a:r>
              <a:rPr lang="en-US" dirty="0"/>
              <a:t>,</a:t>
            </a:r>
            <a:r>
              <a:rPr lang="ro-RO" dirty="0"/>
              <a:t> </a:t>
            </a:r>
            <a:r>
              <a:rPr lang="en-US" dirty="0"/>
              <a:t>cu </a:t>
            </a:r>
            <a:r>
              <a:rPr lang="en-US" dirty="0" err="1"/>
              <a:t>frecvente</a:t>
            </a:r>
            <a:r>
              <a:rPr lang="en-US" dirty="0"/>
              <a:t> </a:t>
            </a:r>
            <a:r>
              <a:rPr lang="en-US" dirty="0" err="1"/>
              <a:t>limfocite</a:t>
            </a:r>
            <a:r>
              <a:rPr lang="en-US" dirty="0"/>
              <a:t>,</a:t>
            </a:r>
            <a:r>
              <a:rPr lang="ro-RO" dirty="0"/>
              <a:t> </a:t>
            </a:r>
            <a:r>
              <a:rPr lang="en-US" dirty="0"/>
              <a:t>rare </a:t>
            </a:r>
            <a:r>
              <a:rPr lang="en-US" dirty="0" err="1"/>
              <a:t>eozinofile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Ex IHC:</a:t>
            </a:r>
            <a:r>
              <a:rPr lang="ro-RO" dirty="0">
                <a:solidFill>
                  <a:srgbClr val="FF0000"/>
                </a:solidFill>
              </a:rPr>
              <a:t> </a:t>
            </a:r>
            <a:r>
              <a:rPr lang="en-US" dirty="0"/>
              <a:t>CD 30</a:t>
            </a:r>
            <a:r>
              <a:rPr lang="ro-RO" dirty="0"/>
              <a:t> </a:t>
            </a:r>
            <a:r>
              <a:rPr lang="en-US" dirty="0" err="1"/>
              <a:t>pozitiv</a:t>
            </a:r>
            <a:r>
              <a:rPr lang="en-US" dirty="0"/>
              <a:t> in </a:t>
            </a:r>
            <a:r>
              <a:rPr lang="en-US" dirty="0" err="1"/>
              <a:t>celulele</a:t>
            </a:r>
            <a:r>
              <a:rPr lang="en-US" dirty="0"/>
              <a:t> </a:t>
            </a:r>
            <a:r>
              <a:rPr lang="en-US" dirty="0" err="1"/>
              <a:t>tumorale</a:t>
            </a:r>
            <a:r>
              <a:rPr lang="ro-RO" dirty="0"/>
              <a:t> </a:t>
            </a:r>
            <a:r>
              <a:rPr lang="en-US" dirty="0"/>
              <a:t>(</a:t>
            </a:r>
            <a:r>
              <a:rPr lang="en-US" dirty="0" err="1"/>
              <a:t>celule</a:t>
            </a:r>
            <a:r>
              <a:rPr lang="en-US" dirty="0"/>
              <a:t> Reed Sternberg) </a:t>
            </a:r>
          </a:p>
          <a:p>
            <a:r>
              <a:rPr lang="en-US" dirty="0"/>
              <a:t>             CD15</a:t>
            </a:r>
            <a:r>
              <a:rPr lang="ro-RO" dirty="0"/>
              <a:t> </a:t>
            </a:r>
            <a:r>
              <a:rPr lang="en-US" dirty="0"/>
              <a:t>–</a:t>
            </a:r>
            <a:r>
              <a:rPr lang="en-US" dirty="0" err="1"/>
              <a:t>Negativ</a:t>
            </a:r>
            <a:endParaRPr lang="en-US" dirty="0"/>
          </a:p>
          <a:p>
            <a:r>
              <a:rPr lang="en-US" dirty="0"/>
              <a:t>             CD 20</a:t>
            </a:r>
            <a:r>
              <a:rPr lang="ro-RO" dirty="0"/>
              <a:t> </a:t>
            </a:r>
            <a:r>
              <a:rPr lang="en-US" dirty="0"/>
              <a:t>(</a:t>
            </a:r>
            <a:r>
              <a:rPr lang="en-US" dirty="0" err="1"/>
              <a:t>celule</a:t>
            </a:r>
            <a:r>
              <a:rPr lang="en-US" dirty="0"/>
              <a:t> B)-</a:t>
            </a:r>
            <a:r>
              <a:rPr lang="en-US" dirty="0" err="1"/>
              <a:t>negativ</a:t>
            </a:r>
            <a:r>
              <a:rPr lang="en-US" dirty="0"/>
              <a:t> in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tumorale</a:t>
            </a:r>
            <a:r>
              <a:rPr lang="en-US" dirty="0"/>
              <a:t>,</a:t>
            </a:r>
            <a:r>
              <a:rPr lang="ro-RO" dirty="0"/>
              <a:t> </a:t>
            </a:r>
            <a:r>
              <a:rPr lang="en-US" dirty="0" err="1"/>
              <a:t>pozitiv</a:t>
            </a:r>
            <a:r>
              <a:rPr lang="en-US" dirty="0"/>
              <a:t> in </a:t>
            </a:r>
            <a:r>
              <a:rPr lang="en-US" dirty="0" err="1"/>
              <a:t>structurile</a:t>
            </a:r>
            <a:r>
              <a:rPr lang="en-US" dirty="0"/>
              <a:t> </a:t>
            </a:r>
            <a:r>
              <a:rPr lang="en-US" dirty="0" err="1"/>
              <a:t>foliculare</a:t>
            </a:r>
            <a:r>
              <a:rPr lang="en-US" dirty="0"/>
              <a:t> restante</a:t>
            </a:r>
          </a:p>
          <a:p>
            <a:r>
              <a:rPr lang="en-US" dirty="0"/>
              <a:t>              CD</a:t>
            </a:r>
            <a:r>
              <a:rPr lang="ro-RO" dirty="0"/>
              <a:t> </a:t>
            </a:r>
            <a:r>
              <a:rPr lang="en-US" dirty="0"/>
              <a:t>3</a:t>
            </a:r>
            <a:r>
              <a:rPr lang="ro-RO" dirty="0"/>
              <a:t> </a:t>
            </a:r>
            <a:r>
              <a:rPr lang="en-US" dirty="0"/>
              <a:t>(</a:t>
            </a:r>
            <a:r>
              <a:rPr lang="en-US" dirty="0" err="1"/>
              <a:t>celule</a:t>
            </a:r>
            <a:r>
              <a:rPr lang="en-US" dirty="0"/>
              <a:t> T)-</a:t>
            </a:r>
            <a:r>
              <a:rPr lang="en-US" dirty="0" err="1"/>
              <a:t>negativ</a:t>
            </a:r>
            <a:r>
              <a:rPr lang="en-US" dirty="0"/>
              <a:t> in </a:t>
            </a:r>
            <a:r>
              <a:rPr lang="en-US" dirty="0" err="1"/>
              <a:t>celulele</a:t>
            </a:r>
            <a:r>
              <a:rPr lang="en-US" dirty="0"/>
              <a:t> </a:t>
            </a:r>
            <a:r>
              <a:rPr lang="en-US" dirty="0" err="1"/>
              <a:t>tumorale</a:t>
            </a:r>
            <a:r>
              <a:rPr lang="en-US" dirty="0"/>
              <a:t>,</a:t>
            </a:r>
            <a:r>
              <a:rPr lang="ro-RO" dirty="0"/>
              <a:t> </a:t>
            </a:r>
            <a:r>
              <a:rPr lang="en-US" dirty="0" err="1"/>
              <a:t>pozitiv</a:t>
            </a:r>
            <a:r>
              <a:rPr lang="en-US" dirty="0"/>
              <a:t> in </a:t>
            </a:r>
            <a:r>
              <a:rPr lang="en-US" dirty="0" err="1"/>
              <a:t>frecvente</a:t>
            </a:r>
            <a:r>
              <a:rPr lang="en-US" dirty="0"/>
              <a:t> </a:t>
            </a:r>
            <a:r>
              <a:rPr lang="en-US" dirty="0" err="1"/>
              <a:t>limfocite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 reactive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Biopsie</a:t>
            </a:r>
            <a:r>
              <a:rPr lang="en-US" dirty="0"/>
              <a:t> </a:t>
            </a:r>
            <a:r>
              <a:rPr lang="en-US" dirty="0" err="1"/>
              <a:t>ggl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L_neoplast_cell_varia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8601"/>
            <a:ext cx="8391645" cy="66294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ixed_cell_vs_lymph_depl_H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3048000"/>
            <a:ext cx="4838700" cy="27241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L</a:t>
            </a:r>
            <a:r>
              <a:rPr lang="en-US" sz="2200" dirty="0"/>
              <a:t>eft panel: Mixed </a:t>
            </a:r>
            <a:r>
              <a:rPr lang="en-US" sz="2200" dirty="0" err="1"/>
              <a:t>cellularity</a:t>
            </a:r>
            <a:r>
              <a:rPr lang="en-US" sz="2200" dirty="0"/>
              <a:t> variant. The characteristic background infiltrate of reactive cells (</a:t>
            </a:r>
            <a:r>
              <a:rPr lang="en-US" sz="2200" dirty="0" err="1"/>
              <a:t>eosinophils</a:t>
            </a:r>
            <a:r>
              <a:rPr lang="en-US" sz="2200" dirty="0"/>
              <a:t>, lymphocytes) and </a:t>
            </a:r>
            <a:r>
              <a:rPr lang="en-US" sz="2200" dirty="0" err="1"/>
              <a:t>uninucleate</a:t>
            </a:r>
            <a:r>
              <a:rPr lang="en-US" sz="2200" dirty="0"/>
              <a:t> Reed-Sternberg cells is present in this field (red arrow). Right panel: Lymphocyte depletion variant. Diffuse fibrosis is seen, and a diagnostic </a:t>
            </a:r>
            <a:r>
              <a:rPr lang="en-US" sz="2200" dirty="0" err="1"/>
              <a:t>binucleate</a:t>
            </a:r>
            <a:r>
              <a:rPr lang="en-US" sz="2200" dirty="0"/>
              <a:t> Reed-Sternberg cell is present (blue arrow).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429</TotalTime>
  <Words>733</Words>
  <Application>Microsoft Office PowerPoint</Application>
  <PresentationFormat>On-screen Show (4:3)</PresentationFormat>
  <Paragraphs>98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Concourse</vt:lpstr>
      <vt:lpstr>LIMFOMUL  HODGKIN</vt:lpstr>
      <vt:lpstr>Definitie</vt:lpstr>
      <vt:lpstr>Pacient T.S.,in varsta de 64 ani,mediul rural</vt:lpstr>
      <vt:lpstr>La internare  </vt:lpstr>
      <vt:lpstr>Examen obiectiv</vt:lpstr>
      <vt:lpstr>Biologic </vt:lpstr>
      <vt:lpstr>Biopsie ggl</vt:lpstr>
      <vt:lpstr>Slide 8</vt:lpstr>
      <vt:lpstr>Left panel: Mixed cellularity variant. The characteristic background infiltrate of reactive cells (eosinophils, lymphocytes) and uninucleate Reed-Sternberg cells is present in this field (red arrow). Right panel: Lymphocyte depletion variant. Diffuse fibrosis is seen, and a diagnostic binucleate Reed-Sternberg cell is present (blue arrow).</vt:lpstr>
      <vt:lpstr>Caracteristici morfologice si imunofenotipice</vt:lpstr>
      <vt:lpstr>Punctie medulara</vt:lpstr>
      <vt:lpstr>Rx cord pulmon</vt:lpstr>
      <vt:lpstr>Explorari imagistice</vt:lpstr>
      <vt:lpstr>Diagnostic </vt:lpstr>
      <vt:lpstr>Stadializare</vt:lpstr>
      <vt:lpstr>Slide 16</vt:lpstr>
      <vt:lpstr>Diagnostic diferential</vt:lpstr>
      <vt:lpstr>Slide 18</vt:lpstr>
      <vt:lpstr>Slide 19</vt:lpstr>
      <vt:lpstr>Tratament</vt:lpstr>
      <vt:lpstr>Complicatii tratament</vt:lpstr>
      <vt:lpstr> Terapia de sustinere asociata PCT </vt:lpstr>
      <vt:lpstr>Evolutie</vt:lpstr>
      <vt:lpstr>Slide 24</vt:lpstr>
    </vt:vector>
  </TitlesOfParts>
  <Company>Prive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LIMFOMUL  HODGKIN</dc:title>
  <dc:creator>UserXP</dc:creator>
  <cp:lastModifiedBy>Ana</cp:lastModifiedBy>
  <cp:revision>35</cp:revision>
  <dcterms:created xsi:type="dcterms:W3CDTF">2015-01-17T08:35:58Z</dcterms:created>
  <dcterms:modified xsi:type="dcterms:W3CDTF">2020-05-14T06:06:49Z</dcterms:modified>
</cp:coreProperties>
</file>