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sldIdLst>
    <p:sldId id="256" r:id="rId2"/>
    <p:sldId id="462" r:id="rId3"/>
    <p:sldId id="439" r:id="rId4"/>
    <p:sldId id="442" r:id="rId5"/>
    <p:sldId id="441" r:id="rId6"/>
    <p:sldId id="443" r:id="rId7"/>
    <p:sldId id="461" r:id="rId8"/>
    <p:sldId id="457" r:id="rId9"/>
    <p:sldId id="458" r:id="rId10"/>
    <p:sldId id="459" r:id="rId11"/>
    <p:sldId id="446" r:id="rId12"/>
    <p:sldId id="447" r:id="rId13"/>
    <p:sldId id="448" r:id="rId14"/>
    <p:sldId id="449" r:id="rId15"/>
    <p:sldId id="451" r:id="rId16"/>
    <p:sldId id="452" r:id="rId17"/>
    <p:sldId id="453" r:id="rId18"/>
    <p:sldId id="454" r:id="rId19"/>
    <p:sldId id="455" r:id="rId20"/>
    <p:sldId id="460" r:id="rId21"/>
    <p:sldId id="283" r:id="rId22"/>
    <p:sldId id="282"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305" r:id="rId37"/>
    <p:sldId id="303" r:id="rId38"/>
    <p:sldId id="302" r:id="rId39"/>
    <p:sldId id="321" r:id="rId40"/>
    <p:sldId id="322" r:id="rId41"/>
    <p:sldId id="323" r:id="rId42"/>
    <p:sldId id="297" r:id="rId43"/>
    <p:sldId id="325" r:id="rId44"/>
    <p:sldId id="326" r:id="rId45"/>
    <p:sldId id="327" r:id="rId46"/>
    <p:sldId id="329" r:id="rId47"/>
    <p:sldId id="330" r:id="rId48"/>
    <p:sldId id="331" r:id="rId49"/>
    <p:sldId id="332" r:id="rId50"/>
    <p:sldId id="333" r:id="rId51"/>
    <p:sldId id="334" r:id="rId52"/>
    <p:sldId id="257" r:id="rId53"/>
    <p:sldId id="25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ata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ata1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BAFF1F-83D0-4E92-961F-D2E216B7CEC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DFFF135-D32B-41B8-88C5-680556F75064}">
      <dgm:prSet/>
      <dgm:spPr/>
      <dgm:t>
        <a:bodyPr/>
        <a:lstStyle/>
        <a:p>
          <a:r>
            <a:rPr lang="en-US" dirty="0"/>
            <a:t>Initial Labs: </a:t>
          </a:r>
        </a:p>
      </dgm:t>
    </dgm:pt>
    <dgm:pt modelId="{A1298842-773E-4EDE-9C63-F454E416B346}" type="parTrans" cxnId="{DF1B7252-2A6B-48F2-A0D2-7C11BDA6F4B3}">
      <dgm:prSet/>
      <dgm:spPr/>
      <dgm:t>
        <a:bodyPr/>
        <a:lstStyle/>
        <a:p>
          <a:endParaRPr lang="en-US"/>
        </a:p>
      </dgm:t>
    </dgm:pt>
    <dgm:pt modelId="{FC4E1204-0691-440E-969D-B6CE4235F66B}" type="sibTrans" cxnId="{DF1B7252-2A6B-48F2-A0D2-7C11BDA6F4B3}">
      <dgm:prSet/>
      <dgm:spPr/>
      <dgm:t>
        <a:bodyPr/>
        <a:lstStyle/>
        <a:p>
          <a:endParaRPr lang="en-US"/>
        </a:p>
      </dgm:t>
    </dgm:pt>
    <dgm:pt modelId="{CA88CB78-7BF1-4C80-8135-C553DA478BED}">
      <dgm:prSet custT="1"/>
      <dgm:spPr/>
      <dgm:t>
        <a:bodyPr/>
        <a:lstStyle/>
        <a:p>
          <a:r>
            <a:rPr lang="en-US" sz="1600" dirty="0"/>
            <a:t>Hemoglobin 7.9 gm/dL</a:t>
          </a:r>
        </a:p>
      </dgm:t>
    </dgm:pt>
    <dgm:pt modelId="{0B504400-A48E-47BA-9184-46803CDD3F2F}" type="parTrans" cxnId="{D84861A9-0A2C-4BA5-A77A-27DCE3EDF097}">
      <dgm:prSet/>
      <dgm:spPr/>
      <dgm:t>
        <a:bodyPr/>
        <a:lstStyle/>
        <a:p>
          <a:endParaRPr lang="en-US"/>
        </a:p>
      </dgm:t>
    </dgm:pt>
    <dgm:pt modelId="{C13C6EC8-BCB2-487E-B80F-A9C2C946900D}" type="sibTrans" cxnId="{D84861A9-0A2C-4BA5-A77A-27DCE3EDF097}">
      <dgm:prSet/>
      <dgm:spPr/>
      <dgm:t>
        <a:bodyPr/>
        <a:lstStyle/>
        <a:p>
          <a:endParaRPr lang="en-US"/>
        </a:p>
      </dgm:t>
    </dgm:pt>
    <dgm:pt modelId="{7B69E2B7-8228-4A3D-8E6B-9A0421FE739A}">
      <dgm:prSet custT="1"/>
      <dgm:spPr/>
      <dgm:t>
        <a:bodyPr/>
        <a:lstStyle/>
        <a:p>
          <a:r>
            <a:rPr lang="en-US" sz="1600" dirty="0"/>
            <a:t>HCT 23.9%</a:t>
          </a:r>
        </a:p>
      </dgm:t>
    </dgm:pt>
    <dgm:pt modelId="{74938C23-78CE-484A-9910-363BE44796E3}" type="parTrans" cxnId="{A16A6BD9-EF4A-4855-9A11-46251B74EB1B}">
      <dgm:prSet/>
      <dgm:spPr/>
      <dgm:t>
        <a:bodyPr/>
        <a:lstStyle/>
        <a:p>
          <a:endParaRPr lang="en-US"/>
        </a:p>
      </dgm:t>
    </dgm:pt>
    <dgm:pt modelId="{8CB66AD8-F50E-4838-902B-FC8E88528044}" type="sibTrans" cxnId="{A16A6BD9-EF4A-4855-9A11-46251B74EB1B}">
      <dgm:prSet/>
      <dgm:spPr/>
      <dgm:t>
        <a:bodyPr/>
        <a:lstStyle/>
        <a:p>
          <a:endParaRPr lang="en-US"/>
        </a:p>
      </dgm:t>
    </dgm:pt>
    <dgm:pt modelId="{30C33E15-BAC9-4D6D-8CEE-1B2FFEBDA546}">
      <dgm:prSet custT="1"/>
      <dgm:spPr/>
      <dgm:t>
        <a:bodyPr/>
        <a:lstStyle/>
        <a:p>
          <a:r>
            <a:rPr lang="en-US" sz="1600" dirty="0"/>
            <a:t>WBC 4000/mm3 with a normal differential</a:t>
          </a:r>
        </a:p>
      </dgm:t>
    </dgm:pt>
    <dgm:pt modelId="{181FD3BB-2E1E-48D5-9301-C436EA518A02}" type="parTrans" cxnId="{683375BA-19B3-4390-9614-4ADB0CC78CF3}">
      <dgm:prSet/>
      <dgm:spPr/>
      <dgm:t>
        <a:bodyPr/>
        <a:lstStyle/>
        <a:p>
          <a:endParaRPr lang="en-US"/>
        </a:p>
      </dgm:t>
    </dgm:pt>
    <dgm:pt modelId="{C1764FE4-7C30-4B0C-B17F-8ED899248161}" type="sibTrans" cxnId="{683375BA-19B3-4390-9614-4ADB0CC78CF3}">
      <dgm:prSet/>
      <dgm:spPr/>
      <dgm:t>
        <a:bodyPr/>
        <a:lstStyle/>
        <a:p>
          <a:endParaRPr lang="en-US"/>
        </a:p>
      </dgm:t>
    </dgm:pt>
    <dgm:pt modelId="{C55B0667-A113-45ED-943D-11C0202489B8}">
      <dgm:prSet custT="1"/>
      <dgm:spPr/>
      <dgm:t>
        <a:bodyPr/>
        <a:lstStyle/>
        <a:p>
          <a:r>
            <a:rPr lang="en-US" sz="1600" dirty="0"/>
            <a:t>Platelet 138,000/mm3</a:t>
          </a:r>
        </a:p>
      </dgm:t>
    </dgm:pt>
    <dgm:pt modelId="{533C62E1-CAEB-44A9-B5F6-51E44F1BCF44}" type="parTrans" cxnId="{A5080CFD-C44D-4CFB-9994-C8C9355D9CDE}">
      <dgm:prSet/>
      <dgm:spPr/>
      <dgm:t>
        <a:bodyPr/>
        <a:lstStyle/>
        <a:p>
          <a:endParaRPr lang="en-US"/>
        </a:p>
      </dgm:t>
    </dgm:pt>
    <dgm:pt modelId="{D1854031-44CD-4F9A-A98B-3A7E074EC18E}" type="sibTrans" cxnId="{A5080CFD-C44D-4CFB-9994-C8C9355D9CDE}">
      <dgm:prSet/>
      <dgm:spPr/>
      <dgm:t>
        <a:bodyPr/>
        <a:lstStyle/>
        <a:p>
          <a:endParaRPr lang="en-US"/>
        </a:p>
      </dgm:t>
    </dgm:pt>
    <dgm:pt modelId="{10F5E1D7-92F6-45DE-A039-EFAC28D22230}">
      <dgm:prSet/>
      <dgm:spPr/>
      <dgm:t>
        <a:bodyPr/>
        <a:lstStyle/>
        <a:p>
          <a:r>
            <a:rPr lang="en-US" dirty="0"/>
            <a:t>What other labs would you like to see? </a:t>
          </a:r>
        </a:p>
      </dgm:t>
    </dgm:pt>
    <dgm:pt modelId="{F607EDCA-CCA8-4258-AE4B-DC83995EB5BB}" type="parTrans" cxnId="{D857BCAC-059A-40B1-8311-76CC903C9D00}">
      <dgm:prSet/>
      <dgm:spPr/>
      <dgm:t>
        <a:bodyPr/>
        <a:lstStyle/>
        <a:p>
          <a:endParaRPr lang="en-US"/>
        </a:p>
      </dgm:t>
    </dgm:pt>
    <dgm:pt modelId="{EE5C82AB-3365-4E67-9E52-2D48CB35F55B}" type="sibTrans" cxnId="{D857BCAC-059A-40B1-8311-76CC903C9D00}">
      <dgm:prSet/>
      <dgm:spPr/>
      <dgm:t>
        <a:bodyPr/>
        <a:lstStyle/>
        <a:p>
          <a:endParaRPr lang="en-US"/>
        </a:p>
      </dgm:t>
    </dgm:pt>
    <dgm:pt modelId="{01F36C02-86ED-4A28-8382-446B31C34651}" type="pres">
      <dgm:prSet presAssocID="{92BAFF1F-83D0-4E92-961F-D2E216B7CECC}" presName="root" presStyleCnt="0">
        <dgm:presLayoutVars>
          <dgm:dir/>
          <dgm:resizeHandles val="exact"/>
        </dgm:presLayoutVars>
      </dgm:prSet>
      <dgm:spPr/>
    </dgm:pt>
    <dgm:pt modelId="{1C3A7EF3-43CE-442D-8BF8-46E81DA05C06}" type="pres">
      <dgm:prSet presAssocID="{BDFFF135-D32B-41B8-88C5-680556F75064}" presName="compNode" presStyleCnt="0"/>
      <dgm:spPr/>
    </dgm:pt>
    <dgm:pt modelId="{F8F215CB-44AC-4831-B430-A34946518AA3}" type="pres">
      <dgm:prSet presAssocID="{BDFFF135-D32B-41B8-88C5-680556F75064}" presName="bgRect" presStyleLbl="bgShp" presStyleIdx="0" presStyleCnt="2"/>
      <dgm:spPr/>
    </dgm:pt>
    <dgm:pt modelId="{FCD2ACB1-10EE-46CE-9762-94015A15E48F}" type="pres">
      <dgm:prSet presAssocID="{BDFFF135-D32B-41B8-88C5-680556F7506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m de știință"/>
        </a:ext>
      </dgm:extLst>
    </dgm:pt>
    <dgm:pt modelId="{F26E2219-9590-42FA-A5A7-996E681BCB59}" type="pres">
      <dgm:prSet presAssocID="{BDFFF135-D32B-41B8-88C5-680556F75064}" presName="spaceRect" presStyleCnt="0"/>
      <dgm:spPr/>
    </dgm:pt>
    <dgm:pt modelId="{7C38FE58-6092-4812-993A-10F0A3684F90}" type="pres">
      <dgm:prSet presAssocID="{BDFFF135-D32B-41B8-88C5-680556F75064}" presName="parTx" presStyleLbl="revTx" presStyleIdx="0" presStyleCnt="3" custScaleX="143195">
        <dgm:presLayoutVars>
          <dgm:chMax val="0"/>
          <dgm:chPref val="0"/>
        </dgm:presLayoutVars>
      </dgm:prSet>
      <dgm:spPr/>
    </dgm:pt>
    <dgm:pt modelId="{E8D7DC0A-AE3E-4BDF-BB5D-2BF85F6407CE}" type="pres">
      <dgm:prSet presAssocID="{BDFFF135-D32B-41B8-88C5-680556F75064}" presName="desTx" presStyleLbl="revTx" presStyleIdx="1" presStyleCnt="3" custScaleX="200771" custScaleY="98612" custLinFactNeighborX="-53547">
        <dgm:presLayoutVars/>
      </dgm:prSet>
      <dgm:spPr/>
    </dgm:pt>
    <dgm:pt modelId="{74E6C569-0850-4F7F-8368-B379CCD8B570}" type="pres">
      <dgm:prSet presAssocID="{FC4E1204-0691-440E-969D-B6CE4235F66B}" presName="sibTrans" presStyleCnt="0"/>
      <dgm:spPr/>
    </dgm:pt>
    <dgm:pt modelId="{2C0D2EF6-D0D1-4A20-898E-ABA586E7EB56}" type="pres">
      <dgm:prSet presAssocID="{10F5E1D7-92F6-45DE-A039-EFAC28D22230}" presName="compNode" presStyleCnt="0"/>
      <dgm:spPr/>
    </dgm:pt>
    <dgm:pt modelId="{9483B465-5924-4D7A-9398-6F765989B125}" type="pres">
      <dgm:prSet presAssocID="{10F5E1D7-92F6-45DE-A039-EFAC28D22230}" presName="bgRect" presStyleLbl="bgShp" presStyleIdx="1" presStyleCnt="2"/>
      <dgm:spPr/>
    </dgm:pt>
    <dgm:pt modelId="{17BC1395-9577-49DB-BB33-A2D22CA8449F}" type="pres">
      <dgm:prSet presAssocID="{10F5E1D7-92F6-45DE-A039-EFAC28D2223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
        </a:ext>
      </dgm:extLst>
    </dgm:pt>
    <dgm:pt modelId="{AE29D1AB-7E2D-4E10-B718-4DE0E6CB828F}" type="pres">
      <dgm:prSet presAssocID="{10F5E1D7-92F6-45DE-A039-EFAC28D22230}" presName="spaceRect" presStyleCnt="0"/>
      <dgm:spPr/>
    </dgm:pt>
    <dgm:pt modelId="{ED1525AC-42EE-49EB-B60B-EA1FC94136BB}" type="pres">
      <dgm:prSet presAssocID="{10F5E1D7-92F6-45DE-A039-EFAC28D22230}" presName="parTx" presStyleLbl="revTx" presStyleIdx="2" presStyleCnt="3">
        <dgm:presLayoutVars>
          <dgm:chMax val="0"/>
          <dgm:chPref val="0"/>
        </dgm:presLayoutVars>
      </dgm:prSet>
      <dgm:spPr/>
    </dgm:pt>
  </dgm:ptLst>
  <dgm:cxnLst>
    <dgm:cxn modelId="{BAFF7011-C0D3-4827-8554-5C850988C33E}" type="presOf" srcId="{BDFFF135-D32B-41B8-88C5-680556F75064}" destId="{7C38FE58-6092-4812-993A-10F0A3684F90}" srcOrd="0" destOrd="0" presId="urn:microsoft.com/office/officeart/2018/2/layout/IconVerticalSolidList"/>
    <dgm:cxn modelId="{23AA411B-A9AE-4A8A-B6C2-045BAD2AD2F4}" type="presOf" srcId="{30C33E15-BAC9-4D6D-8CEE-1B2FFEBDA546}" destId="{E8D7DC0A-AE3E-4BDF-BB5D-2BF85F6407CE}" srcOrd="0" destOrd="2" presId="urn:microsoft.com/office/officeart/2018/2/layout/IconVerticalSolidList"/>
    <dgm:cxn modelId="{2251201C-95F7-4C2E-B6D4-0F0279491A8F}" type="presOf" srcId="{C55B0667-A113-45ED-943D-11C0202489B8}" destId="{E8D7DC0A-AE3E-4BDF-BB5D-2BF85F6407CE}" srcOrd="0" destOrd="3" presId="urn:microsoft.com/office/officeart/2018/2/layout/IconVerticalSolidList"/>
    <dgm:cxn modelId="{1B63B25B-A694-47E6-99F8-223161F98502}" type="presOf" srcId="{CA88CB78-7BF1-4C80-8135-C553DA478BED}" destId="{E8D7DC0A-AE3E-4BDF-BB5D-2BF85F6407CE}" srcOrd="0" destOrd="0" presId="urn:microsoft.com/office/officeart/2018/2/layout/IconVerticalSolidList"/>
    <dgm:cxn modelId="{DF1B7252-2A6B-48F2-A0D2-7C11BDA6F4B3}" srcId="{92BAFF1F-83D0-4E92-961F-D2E216B7CECC}" destId="{BDFFF135-D32B-41B8-88C5-680556F75064}" srcOrd="0" destOrd="0" parTransId="{A1298842-773E-4EDE-9C63-F454E416B346}" sibTransId="{FC4E1204-0691-440E-969D-B6CE4235F66B}"/>
    <dgm:cxn modelId="{C52A2185-B4A9-41CE-8C99-33BB67BF3FD7}" type="presOf" srcId="{7B69E2B7-8228-4A3D-8E6B-9A0421FE739A}" destId="{E8D7DC0A-AE3E-4BDF-BB5D-2BF85F6407CE}" srcOrd="0" destOrd="1" presId="urn:microsoft.com/office/officeart/2018/2/layout/IconVerticalSolidList"/>
    <dgm:cxn modelId="{D84861A9-0A2C-4BA5-A77A-27DCE3EDF097}" srcId="{BDFFF135-D32B-41B8-88C5-680556F75064}" destId="{CA88CB78-7BF1-4C80-8135-C553DA478BED}" srcOrd="0" destOrd="0" parTransId="{0B504400-A48E-47BA-9184-46803CDD3F2F}" sibTransId="{C13C6EC8-BCB2-487E-B80F-A9C2C946900D}"/>
    <dgm:cxn modelId="{D857BCAC-059A-40B1-8311-76CC903C9D00}" srcId="{92BAFF1F-83D0-4E92-961F-D2E216B7CECC}" destId="{10F5E1D7-92F6-45DE-A039-EFAC28D22230}" srcOrd="1" destOrd="0" parTransId="{F607EDCA-CCA8-4258-AE4B-DC83995EB5BB}" sibTransId="{EE5C82AB-3365-4E67-9E52-2D48CB35F55B}"/>
    <dgm:cxn modelId="{683375BA-19B3-4390-9614-4ADB0CC78CF3}" srcId="{BDFFF135-D32B-41B8-88C5-680556F75064}" destId="{30C33E15-BAC9-4D6D-8CEE-1B2FFEBDA546}" srcOrd="2" destOrd="0" parTransId="{181FD3BB-2E1E-48D5-9301-C436EA518A02}" sibTransId="{C1764FE4-7C30-4B0C-B17F-8ED899248161}"/>
    <dgm:cxn modelId="{15DFCBD4-E026-4EED-8E47-CEBD994101C8}" type="presOf" srcId="{92BAFF1F-83D0-4E92-961F-D2E216B7CECC}" destId="{01F36C02-86ED-4A28-8382-446B31C34651}" srcOrd="0" destOrd="0" presId="urn:microsoft.com/office/officeart/2018/2/layout/IconVerticalSolidList"/>
    <dgm:cxn modelId="{A16A6BD9-EF4A-4855-9A11-46251B74EB1B}" srcId="{BDFFF135-D32B-41B8-88C5-680556F75064}" destId="{7B69E2B7-8228-4A3D-8E6B-9A0421FE739A}" srcOrd="1" destOrd="0" parTransId="{74938C23-78CE-484A-9910-363BE44796E3}" sibTransId="{8CB66AD8-F50E-4838-902B-FC8E88528044}"/>
    <dgm:cxn modelId="{7F7D57F0-252C-47C6-A57F-DFFFB7616FDB}" type="presOf" srcId="{10F5E1D7-92F6-45DE-A039-EFAC28D22230}" destId="{ED1525AC-42EE-49EB-B60B-EA1FC94136BB}" srcOrd="0" destOrd="0" presId="urn:microsoft.com/office/officeart/2018/2/layout/IconVerticalSolidList"/>
    <dgm:cxn modelId="{A5080CFD-C44D-4CFB-9994-C8C9355D9CDE}" srcId="{BDFFF135-D32B-41B8-88C5-680556F75064}" destId="{C55B0667-A113-45ED-943D-11C0202489B8}" srcOrd="3" destOrd="0" parTransId="{533C62E1-CAEB-44A9-B5F6-51E44F1BCF44}" sibTransId="{D1854031-44CD-4F9A-A98B-3A7E074EC18E}"/>
    <dgm:cxn modelId="{479FF818-9A71-448D-942D-11931D3FBCBD}" type="presParOf" srcId="{01F36C02-86ED-4A28-8382-446B31C34651}" destId="{1C3A7EF3-43CE-442D-8BF8-46E81DA05C06}" srcOrd="0" destOrd="0" presId="urn:microsoft.com/office/officeart/2018/2/layout/IconVerticalSolidList"/>
    <dgm:cxn modelId="{15F196B4-5326-4F3F-97D1-A9EDD3F8CDD3}" type="presParOf" srcId="{1C3A7EF3-43CE-442D-8BF8-46E81DA05C06}" destId="{F8F215CB-44AC-4831-B430-A34946518AA3}" srcOrd="0" destOrd="0" presId="urn:microsoft.com/office/officeart/2018/2/layout/IconVerticalSolidList"/>
    <dgm:cxn modelId="{936AE745-D739-4C84-BCBE-3E40DCA3FD05}" type="presParOf" srcId="{1C3A7EF3-43CE-442D-8BF8-46E81DA05C06}" destId="{FCD2ACB1-10EE-46CE-9762-94015A15E48F}" srcOrd="1" destOrd="0" presId="urn:microsoft.com/office/officeart/2018/2/layout/IconVerticalSolidList"/>
    <dgm:cxn modelId="{2BD92A4F-9479-4070-A0DA-0BD8B350B16E}" type="presParOf" srcId="{1C3A7EF3-43CE-442D-8BF8-46E81DA05C06}" destId="{F26E2219-9590-42FA-A5A7-996E681BCB59}" srcOrd="2" destOrd="0" presId="urn:microsoft.com/office/officeart/2018/2/layout/IconVerticalSolidList"/>
    <dgm:cxn modelId="{8C7F27E4-4BCE-48DD-8360-B215B8886C6D}" type="presParOf" srcId="{1C3A7EF3-43CE-442D-8BF8-46E81DA05C06}" destId="{7C38FE58-6092-4812-993A-10F0A3684F90}" srcOrd="3" destOrd="0" presId="urn:microsoft.com/office/officeart/2018/2/layout/IconVerticalSolidList"/>
    <dgm:cxn modelId="{7DAE3FEA-B6BA-4BC8-9603-2C2EBB1235E4}" type="presParOf" srcId="{1C3A7EF3-43CE-442D-8BF8-46E81DA05C06}" destId="{E8D7DC0A-AE3E-4BDF-BB5D-2BF85F6407CE}" srcOrd="4" destOrd="0" presId="urn:microsoft.com/office/officeart/2018/2/layout/IconVerticalSolidList"/>
    <dgm:cxn modelId="{FF6AF629-EEE7-4D8C-B2FC-AA9833311322}" type="presParOf" srcId="{01F36C02-86ED-4A28-8382-446B31C34651}" destId="{74E6C569-0850-4F7F-8368-B379CCD8B570}" srcOrd="1" destOrd="0" presId="urn:microsoft.com/office/officeart/2018/2/layout/IconVerticalSolidList"/>
    <dgm:cxn modelId="{1BC95A33-F7D8-4FE6-9F63-843266A971FC}" type="presParOf" srcId="{01F36C02-86ED-4A28-8382-446B31C34651}" destId="{2C0D2EF6-D0D1-4A20-898E-ABA586E7EB56}" srcOrd="2" destOrd="0" presId="urn:microsoft.com/office/officeart/2018/2/layout/IconVerticalSolidList"/>
    <dgm:cxn modelId="{FB566AF3-1FD2-4986-842D-474B7D824517}" type="presParOf" srcId="{2C0D2EF6-D0D1-4A20-898E-ABA586E7EB56}" destId="{9483B465-5924-4D7A-9398-6F765989B125}" srcOrd="0" destOrd="0" presId="urn:microsoft.com/office/officeart/2018/2/layout/IconVerticalSolidList"/>
    <dgm:cxn modelId="{708D923F-95E1-4BE4-884C-DDA397C45A3B}" type="presParOf" srcId="{2C0D2EF6-D0D1-4A20-898E-ABA586E7EB56}" destId="{17BC1395-9577-49DB-BB33-A2D22CA8449F}" srcOrd="1" destOrd="0" presId="urn:microsoft.com/office/officeart/2018/2/layout/IconVerticalSolidList"/>
    <dgm:cxn modelId="{1AEF051C-C749-4975-BB06-7EC464D335C5}" type="presParOf" srcId="{2C0D2EF6-D0D1-4A20-898E-ABA586E7EB56}" destId="{AE29D1AB-7E2D-4E10-B718-4DE0E6CB828F}" srcOrd="2" destOrd="0" presId="urn:microsoft.com/office/officeart/2018/2/layout/IconVerticalSolidList"/>
    <dgm:cxn modelId="{054B538D-6FC5-4B0D-B2DC-FB7122AACFB3}" type="presParOf" srcId="{2C0D2EF6-D0D1-4A20-898E-ABA586E7EB56}" destId="{ED1525AC-42EE-49EB-B60B-EA1FC94136B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A8BF53-D0C8-4698-9EE7-DE14AE6CCBD8}"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E1ECF184-03CF-4527-93E0-26CF2B5618C9}">
      <dgm:prSet/>
      <dgm:spPr/>
      <dgm:t>
        <a:bodyPr/>
        <a:lstStyle/>
        <a:p>
          <a:r>
            <a:rPr lang="ro-RO" dirty="0" err="1"/>
            <a:t>We</a:t>
          </a:r>
          <a:r>
            <a:rPr lang="en-US" dirty="0"/>
            <a:t> place the patient on 10,000 units of EPO SQ </a:t>
          </a:r>
          <a:r>
            <a:rPr lang="en-US" dirty="0" err="1"/>
            <a:t>tiw</a:t>
          </a:r>
          <a:r>
            <a:rPr lang="en-US" dirty="0"/>
            <a:t> with dialysis. He comes to see you in one month feeling better.</a:t>
          </a:r>
        </a:p>
      </dgm:t>
    </dgm:pt>
    <dgm:pt modelId="{20AA2807-5172-480D-97C0-02094F1F774D}" type="parTrans" cxnId="{B44D5344-3B72-450E-B0E4-2E5363884798}">
      <dgm:prSet/>
      <dgm:spPr/>
      <dgm:t>
        <a:bodyPr/>
        <a:lstStyle/>
        <a:p>
          <a:endParaRPr lang="en-US"/>
        </a:p>
      </dgm:t>
    </dgm:pt>
    <dgm:pt modelId="{B834FA40-A1BB-413D-BD80-AE411E49A108}" type="sibTrans" cxnId="{B44D5344-3B72-450E-B0E4-2E5363884798}">
      <dgm:prSet/>
      <dgm:spPr/>
      <dgm:t>
        <a:bodyPr/>
        <a:lstStyle/>
        <a:p>
          <a:endParaRPr lang="en-US"/>
        </a:p>
      </dgm:t>
    </dgm:pt>
    <dgm:pt modelId="{9B399BD3-86F0-4AC4-BA7C-2B56DF0A74CC}">
      <dgm:prSet/>
      <dgm:spPr/>
      <dgm:t>
        <a:bodyPr/>
        <a:lstStyle/>
        <a:p>
          <a:r>
            <a:rPr lang="en-US"/>
            <a:t>Labs: </a:t>
          </a:r>
        </a:p>
      </dgm:t>
    </dgm:pt>
    <dgm:pt modelId="{953DFEC2-5A2E-40EB-AB37-F673BE3F6B45}" type="parTrans" cxnId="{7680968D-9B18-4427-B9CF-181CA1D2B428}">
      <dgm:prSet/>
      <dgm:spPr/>
      <dgm:t>
        <a:bodyPr/>
        <a:lstStyle/>
        <a:p>
          <a:endParaRPr lang="en-US"/>
        </a:p>
      </dgm:t>
    </dgm:pt>
    <dgm:pt modelId="{676E5DD0-D591-4540-8DE1-ED6530B4FC43}" type="sibTrans" cxnId="{7680968D-9B18-4427-B9CF-181CA1D2B428}">
      <dgm:prSet/>
      <dgm:spPr/>
      <dgm:t>
        <a:bodyPr/>
        <a:lstStyle/>
        <a:p>
          <a:endParaRPr lang="en-US"/>
        </a:p>
      </dgm:t>
    </dgm:pt>
    <dgm:pt modelId="{26FD1F33-9E37-4504-9746-EFBD310AFFF9}">
      <dgm:prSet/>
      <dgm:spPr/>
      <dgm:t>
        <a:bodyPr/>
        <a:lstStyle/>
        <a:p>
          <a:r>
            <a:rPr lang="en-US"/>
            <a:t>HCT 34%</a:t>
          </a:r>
        </a:p>
      </dgm:t>
    </dgm:pt>
    <dgm:pt modelId="{8F22D132-C742-4D31-9E6D-1B33583423C3}" type="parTrans" cxnId="{007B9637-0488-40E3-AB17-996515315680}">
      <dgm:prSet/>
      <dgm:spPr/>
      <dgm:t>
        <a:bodyPr/>
        <a:lstStyle/>
        <a:p>
          <a:endParaRPr lang="en-US"/>
        </a:p>
      </dgm:t>
    </dgm:pt>
    <dgm:pt modelId="{B6A0291E-3548-4C16-BEE7-6AA17E2FE765}" type="sibTrans" cxnId="{007B9637-0488-40E3-AB17-996515315680}">
      <dgm:prSet/>
      <dgm:spPr/>
      <dgm:t>
        <a:bodyPr/>
        <a:lstStyle/>
        <a:p>
          <a:endParaRPr lang="en-US"/>
        </a:p>
      </dgm:t>
    </dgm:pt>
    <dgm:pt modelId="{53B7BCEF-5CF8-49C2-93D1-677D0A13956A}">
      <dgm:prSet/>
      <dgm:spPr/>
      <dgm:t>
        <a:bodyPr/>
        <a:lstStyle/>
        <a:p>
          <a:r>
            <a:rPr lang="en-US"/>
            <a:t>Hgb 11.2 gm/dL</a:t>
          </a:r>
        </a:p>
      </dgm:t>
    </dgm:pt>
    <dgm:pt modelId="{EED3FF20-78E8-450E-B6EC-D92E4B06A957}" type="parTrans" cxnId="{E3DC92AC-7278-490C-85BE-1FACB75CD3AE}">
      <dgm:prSet/>
      <dgm:spPr/>
      <dgm:t>
        <a:bodyPr/>
        <a:lstStyle/>
        <a:p>
          <a:endParaRPr lang="en-US"/>
        </a:p>
      </dgm:t>
    </dgm:pt>
    <dgm:pt modelId="{BD34D0AF-94B0-4A8B-92C7-F3C0124DD6FE}" type="sibTrans" cxnId="{E3DC92AC-7278-490C-85BE-1FACB75CD3AE}">
      <dgm:prSet/>
      <dgm:spPr/>
      <dgm:t>
        <a:bodyPr/>
        <a:lstStyle/>
        <a:p>
          <a:endParaRPr lang="en-US"/>
        </a:p>
      </dgm:t>
    </dgm:pt>
    <dgm:pt modelId="{6386D5EB-1EEC-498A-BBC1-DA8429F6B80D}">
      <dgm:prSet/>
      <dgm:spPr/>
      <dgm:t>
        <a:bodyPr/>
        <a:lstStyle/>
        <a:p>
          <a:r>
            <a:rPr lang="en-US"/>
            <a:t>MCV 83/mm3</a:t>
          </a:r>
        </a:p>
      </dgm:t>
    </dgm:pt>
    <dgm:pt modelId="{84D9EA49-6798-4C9B-AE43-0DF0EF676428}" type="parTrans" cxnId="{4D702ECC-D45D-478A-B739-925B8A99819D}">
      <dgm:prSet/>
      <dgm:spPr/>
      <dgm:t>
        <a:bodyPr/>
        <a:lstStyle/>
        <a:p>
          <a:endParaRPr lang="en-US"/>
        </a:p>
      </dgm:t>
    </dgm:pt>
    <dgm:pt modelId="{DA0E6F57-2836-4F14-8D44-4FB7ED4C00B3}" type="sibTrans" cxnId="{4D702ECC-D45D-478A-B739-925B8A99819D}">
      <dgm:prSet/>
      <dgm:spPr/>
      <dgm:t>
        <a:bodyPr/>
        <a:lstStyle/>
        <a:p>
          <a:endParaRPr lang="en-US"/>
        </a:p>
      </dgm:t>
    </dgm:pt>
    <dgm:pt modelId="{F848F153-31DC-40C8-866C-4E69C88D7340}">
      <dgm:prSet/>
      <dgm:spPr/>
      <dgm:t>
        <a:bodyPr/>
        <a:lstStyle/>
        <a:p>
          <a:r>
            <a:rPr lang="en-US"/>
            <a:t>Retic 3.2%</a:t>
          </a:r>
        </a:p>
      </dgm:t>
    </dgm:pt>
    <dgm:pt modelId="{EBAB9732-CFCA-403F-8712-7B5ECC3FE861}" type="parTrans" cxnId="{A6345EC5-EB9E-4851-97D6-3D26866EC773}">
      <dgm:prSet/>
      <dgm:spPr/>
      <dgm:t>
        <a:bodyPr/>
        <a:lstStyle/>
        <a:p>
          <a:endParaRPr lang="en-US"/>
        </a:p>
      </dgm:t>
    </dgm:pt>
    <dgm:pt modelId="{4B9A5E3F-FC86-4DBD-9788-D62AF53D1474}" type="sibTrans" cxnId="{A6345EC5-EB9E-4851-97D6-3D26866EC773}">
      <dgm:prSet/>
      <dgm:spPr/>
      <dgm:t>
        <a:bodyPr/>
        <a:lstStyle/>
        <a:p>
          <a:endParaRPr lang="en-US"/>
        </a:p>
      </dgm:t>
    </dgm:pt>
    <dgm:pt modelId="{CA4418EF-15C6-41EE-B03D-D36FA52F7F77}" type="pres">
      <dgm:prSet presAssocID="{99A8BF53-D0C8-4698-9EE7-DE14AE6CCBD8}" presName="Name0" presStyleCnt="0">
        <dgm:presLayoutVars>
          <dgm:dir/>
          <dgm:animLvl val="lvl"/>
          <dgm:resizeHandles val="exact"/>
        </dgm:presLayoutVars>
      </dgm:prSet>
      <dgm:spPr/>
    </dgm:pt>
    <dgm:pt modelId="{80F902A0-AB80-4756-84CA-0077CCBDDA2E}" type="pres">
      <dgm:prSet presAssocID="{9B399BD3-86F0-4AC4-BA7C-2B56DF0A74CC}" presName="boxAndChildren" presStyleCnt="0"/>
      <dgm:spPr/>
    </dgm:pt>
    <dgm:pt modelId="{E8A9183E-5D55-4934-ABC5-CB9EEE5C19D7}" type="pres">
      <dgm:prSet presAssocID="{9B399BD3-86F0-4AC4-BA7C-2B56DF0A74CC}" presName="parentTextBox" presStyleLbl="node1" presStyleIdx="0" presStyleCnt="2"/>
      <dgm:spPr/>
    </dgm:pt>
    <dgm:pt modelId="{05E945CB-1A0A-4420-AC50-FE887179AD90}" type="pres">
      <dgm:prSet presAssocID="{9B399BD3-86F0-4AC4-BA7C-2B56DF0A74CC}" presName="entireBox" presStyleLbl="node1" presStyleIdx="0" presStyleCnt="2"/>
      <dgm:spPr/>
    </dgm:pt>
    <dgm:pt modelId="{173E8920-7483-4603-A08F-C6F615ABD096}" type="pres">
      <dgm:prSet presAssocID="{9B399BD3-86F0-4AC4-BA7C-2B56DF0A74CC}" presName="descendantBox" presStyleCnt="0"/>
      <dgm:spPr/>
    </dgm:pt>
    <dgm:pt modelId="{0AEB1824-40A8-462E-AC05-DE7C1E9ADCD5}" type="pres">
      <dgm:prSet presAssocID="{26FD1F33-9E37-4504-9746-EFBD310AFFF9}" presName="childTextBox" presStyleLbl="fgAccFollowNode1" presStyleIdx="0" presStyleCnt="4">
        <dgm:presLayoutVars>
          <dgm:bulletEnabled val="1"/>
        </dgm:presLayoutVars>
      </dgm:prSet>
      <dgm:spPr/>
    </dgm:pt>
    <dgm:pt modelId="{38A990C1-0345-490A-ACDF-C7D7D0CAC38E}" type="pres">
      <dgm:prSet presAssocID="{53B7BCEF-5CF8-49C2-93D1-677D0A13956A}" presName="childTextBox" presStyleLbl="fgAccFollowNode1" presStyleIdx="1" presStyleCnt="4">
        <dgm:presLayoutVars>
          <dgm:bulletEnabled val="1"/>
        </dgm:presLayoutVars>
      </dgm:prSet>
      <dgm:spPr/>
    </dgm:pt>
    <dgm:pt modelId="{A7AF5224-24C4-497A-A76F-B12FC9444D79}" type="pres">
      <dgm:prSet presAssocID="{6386D5EB-1EEC-498A-BBC1-DA8429F6B80D}" presName="childTextBox" presStyleLbl="fgAccFollowNode1" presStyleIdx="2" presStyleCnt="4">
        <dgm:presLayoutVars>
          <dgm:bulletEnabled val="1"/>
        </dgm:presLayoutVars>
      </dgm:prSet>
      <dgm:spPr/>
    </dgm:pt>
    <dgm:pt modelId="{12799590-50FF-45A3-9FEB-D24606492D04}" type="pres">
      <dgm:prSet presAssocID="{F848F153-31DC-40C8-866C-4E69C88D7340}" presName="childTextBox" presStyleLbl="fgAccFollowNode1" presStyleIdx="3" presStyleCnt="4">
        <dgm:presLayoutVars>
          <dgm:bulletEnabled val="1"/>
        </dgm:presLayoutVars>
      </dgm:prSet>
      <dgm:spPr/>
    </dgm:pt>
    <dgm:pt modelId="{2062ADF8-0FD4-4F77-9E82-BC5D2D56CAD4}" type="pres">
      <dgm:prSet presAssocID="{B834FA40-A1BB-413D-BD80-AE411E49A108}" presName="sp" presStyleCnt="0"/>
      <dgm:spPr/>
    </dgm:pt>
    <dgm:pt modelId="{59D83E35-ED02-42FA-A44C-4D703A69B2CB}" type="pres">
      <dgm:prSet presAssocID="{E1ECF184-03CF-4527-93E0-26CF2B5618C9}" presName="arrowAndChildren" presStyleCnt="0"/>
      <dgm:spPr/>
    </dgm:pt>
    <dgm:pt modelId="{CB0E4C17-693A-4732-8451-4B61120725FE}" type="pres">
      <dgm:prSet presAssocID="{E1ECF184-03CF-4527-93E0-26CF2B5618C9}" presName="parentTextArrow" presStyleLbl="node1" presStyleIdx="1" presStyleCnt="2"/>
      <dgm:spPr/>
    </dgm:pt>
  </dgm:ptLst>
  <dgm:cxnLst>
    <dgm:cxn modelId="{E97D4E10-0AD8-4107-87FA-4CB9A3CCD3C1}" type="presOf" srcId="{E1ECF184-03CF-4527-93E0-26CF2B5618C9}" destId="{CB0E4C17-693A-4732-8451-4B61120725FE}" srcOrd="0" destOrd="0" presId="urn:microsoft.com/office/officeart/2005/8/layout/process4"/>
    <dgm:cxn modelId="{6122682F-8561-4EAF-8C52-D692B6AFA145}" type="presOf" srcId="{F848F153-31DC-40C8-866C-4E69C88D7340}" destId="{12799590-50FF-45A3-9FEB-D24606492D04}" srcOrd="0" destOrd="0" presId="urn:microsoft.com/office/officeart/2005/8/layout/process4"/>
    <dgm:cxn modelId="{007B9637-0488-40E3-AB17-996515315680}" srcId="{9B399BD3-86F0-4AC4-BA7C-2B56DF0A74CC}" destId="{26FD1F33-9E37-4504-9746-EFBD310AFFF9}" srcOrd="0" destOrd="0" parTransId="{8F22D132-C742-4D31-9E6D-1B33583423C3}" sibTransId="{B6A0291E-3548-4C16-BEE7-6AA17E2FE765}"/>
    <dgm:cxn modelId="{B44D5344-3B72-450E-B0E4-2E5363884798}" srcId="{99A8BF53-D0C8-4698-9EE7-DE14AE6CCBD8}" destId="{E1ECF184-03CF-4527-93E0-26CF2B5618C9}" srcOrd="0" destOrd="0" parTransId="{20AA2807-5172-480D-97C0-02094F1F774D}" sibTransId="{B834FA40-A1BB-413D-BD80-AE411E49A108}"/>
    <dgm:cxn modelId="{B222EE4F-570D-4860-9F12-032932B7E5A4}" type="presOf" srcId="{99A8BF53-D0C8-4698-9EE7-DE14AE6CCBD8}" destId="{CA4418EF-15C6-41EE-B03D-D36FA52F7F77}" srcOrd="0" destOrd="0" presId="urn:microsoft.com/office/officeart/2005/8/layout/process4"/>
    <dgm:cxn modelId="{5741E354-FDE2-41A3-AD5F-6E1C9DD72A50}" type="presOf" srcId="{53B7BCEF-5CF8-49C2-93D1-677D0A13956A}" destId="{38A990C1-0345-490A-ACDF-C7D7D0CAC38E}" srcOrd="0" destOrd="0" presId="urn:microsoft.com/office/officeart/2005/8/layout/process4"/>
    <dgm:cxn modelId="{E09D5E86-1BC5-4D0C-A7A3-01514C098AEE}" type="presOf" srcId="{9B399BD3-86F0-4AC4-BA7C-2B56DF0A74CC}" destId="{05E945CB-1A0A-4420-AC50-FE887179AD90}" srcOrd="1" destOrd="0" presId="urn:microsoft.com/office/officeart/2005/8/layout/process4"/>
    <dgm:cxn modelId="{7680968D-9B18-4427-B9CF-181CA1D2B428}" srcId="{99A8BF53-D0C8-4698-9EE7-DE14AE6CCBD8}" destId="{9B399BD3-86F0-4AC4-BA7C-2B56DF0A74CC}" srcOrd="1" destOrd="0" parTransId="{953DFEC2-5A2E-40EB-AB37-F673BE3F6B45}" sibTransId="{676E5DD0-D591-4540-8DE1-ED6530B4FC43}"/>
    <dgm:cxn modelId="{E3DC92AC-7278-490C-85BE-1FACB75CD3AE}" srcId="{9B399BD3-86F0-4AC4-BA7C-2B56DF0A74CC}" destId="{53B7BCEF-5CF8-49C2-93D1-677D0A13956A}" srcOrd="1" destOrd="0" parTransId="{EED3FF20-78E8-450E-B6EC-D92E4B06A957}" sibTransId="{BD34D0AF-94B0-4A8B-92C7-F3C0124DD6FE}"/>
    <dgm:cxn modelId="{A6345EC5-EB9E-4851-97D6-3D26866EC773}" srcId="{9B399BD3-86F0-4AC4-BA7C-2B56DF0A74CC}" destId="{F848F153-31DC-40C8-866C-4E69C88D7340}" srcOrd="3" destOrd="0" parTransId="{EBAB9732-CFCA-403F-8712-7B5ECC3FE861}" sibTransId="{4B9A5E3F-FC86-4DBD-9788-D62AF53D1474}"/>
    <dgm:cxn modelId="{5C4F05CB-2A14-44C7-BCFE-AD510442A335}" type="presOf" srcId="{26FD1F33-9E37-4504-9746-EFBD310AFFF9}" destId="{0AEB1824-40A8-462E-AC05-DE7C1E9ADCD5}" srcOrd="0" destOrd="0" presId="urn:microsoft.com/office/officeart/2005/8/layout/process4"/>
    <dgm:cxn modelId="{E2B3ACCB-6E5D-4DD8-A678-F5B1DEBC2858}" type="presOf" srcId="{9B399BD3-86F0-4AC4-BA7C-2B56DF0A74CC}" destId="{E8A9183E-5D55-4934-ABC5-CB9EEE5C19D7}" srcOrd="0" destOrd="0" presId="urn:microsoft.com/office/officeart/2005/8/layout/process4"/>
    <dgm:cxn modelId="{4D702ECC-D45D-478A-B739-925B8A99819D}" srcId="{9B399BD3-86F0-4AC4-BA7C-2B56DF0A74CC}" destId="{6386D5EB-1EEC-498A-BBC1-DA8429F6B80D}" srcOrd="2" destOrd="0" parTransId="{84D9EA49-6798-4C9B-AE43-0DF0EF676428}" sibTransId="{DA0E6F57-2836-4F14-8D44-4FB7ED4C00B3}"/>
    <dgm:cxn modelId="{521279F2-78B2-4E8C-9E93-025E94F0DA38}" type="presOf" srcId="{6386D5EB-1EEC-498A-BBC1-DA8429F6B80D}" destId="{A7AF5224-24C4-497A-A76F-B12FC9444D79}" srcOrd="0" destOrd="0" presId="urn:microsoft.com/office/officeart/2005/8/layout/process4"/>
    <dgm:cxn modelId="{DE130375-3594-45D1-A78D-23767AA21EDF}" type="presParOf" srcId="{CA4418EF-15C6-41EE-B03D-D36FA52F7F77}" destId="{80F902A0-AB80-4756-84CA-0077CCBDDA2E}" srcOrd="0" destOrd="0" presId="urn:microsoft.com/office/officeart/2005/8/layout/process4"/>
    <dgm:cxn modelId="{00855930-22E9-4FE6-9A30-9030B7414007}" type="presParOf" srcId="{80F902A0-AB80-4756-84CA-0077CCBDDA2E}" destId="{E8A9183E-5D55-4934-ABC5-CB9EEE5C19D7}" srcOrd="0" destOrd="0" presId="urn:microsoft.com/office/officeart/2005/8/layout/process4"/>
    <dgm:cxn modelId="{C4DF0834-DB3D-4183-B338-2AEE49493DDE}" type="presParOf" srcId="{80F902A0-AB80-4756-84CA-0077CCBDDA2E}" destId="{05E945CB-1A0A-4420-AC50-FE887179AD90}" srcOrd="1" destOrd="0" presId="urn:microsoft.com/office/officeart/2005/8/layout/process4"/>
    <dgm:cxn modelId="{1E2D5C38-9FAB-413C-93EB-0FD6BCF8C4E2}" type="presParOf" srcId="{80F902A0-AB80-4756-84CA-0077CCBDDA2E}" destId="{173E8920-7483-4603-A08F-C6F615ABD096}" srcOrd="2" destOrd="0" presId="urn:microsoft.com/office/officeart/2005/8/layout/process4"/>
    <dgm:cxn modelId="{BCFA449A-EAF3-4A0D-A245-61A7BAD27FC4}" type="presParOf" srcId="{173E8920-7483-4603-A08F-C6F615ABD096}" destId="{0AEB1824-40A8-462E-AC05-DE7C1E9ADCD5}" srcOrd="0" destOrd="0" presId="urn:microsoft.com/office/officeart/2005/8/layout/process4"/>
    <dgm:cxn modelId="{88F14F75-44EB-417E-84F6-E512BF42423C}" type="presParOf" srcId="{173E8920-7483-4603-A08F-C6F615ABD096}" destId="{38A990C1-0345-490A-ACDF-C7D7D0CAC38E}" srcOrd="1" destOrd="0" presId="urn:microsoft.com/office/officeart/2005/8/layout/process4"/>
    <dgm:cxn modelId="{21780671-DD64-4164-BDE1-791580ABE4B5}" type="presParOf" srcId="{173E8920-7483-4603-A08F-C6F615ABD096}" destId="{A7AF5224-24C4-497A-A76F-B12FC9444D79}" srcOrd="2" destOrd="0" presId="urn:microsoft.com/office/officeart/2005/8/layout/process4"/>
    <dgm:cxn modelId="{145BB816-0B2D-4A60-9C6C-DADF1266DE76}" type="presParOf" srcId="{173E8920-7483-4603-A08F-C6F615ABD096}" destId="{12799590-50FF-45A3-9FEB-D24606492D04}" srcOrd="3" destOrd="0" presId="urn:microsoft.com/office/officeart/2005/8/layout/process4"/>
    <dgm:cxn modelId="{56771527-5F95-426A-B53F-2B715072545F}" type="presParOf" srcId="{CA4418EF-15C6-41EE-B03D-D36FA52F7F77}" destId="{2062ADF8-0FD4-4F77-9E82-BC5D2D56CAD4}" srcOrd="1" destOrd="0" presId="urn:microsoft.com/office/officeart/2005/8/layout/process4"/>
    <dgm:cxn modelId="{1156DCBF-44D3-47CF-8C0F-2A73C8B9FD7E}" type="presParOf" srcId="{CA4418EF-15C6-41EE-B03D-D36FA52F7F77}" destId="{59D83E35-ED02-42FA-A44C-4D703A69B2CB}" srcOrd="2" destOrd="0" presId="urn:microsoft.com/office/officeart/2005/8/layout/process4"/>
    <dgm:cxn modelId="{8400A8CE-42E4-447D-B309-916E46F8ABB1}" type="presParOf" srcId="{59D83E35-ED02-42FA-A44C-4D703A69B2CB}" destId="{CB0E4C17-693A-4732-8451-4B61120725FE}"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AA8659-4CD0-4485-B5EA-C01F2EE4B5F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776EEE5-19C4-4545-A749-02700A41D2A9}">
      <dgm:prSet/>
      <dgm:spPr/>
      <dgm:t>
        <a:bodyPr/>
        <a:lstStyle/>
        <a:p>
          <a:r>
            <a:rPr lang="ro-RO" dirty="0" err="1"/>
            <a:t>We</a:t>
          </a:r>
          <a:r>
            <a:rPr lang="ro-RO" dirty="0"/>
            <a:t> </a:t>
          </a:r>
          <a:r>
            <a:rPr lang="en-US" dirty="0"/>
            <a:t>suspect with his increased </a:t>
          </a:r>
          <a:r>
            <a:rPr lang="en-US" dirty="0" err="1"/>
            <a:t>reticulocytosis</a:t>
          </a:r>
          <a:r>
            <a:rPr lang="en-US" dirty="0"/>
            <a:t> and </a:t>
          </a:r>
          <a:r>
            <a:rPr lang="en-US" dirty="0" err="1"/>
            <a:t>hgb</a:t>
          </a:r>
          <a:r>
            <a:rPr lang="en-US" dirty="0"/>
            <a:t>/</a:t>
          </a:r>
          <a:r>
            <a:rPr lang="en-US" dirty="0" err="1"/>
            <a:t>hct</a:t>
          </a:r>
          <a:r>
            <a:rPr lang="en-US" dirty="0"/>
            <a:t> over the last few months he has become iron deficient.	</a:t>
          </a:r>
          <a:r>
            <a:rPr lang="ro-RO" dirty="0" err="1"/>
            <a:t>We</a:t>
          </a:r>
          <a:r>
            <a:rPr lang="en-US" dirty="0"/>
            <a:t> confirm this with lab assay.</a:t>
          </a:r>
        </a:p>
      </dgm:t>
    </dgm:pt>
    <dgm:pt modelId="{AA457C14-1502-4C2B-9E0F-7138E48E8B17}" type="parTrans" cxnId="{15017621-8CAB-4BD1-96E1-AD53BDE71960}">
      <dgm:prSet/>
      <dgm:spPr/>
      <dgm:t>
        <a:bodyPr/>
        <a:lstStyle/>
        <a:p>
          <a:endParaRPr lang="en-US"/>
        </a:p>
      </dgm:t>
    </dgm:pt>
    <dgm:pt modelId="{B7E6E51C-D3EB-4DAF-93DB-9C92B1A637E9}" type="sibTrans" cxnId="{15017621-8CAB-4BD1-96E1-AD53BDE71960}">
      <dgm:prSet/>
      <dgm:spPr/>
      <dgm:t>
        <a:bodyPr/>
        <a:lstStyle/>
        <a:p>
          <a:endParaRPr lang="en-US"/>
        </a:p>
      </dgm:t>
    </dgm:pt>
    <dgm:pt modelId="{BDA9E237-3183-4D28-A494-2F9D8AD05BA9}">
      <dgm:prSet/>
      <dgm:spPr/>
      <dgm:t>
        <a:bodyPr/>
        <a:lstStyle/>
        <a:p>
          <a:r>
            <a:rPr lang="ro-RO" dirty="0" err="1"/>
            <a:t>We</a:t>
          </a:r>
          <a:r>
            <a:rPr lang="en-US" dirty="0"/>
            <a:t> give him 1 gram of intravenous iron and ask him to come back in 2 weeks.</a:t>
          </a:r>
        </a:p>
      </dgm:t>
    </dgm:pt>
    <dgm:pt modelId="{ACBBDCCC-52A6-488B-812C-FB59A97ADF48}" type="parTrans" cxnId="{C044F37C-2DEF-4F34-A4CE-685CF38BC05E}">
      <dgm:prSet/>
      <dgm:spPr/>
      <dgm:t>
        <a:bodyPr/>
        <a:lstStyle/>
        <a:p>
          <a:endParaRPr lang="en-US"/>
        </a:p>
      </dgm:t>
    </dgm:pt>
    <dgm:pt modelId="{16060D73-4C3D-472A-9D7C-928A74CBA986}" type="sibTrans" cxnId="{C044F37C-2DEF-4F34-A4CE-685CF38BC05E}">
      <dgm:prSet/>
      <dgm:spPr/>
      <dgm:t>
        <a:bodyPr/>
        <a:lstStyle/>
        <a:p>
          <a:endParaRPr lang="en-US"/>
        </a:p>
      </dgm:t>
    </dgm:pt>
    <dgm:pt modelId="{C4F0B3CD-E5FB-458F-9887-73AAC771F258}" type="pres">
      <dgm:prSet presAssocID="{CFAA8659-4CD0-4485-B5EA-C01F2EE4B5FA}" presName="root" presStyleCnt="0">
        <dgm:presLayoutVars>
          <dgm:dir/>
          <dgm:resizeHandles val="exact"/>
        </dgm:presLayoutVars>
      </dgm:prSet>
      <dgm:spPr/>
    </dgm:pt>
    <dgm:pt modelId="{C0657ECB-1EA3-4C12-B21E-147C5A2268FE}" type="pres">
      <dgm:prSet presAssocID="{A776EEE5-19C4-4545-A749-02700A41D2A9}" presName="compNode" presStyleCnt="0"/>
      <dgm:spPr/>
    </dgm:pt>
    <dgm:pt modelId="{9CD14D47-88BB-4648-AC4C-7414AF545705}" type="pres">
      <dgm:prSet presAssocID="{A776EEE5-19C4-4545-A749-02700A41D2A9}" presName="bgRect" presStyleLbl="bgShp" presStyleIdx="0" presStyleCnt="2"/>
      <dgm:spPr/>
    </dgm:pt>
    <dgm:pt modelId="{AECD3857-2E0C-4FAE-B98A-B6229669E016}" type="pres">
      <dgm:prSet presAssocID="{A776EEE5-19C4-4545-A749-02700A41D2A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nichi"/>
        </a:ext>
      </dgm:extLst>
    </dgm:pt>
    <dgm:pt modelId="{25879969-3405-4E19-B324-7C9D5683E715}" type="pres">
      <dgm:prSet presAssocID="{A776EEE5-19C4-4545-A749-02700A41D2A9}" presName="spaceRect" presStyleCnt="0"/>
      <dgm:spPr/>
    </dgm:pt>
    <dgm:pt modelId="{ABC6C93D-2985-4539-A259-F096116847E4}" type="pres">
      <dgm:prSet presAssocID="{A776EEE5-19C4-4545-A749-02700A41D2A9}" presName="parTx" presStyleLbl="revTx" presStyleIdx="0" presStyleCnt="2">
        <dgm:presLayoutVars>
          <dgm:chMax val="0"/>
          <dgm:chPref val="0"/>
        </dgm:presLayoutVars>
      </dgm:prSet>
      <dgm:spPr/>
    </dgm:pt>
    <dgm:pt modelId="{D8402216-D178-4861-8FE1-B708DEF67547}" type="pres">
      <dgm:prSet presAssocID="{B7E6E51C-D3EB-4DAF-93DB-9C92B1A637E9}" presName="sibTrans" presStyleCnt="0"/>
      <dgm:spPr/>
    </dgm:pt>
    <dgm:pt modelId="{79353237-C6D4-4F59-83EB-9D1AF1440BAC}" type="pres">
      <dgm:prSet presAssocID="{BDA9E237-3183-4D28-A494-2F9D8AD05BA9}" presName="compNode" presStyleCnt="0"/>
      <dgm:spPr/>
    </dgm:pt>
    <dgm:pt modelId="{28F63B96-BAC3-4A5F-A86B-A85965E73D92}" type="pres">
      <dgm:prSet presAssocID="{BDA9E237-3183-4D28-A494-2F9D8AD05BA9}" presName="bgRect" presStyleLbl="bgShp" presStyleIdx="1" presStyleCnt="2"/>
      <dgm:spPr/>
    </dgm:pt>
    <dgm:pt modelId="{39FF158D-4298-4326-A719-96771EA698FA}" type="pres">
      <dgm:prSet presAssocID="{BDA9E237-3183-4D28-A494-2F9D8AD05BA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fuzie"/>
        </a:ext>
      </dgm:extLst>
    </dgm:pt>
    <dgm:pt modelId="{8DD7FE3C-D953-44B0-B6BC-4F17D75A5CD4}" type="pres">
      <dgm:prSet presAssocID="{BDA9E237-3183-4D28-A494-2F9D8AD05BA9}" presName="spaceRect" presStyleCnt="0"/>
      <dgm:spPr/>
    </dgm:pt>
    <dgm:pt modelId="{BA67FE2A-62EE-4511-AB0D-4AC542AADC33}" type="pres">
      <dgm:prSet presAssocID="{BDA9E237-3183-4D28-A494-2F9D8AD05BA9}" presName="parTx" presStyleLbl="revTx" presStyleIdx="1" presStyleCnt="2">
        <dgm:presLayoutVars>
          <dgm:chMax val="0"/>
          <dgm:chPref val="0"/>
        </dgm:presLayoutVars>
      </dgm:prSet>
      <dgm:spPr/>
    </dgm:pt>
  </dgm:ptLst>
  <dgm:cxnLst>
    <dgm:cxn modelId="{15017621-8CAB-4BD1-96E1-AD53BDE71960}" srcId="{CFAA8659-4CD0-4485-B5EA-C01F2EE4B5FA}" destId="{A776EEE5-19C4-4545-A749-02700A41D2A9}" srcOrd="0" destOrd="0" parTransId="{AA457C14-1502-4C2B-9E0F-7138E48E8B17}" sibTransId="{B7E6E51C-D3EB-4DAF-93DB-9C92B1A637E9}"/>
    <dgm:cxn modelId="{464C673D-62FC-4D67-BC1F-F155B2D2E589}" type="presOf" srcId="{CFAA8659-4CD0-4485-B5EA-C01F2EE4B5FA}" destId="{C4F0B3CD-E5FB-458F-9887-73AAC771F258}" srcOrd="0" destOrd="0" presId="urn:microsoft.com/office/officeart/2018/2/layout/IconVerticalSolidList"/>
    <dgm:cxn modelId="{E296A43E-44E5-4FA0-8D0A-8ECA73EA4BE3}" type="presOf" srcId="{BDA9E237-3183-4D28-A494-2F9D8AD05BA9}" destId="{BA67FE2A-62EE-4511-AB0D-4AC542AADC33}" srcOrd="0" destOrd="0" presId="urn:microsoft.com/office/officeart/2018/2/layout/IconVerticalSolidList"/>
    <dgm:cxn modelId="{C044F37C-2DEF-4F34-A4CE-685CF38BC05E}" srcId="{CFAA8659-4CD0-4485-B5EA-C01F2EE4B5FA}" destId="{BDA9E237-3183-4D28-A494-2F9D8AD05BA9}" srcOrd="1" destOrd="0" parTransId="{ACBBDCCC-52A6-488B-812C-FB59A97ADF48}" sibTransId="{16060D73-4C3D-472A-9D7C-928A74CBA986}"/>
    <dgm:cxn modelId="{4373A19F-4133-4CE6-8728-E0F61B07B1B6}" type="presOf" srcId="{A776EEE5-19C4-4545-A749-02700A41D2A9}" destId="{ABC6C93D-2985-4539-A259-F096116847E4}" srcOrd="0" destOrd="0" presId="urn:microsoft.com/office/officeart/2018/2/layout/IconVerticalSolidList"/>
    <dgm:cxn modelId="{00E89BD6-3ABE-4D93-9401-B88AB2DE8844}" type="presParOf" srcId="{C4F0B3CD-E5FB-458F-9887-73AAC771F258}" destId="{C0657ECB-1EA3-4C12-B21E-147C5A2268FE}" srcOrd="0" destOrd="0" presId="urn:microsoft.com/office/officeart/2018/2/layout/IconVerticalSolidList"/>
    <dgm:cxn modelId="{7D235D0C-21E9-4C45-A03E-75A911217CB2}" type="presParOf" srcId="{C0657ECB-1EA3-4C12-B21E-147C5A2268FE}" destId="{9CD14D47-88BB-4648-AC4C-7414AF545705}" srcOrd="0" destOrd="0" presId="urn:microsoft.com/office/officeart/2018/2/layout/IconVerticalSolidList"/>
    <dgm:cxn modelId="{427B1168-6D9C-48F3-8E1F-DE3F128985A3}" type="presParOf" srcId="{C0657ECB-1EA3-4C12-B21E-147C5A2268FE}" destId="{AECD3857-2E0C-4FAE-B98A-B6229669E016}" srcOrd="1" destOrd="0" presId="urn:microsoft.com/office/officeart/2018/2/layout/IconVerticalSolidList"/>
    <dgm:cxn modelId="{DF224F5C-4E81-4F13-8BD7-7595AE2E3177}" type="presParOf" srcId="{C0657ECB-1EA3-4C12-B21E-147C5A2268FE}" destId="{25879969-3405-4E19-B324-7C9D5683E715}" srcOrd="2" destOrd="0" presId="urn:microsoft.com/office/officeart/2018/2/layout/IconVerticalSolidList"/>
    <dgm:cxn modelId="{6E971B7D-3162-465A-8FCD-88CFFF4A268B}" type="presParOf" srcId="{C0657ECB-1EA3-4C12-B21E-147C5A2268FE}" destId="{ABC6C93D-2985-4539-A259-F096116847E4}" srcOrd="3" destOrd="0" presId="urn:microsoft.com/office/officeart/2018/2/layout/IconVerticalSolidList"/>
    <dgm:cxn modelId="{05E86695-D548-435E-B88D-728112A47DC5}" type="presParOf" srcId="{C4F0B3CD-E5FB-458F-9887-73AAC771F258}" destId="{D8402216-D178-4861-8FE1-B708DEF67547}" srcOrd="1" destOrd="0" presId="urn:microsoft.com/office/officeart/2018/2/layout/IconVerticalSolidList"/>
    <dgm:cxn modelId="{1E3452DB-6958-49A7-991F-D8AEF89CD18A}" type="presParOf" srcId="{C4F0B3CD-E5FB-458F-9887-73AAC771F258}" destId="{79353237-C6D4-4F59-83EB-9D1AF1440BAC}" srcOrd="2" destOrd="0" presId="urn:microsoft.com/office/officeart/2018/2/layout/IconVerticalSolidList"/>
    <dgm:cxn modelId="{8B2DB06F-BC09-4ADB-9859-D5F6B3B72E97}" type="presParOf" srcId="{79353237-C6D4-4F59-83EB-9D1AF1440BAC}" destId="{28F63B96-BAC3-4A5F-A86B-A85965E73D92}" srcOrd="0" destOrd="0" presId="urn:microsoft.com/office/officeart/2018/2/layout/IconVerticalSolidList"/>
    <dgm:cxn modelId="{F2D483D0-1042-429D-87D8-DFA9E1092E05}" type="presParOf" srcId="{79353237-C6D4-4F59-83EB-9D1AF1440BAC}" destId="{39FF158D-4298-4326-A719-96771EA698FA}" srcOrd="1" destOrd="0" presId="urn:microsoft.com/office/officeart/2018/2/layout/IconVerticalSolidList"/>
    <dgm:cxn modelId="{3C1BA785-5ED3-43BD-8D9E-0B16FED23CE4}" type="presParOf" srcId="{79353237-C6D4-4F59-83EB-9D1AF1440BAC}" destId="{8DD7FE3C-D953-44B0-B6BC-4F17D75A5CD4}" srcOrd="2" destOrd="0" presId="urn:microsoft.com/office/officeart/2018/2/layout/IconVerticalSolidList"/>
    <dgm:cxn modelId="{EA8A27AE-C1CF-486E-B926-7C4AC8775B23}" type="presParOf" srcId="{79353237-C6D4-4F59-83EB-9D1AF1440BAC}" destId="{BA67FE2A-62EE-4511-AB0D-4AC542AADC3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327A1F-C1DD-4467-8198-9C3197E4201E}"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825F61E-68BE-448C-AE60-5BFA1712BE40}">
      <dgm:prSet/>
      <dgm:spPr/>
      <dgm:t>
        <a:bodyPr/>
        <a:lstStyle/>
        <a:p>
          <a:pPr>
            <a:defRPr cap="all"/>
          </a:pPr>
          <a:r>
            <a:rPr lang="en-US" dirty="0"/>
            <a:t>He again feels much improved and is tolerating the iron fairly well.	His hematocrit has increased to 33%, corrected reticulocyte count to 3.2%, and the MCV is now 80 cubic microns.</a:t>
          </a:r>
        </a:p>
      </dgm:t>
    </dgm:pt>
    <dgm:pt modelId="{63F31890-E0EF-46D8-84E7-17CA93DB097F}" type="parTrans" cxnId="{936EEEBF-9E3E-41AB-A12A-6444E94DCC1F}">
      <dgm:prSet/>
      <dgm:spPr/>
      <dgm:t>
        <a:bodyPr/>
        <a:lstStyle/>
        <a:p>
          <a:endParaRPr lang="en-US"/>
        </a:p>
      </dgm:t>
    </dgm:pt>
    <dgm:pt modelId="{D641C4B9-7AD6-4F31-82DB-EA825BAADC2B}" type="sibTrans" cxnId="{936EEEBF-9E3E-41AB-A12A-6444E94DCC1F}">
      <dgm:prSet/>
      <dgm:spPr/>
      <dgm:t>
        <a:bodyPr/>
        <a:lstStyle/>
        <a:p>
          <a:endParaRPr lang="en-US"/>
        </a:p>
      </dgm:t>
    </dgm:pt>
    <dgm:pt modelId="{445472CA-07AA-4CC5-8EF1-9C059389EE2F}">
      <dgm:prSet/>
      <dgm:spPr/>
      <dgm:t>
        <a:bodyPr/>
        <a:lstStyle/>
        <a:p>
          <a:pPr>
            <a:defRPr cap="all"/>
          </a:pPr>
          <a:r>
            <a:rPr lang="en-US" dirty="0"/>
            <a:t>He continues on Iron and EPO injections and is considering renal transplant.</a:t>
          </a:r>
        </a:p>
      </dgm:t>
    </dgm:pt>
    <dgm:pt modelId="{624D456A-7571-49CA-B5F6-1DE32D12702C}" type="parTrans" cxnId="{2001D168-14B4-4715-A30B-B225D65EFA36}">
      <dgm:prSet/>
      <dgm:spPr/>
      <dgm:t>
        <a:bodyPr/>
        <a:lstStyle/>
        <a:p>
          <a:endParaRPr lang="en-US"/>
        </a:p>
      </dgm:t>
    </dgm:pt>
    <dgm:pt modelId="{AA8C6089-32A7-4C4C-9D9C-A6C38F66F8AD}" type="sibTrans" cxnId="{2001D168-14B4-4715-A30B-B225D65EFA36}">
      <dgm:prSet/>
      <dgm:spPr/>
      <dgm:t>
        <a:bodyPr/>
        <a:lstStyle/>
        <a:p>
          <a:endParaRPr lang="en-US"/>
        </a:p>
      </dgm:t>
    </dgm:pt>
    <dgm:pt modelId="{4098E1A4-9FE8-4F3F-BDA8-0A38F9BC0A05}" type="pres">
      <dgm:prSet presAssocID="{79327A1F-C1DD-4467-8198-9C3197E4201E}" presName="root" presStyleCnt="0">
        <dgm:presLayoutVars>
          <dgm:dir/>
          <dgm:resizeHandles val="exact"/>
        </dgm:presLayoutVars>
      </dgm:prSet>
      <dgm:spPr/>
    </dgm:pt>
    <dgm:pt modelId="{5D7012FF-3910-4F7C-9CB6-D173230C4669}" type="pres">
      <dgm:prSet presAssocID="{6825F61E-68BE-448C-AE60-5BFA1712BE40}" presName="compNode" presStyleCnt="0"/>
      <dgm:spPr/>
    </dgm:pt>
    <dgm:pt modelId="{5403E426-951D-4955-ABCB-E418194D442D}" type="pres">
      <dgm:prSet presAssocID="{6825F61E-68BE-448C-AE60-5BFA1712BE40}" presName="iconBgRect" presStyleLbl="bgShp" presStyleIdx="0" presStyleCnt="2"/>
      <dgm:spPr/>
    </dgm:pt>
    <dgm:pt modelId="{E5F75C13-3574-4AC9-818E-E85AA7F9222B}" type="pres">
      <dgm:prSet presAssocID="{6825F61E-68BE-448C-AE60-5BFA1712BE4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nteră"/>
        </a:ext>
      </dgm:extLst>
    </dgm:pt>
    <dgm:pt modelId="{CDB75438-73F4-433B-A904-59D31E5B6C6A}" type="pres">
      <dgm:prSet presAssocID="{6825F61E-68BE-448C-AE60-5BFA1712BE40}" presName="spaceRect" presStyleCnt="0"/>
      <dgm:spPr/>
    </dgm:pt>
    <dgm:pt modelId="{516709F7-D231-44E9-8C54-0EDC3A931ADE}" type="pres">
      <dgm:prSet presAssocID="{6825F61E-68BE-448C-AE60-5BFA1712BE40}" presName="textRect" presStyleLbl="revTx" presStyleIdx="0" presStyleCnt="2" custScaleX="107920" custScaleY="211134">
        <dgm:presLayoutVars>
          <dgm:chMax val="1"/>
          <dgm:chPref val="1"/>
        </dgm:presLayoutVars>
      </dgm:prSet>
      <dgm:spPr/>
    </dgm:pt>
    <dgm:pt modelId="{46D5DC03-61F5-417C-8726-778FB906795A}" type="pres">
      <dgm:prSet presAssocID="{D641C4B9-7AD6-4F31-82DB-EA825BAADC2B}" presName="sibTrans" presStyleCnt="0"/>
      <dgm:spPr/>
    </dgm:pt>
    <dgm:pt modelId="{D5813B00-C607-4F15-BABC-4B33A47CDCD5}" type="pres">
      <dgm:prSet presAssocID="{445472CA-07AA-4CC5-8EF1-9C059389EE2F}" presName="compNode" presStyleCnt="0"/>
      <dgm:spPr/>
    </dgm:pt>
    <dgm:pt modelId="{EBEB3EEC-CA93-45E7-A1B7-6E6BC092238F}" type="pres">
      <dgm:prSet presAssocID="{445472CA-07AA-4CC5-8EF1-9C059389EE2F}" presName="iconBgRect" presStyleLbl="bgShp" presStyleIdx="1" presStyleCnt="2"/>
      <dgm:spPr/>
    </dgm:pt>
    <dgm:pt modelId="{1E3FA8D9-A078-4AF4-AD87-ECA532B44998}" type="pres">
      <dgm:prSet presAssocID="{445472CA-07AA-4CC5-8EF1-9C059389EE2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ringă"/>
        </a:ext>
      </dgm:extLst>
    </dgm:pt>
    <dgm:pt modelId="{61501813-848F-4DE4-B127-4278A69D833A}" type="pres">
      <dgm:prSet presAssocID="{445472CA-07AA-4CC5-8EF1-9C059389EE2F}" presName="spaceRect" presStyleCnt="0"/>
      <dgm:spPr/>
    </dgm:pt>
    <dgm:pt modelId="{B7749397-6ED6-4EC8-A79B-EADD2D7B31EB}" type="pres">
      <dgm:prSet presAssocID="{445472CA-07AA-4CC5-8EF1-9C059389EE2F}" presName="textRect" presStyleLbl="revTx" presStyleIdx="1" presStyleCnt="2" custScaleX="113788" custScaleY="225401">
        <dgm:presLayoutVars>
          <dgm:chMax val="1"/>
          <dgm:chPref val="1"/>
        </dgm:presLayoutVars>
      </dgm:prSet>
      <dgm:spPr/>
    </dgm:pt>
  </dgm:ptLst>
  <dgm:cxnLst>
    <dgm:cxn modelId="{93986D15-B9EA-4BA9-AA8F-D17BB6B637A7}" type="presOf" srcId="{6825F61E-68BE-448C-AE60-5BFA1712BE40}" destId="{516709F7-D231-44E9-8C54-0EDC3A931ADE}" srcOrd="0" destOrd="0" presId="urn:microsoft.com/office/officeart/2018/5/layout/IconCircleLabelList"/>
    <dgm:cxn modelId="{2001D168-14B4-4715-A30B-B225D65EFA36}" srcId="{79327A1F-C1DD-4467-8198-9C3197E4201E}" destId="{445472CA-07AA-4CC5-8EF1-9C059389EE2F}" srcOrd="1" destOrd="0" parTransId="{624D456A-7571-49CA-B5F6-1DE32D12702C}" sibTransId="{AA8C6089-32A7-4C4C-9D9C-A6C38F66F8AD}"/>
    <dgm:cxn modelId="{C6E15771-1AE6-48D9-A6CD-D1B41AFC4A19}" type="presOf" srcId="{445472CA-07AA-4CC5-8EF1-9C059389EE2F}" destId="{B7749397-6ED6-4EC8-A79B-EADD2D7B31EB}" srcOrd="0" destOrd="0" presId="urn:microsoft.com/office/officeart/2018/5/layout/IconCircleLabelList"/>
    <dgm:cxn modelId="{29CB4C90-DE44-4C69-BFEA-BD168D15CB0E}" type="presOf" srcId="{79327A1F-C1DD-4467-8198-9C3197E4201E}" destId="{4098E1A4-9FE8-4F3F-BDA8-0A38F9BC0A05}" srcOrd="0" destOrd="0" presId="urn:microsoft.com/office/officeart/2018/5/layout/IconCircleLabelList"/>
    <dgm:cxn modelId="{936EEEBF-9E3E-41AB-A12A-6444E94DCC1F}" srcId="{79327A1F-C1DD-4467-8198-9C3197E4201E}" destId="{6825F61E-68BE-448C-AE60-5BFA1712BE40}" srcOrd="0" destOrd="0" parTransId="{63F31890-E0EF-46D8-84E7-17CA93DB097F}" sibTransId="{D641C4B9-7AD6-4F31-82DB-EA825BAADC2B}"/>
    <dgm:cxn modelId="{9FC70D1A-C6F6-46DD-9731-BA372C83CDAC}" type="presParOf" srcId="{4098E1A4-9FE8-4F3F-BDA8-0A38F9BC0A05}" destId="{5D7012FF-3910-4F7C-9CB6-D173230C4669}" srcOrd="0" destOrd="0" presId="urn:microsoft.com/office/officeart/2018/5/layout/IconCircleLabelList"/>
    <dgm:cxn modelId="{DDE0BA50-537B-4503-8DBC-D65FE0D5FA31}" type="presParOf" srcId="{5D7012FF-3910-4F7C-9CB6-D173230C4669}" destId="{5403E426-951D-4955-ABCB-E418194D442D}" srcOrd="0" destOrd="0" presId="urn:microsoft.com/office/officeart/2018/5/layout/IconCircleLabelList"/>
    <dgm:cxn modelId="{DB43872A-F544-440B-A082-8A68A2A6ABD4}" type="presParOf" srcId="{5D7012FF-3910-4F7C-9CB6-D173230C4669}" destId="{E5F75C13-3574-4AC9-818E-E85AA7F9222B}" srcOrd="1" destOrd="0" presId="urn:microsoft.com/office/officeart/2018/5/layout/IconCircleLabelList"/>
    <dgm:cxn modelId="{6B280797-CDEC-4C86-9176-504A6E8C5AC6}" type="presParOf" srcId="{5D7012FF-3910-4F7C-9CB6-D173230C4669}" destId="{CDB75438-73F4-433B-A904-59D31E5B6C6A}" srcOrd="2" destOrd="0" presId="urn:microsoft.com/office/officeart/2018/5/layout/IconCircleLabelList"/>
    <dgm:cxn modelId="{639DED53-6A2F-4587-B286-4B1F980D32B5}" type="presParOf" srcId="{5D7012FF-3910-4F7C-9CB6-D173230C4669}" destId="{516709F7-D231-44E9-8C54-0EDC3A931ADE}" srcOrd="3" destOrd="0" presId="urn:microsoft.com/office/officeart/2018/5/layout/IconCircleLabelList"/>
    <dgm:cxn modelId="{BA640561-0BAB-43D9-A46E-681F6FB6E1BB}" type="presParOf" srcId="{4098E1A4-9FE8-4F3F-BDA8-0A38F9BC0A05}" destId="{46D5DC03-61F5-417C-8726-778FB906795A}" srcOrd="1" destOrd="0" presId="urn:microsoft.com/office/officeart/2018/5/layout/IconCircleLabelList"/>
    <dgm:cxn modelId="{7E95F3CF-E53D-4BEB-95B4-AA60F0D45EFD}" type="presParOf" srcId="{4098E1A4-9FE8-4F3F-BDA8-0A38F9BC0A05}" destId="{D5813B00-C607-4F15-BABC-4B33A47CDCD5}" srcOrd="2" destOrd="0" presId="urn:microsoft.com/office/officeart/2018/5/layout/IconCircleLabelList"/>
    <dgm:cxn modelId="{0C5FBB61-9006-4C7F-A858-8ACE127B69F8}" type="presParOf" srcId="{D5813B00-C607-4F15-BABC-4B33A47CDCD5}" destId="{EBEB3EEC-CA93-45E7-A1B7-6E6BC092238F}" srcOrd="0" destOrd="0" presId="urn:microsoft.com/office/officeart/2018/5/layout/IconCircleLabelList"/>
    <dgm:cxn modelId="{4AA4BB6D-03A3-432A-8E72-3630EB9283C9}" type="presParOf" srcId="{D5813B00-C607-4F15-BABC-4B33A47CDCD5}" destId="{1E3FA8D9-A078-4AF4-AD87-ECA532B44998}" srcOrd="1" destOrd="0" presId="urn:microsoft.com/office/officeart/2018/5/layout/IconCircleLabelList"/>
    <dgm:cxn modelId="{C37FAE1E-AC46-4406-B1F5-E336F03CE040}" type="presParOf" srcId="{D5813B00-C607-4F15-BABC-4B33A47CDCD5}" destId="{61501813-848F-4DE4-B127-4278A69D833A}" srcOrd="2" destOrd="0" presId="urn:microsoft.com/office/officeart/2018/5/layout/IconCircleLabelList"/>
    <dgm:cxn modelId="{D4F70B96-CCCB-4DB1-8024-E3A511AF0033}" type="presParOf" srcId="{D5813B00-C607-4F15-BABC-4B33A47CDCD5}" destId="{B7749397-6ED6-4EC8-A79B-EADD2D7B31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49A2E8-42D6-464E-A7C8-29E7C81A3EF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16B3883-EB77-448F-A95D-A7AFBE0DA046}">
      <dgm:prSet/>
      <dgm:spPr/>
      <dgm:t>
        <a:bodyPr/>
        <a:lstStyle/>
        <a:p>
          <a:pPr>
            <a:defRPr b="1"/>
          </a:pPr>
          <a:r>
            <a:rPr lang="en-US" dirty="0" err="1"/>
            <a:t>Epo</a:t>
          </a:r>
          <a:r>
            <a:rPr lang="en-US" dirty="0"/>
            <a:t> production is inhibited or decreased, so inappropriately low levels. </a:t>
          </a:r>
        </a:p>
      </dgm:t>
    </dgm:pt>
    <dgm:pt modelId="{5D52D170-A4A6-4AD1-9A68-723674D5E37E}" type="parTrans" cxnId="{88A7A149-0A62-4D65-9F9D-621AF77268AE}">
      <dgm:prSet/>
      <dgm:spPr/>
      <dgm:t>
        <a:bodyPr/>
        <a:lstStyle/>
        <a:p>
          <a:endParaRPr lang="en-US"/>
        </a:p>
      </dgm:t>
    </dgm:pt>
    <dgm:pt modelId="{7CEE1B49-CFA4-4DB6-A3D3-BF0F3506D44B}" type="sibTrans" cxnId="{88A7A149-0A62-4D65-9F9D-621AF77268AE}">
      <dgm:prSet/>
      <dgm:spPr/>
      <dgm:t>
        <a:bodyPr/>
        <a:lstStyle/>
        <a:p>
          <a:endParaRPr lang="en-US"/>
        </a:p>
      </dgm:t>
    </dgm:pt>
    <dgm:pt modelId="{EA05F6B3-3428-425F-8DB6-C22AA3286F3B}">
      <dgm:prSet/>
      <dgm:spPr/>
      <dgm:t>
        <a:bodyPr/>
        <a:lstStyle/>
        <a:p>
          <a:pPr>
            <a:defRPr b="1"/>
          </a:pPr>
          <a:r>
            <a:rPr lang="en-US"/>
            <a:t>Increased levels of inflammatory cytokines: </a:t>
          </a:r>
        </a:p>
      </dgm:t>
    </dgm:pt>
    <dgm:pt modelId="{55978F25-1A39-4A36-BBEF-638B39E7B9DC}" type="parTrans" cxnId="{10F65114-C2CD-4B8B-99C1-EAEFF852646C}">
      <dgm:prSet/>
      <dgm:spPr/>
      <dgm:t>
        <a:bodyPr/>
        <a:lstStyle/>
        <a:p>
          <a:endParaRPr lang="en-US"/>
        </a:p>
      </dgm:t>
    </dgm:pt>
    <dgm:pt modelId="{7F80F0F6-B840-4018-8116-9C4A22C57234}" type="sibTrans" cxnId="{10F65114-C2CD-4B8B-99C1-EAEFF852646C}">
      <dgm:prSet/>
      <dgm:spPr/>
      <dgm:t>
        <a:bodyPr/>
        <a:lstStyle/>
        <a:p>
          <a:endParaRPr lang="en-US"/>
        </a:p>
      </dgm:t>
    </dgm:pt>
    <dgm:pt modelId="{1BABDB19-8830-4E39-A138-09DC10A6A724}">
      <dgm:prSet/>
      <dgm:spPr/>
      <dgm:t>
        <a:bodyPr/>
        <a:lstStyle/>
        <a:p>
          <a:r>
            <a:rPr lang="en-US"/>
            <a:t>IL-1, TNF α. </a:t>
          </a:r>
        </a:p>
      </dgm:t>
    </dgm:pt>
    <dgm:pt modelId="{E26C963C-E8DC-42DF-B4E6-03C2023A969E}" type="parTrans" cxnId="{6447302F-37E3-4FE3-9F2B-FD1BEF0E691D}">
      <dgm:prSet/>
      <dgm:spPr/>
      <dgm:t>
        <a:bodyPr/>
        <a:lstStyle/>
        <a:p>
          <a:endParaRPr lang="en-US"/>
        </a:p>
      </dgm:t>
    </dgm:pt>
    <dgm:pt modelId="{4C42F520-C635-4395-8DBA-4ADA97010CB9}" type="sibTrans" cxnId="{6447302F-37E3-4FE3-9F2B-FD1BEF0E691D}">
      <dgm:prSet/>
      <dgm:spPr/>
      <dgm:t>
        <a:bodyPr/>
        <a:lstStyle/>
        <a:p>
          <a:endParaRPr lang="en-US"/>
        </a:p>
      </dgm:t>
    </dgm:pt>
    <dgm:pt modelId="{ECB04B49-C66B-45E3-A08A-A9C3FC800529}">
      <dgm:prSet/>
      <dgm:spPr/>
      <dgm:t>
        <a:bodyPr/>
        <a:lstStyle/>
        <a:p>
          <a:r>
            <a:rPr lang="en-US"/>
            <a:t>IL-6 causes induction of hepcidin synthesis (decreased iron absorption). </a:t>
          </a:r>
        </a:p>
      </dgm:t>
    </dgm:pt>
    <dgm:pt modelId="{B1562CF5-6D4F-4238-9D26-D0278D1FCE67}" type="parTrans" cxnId="{C54C690C-C8DB-48BC-9B85-E74A8C125262}">
      <dgm:prSet/>
      <dgm:spPr/>
      <dgm:t>
        <a:bodyPr/>
        <a:lstStyle/>
        <a:p>
          <a:endParaRPr lang="en-US"/>
        </a:p>
      </dgm:t>
    </dgm:pt>
    <dgm:pt modelId="{0930896A-1CFB-4871-AEFE-E505B24F544C}" type="sibTrans" cxnId="{C54C690C-C8DB-48BC-9B85-E74A8C125262}">
      <dgm:prSet/>
      <dgm:spPr/>
      <dgm:t>
        <a:bodyPr/>
        <a:lstStyle/>
        <a:p>
          <a:endParaRPr lang="en-US"/>
        </a:p>
      </dgm:t>
    </dgm:pt>
    <dgm:pt modelId="{06B02F51-AA42-4681-AA4B-31043EC1630C}">
      <dgm:prSet/>
      <dgm:spPr/>
      <dgm:t>
        <a:bodyPr/>
        <a:lstStyle/>
        <a:p>
          <a:pPr>
            <a:defRPr b="1"/>
          </a:pPr>
          <a:r>
            <a:rPr lang="en-US"/>
            <a:t>Alterations in iron metabolism. </a:t>
          </a:r>
        </a:p>
      </dgm:t>
    </dgm:pt>
    <dgm:pt modelId="{21ADA597-8BFB-44E2-926D-A139E3D3E542}" type="parTrans" cxnId="{380E35E0-A55F-4C89-964E-7A7C3A1686F6}">
      <dgm:prSet/>
      <dgm:spPr/>
      <dgm:t>
        <a:bodyPr/>
        <a:lstStyle/>
        <a:p>
          <a:endParaRPr lang="en-US"/>
        </a:p>
      </dgm:t>
    </dgm:pt>
    <dgm:pt modelId="{1660B0D0-6763-438B-B894-62841CF5DA42}" type="sibTrans" cxnId="{380E35E0-A55F-4C89-964E-7A7C3A1686F6}">
      <dgm:prSet/>
      <dgm:spPr/>
      <dgm:t>
        <a:bodyPr/>
        <a:lstStyle/>
        <a:p>
          <a:endParaRPr lang="en-US"/>
        </a:p>
      </dgm:t>
    </dgm:pt>
    <dgm:pt modelId="{26EF27E4-7586-4171-9144-18E49BC27BEC}">
      <dgm:prSet/>
      <dgm:spPr/>
      <dgm:t>
        <a:bodyPr/>
        <a:lstStyle/>
        <a:p>
          <a:pPr>
            <a:defRPr b="1"/>
          </a:pPr>
          <a:r>
            <a:rPr lang="en-US"/>
            <a:t>Suppression of erythropoiesis. </a:t>
          </a:r>
        </a:p>
      </dgm:t>
    </dgm:pt>
    <dgm:pt modelId="{30FDDC83-41BC-46C5-B884-3884E89EC0E3}" type="parTrans" cxnId="{1936888C-784A-42A2-949A-26F48479B7EB}">
      <dgm:prSet/>
      <dgm:spPr/>
      <dgm:t>
        <a:bodyPr/>
        <a:lstStyle/>
        <a:p>
          <a:endParaRPr lang="en-US"/>
        </a:p>
      </dgm:t>
    </dgm:pt>
    <dgm:pt modelId="{3CFF9604-A052-436B-B8AD-1C86790688E6}" type="sibTrans" cxnId="{1936888C-784A-42A2-949A-26F48479B7EB}">
      <dgm:prSet/>
      <dgm:spPr/>
      <dgm:t>
        <a:bodyPr/>
        <a:lstStyle/>
        <a:p>
          <a:endParaRPr lang="en-US"/>
        </a:p>
      </dgm:t>
    </dgm:pt>
    <dgm:pt modelId="{5CE9E094-81F6-4F4C-A313-0509A40B260D}">
      <dgm:prSet/>
      <dgm:spPr/>
      <dgm:t>
        <a:bodyPr/>
        <a:lstStyle/>
        <a:p>
          <a:pPr>
            <a:defRPr b="1"/>
          </a:pPr>
          <a:r>
            <a:rPr lang="en-US" dirty="0"/>
            <a:t>Moderate decrease in RBC survival. </a:t>
          </a:r>
        </a:p>
      </dgm:t>
    </dgm:pt>
    <dgm:pt modelId="{79781017-8989-49EE-80AD-9B5731A299DC}" type="parTrans" cxnId="{0B08C4D8-0404-4D3F-81BF-7711208C6B4F}">
      <dgm:prSet/>
      <dgm:spPr/>
      <dgm:t>
        <a:bodyPr/>
        <a:lstStyle/>
        <a:p>
          <a:endParaRPr lang="en-US"/>
        </a:p>
      </dgm:t>
    </dgm:pt>
    <dgm:pt modelId="{3F0C484C-68AF-44FC-B9B9-3C02FCC24C35}" type="sibTrans" cxnId="{0B08C4D8-0404-4D3F-81BF-7711208C6B4F}">
      <dgm:prSet/>
      <dgm:spPr/>
      <dgm:t>
        <a:bodyPr/>
        <a:lstStyle/>
        <a:p>
          <a:endParaRPr lang="en-US"/>
        </a:p>
      </dgm:t>
    </dgm:pt>
    <dgm:pt modelId="{7781B4C7-B145-45DB-8A16-3D364817ED26}" type="pres">
      <dgm:prSet presAssocID="{4549A2E8-42D6-464E-A7C8-29E7C81A3EF8}" presName="root" presStyleCnt="0">
        <dgm:presLayoutVars>
          <dgm:dir/>
          <dgm:resizeHandles val="exact"/>
        </dgm:presLayoutVars>
      </dgm:prSet>
      <dgm:spPr/>
    </dgm:pt>
    <dgm:pt modelId="{44BF99B0-AB26-458D-965C-2ECA877FC559}" type="pres">
      <dgm:prSet presAssocID="{B16B3883-EB77-448F-A95D-A7AFBE0DA046}" presName="compNode" presStyleCnt="0"/>
      <dgm:spPr/>
    </dgm:pt>
    <dgm:pt modelId="{CC2321B4-D750-4A74-855D-073CDF9AD078}" type="pres">
      <dgm:prSet presAssocID="{B16B3883-EB77-448F-A95D-A7AFBE0DA04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list"/>
        </a:ext>
      </dgm:extLst>
    </dgm:pt>
    <dgm:pt modelId="{13E71C35-D6F5-4D7C-9A85-7F0B9ACF71FE}" type="pres">
      <dgm:prSet presAssocID="{B16B3883-EB77-448F-A95D-A7AFBE0DA046}" presName="iconSpace" presStyleCnt="0"/>
      <dgm:spPr/>
    </dgm:pt>
    <dgm:pt modelId="{3B451C5E-BB83-4639-8D28-A95D0E307A4B}" type="pres">
      <dgm:prSet presAssocID="{B16B3883-EB77-448F-A95D-A7AFBE0DA046}" presName="parTx" presStyleLbl="revTx" presStyleIdx="0" presStyleCnt="10">
        <dgm:presLayoutVars>
          <dgm:chMax val="0"/>
          <dgm:chPref val="0"/>
        </dgm:presLayoutVars>
      </dgm:prSet>
      <dgm:spPr/>
    </dgm:pt>
    <dgm:pt modelId="{E69E9268-3D3C-46A9-8486-928E4FA1F2E1}" type="pres">
      <dgm:prSet presAssocID="{B16B3883-EB77-448F-A95D-A7AFBE0DA046}" presName="txSpace" presStyleCnt="0"/>
      <dgm:spPr/>
    </dgm:pt>
    <dgm:pt modelId="{66DCA8C8-7912-4CC6-9F4C-656D97BC6DA6}" type="pres">
      <dgm:prSet presAssocID="{B16B3883-EB77-448F-A95D-A7AFBE0DA046}" presName="desTx" presStyleLbl="revTx" presStyleIdx="1" presStyleCnt="10">
        <dgm:presLayoutVars/>
      </dgm:prSet>
      <dgm:spPr/>
    </dgm:pt>
    <dgm:pt modelId="{71ECC5B6-C9FB-4550-83DD-B2EB8713481F}" type="pres">
      <dgm:prSet presAssocID="{7CEE1B49-CFA4-4DB6-A3D3-BF0F3506D44B}" presName="sibTrans" presStyleCnt="0"/>
      <dgm:spPr/>
    </dgm:pt>
    <dgm:pt modelId="{23D543A5-ED19-454B-BB5C-A5EC5EABB6A0}" type="pres">
      <dgm:prSet presAssocID="{EA05F6B3-3428-425F-8DB6-C22AA3286F3B}" presName="compNode" presStyleCnt="0"/>
      <dgm:spPr/>
    </dgm:pt>
    <dgm:pt modelId="{A5DAC7E2-680A-4A54-9B89-F4AE8D861023}" type="pres">
      <dgm:prSet presAssocID="{EA05F6B3-3428-425F-8DB6-C22AA3286F3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atterplot"/>
        </a:ext>
      </dgm:extLst>
    </dgm:pt>
    <dgm:pt modelId="{BE716AD5-4D65-4849-8189-B26A189E0387}" type="pres">
      <dgm:prSet presAssocID="{EA05F6B3-3428-425F-8DB6-C22AA3286F3B}" presName="iconSpace" presStyleCnt="0"/>
      <dgm:spPr/>
    </dgm:pt>
    <dgm:pt modelId="{7A3F4CD9-BF1C-42FB-8044-CB2BAC56303B}" type="pres">
      <dgm:prSet presAssocID="{EA05F6B3-3428-425F-8DB6-C22AA3286F3B}" presName="parTx" presStyleLbl="revTx" presStyleIdx="2" presStyleCnt="10">
        <dgm:presLayoutVars>
          <dgm:chMax val="0"/>
          <dgm:chPref val="0"/>
        </dgm:presLayoutVars>
      </dgm:prSet>
      <dgm:spPr/>
    </dgm:pt>
    <dgm:pt modelId="{EDC433C3-F847-44F2-A43F-4F21CA0CA8A7}" type="pres">
      <dgm:prSet presAssocID="{EA05F6B3-3428-425F-8DB6-C22AA3286F3B}" presName="txSpace" presStyleCnt="0"/>
      <dgm:spPr/>
    </dgm:pt>
    <dgm:pt modelId="{A973C762-13E2-48D0-AC45-D83B3B1A8A49}" type="pres">
      <dgm:prSet presAssocID="{EA05F6B3-3428-425F-8DB6-C22AA3286F3B}" presName="desTx" presStyleLbl="revTx" presStyleIdx="3" presStyleCnt="10">
        <dgm:presLayoutVars/>
      </dgm:prSet>
      <dgm:spPr/>
    </dgm:pt>
    <dgm:pt modelId="{042AAE4E-4246-4A77-8387-D6536E33B9CD}" type="pres">
      <dgm:prSet presAssocID="{7F80F0F6-B840-4018-8116-9C4A22C57234}" presName="sibTrans" presStyleCnt="0"/>
      <dgm:spPr/>
    </dgm:pt>
    <dgm:pt modelId="{262742A7-C62F-4B74-B723-AFE0E115E3DD}" type="pres">
      <dgm:prSet presAssocID="{06B02F51-AA42-4681-AA4B-31043EC1630C}" presName="compNode" presStyleCnt="0"/>
      <dgm:spPr/>
    </dgm:pt>
    <dgm:pt modelId="{579376B2-DFC4-4743-BC74-39A3CE24AC6B}" type="pres">
      <dgm:prSet presAssocID="{06B02F51-AA42-4681-AA4B-31043EC1630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fuzie"/>
        </a:ext>
      </dgm:extLst>
    </dgm:pt>
    <dgm:pt modelId="{62C13F0B-3D6A-441D-8169-2C4AB45BBE89}" type="pres">
      <dgm:prSet presAssocID="{06B02F51-AA42-4681-AA4B-31043EC1630C}" presName="iconSpace" presStyleCnt="0"/>
      <dgm:spPr/>
    </dgm:pt>
    <dgm:pt modelId="{6B9A2268-F267-4826-83D0-9972A863D1F9}" type="pres">
      <dgm:prSet presAssocID="{06B02F51-AA42-4681-AA4B-31043EC1630C}" presName="parTx" presStyleLbl="revTx" presStyleIdx="4" presStyleCnt="10">
        <dgm:presLayoutVars>
          <dgm:chMax val="0"/>
          <dgm:chPref val="0"/>
        </dgm:presLayoutVars>
      </dgm:prSet>
      <dgm:spPr/>
    </dgm:pt>
    <dgm:pt modelId="{13ADB01D-727E-4718-A3BC-A1BA714C3D53}" type="pres">
      <dgm:prSet presAssocID="{06B02F51-AA42-4681-AA4B-31043EC1630C}" presName="txSpace" presStyleCnt="0"/>
      <dgm:spPr/>
    </dgm:pt>
    <dgm:pt modelId="{46BEBE6D-D344-4F6A-9FC5-BFE4E4EA0172}" type="pres">
      <dgm:prSet presAssocID="{06B02F51-AA42-4681-AA4B-31043EC1630C}" presName="desTx" presStyleLbl="revTx" presStyleIdx="5" presStyleCnt="10">
        <dgm:presLayoutVars/>
      </dgm:prSet>
      <dgm:spPr/>
    </dgm:pt>
    <dgm:pt modelId="{D8A18711-E0F5-4DDB-988D-3872CDCEDF76}" type="pres">
      <dgm:prSet presAssocID="{1660B0D0-6763-438B-B894-62841CF5DA42}" presName="sibTrans" presStyleCnt="0"/>
      <dgm:spPr/>
    </dgm:pt>
    <dgm:pt modelId="{83178BDF-BDCA-428D-B43B-0F0CCE8DF077}" type="pres">
      <dgm:prSet presAssocID="{26EF27E4-7586-4171-9144-18E49BC27BEC}" presName="compNode" presStyleCnt="0"/>
      <dgm:spPr/>
    </dgm:pt>
    <dgm:pt modelId="{513DC84E-B05C-4066-B47B-67EE06D72405}" type="pres">
      <dgm:prSet presAssocID="{26EF27E4-7586-4171-9144-18E49BC27BE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ownward trend graph"/>
        </a:ext>
      </dgm:extLst>
    </dgm:pt>
    <dgm:pt modelId="{3B554592-5E10-4AF7-AC0E-DDA6C5443CD6}" type="pres">
      <dgm:prSet presAssocID="{26EF27E4-7586-4171-9144-18E49BC27BEC}" presName="iconSpace" presStyleCnt="0"/>
      <dgm:spPr/>
    </dgm:pt>
    <dgm:pt modelId="{BEA6561F-1869-4BC9-A6B4-4ABC9B6E3D03}" type="pres">
      <dgm:prSet presAssocID="{26EF27E4-7586-4171-9144-18E49BC27BEC}" presName="parTx" presStyleLbl="revTx" presStyleIdx="6" presStyleCnt="10">
        <dgm:presLayoutVars>
          <dgm:chMax val="0"/>
          <dgm:chPref val="0"/>
        </dgm:presLayoutVars>
      </dgm:prSet>
      <dgm:spPr/>
    </dgm:pt>
    <dgm:pt modelId="{51C21A2E-9FD4-4669-A2E1-D5DB927E7195}" type="pres">
      <dgm:prSet presAssocID="{26EF27E4-7586-4171-9144-18E49BC27BEC}" presName="txSpace" presStyleCnt="0"/>
      <dgm:spPr/>
    </dgm:pt>
    <dgm:pt modelId="{1F7C228E-C698-47FA-B12E-A9E43E298B2D}" type="pres">
      <dgm:prSet presAssocID="{26EF27E4-7586-4171-9144-18E49BC27BEC}" presName="desTx" presStyleLbl="revTx" presStyleIdx="7" presStyleCnt="10">
        <dgm:presLayoutVars/>
      </dgm:prSet>
      <dgm:spPr/>
    </dgm:pt>
    <dgm:pt modelId="{AFA353BD-F473-41C8-985D-3DC66167671F}" type="pres">
      <dgm:prSet presAssocID="{3CFF9604-A052-436B-B8AD-1C86790688E6}" presName="sibTrans" presStyleCnt="0"/>
      <dgm:spPr/>
    </dgm:pt>
    <dgm:pt modelId="{D0EF3680-F370-4256-8547-D52EA6B73B9E}" type="pres">
      <dgm:prSet presAssocID="{5CE9E094-81F6-4F4C-A313-0509A40B260D}" presName="compNode" presStyleCnt="0"/>
      <dgm:spPr/>
    </dgm:pt>
    <dgm:pt modelId="{9997DB56-C99D-4981-8FCF-D907F2584AB1}" type="pres">
      <dgm:prSet presAssocID="{5CE9E094-81F6-4F4C-A313-0509A40B260D}" presName="iconRect" presStyleLbl="node1" presStyleIdx="4" presStyleCnt="5" custScaleY="12841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4000" r="-14000"/>
          </a:stretch>
        </a:blipFill>
        <a:ln>
          <a:noFill/>
        </a:ln>
      </dgm:spPr>
      <dgm:extLst>
        <a:ext uri="{E40237B7-FDA0-4F09-8148-C483321AD2D9}">
          <dgm14:cNvPr xmlns:dgm14="http://schemas.microsoft.com/office/drawing/2010/diagram" id="0" name="" descr="Blog"/>
        </a:ext>
      </dgm:extLst>
    </dgm:pt>
    <dgm:pt modelId="{DBFD2C64-233F-4FDC-AF74-76639D84BBF9}" type="pres">
      <dgm:prSet presAssocID="{5CE9E094-81F6-4F4C-A313-0509A40B260D}" presName="iconSpace" presStyleCnt="0"/>
      <dgm:spPr/>
    </dgm:pt>
    <dgm:pt modelId="{41B382D2-653A-4C20-B305-0B35573FDC22}" type="pres">
      <dgm:prSet presAssocID="{5CE9E094-81F6-4F4C-A313-0509A40B260D}" presName="parTx" presStyleLbl="revTx" presStyleIdx="8" presStyleCnt="10" custScaleX="112309" custScaleY="105931" custLinFactNeighborX="-15070" custLinFactNeighborY="879">
        <dgm:presLayoutVars>
          <dgm:chMax val="0"/>
          <dgm:chPref val="0"/>
        </dgm:presLayoutVars>
      </dgm:prSet>
      <dgm:spPr/>
    </dgm:pt>
    <dgm:pt modelId="{7E897A47-E2A9-46C8-837A-8E1EE2506A9D}" type="pres">
      <dgm:prSet presAssocID="{5CE9E094-81F6-4F4C-A313-0509A40B260D}" presName="txSpace" presStyleCnt="0"/>
      <dgm:spPr/>
    </dgm:pt>
    <dgm:pt modelId="{5B7E783E-504B-4EEC-9778-CEFCBEFFACBE}" type="pres">
      <dgm:prSet presAssocID="{5CE9E094-81F6-4F4C-A313-0509A40B260D}" presName="desTx" presStyleLbl="revTx" presStyleIdx="9" presStyleCnt="10">
        <dgm:presLayoutVars/>
      </dgm:prSet>
      <dgm:spPr/>
    </dgm:pt>
  </dgm:ptLst>
  <dgm:cxnLst>
    <dgm:cxn modelId="{C54C690C-C8DB-48BC-9B85-E74A8C125262}" srcId="{EA05F6B3-3428-425F-8DB6-C22AA3286F3B}" destId="{ECB04B49-C66B-45E3-A08A-A9C3FC800529}" srcOrd="1" destOrd="0" parTransId="{B1562CF5-6D4F-4238-9D26-D0278D1FCE67}" sibTransId="{0930896A-1CFB-4871-AEFE-E505B24F544C}"/>
    <dgm:cxn modelId="{10F65114-C2CD-4B8B-99C1-EAEFF852646C}" srcId="{4549A2E8-42D6-464E-A7C8-29E7C81A3EF8}" destId="{EA05F6B3-3428-425F-8DB6-C22AA3286F3B}" srcOrd="1" destOrd="0" parTransId="{55978F25-1A39-4A36-BBEF-638B39E7B9DC}" sibTransId="{7F80F0F6-B840-4018-8116-9C4A22C57234}"/>
    <dgm:cxn modelId="{75E9BB14-1DAD-4057-95E6-32135420423A}" type="presOf" srcId="{26EF27E4-7586-4171-9144-18E49BC27BEC}" destId="{BEA6561F-1869-4BC9-A6B4-4ABC9B6E3D03}" srcOrd="0" destOrd="0" presId="urn:microsoft.com/office/officeart/2018/2/layout/IconLabelDescriptionList"/>
    <dgm:cxn modelId="{A0AD3315-3837-4176-81D3-69B11D7096B4}" type="presOf" srcId="{5CE9E094-81F6-4F4C-A313-0509A40B260D}" destId="{41B382D2-653A-4C20-B305-0B35573FDC22}" srcOrd="0" destOrd="0" presId="urn:microsoft.com/office/officeart/2018/2/layout/IconLabelDescriptionList"/>
    <dgm:cxn modelId="{1B2F8328-9E88-4CA1-9806-995861BFAD24}" type="presOf" srcId="{06B02F51-AA42-4681-AA4B-31043EC1630C}" destId="{6B9A2268-F267-4826-83D0-9972A863D1F9}" srcOrd="0" destOrd="0" presId="urn:microsoft.com/office/officeart/2018/2/layout/IconLabelDescriptionList"/>
    <dgm:cxn modelId="{88948F28-D81B-4D0B-8096-D0ECF876AE68}" type="presOf" srcId="{4549A2E8-42D6-464E-A7C8-29E7C81A3EF8}" destId="{7781B4C7-B145-45DB-8A16-3D364817ED26}" srcOrd="0" destOrd="0" presId="urn:microsoft.com/office/officeart/2018/2/layout/IconLabelDescriptionList"/>
    <dgm:cxn modelId="{6447302F-37E3-4FE3-9F2B-FD1BEF0E691D}" srcId="{EA05F6B3-3428-425F-8DB6-C22AA3286F3B}" destId="{1BABDB19-8830-4E39-A138-09DC10A6A724}" srcOrd="0" destOrd="0" parTransId="{E26C963C-E8DC-42DF-B4E6-03C2023A969E}" sibTransId="{4C42F520-C635-4395-8DBA-4ADA97010CB9}"/>
    <dgm:cxn modelId="{A29E3232-64AE-4328-AAD5-BC3696D86172}" type="presOf" srcId="{EA05F6B3-3428-425F-8DB6-C22AA3286F3B}" destId="{7A3F4CD9-BF1C-42FB-8044-CB2BAC56303B}" srcOrd="0" destOrd="0" presId="urn:microsoft.com/office/officeart/2018/2/layout/IconLabelDescriptionList"/>
    <dgm:cxn modelId="{88A7A149-0A62-4D65-9F9D-621AF77268AE}" srcId="{4549A2E8-42D6-464E-A7C8-29E7C81A3EF8}" destId="{B16B3883-EB77-448F-A95D-A7AFBE0DA046}" srcOrd="0" destOrd="0" parTransId="{5D52D170-A4A6-4AD1-9A68-723674D5E37E}" sibTransId="{7CEE1B49-CFA4-4DB6-A3D3-BF0F3506D44B}"/>
    <dgm:cxn modelId="{101F234A-9F91-443C-8521-7E910F1CB4D4}" type="presOf" srcId="{B16B3883-EB77-448F-A95D-A7AFBE0DA046}" destId="{3B451C5E-BB83-4639-8D28-A95D0E307A4B}" srcOrd="0" destOrd="0" presId="urn:microsoft.com/office/officeart/2018/2/layout/IconLabelDescriptionList"/>
    <dgm:cxn modelId="{E3DEF67F-A9A8-415C-B3FE-4751DCA1E13F}" type="presOf" srcId="{1BABDB19-8830-4E39-A138-09DC10A6A724}" destId="{A973C762-13E2-48D0-AC45-D83B3B1A8A49}" srcOrd="0" destOrd="0" presId="urn:microsoft.com/office/officeart/2018/2/layout/IconLabelDescriptionList"/>
    <dgm:cxn modelId="{1936888C-784A-42A2-949A-26F48479B7EB}" srcId="{4549A2E8-42D6-464E-A7C8-29E7C81A3EF8}" destId="{26EF27E4-7586-4171-9144-18E49BC27BEC}" srcOrd="3" destOrd="0" parTransId="{30FDDC83-41BC-46C5-B884-3884E89EC0E3}" sibTransId="{3CFF9604-A052-436B-B8AD-1C86790688E6}"/>
    <dgm:cxn modelId="{0B08C4D8-0404-4D3F-81BF-7711208C6B4F}" srcId="{4549A2E8-42D6-464E-A7C8-29E7C81A3EF8}" destId="{5CE9E094-81F6-4F4C-A313-0509A40B260D}" srcOrd="4" destOrd="0" parTransId="{79781017-8989-49EE-80AD-9B5731A299DC}" sibTransId="{3F0C484C-68AF-44FC-B9B9-3C02FCC24C35}"/>
    <dgm:cxn modelId="{380E35E0-A55F-4C89-964E-7A7C3A1686F6}" srcId="{4549A2E8-42D6-464E-A7C8-29E7C81A3EF8}" destId="{06B02F51-AA42-4681-AA4B-31043EC1630C}" srcOrd="2" destOrd="0" parTransId="{21ADA597-8BFB-44E2-926D-A139E3D3E542}" sibTransId="{1660B0D0-6763-438B-B894-62841CF5DA42}"/>
    <dgm:cxn modelId="{2EF7A1E8-6DFD-4322-94F4-2140E9BA4B5F}" type="presOf" srcId="{ECB04B49-C66B-45E3-A08A-A9C3FC800529}" destId="{A973C762-13E2-48D0-AC45-D83B3B1A8A49}" srcOrd="0" destOrd="1" presId="urn:microsoft.com/office/officeart/2018/2/layout/IconLabelDescriptionList"/>
    <dgm:cxn modelId="{D01F15F4-4EB3-48E3-9492-4D6874535EE4}" type="presParOf" srcId="{7781B4C7-B145-45DB-8A16-3D364817ED26}" destId="{44BF99B0-AB26-458D-965C-2ECA877FC559}" srcOrd="0" destOrd="0" presId="urn:microsoft.com/office/officeart/2018/2/layout/IconLabelDescriptionList"/>
    <dgm:cxn modelId="{AB5E5D2F-9CAD-4E92-8EBA-B86778F57062}" type="presParOf" srcId="{44BF99B0-AB26-458D-965C-2ECA877FC559}" destId="{CC2321B4-D750-4A74-855D-073CDF9AD078}" srcOrd="0" destOrd="0" presId="urn:microsoft.com/office/officeart/2018/2/layout/IconLabelDescriptionList"/>
    <dgm:cxn modelId="{E968508E-B874-431D-BCC9-DF9BBB5741FB}" type="presParOf" srcId="{44BF99B0-AB26-458D-965C-2ECA877FC559}" destId="{13E71C35-D6F5-4D7C-9A85-7F0B9ACF71FE}" srcOrd="1" destOrd="0" presId="urn:microsoft.com/office/officeart/2018/2/layout/IconLabelDescriptionList"/>
    <dgm:cxn modelId="{4FCB2533-663E-4100-83C1-CE9CC6F59B22}" type="presParOf" srcId="{44BF99B0-AB26-458D-965C-2ECA877FC559}" destId="{3B451C5E-BB83-4639-8D28-A95D0E307A4B}" srcOrd="2" destOrd="0" presId="urn:microsoft.com/office/officeart/2018/2/layout/IconLabelDescriptionList"/>
    <dgm:cxn modelId="{7F199716-7FF2-4A82-B43C-A3C39BCE8403}" type="presParOf" srcId="{44BF99B0-AB26-458D-965C-2ECA877FC559}" destId="{E69E9268-3D3C-46A9-8486-928E4FA1F2E1}" srcOrd="3" destOrd="0" presId="urn:microsoft.com/office/officeart/2018/2/layout/IconLabelDescriptionList"/>
    <dgm:cxn modelId="{A16501F8-1320-4E70-BBCF-1B62E9834E6B}" type="presParOf" srcId="{44BF99B0-AB26-458D-965C-2ECA877FC559}" destId="{66DCA8C8-7912-4CC6-9F4C-656D97BC6DA6}" srcOrd="4" destOrd="0" presId="urn:microsoft.com/office/officeart/2018/2/layout/IconLabelDescriptionList"/>
    <dgm:cxn modelId="{EF670592-E2DB-40B9-A38F-F8D9102D498E}" type="presParOf" srcId="{7781B4C7-B145-45DB-8A16-3D364817ED26}" destId="{71ECC5B6-C9FB-4550-83DD-B2EB8713481F}" srcOrd="1" destOrd="0" presId="urn:microsoft.com/office/officeart/2018/2/layout/IconLabelDescriptionList"/>
    <dgm:cxn modelId="{50100169-6DC7-4828-902F-796EE8BE10E7}" type="presParOf" srcId="{7781B4C7-B145-45DB-8A16-3D364817ED26}" destId="{23D543A5-ED19-454B-BB5C-A5EC5EABB6A0}" srcOrd="2" destOrd="0" presId="urn:microsoft.com/office/officeart/2018/2/layout/IconLabelDescriptionList"/>
    <dgm:cxn modelId="{7895F294-B541-4B24-94BD-FC3563B8D299}" type="presParOf" srcId="{23D543A5-ED19-454B-BB5C-A5EC5EABB6A0}" destId="{A5DAC7E2-680A-4A54-9B89-F4AE8D861023}" srcOrd="0" destOrd="0" presId="urn:microsoft.com/office/officeart/2018/2/layout/IconLabelDescriptionList"/>
    <dgm:cxn modelId="{9854CE1B-6957-4D80-8876-1B68278ED8B9}" type="presParOf" srcId="{23D543A5-ED19-454B-BB5C-A5EC5EABB6A0}" destId="{BE716AD5-4D65-4849-8189-B26A189E0387}" srcOrd="1" destOrd="0" presId="urn:microsoft.com/office/officeart/2018/2/layout/IconLabelDescriptionList"/>
    <dgm:cxn modelId="{BCBC39AE-B816-40C9-9F40-63B38BF81968}" type="presParOf" srcId="{23D543A5-ED19-454B-BB5C-A5EC5EABB6A0}" destId="{7A3F4CD9-BF1C-42FB-8044-CB2BAC56303B}" srcOrd="2" destOrd="0" presId="urn:microsoft.com/office/officeart/2018/2/layout/IconLabelDescriptionList"/>
    <dgm:cxn modelId="{2C384CD7-DD49-4DCF-B0FE-5D476FD487D7}" type="presParOf" srcId="{23D543A5-ED19-454B-BB5C-A5EC5EABB6A0}" destId="{EDC433C3-F847-44F2-A43F-4F21CA0CA8A7}" srcOrd="3" destOrd="0" presId="urn:microsoft.com/office/officeart/2018/2/layout/IconLabelDescriptionList"/>
    <dgm:cxn modelId="{AFFD8000-A3F1-4DDD-8A9E-9856611FF474}" type="presParOf" srcId="{23D543A5-ED19-454B-BB5C-A5EC5EABB6A0}" destId="{A973C762-13E2-48D0-AC45-D83B3B1A8A49}" srcOrd="4" destOrd="0" presId="urn:microsoft.com/office/officeart/2018/2/layout/IconLabelDescriptionList"/>
    <dgm:cxn modelId="{336324F4-C40C-472E-9A70-26D7761BC0F8}" type="presParOf" srcId="{7781B4C7-B145-45DB-8A16-3D364817ED26}" destId="{042AAE4E-4246-4A77-8387-D6536E33B9CD}" srcOrd="3" destOrd="0" presId="urn:microsoft.com/office/officeart/2018/2/layout/IconLabelDescriptionList"/>
    <dgm:cxn modelId="{8C912EE3-1AF3-4821-94C9-DEC07A81E6FB}" type="presParOf" srcId="{7781B4C7-B145-45DB-8A16-3D364817ED26}" destId="{262742A7-C62F-4B74-B723-AFE0E115E3DD}" srcOrd="4" destOrd="0" presId="urn:microsoft.com/office/officeart/2018/2/layout/IconLabelDescriptionList"/>
    <dgm:cxn modelId="{6E4CF2EB-0CA6-460F-BA5F-D1CF317E6C24}" type="presParOf" srcId="{262742A7-C62F-4B74-B723-AFE0E115E3DD}" destId="{579376B2-DFC4-4743-BC74-39A3CE24AC6B}" srcOrd="0" destOrd="0" presId="urn:microsoft.com/office/officeart/2018/2/layout/IconLabelDescriptionList"/>
    <dgm:cxn modelId="{E944951C-8095-40E6-BCA2-94E0A8E12962}" type="presParOf" srcId="{262742A7-C62F-4B74-B723-AFE0E115E3DD}" destId="{62C13F0B-3D6A-441D-8169-2C4AB45BBE89}" srcOrd="1" destOrd="0" presId="urn:microsoft.com/office/officeart/2018/2/layout/IconLabelDescriptionList"/>
    <dgm:cxn modelId="{683C7962-2E42-4D80-83E5-94563C6C533B}" type="presParOf" srcId="{262742A7-C62F-4B74-B723-AFE0E115E3DD}" destId="{6B9A2268-F267-4826-83D0-9972A863D1F9}" srcOrd="2" destOrd="0" presId="urn:microsoft.com/office/officeart/2018/2/layout/IconLabelDescriptionList"/>
    <dgm:cxn modelId="{EF952299-2A5B-4946-90DA-1777F4D4598A}" type="presParOf" srcId="{262742A7-C62F-4B74-B723-AFE0E115E3DD}" destId="{13ADB01D-727E-4718-A3BC-A1BA714C3D53}" srcOrd="3" destOrd="0" presId="urn:microsoft.com/office/officeart/2018/2/layout/IconLabelDescriptionList"/>
    <dgm:cxn modelId="{0D602F2F-3E91-497C-834D-6AC7D1718084}" type="presParOf" srcId="{262742A7-C62F-4B74-B723-AFE0E115E3DD}" destId="{46BEBE6D-D344-4F6A-9FC5-BFE4E4EA0172}" srcOrd="4" destOrd="0" presId="urn:microsoft.com/office/officeart/2018/2/layout/IconLabelDescriptionList"/>
    <dgm:cxn modelId="{240C3C19-7034-4961-88E7-3B9DD9C9F148}" type="presParOf" srcId="{7781B4C7-B145-45DB-8A16-3D364817ED26}" destId="{D8A18711-E0F5-4DDB-988D-3872CDCEDF76}" srcOrd="5" destOrd="0" presId="urn:microsoft.com/office/officeart/2018/2/layout/IconLabelDescriptionList"/>
    <dgm:cxn modelId="{0F10F499-AC5A-4683-A337-8F5952D50430}" type="presParOf" srcId="{7781B4C7-B145-45DB-8A16-3D364817ED26}" destId="{83178BDF-BDCA-428D-B43B-0F0CCE8DF077}" srcOrd="6" destOrd="0" presId="urn:microsoft.com/office/officeart/2018/2/layout/IconLabelDescriptionList"/>
    <dgm:cxn modelId="{59CE97C8-A0B6-409B-9AF8-1CC78D5FD6A9}" type="presParOf" srcId="{83178BDF-BDCA-428D-B43B-0F0CCE8DF077}" destId="{513DC84E-B05C-4066-B47B-67EE06D72405}" srcOrd="0" destOrd="0" presId="urn:microsoft.com/office/officeart/2018/2/layout/IconLabelDescriptionList"/>
    <dgm:cxn modelId="{58C9A953-F491-4E77-B2DA-82B3B9E3B6E6}" type="presParOf" srcId="{83178BDF-BDCA-428D-B43B-0F0CCE8DF077}" destId="{3B554592-5E10-4AF7-AC0E-DDA6C5443CD6}" srcOrd="1" destOrd="0" presId="urn:microsoft.com/office/officeart/2018/2/layout/IconLabelDescriptionList"/>
    <dgm:cxn modelId="{79028E5E-4C74-4721-892C-C939A3ACC50B}" type="presParOf" srcId="{83178BDF-BDCA-428D-B43B-0F0CCE8DF077}" destId="{BEA6561F-1869-4BC9-A6B4-4ABC9B6E3D03}" srcOrd="2" destOrd="0" presId="urn:microsoft.com/office/officeart/2018/2/layout/IconLabelDescriptionList"/>
    <dgm:cxn modelId="{A0334C9A-2A32-4AAC-8BE7-032CA5EF96C2}" type="presParOf" srcId="{83178BDF-BDCA-428D-B43B-0F0CCE8DF077}" destId="{51C21A2E-9FD4-4669-A2E1-D5DB927E7195}" srcOrd="3" destOrd="0" presId="urn:microsoft.com/office/officeart/2018/2/layout/IconLabelDescriptionList"/>
    <dgm:cxn modelId="{112EE06A-11C5-4A16-AFD1-218263718B47}" type="presParOf" srcId="{83178BDF-BDCA-428D-B43B-0F0CCE8DF077}" destId="{1F7C228E-C698-47FA-B12E-A9E43E298B2D}" srcOrd="4" destOrd="0" presId="urn:microsoft.com/office/officeart/2018/2/layout/IconLabelDescriptionList"/>
    <dgm:cxn modelId="{402C879D-6E18-4875-AD34-8217C9AB83CD}" type="presParOf" srcId="{7781B4C7-B145-45DB-8A16-3D364817ED26}" destId="{AFA353BD-F473-41C8-985D-3DC66167671F}" srcOrd="7" destOrd="0" presId="urn:microsoft.com/office/officeart/2018/2/layout/IconLabelDescriptionList"/>
    <dgm:cxn modelId="{CA4E9677-5EB5-4E6F-9D56-9537243D367C}" type="presParOf" srcId="{7781B4C7-B145-45DB-8A16-3D364817ED26}" destId="{D0EF3680-F370-4256-8547-D52EA6B73B9E}" srcOrd="8" destOrd="0" presId="urn:microsoft.com/office/officeart/2018/2/layout/IconLabelDescriptionList"/>
    <dgm:cxn modelId="{69649807-ABCB-4B41-B76E-8AA21F1DC9D2}" type="presParOf" srcId="{D0EF3680-F370-4256-8547-D52EA6B73B9E}" destId="{9997DB56-C99D-4981-8FCF-D907F2584AB1}" srcOrd="0" destOrd="0" presId="urn:microsoft.com/office/officeart/2018/2/layout/IconLabelDescriptionList"/>
    <dgm:cxn modelId="{E18C8F64-D658-4253-A257-A37161F1E527}" type="presParOf" srcId="{D0EF3680-F370-4256-8547-D52EA6B73B9E}" destId="{DBFD2C64-233F-4FDC-AF74-76639D84BBF9}" srcOrd="1" destOrd="0" presId="urn:microsoft.com/office/officeart/2018/2/layout/IconLabelDescriptionList"/>
    <dgm:cxn modelId="{698C5D6C-1170-4BD1-8D83-F000B6A98D59}" type="presParOf" srcId="{D0EF3680-F370-4256-8547-D52EA6B73B9E}" destId="{41B382D2-653A-4C20-B305-0B35573FDC22}" srcOrd="2" destOrd="0" presId="urn:microsoft.com/office/officeart/2018/2/layout/IconLabelDescriptionList"/>
    <dgm:cxn modelId="{FD474B40-D6B3-477B-9543-FD8C6FCCCAE5}" type="presParOf" srcId="{D0EF3680-F370-4256-8547-D52EA6B73B9E}" destId="{7E897A47-E2A9-46C8-837A-8E1EE2506A9D}" srcOrd="3" destOrd="0" presId="urn:microsoft.com/office/officeart/2018/2/layout/IconLabelDescriptionList"/>
    <dgm:cxn modelId="{1672EBF6-88EE-4B31-B2F9-243D4793371F}" type="presParOf" srcId="{D0EF3680-F370-4256-8547-D52EA6B73B9E}" destId="{5B7E783E-504B-4EEC-9778-CEFCBEFFACBE}"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D4A001-74D5-4481-8ECE-4C1DE1BC54C8}"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FFFD9D8D-F5C9-4E4F-A92E-F9EF149E0BE4}">
      <dgm:prSet/>
      <dgm:spPr/>
      <dgm:t>
        <a:bodyPr/>
        <a:lstStyle/>
        <a:p>
          <a:r>
            <a:rPr lang="en-US" dirty="0"/>
            <a:t>You suspect an autoimmune hemolytic anemia based on her history, </a:t>
          </a:r>
          <a:r>
            <a:rPr lang="ro-RO" dirty="0"/>
            <a:t>p</a:t>
          </a:r>
          <a:r>
            <a:rPr lang="en-US" dirty="0" err="1"/>
            <a:t>hysical</a:t>
          </a:r>
          <a:r>
            <a:rPr lang="en-US" dirty="0"/>
            <a:t> </a:t>
          </a:r>
          <a:r>
            <a:rPr lang="ro-RO" dirty="0"/>
            <a:t>e</a:t>
          </a:r>
          <a:r>
            <a:rPr lang="en-US" dirty="0" err="1"/>
            <a:t>xam</a:t>
          </a:r>
          <a:r>
            <a:rPr lang="en-US" dirty="0"/>
            <a:t>, labs, and smear. </a:t>
          </a:r>
        </a:p>
      </dgm:t>
    </dgm:pt>
    <dgm:pt modelId="{5627C11D-EE30-4AA5-A42B-17A44F752E02}" type="parTrans" cxnId="{8942453B-7206-41ED-9B1C-03E9C07E676C}">
      <dgm:prSet/>
      <dgm:spPr/>
      <dgm:t>
        <a:bodyPr/>
        <a:lstStyle/>
        <a:p>
          <a:endParaRPr lang="en-US"/>
        </a:p>
      </dgm:t>
    </dgm:pt>
    <dgm:pt modelId="{F7608C3D-510C-443E-9B4B-23BFE7B44FE3}" type="sibTrans" cxnId="{8942453B-7206-41ED-9B1C-03E9C07E676C}">
      <dgm:prSet/>
      <dgm:spPr/>
      <dgm:t>
        <a:bodyPr/>
        <a:lstStyle/>
        <a:p>
          <a:endParaRPr lang="en-US"/>
        </a:p>
      </dgm:t>
    </dgm:pt>
    <dgm:pt modelId="{854205B4-FACD-494D-B8F1-FB4C8A0D1570}">
      <dgm:prSet/>
      <dgm:spPr/>
      <dgm:t>
        <a:bodyPr/>
        <a:lstStyle/>
        <a:p>
          <a:r>
            <a:rPr lang="en-US"/>
            <a:t>What further tests would you like to order? </a:t>
          </a:r>
        </a:p>
      </dgm:t>
    </dgm:pt>
    <dgm:pt modelId="{8A435F2F-5AE8-4BFE-B00A-EC746E657090}" type="parTrans" cxnId="{9C09E9A4-535D-4F9C-9F7D-6944E4BEC823}">
      <dgm:prSet/>
      <dgm:spPr/>
      <dgm:t>
        <a:bodyPr/>
        <a:lstStyle/>
        <a:p>
          <a:endParaRPr lang="en-US"/>
        </a:p>
      </dgm:t>
    </dgm:pt>
    <dgm:pt modelId="{EB1FAF37-F42E-4752-9719-27EAA6E4A80F}" type="sibTrans" cxnId="{9C09E9A4-535D-4F9C-9F7D-6944E4BEC823}">
      <dgm:prSet/>
      <dgm:spPr/>
      <dgm:t>
        <a:bodyPr/>
        <a:lstStyle/>
        <a:p>
          <a:endParaRPr lang="en-US"/>
        </a:p>
      </dgm:t>
    </dgm:pt>
    <dgm:pt modelId="{CE7436E8-0662-4F80-9B42-C3834947B4BB}" type="pres">
      <dgm:prSet presAssocID="{52D4A001-74D5-4481-8ECE-4C1DE1BC54C8}" presName="hierChild1" presStyleCnt="0">
        <dgm:presLayoutVars>
          <dgm:chPref val="1"/>
          <dgm:dir/>
          <dgm:animOne val="branch"/>
          <dgm:animLvl val="lvl"/>
          <dgm:resizeHandles/>
        </dgm:presLayoutVars>
      </dgm:prSet>
      <dgm:spPr/>
    </dgm:pt>
    <dgm:pt modelId="{705753E9-D4AE-40F7-B118-A2AC106DE5F3}" type="pres">
      <dgm:prSet presAssocID="{FFFD9D8D-F5C9-4E4F-A92E-F9EF149E0BE4}" presName="hierRoot1" presStyleCnt="0"/>
      <dgm:spPr/>
    </dgm:pt>
    <dgm:pt modelId="{5584BA84-9BB7-4D32-A05F-185F585A9AB6}" type="pres">
      <dgm:prSet presAssocID="{FFFD9D8D-F5C9-4E4F-A92E-F9EF149E0BE4}" presName="composite" presStyleCnt="0"/>
      <dgm:spPr/>
    </dgm:pt>
    <dgm:pt modelId="{516DFB69-C14A-4899-A53F-DAFB158961B8}" type="pres">
      <dgm:prSet presAssocID="{FFFD9D8D-F5C9-4E4F-A92E-F9EF149E0BE4}" presName="background" presStyleLbl="node0" presStyleIdx="0" presStyleCnt="2"/>
      <dgm:spPr/>
    </dgm:pt>
    <dgm:pt modelId="{C2F52061-C883-4B25-A7FE-5226550BFBFA}" type="pres">
      <dgm:prSet presAssocID="{FFFD9D8D-F5C9-4E4F-A92E-F9EF149E0BE4}" presName="text" presStyleLbl="fgAcc0" presStyleIdx="0" presStyleCnt="2">
        <dgm:presLayoutVars>
          <dgm:chPref val="3"/>
        </dgm:presLayoutVars>
      </dgm:prSet>
      <dgm:spPr/>
    </dgm:pt>
    <dgm:pt modelId="{B02FF373-33E7-4A21-8442-A796BA2A6646}" type="pres">
      <dgm:prSet presAssocID="{FFFD9D8D-F5C9-4E4F-A92E-F9EF149E0BE4}" presName="hierChild2" presStyleCnt="0"/>
      <dgm:spPr/>
    </dgm:pt>
    <dgm:pt modelId="{AAF24558-1EBB-4ABB-BBF6-3F17FD5E25BC}" type="pres">
      <dgm:prSet presAssocID="{854205B4-FACD-494D-B8F1-FB4C8A0D1570}" presName="hierRoot1" presStyleCnt="0"/>
      <dgm:spPr/>
    </dgm:pt>
    <dgm:pt modelId="{6D460A03-DC7F-4779-B037-DA2321389057}" type="pres">
      <dgm:prSet presAssocID="{854205B4-FACD-494D-B8F1-FB4C8A0D1570}" presName="composite" presStyleCnt="0"/>
      <dgm:spPr/>
    </dgm:pt>
    <dgm:pt modelId="{EA233E3E-F6E2-40EE-865D-5E366E901DF2}" type="pres">
      <dgm:prSet presAssocID="{854205B4-FACD-494D-B8F1-FB4C8A0D1570}" presName="background" presStyleLbl="node0" presStyleIdx="1" presStyleCnt="2"/>
      <dgm:spPr/>
    </dgm:pt>
    <dgm:pt modelId="{B11DA404-7B10-45DD-8253-E77A916A74B1}" type="pres">
      <dgm:prSet presAssocID="{854205B4-FACD-494D-B8F1-FB4C8A0D1570}" presName="text" presStyleLbl="fgAcc0" presStyleIdx="1" presStyleCnt="2">
        <dgm:presLayoutVars>
          <dgm:chPref val="3"/>
        </dgm:presLayoutVars>
      </dgm:prSet>
      <dgm:spPr/>
    </dgm:pt>
    <dgm:pt modelId="{37BEEFD9-B09B-4B06-8D49-619C4E8F33A8}" type="pres">
      <dgm:prSet presAssocID="{854205B4-FACD-494D-B8F1-FB4C8A0D1570}" presName="hierChild2" presStyleCnt="0"/>
      <dgm:spPr/>
    </dgm:pt>
  </dgm:ptLst>
  <dgm:cxnLst>
    <dgm:cxn modelId="{E4642428-BEB4-4EC2-BFB1-3B13E9C38419}" type="presOf" srcId="{52D4A001-74D5-4481-8ECE-4C1DE1BC54C8}" destId="{CE7436E8-0662-4F80-9B42-C3834947B4BB}" srcOrd="0" destOrd="0" presId="urn:microsoft.com/office/officeart/2005/8/layout/hierarchy1"/>
    <dgm:cxn modelId="{8942453B-7206-41ED-9B1C-03E9C07E676C}" srcId="{52D4A001-74D5-4481-8ECE-4C1DE1BC54C8}" destId="{FFFD9D8D-F5C9-4E4F-A92E-F9EF149E0BE4}" srcOrd="0" destOrd="0" parTransId="{5627C11D-EE30-4AA5-A42B-17A44F752E02}" sibTransId="{F7608C3D-510C-443E-9B4B-23BFE7B44FE3}"/>
    <dgm:cxn modelId="{7DA15D48-2328-4A14-BCE3-EC61EEF4820C}" type="presOf" srcId="{FFFD9D8D-F5C9-4E4F-A92E-F9EF149E0BE4}" destId="{C2F52061-C883-4B25-A7FE-5226550BFBFA}" srcOrd="0" destOrd="0" presId="urn:microsoft.com/office/officeart/2005/8/layout/hierarchy1"/>
    <dgm:cxn modelId="{9C09E9A4-535D-4F9C-9F7D-6944E4BEC823}" srcId="{52D4A001-74D5-4481-8ECE-4C1DE1BC54C8}" destId="{854205B4-FACD-494D-B8F1-FB4C8A0D1570}" srcOrd="1" destOrd="0" parTransId="{8A435F2F-5AE8-4BFE-B00A-EC746E657090}" sibTransId="{EB1FAF37-F42E-4752-9719-27EAA6E4A80F}"/>
    <dgm:cxn modelId="{855E7EAA-2B65-4899-A2B1-5660ED2F055A}" type="presOf" srcId="{854205B4-FACD-494D-B8F1-FB4C8A0D1570}" destId="{B11DA404-7B10-45DD-8253-E77A916A74B1}" srcOrd="0" destOrd="0" presId="urn:microsoft.com/office/officeart/2005/8/layout/hierarchy1"/>
    <dgm:cxn modelId="{6AE3CD2D-E7FE-40F8-A224-9541CB8938C1}" type="presParOf" srcId="{CE7436E8-0662-4F80-9B42-C3834947B4BB}" destId="{705753E9-D4AE-40F7-B118-A2AC106DE5F3}" srcOrd="0" destOrd="0" presId="urn:microsoft.com/office/officeart/2005/8/layout/hierarchy1"/>
    <dgm:cxn modelId="{E5A49E2A-3C3F-4A48-8A97-10A39B42DDD9}" type="presParOf" srcId="{705753E9-D4AE-40F7-B118-A2AC106DE5F3}" destId="{5584BA84-9BB7-4D32-A05F-185F585A9AB6}" srcOrd="0" destOrd="0" presId="urn:microsoft.com/office/officeart/2005/8/layout/hierarchy1"/>
    <dgm:cxn modelId="{CC75F2A4-FA65-4734-A66A-58491F9CCD13}" type="presParOf" srcId="{5584BA84-9BB7-4D32-A05F-185F585A9AB6}" destId="{516DFB69-C14A-4899-A53F-DAFB158961B8}" srcOrd="0" destOrd="0" presId="urn:microsoft.com/office/officeart/2005/8/layout/hierarchy1"/>
    <dgm:cxn modelId="{C82F8B60-B0F2-4BDA-A511-DDE7253CA7F4}" type="presParOf" srcId="{5584BA84-9BB7-4D32-A05F-185F585A9AB6}" destId="{C2F52061-C883-4B25-A7FE-5226550BFBFA}" srcOrd="1" destOrd="0" presId="urn:microsoft.com/office/officeart/2005/8/layout/hierarchy1"/>
    <dgm:cxn modelId="{B48ADA70-04A6-4431-8660-447661853CE6}" type="presParOf" srcId="{705753E9-D4AE-40F7-B118-A2AC106DE5F3}" destId="{B02FF373-33E7-4A21-8442-A796BA2A6646}" srcOrd="1" destOrd="0" presId="urn:microsoft.com/office/officeart/2005/8/layout/hierarchy1"/>
    <dgm:cxn modelId="{DE420C2E-E634-4FCE-BA83-10271CF1F69C}" type="presParOf" srcId="{CE7436E8-0662-4F80-9B42-C3834947B4BB}" destId="{AAF24558-1EBB-4ABB-BBF6-3F17FD5E25BC}" srcOrd="1" destOrd="0" presId="urn:microsoft.com/office/officeart/2005/8/layout/hierarchy1"/>
    <dgm:cxn modelId="{F618DC1B-37A9-4571-964D-35344E73DC8B}" type="presParOf" srcId="{AAF24558-1EBB-4ABB-BBF6-3F17FD5E25BC}" destId="{6D460A03-DC7F-4779-B037-DA2321389057}" srcOrd="0" destOrd="0" presId="urn:microsoft.com/office/officeart/2005/8/layout/hierarchy1"/>
    <dgm:cxn modelId="{B809F0C0-3968-496A-8EAE-9CC89E6A8680}" type="presParOf" srcId="{6D460A03-DC7F-4779-B037-DA2321389057}" destId="{EA233E3E-F6E2-40EE-865D-5E366E901DF2}" srcOrd="0" destOrd="0" presId="urn:microsoft.com/office/officeart/2005/8/layout/hierarchy1"/>
    <dgm:cxn modelId="{EC1355B4-DC5D-460E-A3D6-5154B275322D}" type="presParOf" srcId="{6D460A03-DC7F-4779-B037-DA2321389057}" destId="{B11DA404-7B10-45DD-8253-E77A916A74B1}" srcOrd="1" destOrd="0" presId="urn:microsoft.com/office/officeart/2005/8/layout/hierarchy1"/>
    <dgm:cxn modelId="{BCA982C6-2625-41EA-9D4D-5D780EAF0658}" type="presParOf" srcId="{AAF24558-1EBB-4ABB-BBF6-3F17FD5E25BC}" destId="{37BEEFD9-B09B-4B06-8D49-619C4E8F33A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EA673B-EF28-4390-B379-8152DE77803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DDDE87C-9548-422A-81C2-2CF1C5F1067F}">
      <dgm:prSet custT="1"/>
      <dgm:spPr/>
      <dgm:t>
        <a:bodyPr/>
        <a:lstStyle/>
        <a:p>
          <a:pPr>
            <a:defRPr b="1"/>
          </a:pPr>
          <a:r>
            <a:rPr lang="en-US" sz="1800" dirty="0"/>
            <a:t>Direct Coombs test results are as follows: </a:t>
          </a:r>
        </a:p>
      </dgm:t>
    </dgm:pt>
    <dgm:pt modelId="{EBBDD39E-9667-4FA6-967D-02BF44E88FEE}" type="parTrans" cxnId="{A6FAB35E-AC20-46C7-8847-CC1F2AFF3DB8}">
      <dgm:prSet/>
      <dgm:spPr/>
      <dgm:t>
        <a:bodyPr/>
        <a:lstStyle/>
        <a:p>
          <a:endParaRPr lang="en-US"/>
        </a:p>
      </dgm:t>
    </dgm:pt>
    <dgm:pt modelId="{33D097DE-0389-45B6-9AF3-5EE47C8E50A3}" type="sibTrans" cxnId="{A6FAB35E-AC20-46C7-8847-CC1F2AFF3DB8}">
      <dgm:prSet/>
      <dgm:spPr/>
      <dgm:t>
        <a:bodyPr/>
        <a:lstStyle/>
        <a:p>
          <a:endParaRPr lang="en-US"/>
        </a:p>
      </dgm:t>
    </dgm:pt>
    <dgm:pt modelId="{1FE293FD-9C0E-4E6A-8081-629C392DD71B}">
      <dgm:prSet custT="1"/>
      <dgm:spPr/>
      <dgm:t>
        <a:bodyPr/>
        <a:lstStyle/>
        <a:p>
          <a:pPr>
            <a:defRPr b="1"/>
          </a:pPr>
          <a:r>
            <a:rPr lang="en-US" sz="1800" dirty="0"/>
            <a:t>DAT: Positive 3+</a:t>
          </a:r>
        </a:p>
      </dgm:t>
    </dgm:pt>
    <dgm:pt modelId="{51A86A50-8AAC-4E0A-9214-74E99B7762DE}" type="parTrans" cxnId="{200F7440-674E-4DB8-B86E-D552519E8CCF}">
      <dgm:prSet/>
      <dgm:spPr/>
      <dgm:t>
        <a:bodyPr/>
        <a:lstStyle/>
        <a:p>
          <a:endParaRPr lang="en-US"/>
        </a:p>
      </dgm:t>
    </dgm:pt>
    <dgm:pt modelId="{7ADABA85-B6D6-4C49-B503-9AA80AF4B8FF}" type="sibTrans" cxnId="{200F7440-674E-4DB8-B86E-D552519E8CCF}">
      <dgm:prSet/>
      <dgm:spPr/>
      <dgm:t>
        <a:bodyPr/>
        <a:lstStyle/>
        <a:p>
          <a:endParaRPr lang="en-US"/>
        </a:p>
      </dgm:t>
    </dgm:pt>
    <dgm:pt modelId="{CFA26861-3FF4-476A-BA98-012B12F9D8F7}">
      <dgm:prSet custT="1"/>
      <dgm:spPr/>
      <dgm:t>
        <a:bodyPr/>
        <a:lstStyle/>
        <a:p>
          <a:r>
            <a:rPr lang="en-US" sz="1600" dirty="0"/>
            <a:t>IgG: Positive 3+</a:t>
          </a:r>
        </a:p>
      </dgm:t>
    </dgm:pt>
    <dgm:pt modelId="{E18D3D21-6EF7-4EBD-9B35-1CC42DB5630E}" type="parTrans" cxnId="{34558E5C-413F-4DD4-BA8B-933F303CCCB7}">
      <dgm:prSet/>
      <dgm:spPr/>
      <dgm:t>
        <a:bodyPr/>
        <a:lstStyle/>
        <a:p>
          <a:endParaRPr lang="en-US"/>
        </a:p>
      </dgm:t>
    </dgm:pt>
    <dgm:pt modelId="{C8CE69AA-ECA7-4034-B443-51355B63323F}" type="sibTrans" cxnId="{34558E5C-413F-4DD4-BA8B-933F303CCCB7}">
      <dgm:prSet/>
      <dgm:spPr/>
      <dgm:t>
        <a:bodyPr/>
        <a:lstStyle/>
        <a:p>
          <a:endParaRPr lang="en-US"/>
        </a:p>
      </dgm:t>
    </dgm:pt>
    <dgm:pt modelId="{3A52DA28-5D4F-404D-947F-352E538A6F42}">
      <dgm:prSet custT="1"/>
      <dgm:spPr/>
      <dgm:t>
        <a:bodyPr/>
        <a:lstStyle/>
        <a:p>
          <a:r>
            <a:rPr lang="en-US" sz="1600" dirty="0"/>
            <a:t>Complement: Negative</a:t>
          </a:r>
        </a:p>
      </dgm:t>
    </dgm:pt>
    <dgm:pt modelId="{DDBE062B-F580-4F38-AC54-D94AE6687F6D}" type="parTrans" cxnId="{460EF24C-CB5E-4303-B189-24E6DC8B5C3D}">
      <dgm:prSet/>
      <dgm:spPr/>
      <dgm:t>
        <a:bodyPr/>
        <a:lstStyle/>
        <a:p>
          <a:endParaRPr lang="en-US"/>
        </a:p>
      </dgm:t>
    </dgm:pt>
    <dgm:pt modelId="{1E802BE3-62DA-45BA-B56F-3A1B085F80E9}" type="sibTrans" cxnId="{460EF24C-CB5E-4303-B189-24E6DC8B5C3D}">
      <dgm:prSet/>
      <dgm:spPr/>
      <dgm:t>
        <a:bodyPr/>
        <a:lstStyle/>
        <a:p>
          <a:endParaRPr lang="en-US"/>
        </a:p>
      </dgm:t>
    </dgm:pt>
    <dgm:pt modelId="{29A25C1F-A22A-484D-BE45-7FFD4EFF511E}">
      <dgm:prSet custT="1"/>
      <dgm:spPr/>
      <dgm:t>
        <a:bodyPr/>
        <a:lstStyle/>
        <a:p>
          <a:pPr>
            <a:defRPr b="1"/>
          </a:pPr>
          <a:r>
            <a:rPr lang="en-US" sz="1800" dirty="0"/>
            <a:t>What type of autoantibody is this? </a:t>
          </a:r>
        </a:p>
      </dgm:t>
    </dgm:pt>
    <dgm:pt modelId="{20BBEBFB-80D3-4EE5-BF6F-2928F5EA9C58}" type="parTrans" cxnId="{53B6CEDA-6EA9-4B13-84F8-52CA63AB6537}">
      <dgm:prSet/>
      <dgm:spPr/>
      <dgm:t>
        <a:bodyPr/>
        <a:lstStyle/>
        <a:p>
          <a:endParaRPr lang="en-US"/>
        </a:p>
      </dgm:t>
    </dgm:pt>
    <dgm:pt modelId="{6D8E9C0C-0C52-47BD-82FB-E6116385F4B6}" type="sibTrans" cxnId="{53B6CEDA-6EA9-4B13-84F8-52CA63AB6537}">
      <dgm:prSet/>
      <dgm:spPr/>
      <dgm:t>
        <a:bodyPr/>
        <a:lstStyle/>
        <a:p>
          <a:endParaRPr lang="en-US"/>
        </a:p>
      </dgm:t>
    </dgm:pt>
    <dgm:pt modelId="{AF0543EA-5A3F-49EA-AECD-A484236E17FB}">
      <dgm:prSet custT="1"/>
      <dgm:spPr/>
      <dgm:t>
        <a:bodyPr/>
        <a:lstStyle/>
        <a:p>
          <a:pPr>
            <a:defRPr b="1"/>
          </a:pPr>
          <a:r>
            <a:rPr lang="en-US" sz="1800" dirty="0"/>
            <a:t>What conditions are typically associated with this type of antibody? </a:t>
          </a:r>
        </a:p>
      </dgm:t>
    </dgm:pt>
    <dgm:pt modelId="{0AB5E2FA-6EE9-4415-AFEA-6B47AEEA5AF8}" type="parTrans" cxnId="{2C85B83D-8790-44C2-938F-8BAB6D26D397}">
      <dgm:prSet/>
      <dgm:spPr/>
      <dgm:t>
        <a:bodyPr/>
        <a:lstStyle/>
        <a:p>
          <a:endParaRPr lang="en-US"/>
        </a:p>
      </dgm:t>
    </dgm:pt>
    <dgm:pt modelId="{091A1BDA-7194-438B-A6F8-E430966B2139}" type="sibTrans" cxnId="{2C85B83D-8790-44C2-938F-8BAB6D26D397}">
      <dgm:prSet/>
      <dgm:spPr/>
      <dgm:t>
        <a:bodyPr/>
        <a:lstStyle/>
        <a:p>
          <a:endParaRPr lang="en-US"/>
        </a:p>
      </dgm:t>
    </dgm:pt>
    <dgm:pt modelId="{79163CD2-84F5-4970-9130-A319085225D5}" type="pres">
      <dgm:prSet presAssocID="{2EEA673B-EF28-4390-B379-8152DE77803B}" presName="root" presStyleCnt="0">
        <dgm:presLayoutVars>
          <dgm:dir/>
          <dgm:resizeHandles val="exact"/>
        </dgm:presLayoutVars>
      </dgm:prSet>
      <dgm:spPr/>
    </dgm:pt>
    <dgm:pt modelId="{0B63D86D-CA79-419C-84FC-A2B9F7073D3D}" type="pres">
      <dgm:prSet presAssocID="{0DDDE87C-9548-422A-81C2-2CF1C5F1067F}" presName="compNode" presStyleCnt="0"/>
      <dgm:spPr/>
    </dgm:pt>
    <dgm:pt modelId="{F90783E2-7A6B-4A84-B4C4-24B262E564CF}" type="pres">
      <dgm:prSet presAssocID="{0DDDE87C-9548-422A-81C2-2CF1C5F1067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st tubes"/>
        </a:ext>
      </dgm:extLst>
    </dgm:pt>
    <dgm:pt modelId="{9954788C-93DC-4D18-896A-4E4034B740CC}" type="pres">
      <dgm:prSet presAssocID="{0DDDE87C-9548-422A-81C2-2CF1C5F1067F}" presName="iconSpace" presStyleCnt="0"/>
      <dgm:spPr/>
    </dgm:pt>
    <dgm:pt modelId="{39E128F9-35F7-447D-8ECB-82589C220708}" type="pres">
      <dgm:prSet presAssocID="{0DDDE87C-9548-422A-81C2-2CF1C5F1067F}" presName="parTx" presStyleLbl="revTx" presStyleIdx="0" presStyleCnt="8" custScaleX="100618" custScaleY="98011">
        <dgm:presLayoutVars>
          <dgm:chMax val="0"/>
          <dgm:chPref val="0"/>
        </dgm:presLayoutVars>
      </dgm:prSet>
      <dgm:spPr/>
    </dgm:pt>
    <dgm:pt modelId="{9396EC78-D268-4773-9E7C-1D2D7A76EB32}" type="pres">
      <dgm:prSet presAssocID="{0DDDE87C-9548-422A-81C2-2CF1C5F1067F}" presName="txSpace" presStyleCnt="0"/>
      <dgm:spPr/>
    </dgm:pt>
    <dgm:pt modelId="{D21F697C-1729-4440-ABB0-D457BFEBD8C3}" type="pres">
      <dgm:prSet presAssocID="{0DDDE87C-9548-422A-81C2-2CF1C5F1067F}" presName="desTx" presStyleLbl="revTx" presStyleIdx="1" presStyleCnt="8">
        <dgm:presLayoutVars/>
      </dgm:prSet>
      <dgm:spPr/>
    </dgm:pt>
    <dgm:pt modelId="{F45178B4-8E49-4987-9C3D-5EF08CDDE8A7}" type="pres">
      <dgm:prSet presAssocID="{33D097DE-0389-45B6-9AF3-5EE47C8E50A3}" presName="sibTrans" presStyleCnt="0"/>
      <dgm:spPr/>
    </dgm:pt>
    <dgm:pt modelId="{542132CA-289E-4919-8BF3-D71DF25E5447}" type="pres">
      <dgm:prSet presAssocID="{1FE293FD-9C0E-4E6A-8081-629C392DD71B}" presName="compNode" presStyleCnt="0"/>
      <dgm:spPr/>
    </dgm:pt>
    <dgm:pt modelId="{1C7956DD-842C-4CFD-8BD7-BD8AC03DE3E0}" type="pres">
      <dgm:prSet presAssocID="{1FE293FD-9C0E-4E6A-8081-629C392DD71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dăugare"/>
        </a:ext>
      </dgm:extLst>
    </dgm:pt>
    <dgm:pt modelId="{553A030C-AB27-46B9-8FB7-A2519647A88B}" type="pres">
      <dgm:prSet presAssocID="{1FE293FD-9C0E-4E6A-8081-629C392DD71B}" presName="iconSpace" presStyleCnt="0"/>
      <dgm:spPr/>
    </dgm:pt>
    <dgm:pt modelId="{040E4C2E-B19D-4C37-940C-AD11319B9CEC}" type="pres">
      <dgm:prSet presAssocID="{1FE293FD-9C0E-4E6A-8081-629C392DD71B}" presName="parTx" presStyleLbl="revTx" presStyleIdx="2" presStyleCnt="8">
        <dgm:presLayoutVars>
          <dgm:chMax val="0"/>
          <dgm:chPref val="0"/>
        </dgm:presLayoutVars>
      </dgm:prSet>
      <dgm:spPr/>
    </dgm:pt>
    <dgm:pt modelId="{DC32B112-3B81-4952-AE64-98711480885E}" type="pres">
      <dgm:prSet presAssocID="{1FE293FD-9C0E-4E6A-8081-629C392DD71B}" presName="txSpace" presStyleCnt="0"/>
      <dgm:spPr/>
    </dgm:pt>
    <dgm:pt modelId="{ED02EF5A-4CB7-48EF-80F7-9BA0A4747C4E}" type="pres">
      <dgm:prSet presAssocID="{1FE293FD-9C0E-4E6A-8081-629C392DD71B}" presName="desTx" presStyleLbl="revTx" presStyleIdx="3" presStyleCnt="8">
        <dgm:presLayoutVars/>
      </dgm:prSet>
      <dgm:spPr/>
    </dgm:pt>
    <dgm:pt modelId="{004BED01-0CA5-4423-AD9F-02EE409534E9}" type="pres">
      <dgm:prSet presAssocID="{7ADABA85-B6D6-4C49-B503-9AA80AF4B8FF}" presName="sibTrans" presStyleCnt="0"/>
      <dgm:spPr/>
    </dgm:pt>
    <dgm:pt modelId="{FD8AA879-3B1B-4595-B3DE-994CB5DF99BF}" type="pres">
      <dgm:prSet presAssocID="{29A25C1F-A22A-484D-BE45-7FFD4EFF511E}" presName="compNode" presStyleCnt="0"/>
      <dgm:spPr/>
    </dgm:pt>
    <dgm:pt modelId="{6DBD8C3C-7BC7-4C79-AA93-3ECC5E644B43}" type="pres">
      <dgm:prSet presAssocID="{29A25C1F-A22A-484D-BE45-7FFD4EFF51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135829D9-434C-4519-8ADF-87D50BDF10E7}" type="pres">
      <dgm:prSet presAssocID="{29A25C1F-A22A-484D-BE45-7FFD4EFF511E}" presName="iconSpace" presStyleCnt="0"/>
      <dgm:spPr/>
    </dgm:pt>
    <dgm:pt modelId="{6AF30D07-1CFD-408A-A474-134458FBA80B}" type="pres">
      <dgm:prSet presAssocID="{29A25C1F-A22A-484D-BE45-7FFD4EFF511E}" presName="parTx" presStyleLbl="revTx" presStyleIdx="4" presStyleCnt="8">
        <dgm:presLayoutVars>
          <dgm:chMax val="0"/>
          <dgm:chPref val="0"/>
        </dgm:presLayoutVars>
      </dgm:prSet>
      <dgm:spPr/>
    </dgm:pt>
    <dgm:pt modelId="{EFD5EE7D-7D1B-4E54-B638-FCE04150C711}" type="pres">
      <dgm:prSet presAssocID="{29A25C1F-A22A-484D-BE45-7FFD4EFF511E}" presName="txSpace" presStyleCnt="0"/>
      <dgm:spPr/>
    </dgm:pt>
    <dgm:pt modelId="{ED22DAF9-ABD8-42F8-9FF8-7D7300C8A0B5}" type="pres">
      <dgm:prSet presAssocID="{29A25C1F-A22A-484D-BE45-7FFD4EFF511E}" presName="desTx" presStyleLbl="revTx" presStyleIdx="5" presStyleCnt="8">
        <dgm:presLayoutVars/>
      </dgm:prSet>
      <dgm:spPr/>
    </dgm:pt>
    <dgm:pt modelId="{F7D89FAB-4884-49DC-B7A9-710CDEECE431}" type="pres">
      <dgm:prSet presAssocID="{6D8E9C0C-0C52-47BD-82FB-E6116385F4B6}" presName="sibTrans" presStyleCnt="0"/>
      <dgm:spPr/>
    </dgm:pt>
    <dgm:pt modelId="{A179C349-DF8F-4B2D-AB7F-CE730EC1B41A}" type="pres">
      <dgm:prSet presAssocID="{AF0543EA-5A3F-49EA-AECD-A484236E17FB}" presName="compNode" presStyleCnt="0"/>
      <dgm:spPr/>
    </dgm:pt>
    <dgm:pt modelId="{3A91B02D-72C2-4EF5-9808-51EB9960A446}" type="pres">
      <dgm:prSet presAssocID="{AF0543EA-5A3F-49EA-AECD-A484236E17F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eringă"/>
        </a:ext>
      </dgm:extLst>
    </dgm:pt>
    <dgm:pt modelId="{40B22C03-171C-4498-84B8-D3780C5F8940}" type="pres">
      <dgm:prSet presAssocID="{AF0543EA-5A3F-49EA-AECD-A484236E17FB}" presName="iconSpace" presStyleCnt="0"/>
      <dgm:spPr/>
    </dgm:pt>
    <dgm:pt modelId="{4FA41952-14F0-4C09-BE3B-C4759B262538}" type="pres">
      <dgm:prSet presAssocID="{AF0543EA-5A3F-49EA-AECD-A484236E17FB}" presName="parTx" presStyleLbl="revTx" presStyleIdx="6" presStyleCnt="8">
        <dgm:presLayoutVars>
          <dgm:chMax val="0"/>
          <dgm:chPref val="0"/>
        </dgm:presLayoutVars>
      </dgm:prSet>
      <dgm:spPr/>
    </dgm:pt>
    <dgm:pt modelId="{BFA2C1B1-92E9-40BE-9B27-FEA2A067EFF2}" type="pres">
      <dgm:prSet presAssocID="{AF0543EA-5A3F-49EA-AECD-A484236E17FB}" presName="txSpace" presStyleCnt="0"/>
      <dgm:spPr/>
    </dgm:pt>
    <dgm:pt modelId="{E56F7AFF-DEFD-48D9-8805-39ECA5BA865F}" type="pres">
      <dgm:prSet presAssocID="{AF0543EA-5A3F-49EA-AECD-A484236E17FB}" presName="desTx" presStyleLbl="revTx" presStyleIdx="7" presStyleCnt="8">
        <dgm:presLayoutVars/>
      </dgm:prSet>
      <dgm:spPr/>
    </dgm:pt>
  </dgm:ptLst>
  <dgm:cxnLst>
    <dgm:cxn modelId="{187EA720-DA0F-4299-A70D-D95D858CA753}" type="presOf" srcId="{3A52DA28-5D4F-404D-947F-352E538A6F42}" destId="{ED02EF5A-4CB7-48EF-80F7-9BA0A4747C4E}" srcOrd="0" destOrd="1" presId="urn:microsoft.com/office/officeart/2018/2/layout/IconLabelDescriptionList"/>
    <dgm:cxn modelId="{2C85B83D-8790-44C2-938F-8BAB6D26D397}" srcId="{2EEA673B-EF28-4390-B379-8152DE77803B}" destId="{AF0543EA-5A3F-49EA-AECD-A484236E17FB}" srcOrd="3" destOrd="0" parTransId="{0AB5E2FA-6EE9-4415-AFEA-6B47AEEA5AF8}" sibTransId="{091A1BDA-7194-438B-A6F8-E430966B2139}"/>
    <dgm:cxn modelId="{200F7440-674E-4DB8-B86E-D552519E8CCF}" srcId="{2EEA673B-EF28-4390-B379-8152DE77803B}" destId="{1FE293FD-9C0E-4E6A-8081-629C392DD71B}" srcOrd="1" destOrd="0" parTransId="{51A86A50-8AAC-4E0A-9214-74E99B7762DE}" sibTransId="{7ADABA85-B6D6-4C49-B503-9AA80AF4B8FF}"/>
    <dgm:cxn modelId="{34558E5C-413F-4DD4-BA8B-933F303CCCB7}" srcId="{1FE293FD-9C0E-4E6A-8081-629C392DD71B}" destId="{CFA26861-3FF4-476A-BA98-012B12F9D8F7}" srcOrd="0" destOrd="0" parTransId="{E18D3D21-6EF7-4EBD-9B35-1CC42DB5630E}" sibTransId="{C8CE69AA-ECA7-4034-B443-51355B63323F}"/>
    <dgm:cxn modelId="{A6FAB35E-AC20-46C7-8847-CC1F2AFF3DB8}" srcId="{2EEA673B-EF28-4390-B379-8152DE77803B}" destId="{0DDDE87C-9548-422A-81C2-2CF1C5F1067F}" srcOrd="0" destOrd="0" parTransId="{EBBDD39E-9667-4FA6-967D-02BF44E88FEE}" sibTransId="{33D097DE-0389-45B6-9AF3-5EE47C8E50A3}"/>
    <dgm:cxn modelId="{70B64162-3028-4938-94E7-68E1CFFED840}" type="presOf" srcId="{0DDDE87C-9548-422A-81C2-2CF1C5F1067F}" destId="{39E128F9-35F7-447D-8ECB-82589C220708}" srcOrd="0" destOrd="0" presId="urn:microsoft.com/office/officeart/2018/2/layout/IconLabelDescriptionList"/>
    <dgm:cxn modelId="{460EF24C-CB5E-4303-B189-24E6DC8B5C3D}" srcId="{1FE293FD-9C0E-4E6A-8081-629C392DD71B}" destId="{3A52DA28-5D4F-404D-947F-352E538A6F42}" srcOrd="1" destOrd="0" parTransId="{DDBE062B-F580-4F38-AC54-D94AE6687F6D}" sibTransId="{1E802BE3-62DA-45BA-B56F-3A1B085F80E9}"/>
    <dgm:cxn modelId="{7F8D3C58-6072-4597-8029-DF6A76951A8B}" type="presOf" srcId="{AF0543EA-5A3F-49EA-AECD-A484236E17FB}" destId="{4FA41952-14F0-4C09-BE3B-C4759B262538}" srcOrd="0" destOrd="0" presId="urn:microsoft.com/office/officeart/2018/2/layout/IconLabelDescriptionList"/>
    <dgm:cxn modelId="{E9F16A94-0530-45A5-AB0C-A28643FF8670}" type="presOf" srcId="{2EEA673B-EF28-4390-B379-8152DE77803B}" destId="{79163CD2-84F5-4970-9130-A319085225D5}" srcOrd="0" destOrd="0" presId="urn:microsoft.com/office/officeart/2018/2/layout/IconLabelDescriptionList"/>
    <dgm:cxn modelId="{5488BBB1-67C2-4522-BDD2-64B12224C985}" type="presOf" srcId="{CFA26861-3FF4-476A-BA98-012B12F9D8F7}" destId="{ED02EF5A-4CB7-48EF-80F7-9BA0A4747C4E}" srcOrd="0" destOrd="0" presId="urn:microsoft.com/office/officeart/2018/2/layout/IconLabelDescriptionList"/>
    <dgm:cxn modelId="{91C297D8-8C45-4733-ABFC-5FC7D638F3AE}" type="presOf" srcId="{29A25C1F-A22A-484D-BE45-7FFD4EFF511E}" destId="{6AF30D07-1CFD-408A-A474-134458FBA80B}" srcOrd="0" destOrd="0" presId="urn:microsoft.com/office/officeart/2018/2/layout/IconLabelDescriptionList"/>
    <dgm:cxn modelId="{53B6CEDA-6EA9-4B13-84F8-52CA63AB6537}" srcId="{2EEA673B-EF28-4390-B379-8152DE77803B}" destId="{29A25C1F-A22A-484D-BE45-7FFD4EFF511E}" srcOrd="2" destOrd="0" parTransId="{20BBEBFB-80D3-4EE5-BF6F-2928F5EA9C58}" sibTransId="{6D8E9C0C-0C52-47BD-82FB-E6116385F4B6}"/>
    <dgm:cxn modelId="{F8CD06FF-0DE3-488F-BA1E-115D7733AB41}" type="presOf" srcId="{1FE293FD-9C0E-4E6A-8081-629C392DD71B}" destId="{040E4C2E-B19D-4C37-940C-AD11319B9CEC}" srcOrd="0" destOrd="0" presId="urn:microsoft.com/office/officeart/2018/2/layout/IconLabelDescriptionList"/>
    <dgm:cxn modelId="{5213025D-91C6-4F5F-83EF-5A75FEB77A6E}" type="presParOf" srcId="{79163CD2-84F5-4970-9130-A319085225D5}" destId="{0B63D86D-CA79-419C-84FC-A2B9F7073D3D}" srcOrd="0" destOrd="0" presId="urn:microsoft.com/office/officeart/2018/2/layout/IconLabelDescriptionList"/>
    <dgm:cxn modelId="{CA296994-80C0-4706-B6E4-0C1B412FB9BE}" type="presParOf" srcId="{0B63D86D-CA79-419C-84FC-A2B9F7073D3D}" destId="{F90783E2-7A6B-4A84-B4C4-24B262E564CF}" srcOrd="0" destOrd="0" presId="urn:microsoft.com/office/officeart/2018/2/layout/IconLabelDescriptionList"/>
    <dgm:cxn modelId="{8BF9DFAE-60A8-4E20-B1DC-81ED7A2EE13C}" type="presParOf" srcId="{0B63D86D-CA79-419C-84FC-A2B9F7073D3D}" destId="{9954788C-93DC-4D18-896A-4E4034B740CC}" srcOrd="1" destOrd="0" presId="urn:microsoft.com/office/officeart/2018/2/layout/IconLabelDescriptionList"/>
    <dgm:cxn modelId="{C34E5E33-89B1-4E30-A228-785048142481}" type="presParOf" srcId="{0B63D86D-CA79-419C-84FC-A2B9F7073D3D}" destId="{39E128F9-35F7-447D-8ECB-82589C220708}" srcOrd="2" destOrd="0" presId="urn:microsoft.com/office/officeart/2018/2/layout/IconLabelDescriptionList"/>
    <dgm:cxn modelId="{992F8B8D-323A-4723-9234-B6F24A132AEB}" type="presParOf" srcId="{0B63D86D-CA79-419C-84FC-A2B9F7073D3D}" destId="{9396EC78-D268-4773-9E7C-1D2D7A76EB32}" srcOrd="3" destOrd="0" presId="urn:microsoft.com/office/officeart/2018/2/layout/IconLabelDescriptionList"/>
    <dgm:cxn modelId="{E7EACC2C-C26E-4F23-B57A-93ECA482DFE4}" type="presParOf" srcId="{0B63D86D-CA79-419C-84FC-A2B9F7073D3D}" destId="{D21F697C-1729-4440-ABB0-D457BFEBD8C3}" srcOrd="4" destOrd="0" presId="urn:microsoft.com/office/officeart/2018/2/layout/IconLabelDescriptionList"/>
    <dgm:cxn modelId="{60634351-EF4A-4C6A-B25F-C8C6A741DC88}" type="presParOf" srcId="{79163CD2-84F5-4970-9130-A319085225D5}" destId="{F45178B4-8E49-4987-9C3D-5EF08CDDE8A7}" srcOrd="1" destOrd="0" presId="urn:microsoft.com/office/officeart/2018/2/layout/IconLabelDescriptionList"/>
    <dgm:cxn modelId="{099DFE95-5854-4CDD-9E2F-ED07BF993721}" type="presParOf" srcId="{79163CD2-84F5-4970-9130-A319085225D5}" destId="{542132CA-289E-4919-8BF3-D71DF25E5447}" srcOrd="2" destOrd="0" presId="urn:microsoft.com/office/officeart/2018/2/layout/IconLabelDescriptionList"/>
    <dgm:cxn modelId="{836BE2D0-2254-40D2-8ECC-A6A1874A558B}" type="presParOf" srcId="{542132CA-289E-4919-8BF3-D71DF25E5447}" destId="{1C7956DD-842C-4CFD-8BD7-BD8AC03DE3E0}" srcOrd="0" destOrd="0" presId="urn:microsoft.com/office/officeart/2018/2/layout/IconLabelDescriptionList"/>
    <dgm:cxn modelId="{7EC1B612-DE4E-41A5-8024-155AA37CE4F7}" type="presParOf" srcId="{542132CA-289E-4919-8BF3-D71DF25E5447}" destId="{553A030C-AB27-46B9-8FB7-A2519647A88B}" srcOrd="1" destOrd="0" presId="urn:microsoft.com/office/officeart/2018/2/layout/IconLabelDescriptionList"/>
    <dgm:cxn modelId="{825EB17B-9A27-448F-B40B-026BFD413F89}" type="presParOf" srcId="{542132CA-289E-4919-8BF3-D71DF25E5447}" destId="{040E4C2E-B19D-4C37-940C-AD11319B9CEC}" srcOrd="2" destOrd="0" presId="urn:microsoft.com/office/officeart/2018/2/layout/IconLabelDescriptionList"/>
    <dgm:cxn modelId="{B209CE78-5724-4BE2-8BB2-E99357472B67}" type="presParOf" srcId="{542132CA-289E-4919-8BF3-D71DF25E5447}" destId="{DC32B112-3B81-4952-AE64-98711480885E}" srcOrd="3" destOrd="0" presId="urn:microsoft.com/office/officeart/2018/2/layout/IconLabelDescriptionList"/>
    <dgm:cxn modelId="{286CD93A-11B3-4F3B-BD99-C91861BE7DD8}" type="presParOf" srcId="{542132CA-289E-4919-8BF3-D71DF25E5447}" destId="{ED02EF5A-4CB7-48EF-80F7-9BA0A4747C4E}" srcOrd="4" destOrd="0" presId="urn:microsoft.com/office/officeart/2018/2/layout/IconLabelDescriptionList"/>
    <dgm:cxn modelId="{FC75B0E2-E8A2-4719-8B3F-F8C42BAE2DB3}" type="presParOf" srcId="{79163CD2-84F5-4970-9130-A319085225D5}" destId="{004BED01-0CA5-4423-AD9F-02EE409534E9}" srcOrd="3" destOrd="0" presId="urn:microsoft.com/office/officeart/2018/2/layout/IconLabelDescriptionList"/>
    <dgm:cxn modelId="{A8DDA622-BDED-4B95-A9F6-D2DC7DF84A23}" type="presParOf" srcId="{79163CD2-84F5-4970-9130-A319085225D5}" destId="{FD8AA879-3B1B-4595-B3DE-994CB5DF99BF}" srcOrd="4" destOrd="0" presId="urn:microsoft.com/office/officeart/2018/2/layout/IconLabelDescriptionList"/>
    <dgm:cxn modelId="{0F17916B-60E3-4A2F-A2C0-8281B64F62E7}" type="presParOf" srcId="{FD8AA879-3B1B-4595-B3DE-994CB5DF99BF}" destId="{6DBD8C3C-7BC7-4C79-AA93-3ECC5E644B43}" srcOrd="0" destOrd="0" presId="urn:microsoft.com/office/officeart/2018/2/layout/IconLabelDescriptionList"/>
    <dgm:cxn modelId="{72162E5F-0BAE-4371-B9D0-67F8646FDEAD}" type="presParOf" srcId="{FD8AA879-3B1B-4595-B3DE-994CB5DF99BF}" destId="{135829D9-434C-4519-8ADF-87D50BDF10E7}" srcOrd="1" destOrd="0" presId="urn:microsoft.com/office/officeart/2018/2/layout/IconLabelDescriptionList"/>
    <dgm:cxn modelId="{79B4FD48-7B81-430C-94E0-DC327A8F2385}" type="presParOf" srcId="{FD8AA879-3B1B-4595-B3DE-994CB5DF99BF}" destId="{6AF30D07-1CFD-408A-A474-134458FBA80B}" srcOrd="2" destOrd="0" presId="urn:microsoft.com/office/officeart/2018/2/layout/IconLabelDescriptionList"/>
    <dgm:cxn modelId="{BE8C634A-D390-4DA7-8C8F-9AC74C9C2194}" type="presParOf" srcId="{FD8AA879-3B1B-4595-B3DE-994CB5DF99BF}" destId="{EFD5EE7D-7D1B-4E54-B638-FCE04150C711}" srcOrd="3" destOrd="0" presId="urn:microsoft.com/office/officeart/2018/2/layout/IconLabelDescriptionList"/>
    <dgm:cxn modelId="{F43992EB-7C3B-472E-8B2A-73222B1D1807}" type="presParOf" srcId="{FD8AA879-3B1B-4595-B3DE-994CB5DF99BF}" destId="{ED22DAF9-ABD8-42F8-9FF8-7D7300C8A0B5}" srcOrd="4" destOrd="0" presId="urn:microsoft.com/office/officeart/2018/2/layout/IconLabelDescriptionList"/>
    <dgm:cxn modelId="{21824E54-C019-431A-8A53-D6424C892F40}" type="presParOf" srcId="{79163CD2-84F5-4970-9130-A319085225D5}" destId="{F7D89FAB-4884-49DC-B7A9-710CDEECE431}" srcOrd="5" destOrd="0" presId="urn:microsoft.com/office/officeart/2018/2/layout/IconLabelDescriptionList"/>
    <dgm:cxn modelId="{94678F59-4776-4444-9A67-F9EDDED96116}" type="presParOf" srcId="{79163CD2-84F5-4970-9130-A319085225D5}" destId="{A179C349-DF8F-4B2D-AB7F-CE730EC1B41A}" srcOrd="6" destOrd="0" presId="urn:microsoft.com/office/officeart/2018/2/layout/IconLabelDescriptionList"/>
    <dgm:cxn modelId="{1047467B-E969-4EB6-966A-15BF743F3B06}" type="presParOf" srcId="{A179C349-DF8F-4B2D-AB7F-CE730EC1B41A}" destId="{3A91B02D-72C2-4EF5-9808-51EB9960A446}" srcOrd="0" destOrd="0" presId="urn:microsoft.com/office/officeart/2018/2/layout/IconLabelDescriptionList"/>
    <dgm:cxn modelId="{1FA95CA6-B2BD-49CC-82D5-0461EBC24DF4}" type="presParOf" srcId="{A179C349-DF8F-4B2D-AB7F-CE730EC1B41A}" destId="{40B22C03-171C-4498-84B8-D3780C5F8940}" srcOrd="1" destOrd="0" presId="urn:microsoft.com/office/officeart/2018/2/layout/IconLabelDescriptionList"/>
    <dgm:cxn modelId="{1AF99ADE-3B14-4B42-8CED-46CF845B846C}" type="presParOf" srcId="{A179C349-DF8F-4B2D-AB7F-CE730EC1B41A}" destId="{4FA41952-14F0-4C09-BE3B-C4759B262538}" srcOrd="2" destOrd="0" presId="urn:microsoft.com/office/officeart/2018/2/layout/IconLabelDescriptionList"/>
    <dgm:cxn modelId="{379872CB-DAED-4319-BEA5-B8621A27435C}" type="presParOf" srcId="{A179C349-DF8F-4B2D-AB7F-CE730EC1B41A}" destId="{BFA2C1B1-92E9-40BE-9B27-FEA2A067EFF2}" srcOrd="3" destOrd="0" presId="urn:microsoft.com/office/officeart/2018/2/layout/IconLabelDescriptionList"/>
    <dgm:cxn modelId="{41C6682F-F603-46AE-A0F3-01D115352B1D}" type="presParOf" srcId="{A179C349-DF8F-4B2D-AB7F-CE730EC1B41A}" destId="{E56F7AFF-DEFD-48D9-8805-39ECA5BA865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332220-CB1E-4A23-899E-B222483CEB14}"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BDFC7961-EFC3-4BA2-8FE3-E1E38A402854}">
      <dgm:prSet/>
      <dgm:spPr/>
      <dgm:t>
        <a:bodyPr/>
        <a:lstStyle/>
        <a:p>
          <a:r>
            <a:rPr lang="ro-RO" dirty="0" err="1"/>
            <a:t>We</a:t>
          </a:r>
          <a:r>
            <a:rPr lang="en-US" dirty="0"/>
            <a:t> diagnose a warm-antibody hemolytic anemia and suspect an underlying autoimmune disorder. </a:t>
          </a:r>
        </a:p>
      </dgm:t>
    </dgm:pt>
    <dgm:pt modelId="{34AA584A-25D5-42D8-ABDB-BAFAEE2F60B3}" type="parTrans" cxnId="{068A6100-788A-45D5-9CD2-7C983293C063}">
      <dgm:prSet/>
      <dgm:spPr/>
      <dgm:t>
        <a:bodyPr/>
        <a:lstStyle/>
        <a:p>
          <a:endParaRPr lang="en-US"/>
        </a:p>
      </dgm:t>
    </dgm:pt>
    <dgm:pt modelId="{333682F2-0E42-4C9F-8D23-E5E671A21F10}" type="sibTrans" cxnId="{068A6100-788A-45D5-9CD2-7C983293C063}">
      <dgm:prSet/>
      <dgm:spPr/>
      <dgm:t>
        <a:bodyPr/>
        <a:lstStyle/>
        <a:p>
          <a:endParaRPr lang="en-US"/>
        </a:p>
      </dgm:t>
    </dgm:pt>
    <dgm:pt modelId="{4524EF20-6A7E-45EE-ACEF-4DF1353D4FDB}">
      <dgm:prSet/>
      <dgm:spPr/>
      <dgm:t>
        <a:bodyPr/>
        <a:lstStyle/>
        <a:p>
          <a:r>
            <a:rPr lang="en-US"/>
            <a:t>Etiology: </a:t>
          </a:r>
        </a:p>
      </dgm:t>
    </dgm:pt>
    <dgm:pt modelId="{C4715F7B-61BE-4A7C-A9E1-2B9DA29C7C71}" type="parTrans" cxnId="{00E9DE4D-6F53-4986-AF5F-97F62D64E353}">
      <dgm:prSet/>
      <dgm:spPr/>
      <dgm:t>
        <a:bodyPr/>
        <a:lstStyle/>
        <a:p>
          <a:endParaRPr lang="en-US"/>
        </a:p>
      </dgm:t>
    </dgm:pt>
    <dgm:pt modelId="{04DCF169-51E0-4FAF-9C96-8A774D11D4D6}" type="sibTrans" cxnId="{00E9DE4D-6F53-4986-AF5F-97F62D64E353}">
      <dgm:prSet/>
      <dgm:spPr/>
      <dgm:t>
        <a:bodyPr/>
        <a:lstStyle/>
        <a:p>
          <a:endParaRPr lang="en-US"/>
        </a:p>
      </dgm:t>
    </dgm:pt>
    <dgm:pt modelId="{EAB465B3-7D5D-45E3-BB05-5FC18D18E559}">
      <dgm:prSet/>
      <dgm:spPr/>
      <dgm:t>
        <a:bodyPr/>
        <a:lstStyle/>
        <a:p>
          <a:r>
            <a:rPr lang="en-US"/>
            <a:t>Idiopathic</a:t>
          </a:r>
        </a:p>
      </dgm:t>
    </dgm:pt>
    <dgm:pt modelId="{966D87D4-01EF-44E5-9350-D416D44B47A6}" type="parTrans" cxnId="{A4AF243A-84EB-4441-B157-31D6ED301CE0}">
      <dgm:prSet/>
      <dgm:spPr/>
      <dgm:t>
        <a:bodyPr/>
        <a:lstStyle/>
        <a:p>
          <a:endParaRPr lang="en-US"/>
        </a:p>
      </dgm:t>
    </dgm:pt>
    <dgm:pt modelId="{84A7314F-3DD9-4C70-A60D-1A002BD34F16}" type="sibTrans" cxnId="{A4AF243A-84EB-4441-B157-31D6ED301CE0}">
      <dgm:prSet/>
      <dgm:spPr/>
      <dgm:t>
        <a:bodyPr/>
        <a:lstStyle/>
        <a:p>
          <a:endParaRPr lang="en-US"/>
        </a:p>
      </dgm:t>
    </dgm:pt>
    <dgm:pt modelId="{B09D67F8-B6CD-4DA2-B216-F2FCD7AF3136}">
      <dgm:prSet/>
      <dgm:spPr/>
      <dgm:t>
        <a:bodyPr/>
        <a:lstStyle/>
        <a:p>
          <a:r>
            <a:rPr lang="en-US"/>
            <a:t>Autoimmune</a:t>
          </a:r>
        </a:p>
      </dgm:t>
    </dgm:pt>
    <dgm:pt modelId="{00B18775-9119-47D0-A746-690C471698F3}" type="parTrans" cxnId="{9B12A821-81E4-4F48-A36D-1EAE1433744C}">
      <dgm:prSet/>
      <dgm:spPr/>
      <dgm:t>
        <a:bodyPr/>
        <a:lstStyle/>
        <a:p>
          <a:endParaRPr lang="en-US"/>
        </a:p>
      </dgm:t>
    </dgm:pt>
    <dgm:pt modelId="{6AC4F7C8-3CEF-4FC9-9A09-46BD624D95EC}" type="sibTrans" cxnId="{9B12A821-81E4-4F48-A36D-1EAE1433744C}">
      <dgm:prSet/>
      <dgm:spPr/>
      <dgm:t>
        <a:bodyPr/>
        <a:lstStyle/>
        <a:p>
          <a:endParaRPr lang="en-US"/>
        </a:p>
      </dgm:t>
    </dgm:pt>
    <dgm:pt modelId="{15F89DC8-51BE-4AF9-87E7-D4540D89BE22}">
      <dgm:prSet/>
      <dgm:spPr/>
      <dgm:t>
        <a:bodyPr/>
        <a:lstStyle/>
        <a:p>
          <a:r>
            <a:rPr lang="en-US" dirty="0"/>
            <a:t>Lymphoproliferative </a:t>
          </a:r>
          <a:r>
            <a:rPr lang="ro-RO" dirty="0"/>
            <a:t>d</a:t>
          </a:r>
          <a:r>
            <a:rPr lang="en-US" dirty="0" err="1"/>
            <a:t>isorder</a:t>
          </a:r>
          <a:endParaRPr lang="en-US" dirty="0"/>
        </a:p>
      </dgm:t>
    </dgm:pt>
    <dgm:pt modelId="{D58FE45A-9C6C-4CCA-9BA9-D4714A607054}" type="parTrans" cxnId="{9ED4920F-3E00-45D1-8C08-3AE399D1B0A0}">
      <dgm:prSet/>
      <dgm:spPr/>
      <dgm:t>
        <a:bodyPr/>
        <a:lstStyle/>
        <a:p>
          <a:endParaRPr lang="en-US"/>
        </a:p>
      </dgm:t>
    </dgm:pt>
    <dgm:pt modelId="{7CCFAF79-D524-4D6A-8C5D-C2524D0680F6}" type="sibTrans" cxnId="{9ED4920F-3E00-45D1-8C08-3AE399D1B0A0}">
      <dgm:prSet/>
      <dgm:spPr/>
      <dgm:t>
        <a:bodyPr/>
        <a:lstStyle/>
        <a:p>
          <a:endParaRPr lang="en-US"/>
        </a:p>
      </dgm:t>
    </dgm:pt>
    <dgm:pt modelId="{8C1DB736-F6DA-4895-9B15-03B2E5E303BA}">
      <dgm:prSet/>
      <dgm:spPr/>
      <dgm:t>
        <a:bodyPr/>
        <a:lstStyle/>
        <a:p>
          <a:r>
            <a:rPr lang="en-US"/>
            <a:t>Viral </a:t>
          </a:r>
        </a:p>
      </dgm:t>
    </dgm:pt>
    <dgm:pt modelId="{0C6240AF-0242-42FC-AD59-98E50D2F4C0E}" type="parTrans" cxnId="{16951427-49E3-4E25-9DFA-BF292643777E}">
      <dgm:prSet/>
      <dgm:spPr/>
      <dgm:t>
        <a:bodyPr/>
        <a:lstStyle/>
        <a:p>
          <a:endParaRPr lang="en-US"/>
        </a:p>
      </dgm:t>
    </dgm:pt>
    <dgm:pt modelId="{EA04D612-3E50-4CCC-A82C-6DF03696324C}" type="sibTrans" cxnId="{16951427-49E3-4E25-9DFA-BF292643777E}">
      <dgm:prSet/>
      <dgm:spPr/>
      <dgm:t>
        <a:bodyPr/>
        <a:lstStyle/>
        <a:p>
          <a:endParaRPr lang="en-US"/>
        </a:p>
      </dgm:t>
    </dgm:pt>
    <dgm:pt modelId="{6B971F75-4B8D-4937-A83F-D0E7B2A16B0F}">
      <dgm:prSet/>
      <dgm:spPr/>
      <dgm:t>
        <a:bodyPr/>
        <a:lstStyle/>
        <a:p>
          <a:r>
            <a:rPr lang="en-US"/>
            <a:t>Immunodeficiency</a:t>
          </a:r>
        </a:p>
      </dgm:t>
    </dgm:pt>
    <dgm:pt modelId="{1F0BA2E8-6AE9-4109-A252-86D335843262}" type="parTrans" cxnId="{70B71DAB-C0C8-476E-9865-90728C9E8E70}">
      <dgm:prSet/>
      <dgm:spPr/>
      <dgm:t>
        <a:bodyPr/>
        <a:lstStyle/>
        <a:p>
          <a:endParaRPr lang="en-US"/>
        </a:p>
      </dgm:t>
    </dgm:pt>
    <dgm:pt modelId="{0B61371F-85CA-4D01-84FA-120209A0CE6C}" type="sibTrans" cxnId="{70B71DAB-C0C8-476E-9865-90728C9E8E70}">
      <dgm:prSet/>
      <dgm:spPr/>
      <dgm:t>
        <a:bodyPr/>
        <a:lstStyle/>
        <a:p>
          <a:endParaRPr lang="en-US"/>
        </a:p>
      </dgm:t>
    </dgm:pt>
    <dgm:pt modelId="{24C1D17D-8C4E-4847-8124-8E22CE73223F}">
      <dgm:prSet/>
      <dgm:spPr/>
      <dgm:t>
        <a:bodyPr/>
        <a:lstStyle/>
        <a:p>
          <a:r>
            <a:rPr lang="en-US"/>
            <a:t>Medications</a:t>
          </a:r>
        </a:p>
      </dgm:t>
    </dgm:pt>
    <dgm:pt modelId="{5341691C-9FD6-4DFC-A1AD-B9957C6C34F4}" type="parTrans" cxnId="{F3730593-7D0E-499B-99A7-E6275B2C21C5}">
      <dgm:prSet/>
      <dgm:spPr/>
      <dgm:t>
        <a:bodyPr/>
        <a:lstStyle/>
        <a:p>
          <a:endParaRPr lang="en-US"/>
        </a:p>
      </dgm:t>
    </dgm:pt>
    <dgm:pt modelId="{20865587-BAA8-41C7-82A9-8AB75AEE7E33}" type="sibTrans" cxnId="{F3730593-7D0E-499B-99A7-E6275B2C21C5}">
      <dgm:prSet/>
      <dgm:spPr/>
      <dgm:t>
        <a:bodyPr/>
        <a:lstStyle/>
        <a:p>
          <a:endParaRPr lang="en-US"/>
        </a:p>
      </dgm:t>
    </dgm:pt>
    <dgm:pt modelId="{4B5A8871-54B8-40B9-A763-EEA825A7D8BC}" type="pres">
      <dgm:prSet presAssocID="{5A332220-CB1E-4A23-899E-B222483CEB14}" presName="Name0" presStyleCnt="0">
        <dgm:presLayoutVars>
          <dgm:dir/>
          <dgm:animLvl val="lvl"/>
          <dgm:resizeHandles val="exact"/>
        </dgm:presLayoutVars>
      </dgm:prSet>
      <dgm:spPr/>
    </dgm:pt>
    <dgm:pt modelId="{FE0017B3-19E3-43C5-8E7C-0EB7CC926EF2}" type="pres">
      <dgm:prSet presAssocID="{4524EF20-6A7E-45EE-ACEF-4DF1353D4FDB}" presName="boxAndChildren" presStyleCnt="0"/>
      <dgm:spPr/>
    </dgm:pt>
    <dgm:pt modelId="{1229A6AE-9293-43D1-9E86-9009876AF872}" type="pres">
      <dgm:prSet presAssocID="{4524EF20-6A7E-45EE-ACEF-4DF1353D4FDB}" presName="parentTextBox" presStyleLbl="node1" presStyleIdx="0" presStyleCnt="2"/>
      <dgm:spPr/>
    </dgm:pt>
    <dgm:pt modelId="{75081B11-F529-40DA-A448-A765DE2F7A4A}" type="pres">
      <dgm:prSet presAssocID="{4524EF20-6A7E-45EE-ACEF-4DF1353D4FDB}" presName="entireBox" presStyleLbl="node1" presStyleIdx="0" presStyleCnt="2"/>
      <dgm:spPr/>
    </dgm:pt>
    <dgm:pt modelId="{6DF3FFF3-5EDA-4145-AC15-59858EB33026}" type="pres">
      <dgm:prSet presAssocID="{4524EF20-6A7E-45EE-ACEF-4DF1353D4FDB}" presName="descendantBox" presStyleCnt="0"/>
      <dgm:spPr/>
    </dgm:pt>
    <dgm:pt modelId="{6049ED4B-C875-4230-A169-975BC2F383DE}" type="pres">
      <dgm:prSet presAssocID="{EAB465B3-7D5D-45E3-BB05-5FC18D18E559}" presName="childTextBox" presStyleLbl="fgAccFollowNode1" presStyleIdx="0" presStyleCnt="6">
        <dgm:presLayoutVars>
          <dgm:bulletEnabled val="1"/>
        </dgm:presLayoutVars>
      </dgm:prSet>
      <dgm:spPr/>
    </dgm:pt>
    <dgm:pt modelId="{9B997E49-6508-42D6-A7CF-969152A773DA}" type="pres">
      <dgm:prSet presAssocID="{B09D67F8-B6CD-4DA2-B216-F2FCD7AF3136}" presName="childTextBox" presStyleLbl="fgAccFollowNode1" presStyleIdx="1" presStyleCnt="6">
        <dgm:presLayoutVars>
          <dgm:bulletEnabled val="1"/>
        </dgm:presLayoutVars>
      </dgm:prSet>
      <dgm:spPr/>
    </dgm:pt>
    <dgm:pt modelId="{789C179B-494F-4D59-9AA0-F6C942F3711B}" type="pres">
      <dgm:prSet presAssocID="{15F89DC8-51BE-4AF9-87E7-D4540D89BE22}" presName="childTextBox" presStyleLbl="fgAccFollowNode1" presStyleIdx="2" presStyleCnt="6">
        <dgm:presLayoutVars>
          <dgm:bulletEnabled val="1"/>
        </dgm:presLayoutVars>
      </dgm:prSet>
      <dgm:spPr/>
    </dgm:pt>
    <dgm:pt modelId="{C4B5CBB6-D863-4E53-9764-381A94381E2B}" type="pres">
      <dgm:prSet presAssocID="{8C1DB736-F6DA-4895-9B15-03B2E5E303BA}" presName="childTextBox" presStyleLbl="fgAccFollowNode1" presStyleIdx="3" presStyleCnt="6">
        <dgm:presLayoutVars>
          <dgm:bulletEnabled val="1"/>
        </dgm:presLayoutVars>
      </dgm:prSet>
      <dgm:spPr/>
    </dgm:pt>
    <dgm:pt modelId="{7128286B-A721-4BD8-8091-CBB307ABA894}" type="pres">
      <dgm:prSet presAssocID="{6B971F75-4B8D-4937-A83F-D0E7B2A16B0F}" presName="childTextBox" presStyleLbl="fgAccFollowNode1" presStyleIdx="4" presStyleCnt="6">
        <dgm:presLayoutVars>
          <dgm:bulletEnabled val="1"/>
        </dgm:presLayoutVars>
      </dgm:prSet>
      <dgm:spPr/>
    </dgm:pt>
    <dgm:pt modelId="{113A64B1-2096-40B5-A900-BBFD26C60D6F}" type="pres">
      <dgm:prSet presAssocID="{24C1D17D-8C4E-4847-8124-8E22CE73223F}" presName="childTextBox" presStyleLbl="fgAccFollowNode1" presStyleIdx="5" presStyleCnt="6">
        <dgm:presLayoutVars>
          <dgm:bulletEnabled val="1"/>
        </dgm:presLayoutVars>
      </dgm:prSet>
      <dgm:spPr/>
    </dgm:pt>
    <dgm:pt modelId="{4CCD6F61-1241-4413-B804-8D8568440A8F}" type="pres">
      <dgm:prSet presAssocID="{333682F2-0E42-4C9F-8D23-E5E671A21F10}" presName="sp" presStyleCnt="0"/>
      <dgm:spPr/>
    </dgm:pt>
    <dgm:pt modelId="{48EA5FF3-34AE-4562-8B72-C34C0B8659CF}" type="pres">
      <dgm:prSet presAssocID="{BDFC7961-EFC3-4BA2-8FE3-E1E38A402854}" presName="arrowAndChildren" presStyleCnt="0"/>
      <dgm:spPr/>
    </dgm:pt>
    <dgm:pt modelId="{1745BFDA-3749-48FE-B9C5-7EF1BF1E52B2}" type="pres">
      <dgm:prSet presAssocID="{BDFC7961-EFC3-4BA2-8FE3-E1E38A402854}" presName="parentTextArrow" presStyleLbl="node1" presStyleIdx="1" presStyleCnt="2"/>
      <dgm:spPr/>
    </dgm:pt>
  </dgm:ptLst>
  <dgm:cxnLst>
    <dgm:cxn modelId="{068A6100-788A-45D5-9CD2-7C983293C063}" srcId="{5A332220-CB1E-4A23-899E-B222483CEB14}" destId="{BDFC7961-EFC3-4BA2-8FE3-E1E38A402854}" srcOrd="0" destOrd="0" parTransId="{34AA584A-25D5-42D8-ABDB-BAFAEE2F60B3}" sibTransId="{333682F2-0E42-4C9F-8D23-E5E671A21F10}"/>
    <dgm:cxn modelId="{E0B61C04-53F1-4547-8F8B-A0752DDDC2AC}" type="presOf" srcId="{B09D67F8-B6CD-4DA2-B216-F2FCD7AF3136}" destId="{9B997E49-6508-42D6-A7CF-969152A773DA}" srcOrd="0" destOrd="0" presId="urn:microsoft.com/office/officeart/2005/8/layout/process4"/>
    <dgm:cxn modelId="{9ED4920F-3E00-45D1-8C08-3AE399D1B0A0}" srcId="{4524EF20-6A7E-45EE-ACEF-4DF1353D4FDB}" destId="{15F89DC8-51BE-4AF9-87E7-D4540D89BE22}" srcOrd="2" destOrd="0" parTransId="{D58FE45A-9C6C-4CCA-9BA9-D4714A607054}" sibTransId="{7CCFAF79-D524-4D6A-8C5D-C2524D0680F6}"/>
    <dgm:cxn modelId="{9B12A821-81E4-4F48-A36D-1EAE1433744C}" srcId="{4524EF20-6A7E-45EE-ACEF-4DF1353D4FDB}" destId="{B09D67F8-B6CD-4DA2-B216-F2FCD7AF3136}" srcOrd="1" destOrd="0" parTransId="{00B18775-9119-47D0-A746-690C471698F3}" sibTransId="{6AC4F7C8-3CEF-4FC9-9A09-46BD624D95EC}"/>
    <dgm:cxn modelId="{16951427-49E3-4E25-9DFA-BF292643777E}" srcId="{4524EF20-6A7E-45EE-ACEF-4DF1353D4FDB}" destId="{8C1DB736-F6DA-4895-9B15-03B2E5E303BA}" srcOrd="3" destOrd="0" parTransId="{0C6240AF-0242-42FC-AD59-98E50D2F4C0E}" sibTransId="{EA04D612-3E50-4CCC-A82C-6DF03696324C}"/>
    <dgm:cxn modelId="{A4AF243A-84EB-4441-B157-31D6ED301CE0}" srcId="{4524EF20-6A7E-45EE-ACEF-4DF1353D4FDB}" destId="{EAB465B3-7D5D-45E3-BB05-5FC18D18E559}" srcOrd="0" destOrd="0" parTransId="{966D87D4-01EF-44E5-9350-D416D44B47A6}" sibTransId="{84A7314F-3DD9-4C70-A60D-1A002BD34F16}"/>
    <dgm:cxn modelId="{EA1C9844-8980-4729-B590-199AA9345E6F}" type="presOf" srcId="{8C1DB736-F6DA-4895-9B15-03B2E5E303BA}" destId="{C4B5CBB6-D863-4E53-9764-381A94381E2B}" srcOrd="0" destOrd="0" presId="urn:microsoft.com/office/officeart/2005/8/layout/process4"/>
    <dgm:cxn modelId="{00E9DE4D-6F53-4986-AF5F-97F62D64E353}" srcId="{5A332220-CB1E-4A23-899E-B222483CEB14}" destId="{4524EF20-6A7E-45EE-ACEF-4DF1353D4FDB}" srcOrd="1" destOrd="0" parTransId="{C4715F7B-61BE-4A7C-A9E1-2B9DA29C7C71}" sibTransId="{04DCF169-51E0-4FAF-9C96-8A774D11D4D6}"/>
    <dgm:cxn modelId="{3E618B80-63E2-4F35-9555-812EA15F44B7}" type="presOf" srcId="{4524EF20-6A7E-45EE-ACEF-4DF1353D4FDB}" destId="{1229A6AE-9293-43D1-9E86-9009876AF872}" srcOrd="0" destOrd="0" presId="urn:microsoft.com/office/officeart/2005/8/layout/process4"/>
    <dgm:cxn modelId="{B64EE883-76A3-4185-A349-8E81F921306B}" type="presOf" srcId="{24C1D17D-8C4E-4847-8124-8E22CE73223F}" destId="{113A64B1-2096-40B5-A900-BBFD26C60D6F}" srcOrd="0" destOrd="0" presId="urn:microsoft.com/office/officeart/2005/8/layout/process4"/>
    <dgm:cxn modelId="{8F422B88-BF08-4360-B48F-558F1D3B2937}" type="presOf" srcId="{BDFC7961-EFC3-4BA2-8FE3-E1E38A402854}" destId="{1745BFDA-3749-48FE-B9C5-7EF1BF1E52B2}" srcOrd="0" destOrd="0" presId="urn:microsoft.com/office/officeart/2005/8/layout/process4"/>
    <dgm:cxn modelId="{CEB56F8C-53B2-44DE-84C6-FC9C289DCB7B}" type="presOf" srcId="{6B971F75-4B8D-4937-A83F-D0E7B2A16B0F}" destId="{7128286B-A721-4BD8-8091-CBB307ABA894}" srcOrd="0" destOrd="0" presId="urn:microsoft.com/office/officeart/2005/8/layout/process4"/>
    <dgm:cxn modelId="{F3730593-7D0E-499B-99A7-E6275B2C21C5}" srcId="{4524EF20-6A7E-45EE-ACEF-4DF1353D4FDB}" destId="{24C1D17D-8C4E-4847-8124-8E22CE73223F}" srcOrd="5" destOrd="0" parTransId="{5341691C-9FD6-4DFC-A1AD-B9957C6C34F4}" sibTransId="{20865587-BAA8-41C7-82A9-8AB75AEE7E33}"/>
    <dgm:cxn modelId="{0A514299-2105-461A-BF3C-202A73E7988E}" type="presOf" srcId="{15F89DC8-51BE-4AF9-87E7-D4540D89BE22}" destId="{789C179B-494F-4D59-9AA0-F6C942F3711B}" srcOrd="0" destOrd="0" presId="urn:microsoft.com/office/officeart/2005/8/layout/process4"/>
    <dgm:cxn modelId="{C962D0A6-912F-46EE-AE74-CC0E7C258FAF}" type="presOf" srcId="{4524EF20-6A7E-45EE-ACEF-4DF1353D4FDB}" destId="{75081B11-F529-40DA-A448-A765DE2F7A4A}" srcOrd="1" destOrd="0" presId="urn:microsoft.com/office/officeart/2005/8/layout/process4"/>
    <dgm:cxn modelId="{70B71DAB-C0C8-476E-9865-90728C9E8E70}" srcId="{4524EF20-6A7E-45EE-ACEF-4DF1353D4FDB}" destId="{6B971F75-4B8D-4937-A83F-D0E7B2A16B0F}" srcOrd="4" destOrd="0" parTransId="{1F0BA2E8-6AE9-4109-A252-86D335843262}" sibTransId="{0B61371F-85CA-4D01-84FA-120209A0CE6C}"/>
    <dgm:cxn modelId="{F09524B6-4314-4333-9785-C54C8AD73FB4}" type="presOf" srcId="{5A332220-CB1E-4A23-899E-B222483CEB14}" destId="{4B5A8871-54B8-40B9-A763-EEA825A7D8BC}" srcOrd="0" destOrd="0" presId="urn:microsoft.com/office/officeart/2005/8/layout/process4"/>
    <dgm:cxn modelId="{5E1C55EB-F5FC-42CC-944E-1C3C184609AA}" type="presOf" srcId="{EAB465B3-7D5D-45E3-BB05-5FC18D18E559}" destId="{6049ED4B-C875-4230-A169-975BC2F383DE}" srcOrd="0" destOrd="0" presId="urn:microsoft.com/office/officeart/2005/8/layout/process4"/>
    <dgm:cxn modelId="{FEBC385C-10FA-49A8-B66D-F1F4D8E77720}" type="presParOf" srcId="{4B5A8871-54B8-40B9-A763-EEA825A7D8BC}" destId="{FE0017B3-19E3-43C5-8E7C-0EB7CC926EF2}" srcOrd="0" destOrd="0" presId="urn:microsoft.com/office/officeart/2005/8/layout/process4"/>
    <dgm:cxn modelId="{8123A0E5-35EC-481F-BD11-7AE571C09150}" type="presParOf" srcId="{FE0017B3-19E3-43C5-8E7C-0EB7CC926EF2}" destId="{1229A6AE-9293-43D1-9E86-9009876AF872}" srcOrd="0" destOrd="0" presId="urn:microsoft.com/office/officeart/2005/8/layout/process4"/>
    <dgm:cxn modelId="{ADD904A8-B5A8-4F71-B391-968884436F6B}" type="presParOf" srcId="{FE0017B3-19E3-43C5-8E7C-0EB7CC926EF2}" destId="{75081B11-F529-40DA-A448-A765DE2F7A4A}" srcOrd="1" destOrd="0" presId="urn:microsoft.com/office/officeart/2005/8/layout/process4"/>
    <dgm:cxn modelId="{3F7D2487-9391-42E5-A319-B8985F3E7F14}" type="presParOf" srcId="{FE0017B3-19E3-43C5-8E7C-0EB7CC926EF2}" destId="{6DF3FFF3-5EDA-4145-AC15-59858EB33026}" srcOrd="2" destOrd="0" presId="urn:microsoft.com/office/officeart/2005/8/layout/process4"/>
    <dgm:cxn modelId="{339B70A3-527A-46DB-A8AB-DFCE4AC80B65}" type="presParOf" srcId="{6DF3FFF3-5EDA-4145-AC15-59858EB33026}" destId="{6049ED4B-C875-4230-A169-975BC2F383DE}" srcOrd="0" destOrd="0" presId="urn:microsoft.com/office/officeart/2005/8/layout/process4"/>
    <dgm:cxn modelId="{D21D0071-9C5A-4B4F-8A34-205617725B48}" type="presParOf" srcId="{6DF3FFF3-5EDA-4145-AC15-59858EB33026}" destId="{9B997E49-6508-42D6-A7CF-969152A773DA}" srcOrd="1" destOrd="0" presId="urn:microsoft.com/office/officeart/2005/8/layout/process4"/>
    <dgm:cxn modelId="{4734E229-8582-4083-8114-BEAAD1B4A45E}" type="presParOf" srcId="{6DF3FFF3-5EDA-4145-AC15-59858EB33026}" destId="{789C179B-494F-4D59-9AA0-F6C942F3711B}" srcOrd="2" destOrd="0" presId="urn:microsoft.com/office/officeart/2005/8/layout/process4"/>
    <dgm:cxn modelId="{7D213219-4A92-4499-B42A-2B46A047B940}" type="presParOf" srcId="{6DF3FFF3-5EDA-4145-AC15-59858EB33026}" destId="{C4B5CBB6-D863-4E53-9764-381A94381E2B}" srcOrd="3" destOrd="0" presId="urn:microsoft.com/office/officeart/2005/8/layout/process4"/>
    <dgm:cxn modelId="{6EF8FF46-3E19-42B6-8FE5-9EC26489598B}" type="presParOf" srcId="{6DF3FFF3-5EDA-4145-AC15-59858EB33026}" destId="{7128286B-A721-4BD8-8091-CBB307ABA894}" srcOrd="4" destOrd="0" presId="urn:microsoft.com/office/officeart/2005/8/layout/process4"/>
    <dgm:cxn modelId="{8FE145BC-BB3E-49FF-B3FE-E656A3492B77}" type="presParOf" srcId="{6DF3FFF3-5EDA-4145-AC15-59858EB33026}" destId="{113A64B1-2096-40B5-A900-BBFD26C60D6F}" srcOrd="5" destOrd="0" presId="urn:microsoft.com/office/officeart/2005/8/layout/process4"/>
    <dgm:cxn modelId="{3B5046AC-6F1A-4C4B-8AEE-325B3C304C7F}" type="presParOf" srcId="{4B5A8871-54B8-40B9-A763-EEA825A7D8BC}" destId="{4CCD6F61-1241-4413-B804-8D8568440A8F}" srcOrd="1" destOrd="0" presId="urn:microsoft.com/office/officeart/2005/8/layout/process4"/>
    <dgm:cxn modelId="{EA15A113-3C5E-45D4-B565-4BDEFF431D32}" type="presParOf" srcId="{4B5A8871-54B8-40B9-A763-EEA825A7D8BC}" destId="{48EA5FF3-34AE-4562-8B72-C34C0B8659CF}" srcOrd="2" destOrd="0" presId="urn:microsoft.com/office/officeart/2005/8/layout/process4"/>
    <dgm:cxn modelId="{26E9125E-877E-4BBA-9792-626E95B3B5FD}" type="presParOf" srcId="{48EA5FF3-34AE-4562-8B72-C34C0B8659CF}" destId="{1745BFDA-3749-48FE-B9C5-7EF1BF1E52B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1C07F4-4D8E-4B37-92BF-AEE56ADEE551}"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75A9FCA6-A573-42E4-B4B0-513E51690961}">
      <dgm:prSet/>
      <dgm:spPr/>
      <dgm:t>
        <a:bodyPr/>
        <a:lstStyle/>
        <a:p>
          <a:r>
            <a:rPr lang="ro-RO" dirty="0" err="1"/>
            <a:t>We</a:t>
          </a:r>
          <a:r>
            <a:rPr lang="en-US" dirty="0"/>
            <a:t> decide to avoid blood transfusion because of: </a:t>
          </a:r>
        </a:p>
      </dgm:t>
    </dgm:pt>
    <dgm:pt modelId="{0C4AF160-31F5-401D-9B0C-27D1531AF072}" type="parTrans" cxnId="{BCB41D50-8D93-4DEC-8BE0-48C63E4FB857}">
      <dgm:prSet/>
      <dgm:spPr/>
      <dgm:t>
        <a:bodyPr/>
        <a:lstStyle/>
        <a:p>
          <a:endParaRPr lang="en-US"/>
        </a:p>
      </dgm:t>
    </dgm:pt>
    <dgm:pt modelId="{6F035E4D-2571-48C8-A78B-83274EB19D8B}" type="sibTrans" cxnId="{BCB41D50-8D93-4DEC-8BE0-48C63E4FB857}">
      <dgm:prSet/>
      <dgm:spPr/>
      <dgm:t>
        <a:bodyPr/>
        <a:lstStyle/>
        <a:p>
          <a:endParaRPr lang="en-US"/>
        </a:p>
      </dgm:t>
    </dgm:pt>
    <dgm:pt modelId="{695EE862-84EB-49A3-8FA8-CC9563A80FB5}">
      <dgm:prSet/>
      <dgm:spPr/>
      <dgm:t>
        <a:bodyPr/>
        <a:lstStyle/>
        <a:p>
          <a:r>
            <a:rPr lang="en-US" dirty="0"/>
            <a:t>The difficulties in obtaining cross match compatible blood</a:t>
          </a:r>
        </a:p>
      </dgm:t>
    </dgm:pt>
    <dgm:pt modelId="{72497C58-DD08-480A-8D50-45657BDF0E7B}" type="parTrans" cxnId="{9117A214-3AD1-4BD9-AC45-BB7D8CDCCC96}">
      <dgm:prSet/>
      <dgm:spPr/>
      <dgm:t>
        <a:bodyPr/>
        <a:lstStyle/>
        <a:p>
          <a:endParaRPr lang="en-US"/>
        </a:p>
      </dgm:t>
    </dgm:pt>
    <dgm:pt modelId="{9D417B7C-DFE7-4C93-98E5-B32B8A5FFA65}" type="sibTrans" cxnId="{9117A214-3AD1-4BD9-AC45-BB7D8CDCCC96}">
      <dgm:prSet/>
      <dgm:spPr/>
      <dgm:t>
        <a:bodyPr/>
        <a:lstStyle/>
        <a:p>
          <a:endParaRPr lang="en-US"/>
        </a:p>
      </dgm:t>
    </dgm:pt>
    <dgm:pt modelId="{70801D2E-78DE-4F60-8894-8DA8FABDC957}">
      <dgm:prSet/>
      <dgm:spPr/>
      <dgm:t>
        <a:bodyPr/>
        <a:lstStyle/>
        <a:p>
          <a:r>
            <a:rPr lang="en-US"/>
            <a:t>The expected short half life of transfused blood. </a:t>
          </a:r>
        </a:p>
      </dgm:t>
    </dgm:pt>
    <dgm:pt modelId="{590F7646-438D-42A0-A475-AC976164606B}" type="parTrans" cxnId="{824DB3E3-33FA-479D-BD75-0A0C9390D480}">
      <dgm:prSet/>
      <dgm:spPr/>
      <dgm:t>
        <a:bodyPr/>
        <a:lstStyle/>
        <a:p>
          <a:endParaRPr lang="en-US"/>
        </a:p>
      </dgm:t>
    </dgm:pt>
    <dgm:pt modelId="{49701FE5-F971-490F-8538-6FBA470A35FF}" type="sibTrans" cxnId="{824DB3E3-33FA-479D-BD75-0A0C9390D480}">
      <dgm:prSet/>
      <dgm:spPr/>
      <dgm:t>
        <a:bodyPr/>
        <a:lstStyle/>
        <a:p>
          <a:endParaRPr lang="en-US"/>
        </a:p>
      </dgm:t>
    </dgm:pt>
    <dgm:pt modelId="{0FC11D8A-6E05-4696-A15A-9E2FE3D74270}">
      <dgm:prSet/>
      <dgm:spPr/>
      <dgm:t>
        <a:bodyPr/>
        <a:lstStyle/>
        <a:p>
          <a:r>
            <a:rPr lang="en-US"/>
            <a:t>What treatment do you recommend?</a:t>
          </a:r>
        </a:p>
      </dgm:t>
    </dgm:pt>
    <dgm:pt modelId="{A430BB4B-D988-4F88-BD4B-8178B608D1EF}" type="parTrans" cxnId="{B10CB0B3-A6B3-49E7-B9EA-EA7B01D61F6A}">
      <dgm:prSet/>
      <dgm:spPr/>
      <dgm:t>
        <a:bodyPr/>
        <a:lstStyle/>
        <a:p>
          <a:endParaRPr lang="en-US"/>
        </a:p>
      </dgm:t>
    </dgm:pt>
    <dgm:pt modelId="{CDED857F-BABA-4474-97F2-3D5755F6DA0A}" type="sibTrans" cxnId="{B10CB0B3-A6B3-49E7-B9EA-EA7B01D61F6A}">
      <dgm:prSet/>
      <dgm:spPr/>
      <dgm:t>
        <a:bodyPr/>
        <a:lstStyle/>
        <a:p>
          <a:endParaRPr lang="en-US"/>
        </a:p>
      </dgm:t>
    </dgm:pt>
    <dgm:pt modelId="{E3121F02-6B2B-4294-A8AC-3771EF5F6D0C}" type="pres">
      <dgm:prSet presAssocID="{621C07F4-4D8E-4B37-92BF-AEE56ADEE551}" presName="linear" presStyleCnt="0">
        <dgm:presLayoutVars>
          <dgm:dir/>
          <dgm:animLvl val="lvl"/>
          <dgm:resizeHandles val="exact"/>
        </dgm:presLayoutVars>
      </dgm:prSet>
      <dgm:spPr/>
    </dgm:pt>
    <dgm:pt modelId="{B809090B-CDE8-444C-A1C2-893D13D5ABF4}" type="pres">
      <dgm:prSet presAssocID="{75A9FCA6-A573-42E4-B4B0-513E51690961}" presName="parentLin" presStyleCnt="0"/>
      <dgm:spPr/>
    </dgm:pt>
    <dgm:pt modelId="{157046A8-8699-4466-A81A-7596811F7094}" type="pres">
      <dgm:prSet presAssocID="{75A9FCA6-A573-42E4-B4B0-513E51690961}" presName="parentLeftMargin" presStyleLbl="node1" presStyleIdx="0" presStyleCnt="2"/>
      <dgm:spPr/>
    </dgm:pt>
    <dgm:pt modelId="{4715B8D1-D3F3-4AF9-BFBD-07EE44C09DA0}" type="pres">
      <dgm:prSet presAssocID="{75A9FCA6-A573-42E4-B4B0-513E51690961}" presName="parentText" presStyleLbl="node1" presStyleIdx="0" presStyleCnt="2">
        <dgm:presLayoutVars>
          <dgm:chMax val="0"/>
          <dgm:bulletEnabled val="1"/>
        </dgm:presLayoutVars>
      </dgm:prSet>
      <dgm:spPr/>
    </dgm:pt>
    <dgm:pt modelId="{DDF6BF2B-B1D5-4C15-B24B-2EB1B915124C}" type="pres">
      <dgm:prSet presAssocID="{75A9FCA6-A573-42E4-B4B0-513E51690961}" presName="negativeSpace" presStyleCnt="0"/>
      <dgm:spPr/>
    </dgm:pt>
    <dgm:pt modelId="{413F2C16-69A6-42A2-B0E2-DBBE2600F434}" type="pres">
      <dgm:prSet presAssocID="{75A9FCA6-A573-42E4-B4B0-513E51690961}" presName="childText" presStyleLbl="conFgAcc1" presStyleIdx="0" presStyleCnt="2">
        <dgm:presLayoutVars>
          <dgm:bulletEnabled val="1"/>
        </dgm:presLayoutVars>
      </dgm:prSet>
      <dgm:spPr/>
    </dgm:pt>
    <dgm:pt modelId="{69C4DCA5-5486-4E58-9FA9-386302168E1A}" type="pres">
      <dgm:prSet presAssocID="{6F035E4D-2571-48C8-A78B-83274EB19D8B}" presName="spaceBetweenRectangles" presStyleCnt="0"/>
      <dgm:spPr/>
    </dgm:pt>
    <dgm:pt modelId="{D014D155-193C-4CB7-AF40-25ED6DF6C352}" type="pres">
      <dgm:prSet presAssocID="{0FC11D8A-6E05-4696-A15A-9E2FE3D74270}" presName="parentLin" presStyleCnt="0"/>
      <dgm:spPr/>
    </dgm:pt>
    <dgm:pt modelId="{32D4E181-E70C-457D-B649-4E4F7414D5EF}" type="pres">
      <dgm:prSet presAssocID="{0FC11D8A-6E05-4696-A15A-9E2FE3D74270}" presName="parentLeftMargin" presStyleLbl="node1" presStyleIdx="0" presStyleCnt="2"/>
      <dgm:spPr/>
    </dgm:pt>
    <dgm:pt modelId="{20EE94F0-5969-4C6F-98AB-806D32961525}" type="pres">
      <dgm:prSet presAssocID="{0FC11D8A-6E05-4696-A15A-9E2FE3D74270}" presName="parentText" presStyleLbl="node1" presStyleIdx="1" presStyleCnt="2">
        <dgm:presLayoutVars>
          <dgm:chMax val="0"/>
          <dgm:bulletEnabled val="1"/>
        </dgm:presLayoutVars>
      </dgm:prSet>
      <dgm:spPr/>
    </dgm:pt>
    <dgm:pt modelId="{BF0BF56D-78F7-4FCD-B6B8-D6EC86BED3B6}" type="pres">
      <dgm:prSet presAssocID="{0FC11D8A-6E05-4696-A15A-9E2FE3D74270}" presName="negativeSpace" presStyleCnt="0"/>
      <dgm:spPr/>
    </dgm:pt>
    <dgm:pt modelId="{F7035716-FD4F-462B-B555-49CBA7DCACF1}" type="pres">
      <dgm:prSet presAssocID="{0FC11D8A-6E05-4696-A15A-9E2FE3D74270}" presName="childText" presStyleLbl="conFgAcc1" presStyleIdx="1" presStyleCnt="2">
        <dgm:presLayoutVars>
          <dgm:bulletEnabled val="1"/>
        </dgm:presLayoutVars>
      </dgm:prSet>
      <dgm:spPr/>
    </dgm:pt>
  </dgm:ptLst>
  <dgm:cxnLst>
    <dgm:cxn modelId="{9117A214-3AD1-4BD9-AC45-BB7D8CDCCC96}" srcId="{75A9FCA6-A573-42E4-B4B0-513E51690961}" destId="{695EE862-84EB-49A3-8FA8-CC9563A80FB5}" srcOrd="0" destOrd="0" parTransId="{72497C58-DD08-480A-8D50-45657BDF0E7B}" sibTransId="{9D417B7C-DFE7-4C93-98E5-B32B8A5FFA65}"/>
    <dgm:cxn modelId="{E8979F1E-8FF2-46C0-B49C-E226A77D3B31}" type="presOf" srcId="{0FC11D8A-6E05-4696-A15A-9E2FE3D74270}" destId="{20EE94F0-5969-4C6F-98AB-806D32961525}" srcOrd="1" destOrd="0" presId="urn:microsoft.com/office/officeart/2005/8/layout/list1"/>
    <dgm:cxn modelId="{BCB41D50-8D93-4DEC-8BE0-48C63E4FB857}" srcId="{621C07F4-4D8E-4B37-92BF-AEE56ADEE551}" destId="{75A9FCA6-A573-42E4-B4B0-513E51690961}" srcOrd="0" destOrd="0" parTransId="{0C4AF160-31F5-401D-9B0C-27D1531AF072}" sibTransId="{6F035E4D-2571-48C8-A78B-83274EB19D8B}"/>
    <dgm:cxn modelId="{F657A773-C5EC-4864-965D-6E63125EC797}" type="presOf" srcId="{695EE862-84EB-49A3-8FA8-CC9563A80FB5}" destId="{413F2C16-69A6-42A2-B0E2-DBBE2600F434}" srcOrd="0" destOrd="0" presId="urn:microsoft.com/office/officeart/2005/8/layout/list1"/>
    <dgm:cxn modelId="{229D4D75-73E7-41A2-A8A2-6248B78E0675}" type="presOf" srcId="{75A9FCA6-A573-42E4-B4B0-513E51690961}" destId="{4715B8D1-D3F3-4AF9-BFBD-07EE44C09DA0}" srcOrd="1" destOrd="0" presId="urn:microsoft.com/office/officeart/2005/8/layout/list1"/>
    <dgm:cxn modelId="{7470B18B-C94D-4F73-AE30-2F0B35625DD2}" type="presOf" srcId="{75A9FCA6-A573-42E4-B4B0-513E51690961}" destId="{157046A8-8699-4466-A81A-7596811F7094}" srcOrd="0" destOrd="0" presId="urn:microsoft.com/office/officeart/2005/8/layout/list1"/>
    <dgm:cxn modelId="{D1FDA5AA-6342-4FF7-A0C3-58DC1DE3869B}" type="presOf" srcId="{621C07F4-4D8E-4B37-92BF-AEE56ADEE551}" destId="{E3121F02-6B2B-4294-A8AC-3771EF5F6D0C}" srcOrd="0" destOrd="0" presId="urn:microsoft.com/office/officeart/2005/8/layout/list1"/>
    <dgm:cxn modelId="{B10CB0B3-A6B3-49E7-B9EA-EA7B01D61F6A}" srcId="{621C07F4-4D8E-4B37-92BF-AEE56ADEE551}" destId="{0FC11D8A-6E05-4696-A15A-9E2FE3D74270}" srcOrd="1" destOrd="0" parTransId="{A430BB4B-D988-4F88-BD4B-8178B608D1EF}" sibTransId="{CDED857F-BABA-4474-97F2-3D5755F6DA0A}"/>
    <dgm:cxn modelId="{F61C67BC-4291-4B6E-9736-C453AEF3AA19}" type="presOf" srcId="{0FC11D8A-6E05-4696-A15A-9E2FE3D74270}" destId="{32D4E181-E70C-457D-B649-4E4F7414D5EF}" srcOrd="0" destOrd="0" presId="urn:microsoft.com/office/officeart/2005/8/layout/list1"/>
    <dgm:cxn modelId="{824DB3E3-33FA-479D-BD75-0A0C9390D480}" srcId="{75A9FCA6-A573-42E4-B4B0-513E51690961}" destId="{70801D2E-78DE-4F60-8894-8DA8FABDC957}" srcOrd="1" destOrd="0" parTransId="{590F7646-438D-42A0-A475-AC976164606B}" sibTransId="{49701FE5-F971-490F-8538-6FBA470A35FF}"/>
    <dgm:cxn modelId="{FC6A78EB-2EAD-491A-83BD-0419B182A6DD}" type="presOf" srcId="{70801D2E-78DE-4F60-8894-8DA8FABDC957}" destId="{413F2C16-69A6-42A2-B0E2-DBBE2600F434}" srcOrd="0" destOrd="1" presId="urn:microsoft.com/office/officeart/2005/8/layout/list1"/>
    <dgm:cxn modelId="{67957673-8A79-4369-9223-CA1779407FB5}" type="presParOf" srcId="{E3121F02-6B2B-4294-A8AC-3771EF5F6D0C}" destId="{B809090B-CDE8-444C-A1C2-893D13D5ABF4}" srcOrd="0" destOrd="0" presId="urn:microsoft.com/office/officeart/2005/8/layout/list1"/>
    <dgm:cxn modelId="{C87C41D4-5A8B-484E-AB63-09A8A28BF98D}" type="presParOf" srcId="{B809090B-CDE8-444C-A1C2-893D13D5ABF4}" destId="{157046A8-8699-4466-A81A-7596811F7094}" srcOrd="0" destOrd="0" presId="urn:microsoft.com/office/officeart/2005/8/layout/list1"/>
    <dgm:cxn modelId="{4CA8274B-E47B-40F9-92B6-E0F2E04882A6}" type="presParOf" srcId="{B809090B-CDE8-444C-A1C2-893D13D5ABF4}" destId="{4715B8D1-D3F3-4AF9-BFBD-07EE44C09DA0}" srcOrd="1" destOrd="0" presId="urn:microsoft.com/office/officeart/2005/8/layout/list1"/>
    <dgm:cxn modelId="{E08F2145-3CF1-4507-971D-CDB928B3C294}" type="presParOf" srcId="{E3121F02-6B2B-4294-A8AC-3771EF5F6D0C}" destId="{DDF6BF2B-B1D5-4C15-B24B-2EB1B915124C}" srcOrd="1" destOrd="0" presId="urn:microsoft.com/office/officeart/2005/8/layout/list1"/>
    <dgm:cxn modelId="{7C25DF60-CAC2-4478-98CD-050B6A76468F}" type="presParOf" srcId="{E3121F02-6B2B-4294-A8AC-3771EF5F6D0C}" destId="{413F2C16-69A6-42A2-B0E2-DBBE2600F434}" srcOrd="2" destOrd="0" presId="urn:microsoft.com/office/officeart/2005/8/layout/list1"/>
    <dgm:cxn modelId="{3ACE6772-3EB4-4B4D-8D9A-95BDB6000181}" type="presParOf" srcId="{E3121F02-6B2B-4294-A8AC-3771EF5F6D0C}" destId="{69C4DCA5-5486-4E58-9FA9-386302168E1A}" srcOrd="3" destOrd="0" presId="urn:microsoft.com/office/officeart/2005/8/layout/list1"/>
    <dgm:cxn modelId="{CA30EEF5-C476-4A19-8ADE-B7876EA79B89}" type="presParOf" srcId="{E3121F02-6B2B-4294-A8AC-3771EF5F6D0C}" destId="{D014D155-193C-4CB7-AF40-25ED6DF6C352}" srcOrd="4" destOrd="0" presId="urn:microsoft.com/office/officeart/2005/8/layout/list1"/>
    <dgm:cxn modelId="{FD37D9C2-1BBD-40DA-A7A5-3820AAE439FC}" type="presParOf" srcId="{D014D155-193C-4CB7-AF40-25ED6DF6C352}" destId="{32D4E181-E70C-457D-B649-4E4F7414D5EF}" srcOrd="0" destOrd="0" presId="urn:microsoft.com/office/officeart/2005/8/layout/list1"/>
    <dgm:cxn modelId="{939A511F-969D-4018-B9FD-AF1F5915F899}" type="presParOf" srcId="{D014D155-193C-4CB7-AF40-25ED6DF6C352}" destId="{20EE94F0-5969-4C6F-98AB-806D32961525}" srcOrd="1" destOrd="0" presId="urn:microsoft.com/office/officeart/2005/8/layout/list1"/>
    <dgm:cxn modelId="{C1B11824-DFA1-450D-AD1A-942B219E65BB}" type="presParOf" srcId="{E3121F02-6B2B-4294-A8AC-3771EF5F6D0C}" destId="{BF0BF56D-78F7-4FCD-B6B8-D6EC86BED3B6}" srcOrd="5" destOrd="0" presId="urn:microsoft.com/office/officeart/2005/8/layout/list1"/>
    <dgm:cxn modelId="{E2BAD771-D301-4362-99DF-2A2839F3775E}" type="presParOf" srcId="{E3121F02-6B2B-4294-A8AC-3771EF5F6D0C}" destId="{F7035716-FD4F-462B-B555-49CBA7DCACF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B8DAB6-E559-4A4C-B072-FFF54DB48C74}" type="doc">
      <dgm:prSet loTypeId="urn:microsoft.com/office/officeart/2005/8/layout/process4" loCatId="process" qsTypeId="urn:microsoft.com/office/officeart/2005/8/quickstyle/simple2" qsCatId="simple" csTypeId="urn:microsoft.com/office/officeart/2005/8/colors/colorful5" csCatId="colorful" phldr="1"/>
      <dgm:spPr/>
      <dgm:t>
        <a:bodyPr/>
        <a:lstStyle/>
        <a:p>
          <a:endParaRPr lang="en-US"/>
        </a:p>
      </dgm:t>
    </dgm:pt>
    <dgm:pt modelId="{FBCF504B-0B57-4532-9205-83826468E9CE}">
      <dgm:prSet/>
      <dgm:spPr/>
      <dgm:t>
        <a:bodyPr/>
        <a:lstStyle/>
        <a:p>
          <a:r>
            <a:rPr lang="en-US"/>
            <a:t>Labs: </a:t>
          </a:r>
        </a:p>
      </dgm:t>
    </dgm:pt>
    <dgm:pt modelId="{884E33C5-4188-46E8-8B87-5CC8131C6A7F}" type="parTrans" cxnId="{378306FD-E211-4AF5-AC65-04D1EBC2887F}">
      <dgm:prSet/>
      <dgm:spPr/>
      <dgm:t>
        <a:bodyPr/>
        <a:lstStyle/>
        <a:p>
          <a:endParaRPr lang="en-US"/>
        </a:p>
      </dgm:t>
    </dgm:pt>
    <dgm:pt modelId="{BB3E1954-7728-47CE-8C7A-1B335324582C}" type="sibTrans" cxnId="{378306FD-E211-4AF5-AC65-04D1EBC2887F}">
      <dgm:prSet/>
      <dgm:spPr/>
      <dgm:t>
        <a:bodyPr/>
        <a:lstStyle/>
        <a:p>
          <a:endParaRPr lang="en-US"/>
        </a:p>
      </dgm:t>
    </dgm:pt>
    <dgm:pt modelId="{C3085010-BBDB-4EAA-B41B-C4A2B96622D6}">
      <dgm:prSet/>
      <dgm:spPr/>
      <dgm:t>
        <a:bodyPr/>
        <a:lstStyle/>
        <a:p>
          <a:r>
            <a:rPr lang="en-US"/>
            <a:t>HCT 31-34%</a:t>
          </a:r>
        </a:p>
      </dgm:t>
    </dgm:pt>
    <dgm:pt modelId="{B255D642-5428-4AA1-8F7E-18EC237160C2}" type="parTrans" cxnId="{FF04902F-6794-48E1-9B9A-3F79988B69D9}">
      <dgm:prSet/>
      <dgm:spPr/>
      <dgm:t>
        <a:bodyPr/>
        <a:lstStyle/>
        <a:p>
          <a:endParaRPr lang="en-US"/>
        </a:p>
      </dgm:t>
    </dgm:pt>
    <dgm:pt modelId="{71FFE030-C036-4BCA-B2B8-397ED32C4128}" type="sibTrans" cxnId="{FF04902F-6794-48E1-9B9A-3F79988B69D9}">
      <dgm:prSet/>
      <dgm:spPr/>
      <dgm:t>
        <a:bodyPr/>
        <a:lstStyle/>
        <a:p>
          <a:endParaRPr lang="en-US"/>
        </a:p>
      </dgm:t>
    </dgm:pt>
    <dgm:pt modelId="{971F76AE-A483-449C-BAF9-68B2E615AF92}">
      <dgm:prSet/>
      <dgm:spPr/>
      <dgm:t>
        <a:bodyPr/>
        <a:lstStyle/>
        <a:p>
          <a:r>
            <a:rPr lang="en-US"/>
            <a:t>Hgb 10.6-11.4gm/dL</a:t>
          </a:r>
        </a:p>
      </dgm:t>
    </dgm:pt>
    <dgm:pt modelId="{06C5E974-12C9-47DA-8168-FF5926DF677A}" type="parTrans" cxnId="{04D9D391-1122-4497-86FC-798C9CAC563F}">
      <dgm:prSet/>
      <dgm:spPr/>
      <dgm:t>
        <a:bodyPr/>
        <a:lstStyle/>
        <a:p>
          <a:endParaRPr lang="en-US"/>
        </a:p>
      </dgm:t>
    </dgm:pt>
    <dgm:pt modelId="{FACEB46F-59A8-4C09-8CEF-29CB6494AD68}" type="sibTrans" cxnId="{04D9D391-1122-4497-86FC-798C9CAC563F}">
      <dgm:prSet/>
      <dgm:spPr/>
      <dgm:t>
        <a:bodyPr/>
        <a:lstStyle/>
        <a:p>
          <a:endParaRPr lang="en-US"/>
        </a:p>
      </dgm:t>
    </dgm:pt>
    <dgm:pt modelId="{B7DFE06F-6CD4-4644-AC0C-9A2D2D353945}">
      <dgm:prSet/>
      <dgm:spPr/>
      <dgm:t>
        <a:bodyPr/>
        <a:lstStyle/>
        <a:p>
          <a:r>
            <a:rPr lang="en-US"/>
            <a:t>PLT 232-312K/mm3</a:t>
          </a:r>
        </a:p>
      </dgm:t>
    </dgm:pt>
    <dgm:pt modelId="{5608C398-1B0D-4759-BA1B-05C130E18892}" type="parTrans" cxnId="{FB9C6F9D-4CFC-4680-B130-9436A8AD148C}">
      <dgm:prSet/>
      <dgm:spPr/>
      <dgm:t>
        <a:bodyPr/>
        <a:lstStyle/>
        <a:p>
          <a:endParaRPr lang="en-US"/>
        </a:p>
      </dgm:t>
    </dgm:pt>
    <dgm:pt modelId="{F4FCDE9B-5EFE-420D-B194-A69C564BD231}" type="sibTrans" cxnId="{FB9C6F9D-4CFC-4680-B130-9436A8AD148C}">
      <dgm:prSet/>
      <dgm:spPr/>
      <dgm:t>
        <a:bodyPr/>
        <a:lstStyle/>
        <a:p>
          <a:endParaRPr lang="en-US"/>
        </a:p>
      </dgm:t>
    </dgm:pt>
    <dgm:pt modelId="{30426B9C-FADA-46F3-B454-6B3C85876BC4}">
      <dgm:prSet/>
      <dgm:spPr/>
      <dgm:t>
        <a:bodyPr/>
        <a:lstStyle/>
        <a:p>
          <a:r>
            <a:rPr lang="en-US"/>
            <a:t>WBC 6500-8000/mm3 with a normal differential</a:t>
          </a:r>
        </a:p>
      </dgm:t>
    </dgm:pt>
    <dgm:pt modelId="{30A61236-1053-48AE-8843-D128EDE2F094}" type="parTrans" cxnId="{21126012-51B1-4F2F-89A1-3ED93F5409F5}">
      <dgm:prSet/>
      <dgm:spPr/>
      <dgm:t>
        <a:bodyPr/>
        <a:lstStyle/>
        <a:p>
          <a:endParaRPr lang="en-US"/>
        </a:p>
      </dgm:t>
    </dgm:pt>
    <dgm:pt modelId="{9808422C-0F0F-4571-80AC-E3A16A4321AE}" type="sibTrans" cxnId="{21126012-51B1-4F2F-89A1-3ED93F5409F5}">
      <dgm:prSet/>
      <dgm:spPr/>
      <dgm:t>
        <a:bodyPr/>
        <a:lstStyle/>
        <a:p>
          <a:endParaRPr lang="en-US"/>
        </a:p>
      </dgm:t>
    </dgm:pt>
    <dgm:pt modelId="{CF9D07E2-5A91-4D4A-AB86-856AE58C05CA}">
      <dgm:prSet/>
      <dgm:spPr/>
      <dgm:t>
        <a:bodyPr/>
        <a:lstStyle/>
        <a:p>
          <a:r>
            <a:rPr lang="en-US"/>
            <a:t>MCV 72-74 cubic microns</a:t>
          </a:r>
        </a:p>
      </dgm:t>
    </dgm:pt>
    <dgm:pt modelId="{2EF7BFB8-5E0E-4D1C-BEA7-89ABFB65E517}" type="parTrans" cxnId="{466F9533-5C4D-4A19-BE8C-EBE38D752822}">
      <dgm:prSet/>
      <dgm:spPr/>
      <dgm:t>
        <a:bodyPr/>
        <a:lstStyle/>
        <a:p>
          <a:endParaRPr lang="en-US"/>
        </a:p>
      </dgm:t>
    </dgm:pt>
    <dgm:pt modelId="{FBF2DC9F-3F81-4255-A9C2-446D299AB66C}" type="sibTrans" cxnId="{466F9533-5C4D-4A19-BE8C-EBE38D752822}">
      <dgm:prSet/>
      <dgm:spPr/>
      <dgm:t>
        <a:bodyPr/>
        <a:lstStyle/>
        <a:p>
          <a:endParaRPr lang="en-US"/>
        </a:p>
      </dgm:t>
    </dgm:pt>
    <dgm:pt modelId="{D9559F2A-D922-45BC-990A-D743629E193D}">
      <dgm:prSet/>
      <dgm:spPr/>
      <dgm:t>
        <a:bodyPr/>
        <a:lstStyle/>
        <a:p>
          <a:r>
            <a:rPr lang="en-US"/>
            <a:t>What is in your differential diagnosis? </a:t>
          </a:r>
        </a:p>
      </dgm:t>
    </dgm:pt>
    <dgm:pt modelId="{34074B79-4164-499D-9401-18F74557BF0D}" type="parTrans" cxnId="{CC345438-F3F8-4A05-A361-A05AA18E9C43}">
      <dgm:prSet/>
      <dgm:spPr/>
      <dgm:t>
        <a:bodyPr/>
        <a:lstStyle/>
        <a:p>
          <a:endParaRPr lang="en-US"/>
        </a:p>
      </dgm:t>
    </dgm:pt>
    <dgm:pt modelId="{F5C8A2DB-E7BF-4246-8E41-D118F898D023}" type="sibTrans" cxnId="{CC345438-F3F8-4A05-A361-A05AA18E9C43}">
      <dgm:prSet/>
      <dgm:spPr/>
      <dgm:t>
        <a:bodyPr/>
        <a:lstStyle/>
        <a:p>
          <a:endParaRPr lang="en-US"/>
        </a:p>
      </dgm:t>
    </dgm:pt>
    <dgm:pt modelId="{DDDA8DED-3F53-4865-8ECD-7B72CA9BB8BC}" type="pres">
      <dgm:prSet presAssocID="{B2B8DAB6-E559-4A4C-B072-FFF54DB48C74}" presName="Name0" presStyleCnt="0">
        <dgm:presLayoutVars>
          <dgm:dir/>
          <dgm:animLvl val="lvl"/>
          <dgm:resizeHandles val="exact"/>
        </dgm:presLayoutVars>
      </dgm:prSet>
      <dgm:spPr/>
    </dgm:pt>
    <dgm:pt modelId="{F7E4C17E-827E-4FC5-8D0F-41C3D2267579}" type="pres">
      <dgm:prSet presAssocID="{D9559F2A-D922-45BC-990A-D743629E193D}" presName="boxAndChildren" presStyleCnt="0"/>
      <dgm:spPr/>
    </dgm:pt>
    <dgm:pt modelId="{32F5D570-0D1C-4BC8-8D6B-94790CC709B9}" type="pres">
      <dgm:prSet presAssocID="{D9559F2A-D922-45BC-990A-D743629E193D}" presName="parentTextBox" presStyleLbl="node1" presStyleIdx="0" presStyleCnt="2"/>
      <dgm:spPr/>
    </dgm:pt>
    <dgm:pt modelId="{AD903CA3-BF21-4FF2-91E2-D0E0926728EB}" type="pres">
      <dgm:prSet presAssocID="{BB3E1954-7728-47CE-8C7A-1B335324582C}" presName="sp" presStyleCnt="0"/>
      <dgm:spPr/>
    </dgm:pt>
    <dgm:pt modelId="{CC557BC2-66DB-42BD-BA15-ED0A3472DD28}" type="pres">
      <dgm:prSet presAssocID="{FBCF504B-0B57-4532-9205-83826468E9CE}" presName="arrowAndChildren" presStyleCnt="0"/>
      <dgm:spPr/>
    </dgm:pt>
    <dgm:pt modelId="{FF769AE2-8B01-48D1-BD63-6B82B005815C}" type="pres">
      <dgm:prSet presAssocID="{FBCF504B-0B57-4532-9205-83826468E9CE}" presName="parentTextArrow" presStyleLbl="node1" presStyleIdx="0" presStyleCnt="2"/>
      <dgm:spPr/>
    </dgm:pt>
    <dgm:pt modelId="{1038E625-3A79-4506-A4C3-F314BC8D46EF}" type="pres">
      <dgm:prSet presAssocID="{FBCF504B-0B57-4532-9205-83826468E9CE}" presName="arrow" presStyleLbl="node1" presStyleIdx="1" presStyleCnt="2"/>
      <dgm:spPr/>
    </dgm:pt>
    <dgm:pt modelId="{1A389AAF-A97C-4BE4-AA3A-5E9ACD3CF622}" type="pres">
      <dgm:prSet presAssocID="{FBCF504B-0B57-4532-9205-83826468E9CE}" presName="descendantArrow" presStyleCnt="0"/>
      <dgm:spPr/>
    </dgm:pt>
    <dgm:pt modelId="{66AFF761-7B2D-442D-8308-58303ED12F0D}" type="pres">
      <dgm:prSet presAssocID="{C3085010-BBDB-4EAA-B41B-C4A2B96622D6}" presName="childTextArrow" presStyleLbl="fgAccFollowNode1" presStyleIdx="0" presStyleCnt="5">
        <dgm:presLayoutVars>
          <dgm:bulletEnabled val="1"/>
        </dgm:presLayoutVars>
      </dgm:prSet>
      <dgm:spPr/>
    </dgm:pt>
    <dgm:pt modelId="{80E24FAF-A9E6-4798-B37B-18C4EAD9E4AD}" type="pres">
      <dgm:prSet presAssocID="{971F76AE-A483-449C-BAF9-68B2E615AF92}" presName="childTextArrow" presStyleLbl="fgAccFollowNode1" presStyleIdx="1" presStyleCnt="5">
        <dgm:presLayoutVars>
          <dgm:bulletEnabled val="1"/>
        </dgm:presLayoutVars>
      </dgm:prSet>
      <dgm:spPr/>
    </dgm:pt>
    <dgm:pt modelId="{5E7FF64B-FD61-4858-9EC2-C19854CB2639}" type="pres">
      <dgm:prSet presAssocID="{B7DFE06F-6CD4-4644-AC0C-9A2D2D353945}" presName="childTextArrow" presStyleLbl="fgAccFollowNode1" presStyleIdx="2" presStyleCnt="5">
        <dgm:presLayoutVars>
          <dgm:bulletEnabled val="1"/>
        </dgm:presLayoutVars>
      </dgm:prSet>
      <dgm:spPr/>
    </dgm:pt>
    <dgm:pt modelId="{44ED8D92-0B9D-4104-9EDD-CA0424419607}" type="pres">
      <dgm:prSet presAssocID="{30426B9C-FADA-46F3-B454-6B3C85876BC4}" presName="childTextArrow" presStyleLbl="fgAccFollowNode1" presStyleIdx="3" presStyleCnt="5">
        <dgm:presLayoutVars>
          <dgm:bulletEnabled val="1"/>
        </dgm:presLayoutVars>
      </dgm:prSet>
      <dgm:spPr/>
    </dgm:pt>
    <dgm:pt modelId="{4CDC50D4-7836-4D93-8A32-3ECEF166B6EA}" type="pres">
      <dgm:prSet presAssocID="{CF9D07E2-5A91-4D4A-AB86-856AE58C05CA}" presName="childTextArrow" presStyleLbl="fgAccFollowNode1" presStyleIdx="4" presStyleCnt="5">
        <dgm:presLayoutVars>
          <dgm:bulletEnabled val="1"/>
        </dgm:presLayoutVars>
      </dgm:prSet>
      <dgm:spPr/>
    </dgm:pt>
  </dgm:ptLst>
  <dgm:cxnLst>
    <dgm:cxn modelId="{21126012-51B1-4F2F-89A1-3ED93F5409F5}" srcId="{FBCF504B-0B57-4532-9205-83826468E9CE}" destId="{30426B9C-FADA-46F3-B454-6B3C85876BC4}" srcOrd="3" destOrd="0" parTransId="{30A61236-1053-48AE-8843-D128EDE2F094}" sibTransId="{9808422C-0F0F-4571-80AC-E3A16A4321AE}"/>
    <dgm:cxn modelId="{94EEFC26-67D8-4076-8754-DFC6B3153BC2}" type="presOf" srcId="{D9559F2A-D922-45BC-990A-D743629E193D}" destId="{32F5D570-0D1C-4BC8-8D6B-94790CC709B9}" srcOrd="0" destOrd="0" presId="urn:microsoft.com/office/officeart/2005/8/layout/process4"/>
    <dgm:cxn modelId="{89005629-EE2E-4D4A-8556-5709F136A82B}" type="presOf" srcId="{FBCF504B-0B57-4532-9205-83826468E9CE}" destId="{1038E625-3A79-4506-A4C3-F314BC8D46EF}" srcOrd="1" destOrd="0" presId="urn:microsoft.com/office/officeart/2005/8/layout/process4"/>
    <dgm:cxn modelId="{FF04902F-6794-48E1-9B9A-3F79988B69D9}" srcId="{FBCF504B-0B57-4532-9205-83826468E9CE}" destId="{C3085010-BBDB-4EAA-B41B-C4A2B96622D6}" srcOrd="0" destOrd="0" parTransId="{B255D642-5428-4AA1-8F7E-18EC237160C2}" sibTransId="{71FFE030-C036-4BCA-B2B8-397ED32C4128}"/>
    <dgm:cxn modelId="{466F9533-5C4D-4A19-BE8C-EBE38D752822}" srcId="{FBCF504B-0B57-4532-9205-83826468E9CE}" destId="{CF9D07E2-5A91-4D4A-AB86-856AE58C05CA}" srcOrd="4" destOrd="0" parTransId="{2EF7BFB8-5E0E-4D1C-BEA7-89ABFB65E517}" sibTransId="{FBF2DC9F-3F81-4255-A9C2-446D299AB66C}"/>
    <dgm:cxn modelId="{CC345438-F3F8-4A05-A361-A05AA18E9C43}" srcId="{B2B8DAB6-E559-4A4C-B072-FFF54DB48C74}" destId="{D9559F2A-D922-45BC-990A-D743629E193D}" srcOrd="1" destOrd="0" parTransId="{34074B79-4164-499D-9401-18F74557BF0D}" sibTransId="{F5C8A2DB-E7BF-4246-8E41-D118F898D023}"/>
    <dgm:cxn modelId="{5EE35269-DE8B-4190-BD26-DF29445F8FC4}" type="presOf" srcId="{C3085010-BBDB-4EAA-B41B-C4A2B96622D6}" destId="{66AFF761-7B2D-442D-8308-58303ED12F0D}" srcOrd="0" destOrd="0" presId="urn:microsoft.com/office/officeart/2005/8/layout/process4"/>
    <dgm:cxn modelId="{B93B1570-566F-4750-817C-5EBD06B6D747}" type="presOf" srcId="{B7DFE06F-6CD4-4644-AC0C-9A2D2D353945}" destId="{5E7FF64B-FD61-4858-9EC2-C19854CB2639}" srcOrd="0" destOrd="0" presId="urn:microsoft.com/office/officeart/2005/8/layout/process4"/>
    <dgm:cxn modelId="{21271876-D11A-4CE4-B90C-F1121A97C67B}" type="presOf" srcId="{CF9D07E2-5A91-4D4A-AB86-856AE58C05CA}" destId="{4CDC50D4-7836-4D93-8A32-3ECEF166B6EA}" srcOrd="0" destOrd="0" presId="urn:microsoft.com/office/officeart/2005/8/layout/process4"/>
    <dgm:cxn modelId="{04D9D391-1122-4497-86FC-798C9CAC563F}" srcId="{FBCF504B-0B57-4532-9205-83826468E9CE}" destId="{971F76AE-A483-449C-BAF9-68B2E615AF92}" srcOrd="1" destOrd="0" parTransId="{06C5E974-12C9-47DA-8168-FF5926DF677A}" sibTransId="{FACEB46F-59A8-4C09-8CEF-29CB6494AD68}"/>
    <dgm:cxn modelId="{FB9C6F9D-4CFC-4680-B130-9436A8AD148C}" srcId="{FBCF504B-0B57-4532-9205-83826468E9CE}" destId="{B7DFE06F-6CD4-4644-AC0C-9A2D2D353945}" srcOrd="2" destOrd="0" parTransId="{5608C398-1B0D-4759-BA1B-05C130E18892}" sibTransId="{F4FCDE9B-5EFE-420D-B194-A69C564BD231}"/>
    <dgm:cxn modelId="{4CE57DBA-5D3B-4BBF-A4A2-9279EF2B6370}" type="presOf" srcId="{FBCF504B-0B57-4532-9205-83826468E9CE}" destId="{FF769AE2-8B01-48D1-BD63-6B82B005815C}" srcOrd="0" destOrd="0" presId="urn:microsoft.com/office/officeart/2005/8/layout/process4"/>
    <dgm:cxn modelId="{AF78FFBB-966D-4461-97AD-2BAA46E2FEB2}" type="presOf" srcId="{B2B8DAB6-E559-4A4C-B072-FFF54DB48C74}" destId="{DDDA8DED-3F53-4865-8ECD-7B72CA9BB8BC}" srcOrd="0" destOrd="0" presId="urn:microsoft.com/office/officeart/2005/8/layout/process4"/>
    <dgm:cxn modelId="{B1FB5DE8-08E9-4391-B7DD-C129F9B03441}" type="presOf" srcId="{30426B9C-FADA-46F3-B454-6B3C85876BC4}" destId="{44ED8D92-0B9D-4104-9EDD-CA0424419607}" srcOrd="0" destOrd="0" presId="urn:microsoft.com/office/officeart/2005/8/layout/process4"/>
    <dgm:cxn modelId="{36718CF6-B550-46D7-81F4-079F7EFC7551}" type="presOf" srcId="{971F76AE-A483-449C-BAF9-68B2E615AF92}" destId="{80E24FAF-A9E6-4798-B37B-18C4EAD9E4AD}" srcOrd="0" destOrd="0" presId="urn:microsoft.com/office/officeart/2005/8/layout/process4"/>
    <dgm:cxn modelId="{378306FD-E211-4AF5-AC65-04D1EBC2887F}" srcId="{B2B8DAB6-E559-4A4C-B072-FFF54DB48C74}" destId="{FBCF504B-0B57-4532-9205-83826468E9CE}" srcOrd="0" destOrd="0" parTransId="{884E33C5-4188-46E8-8B87-5CC8131C6A7F}" sibTransId="{BB3E1954-7728-47CE-8C7A-1B335324582C}"/>
    <dgm:cxn modelId="{3F5C8AD5-244E-4B5E-A059-279080EF7804}" type="presParOf" srcId="{DDDA8DED-3F53-4865-8ECD-7B72CA9BB8BC}" destId="{F7E4C17E-827E-4FC5-8D0F-41C3D2267579}" srcOrd="0" destOrd="0" presId="urn:microsoft.com/office/officeart/2005/8/layout/process4"/>
    <dgm:cxn modelId="{BD6DBA56-AC18-48DC-893E-E3D8EFBA316D}" type="presParOf" srcId="{F7E4C17E-827E-4FC5-8D0F-41C3D2267579}" destId="{32F5D570-0D1C-4BC8-8D6B-94790CC709B9}" srcOrd="0" destOrd="0" presId="urn:microsoft.com/office/officeart/2005/8/layout/process4"/>
    <dgm:cxn modelId="{A5F91045-A5E0-480B-8E34-8AF3B17126DE}" type="presParOf" srcId="{DDDA8DED-3F53-4865-8ECD-7B72CA9BB8BC}" destId="{AD903CA3-BF21-4FF2-91E2-D0E0926728EB}" srcOrd="1" destOrd="0" presId="urn:microsoft.com/office/officeart/2005/8/layout/process4"/>
    <dgm:cxn modelId="{56197089-47AE-464B-90F3-80FAB5BACAD9}" type="presParOf" srcId="{DDDA8DED-3F53-4865-8ECD-7B72CA9BB8BC}" destId="{CC557BC2-66DB-42BD-BA15-ED0A3472DD28}" srcOrd="2" destOrd="0" presId="urn:microsoft.com/office/officeart/2005/8/layout/process4"/>
    <dgm:cxn modelId="{59F515E6-A16E-426D-9066-52D09C31B5AC}" type="presParOf" srcId="{CC557BC2-66DB-42BD-BA15-ED0A3472DD28}" destId="{FF769AE2-8B01-48D1-BD63-6B82B005815C}" srcOrd="0" destOrd="0" presId="urn:microsoft.com/office/officeart/2005/8/layout/process4"/>
    <dgm:cxn modelId="{7C197DE6-BA8A-40B6-A04B-A116F7C78374}" type="presParOf" srcId="{CC557BC2-66DB-42BD-BA15-ED0A3472DD28}" destId="{1038E625-3A79-4506-A4C3-F314BC8D46EF}" srcOrd="1" destOrd="0" presId="urn:microsoft.com/office/officeart/2005/8/layout/process4"/>
    <dgm:cxn modelId="{183E11A7-1401-4351-ACF8-10D3899AFAAE}" type="presParOf" srcId="{CC557BC2-66DB-42BD-BA15-ED0A3472DD28}" destId="{1A389AAF-A97C-4BE4-AA3A-5E9ACD3CF622}" srcOrd="2" destOrd="0" presId="urn:microsoft.com/office/officeart/2005/8/layout/process4"/>
    <dgm:cxn modelId="{BEFDB730-7E97-4B49-8540-B67C9465933F}" type="presParOf" srcId="{1A389AAF-A97C-4BE4-AA3A-5E9ACD3CF622}" destId="{66AFF761-7B2D-442D-8308-58303ED12F0D}" srcOrd="0" destOrd="0" presId="urn:microsoft.com/office/officeart/2005/8/layout/process4"/>
    <dgm:cxn modelId="{2308FE64-692C-4D44-8449-1362A4B49852}" type="presParOf" srcId="{1A389AAF-A97C-4BE4-AA3A-5E9ACD3CF622}" destId="{80E24FAF-A9E6-4798-B37B-18C4EAD9E4AD}" srcOrd="1" destOrd="0" presId="urn:microsoft.com/office/officeart/2005/8/layout/process4"/>
    <dgm:cxn modelId="{CD37388D-C238-42DF-A99F-FDF42FB40101}" type="presParOf" srcId="{1A389AAF-A97C-4BE4-AA3A-5E9ACD3CF622}" destId="{5E7FF64B-FD61-4858-9EC2-C19854CB2639}" srcOrd="2" destOrd="0" presId="urn:microsoft.com/office/officeart/2005/8/layout/process4"/>
    <dgm:cxn modelId="{A29EE1ED-59C6-4FFB-96D2-EC37C76EA372}" type="presParOf" srcId="{1A389AAF-A97C-4BE4-AA3A-5E9ACD3CF622}" destId="{44ED8D92-0B9D-4104-9EDD-CA0424419607}" srcOrd="3" destOrd="0" presId="urn:microsoft.com/office/officeart/2005/8/layout/process4"/>
    <dgm:cxn modelId="{3693C112-35B9-45EC-95CC-3C5D7A8698D3}" type="presParOf" srcId="{1A389AAF-A97C-4BE4-AA3A-5E9ACD3CF622}" destId="{4CDC50D4-7836-4D93-8A32-3ECEF166B6EA}" srcOrd="4"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ED196D-0B2E-4C36-939B-3D06CE6E1AA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CB3ABF5-1969-446F-B703-087246A42D4C}">
      <dgm:prSet/>
      <dgm:spPr/>
      <dgm:t>
        <a:bodyPr/>
        <a:lstStyle/>
        <a:p>
          <a:pPr>
            <a:defRPr cap="all"/>
          </a:pPr>
          <a:r>
            <a:rPr lang="en-US"/>
            <a:t>Iron studies are normal. </a:t>
          </a:r>
        </a:p>
      </dgm:t>
    </dgm:pt>
    <dgm:pt modelId="{5D47B833-D13D-4AC1-A3DF-9181D93A702F}" type="parTrans" cxnId="{A48D865B-0441-424E-A7A4-4320CD73203B}">
      <dgm:prSet/>
      <dgm:spPr/>
      <dgm:t>
        <a:bodyPr/>
        <a:lstStyle/>
        <a:p>
          <a:endParaRPr lang="en-US"/>
        </a:p>
      </dgm:t>
    </dgm:pt>
    <dgm:pt modelId="{BFBC3508-5451-42C4-81F2-55EABD8AC523}" type="sibTrans" cxnId="{A48D865B-0441-424E-A7A4-4320CD73203B}">
      <dgm:prSet/>
      <dgm:spPr/>
      <dgm:t>
        <a:bodyPr/>
        <a:lstStyle/>
        <a:p>
          <a:endParaRPr lang="en-US"/>
        </a:p>
      </dgm:t>
    </dgm:pt>
    <dgm:pt modelId="{57F85681-89CF-44A0-ADB2-9889D0BC6D30}">
      <dgm:prSet/>
      <dgm:spPr/>
      <dgm:t>
        <a:bodyPr/>
        <a:lstStyle/>
        <a:p>
          <a:pPr>
            <a:defRPr cap="all"/>
          </a:pPr>
          <a:r>
            <a:rPr lang="en-US"/>
            <a:t>Chemistries, liver function tests, thyroid studies are normal. </a:t>
          </a:r>
        </a:p>
      </dgm:t>
    </dgm:pt>
    <dgm:pt modelId="{36994693-4090-4CE4-B0BF-C6BD7CBC3397}" type="parTrans" cxnId="{DF5FC43D-DD20-45A5-AE94-D28D069335F7}">
      <dgm:prSet/>
      <dgm:spPr/>
      <dgm:t>
        <a:bodyPr/>
        <a:lstStyle/>
        <a:p>
          <a:endParaRPr lang="en-US"/>
        </a:p>
      </dgm:t>
    </dgm:pt>
    <dgm:pt modelId="{60895845-7C12-45B9-9F28-404899F642DB}" type="sibTrans" cxnId="{DF5FC43D-DD20-45A5-AE94-D28D069335F7}">
      <dgm:prSet/>
      <dgm:spPr/>
      <dgm:t>
        <a:bodyPr/>
        <a:lstStyle/>
        <a:p>
          <a:endParaRPr lang="en-US"/>
        </a:p>
      </dgm:t>
    </dgm:pt>
    <dgm:pt modelId="{3DAF56CD-73BE-4A3C-8D0B-2D10C3EC684F}">
      <dgm:prSet/>
      <dgm:spPr/>
      <dgm:t>
        <a:bodyPr/>
        <a:lstStyle/>
        <a:p>
          <a:pPr>
            <a:defRPr cap="all"/>
          </a:pPr>
          <a:r>
            <a:rPr lang="en-US" dirty="0"/>
            <a:t>No history of lead exposure. </a:t>
          </a:r>
        </a:p>
      </dgm:t>
    </dgm:pt>
    <dgm:pt modelId="{DEFFACCB-A0D5-409F-A2A5-4F1F1B3E01FF}" type="parTrans" cxnId="{4DF1F095-A033-4391-9924-0C15D8EA8DA6}">
      <dgm:prSet/>
      <dgm:spPr/>
      <dgm:t>
        <a:bodyPr/>
        <a:lstStyle/>
        <a:p>
          <a:endParaRPr lang="en-US"/>
        </a:p>
      </dgm:t>
    </dgm:pt>
    <dgm:pt modelId="{E792DE08-0F3D-4471-8E36-357DAF0675F2}" type="sibTrans" cxnId="{4DF1F095-A033-4391-9924-0C15D8EA8DA6}">
      <dgm:prSet/>
      <dgm:spPr/>
      <dgm:t>
        <a:bodyPr/>
        <a:lstStyle/>
        <a:p>
          <a:endParaRPr lang="en-US"/>
        </a:p>
      </dgm:t>
    </dgm:pt>
    <dgm:pt modelId="{D54A1B52-666C-4308-9FB4-25F5D8FDC3A5}">
      <dgm:prSet/>
      <dgm:spPr/>
      <dgm:t>
        <a:bodyPr/>
        <a:lstStyle/>
        <a:p>
          <a:pPr>
            <a:defRPr cap="all"/>
          </a:pPr>
          <a:r>
            <a:rPr lang="en-US"/>
            <a:t>You ask to see a peripheral blood smear and one other study. What is it? </a:t>
          </a:r>
        </a:p>
      </dgm:t>
    </dgm:pt>
    <dgm:pt modelId="{2749DA39-9676-4B21-A8A8-4302ADDE589A}" type="parTrans" cxnId="{7BE2AD00-2C30-47B3-90B6-2FBDF8212D5E}">
      <dgm:prSet/>
      <dgm:spPr/>
      <dgm:t>
        <a:bodyPr/>
        <a:lstStyle/>
        <a:p>
          <a:endParaRPr lang="en-US"/>
        </a:p>
      </dgm:t>
    </dgm:pt>
    <dgm:pt modelId="{A01DD3DE-9190-4194-B519-6911676E927C}" type="sibTrans" cxnId="{7BE2AD00-2C30-47B3-90B6-2FBDF8212D5E}">
      <dgm:prSet/>
      <dgm:spPr/>
      <dgm:t>
        <a:bodyPr/>
        <a:lstStyle/>
        <a:p>
          <a:endParaRPr lang="en-US"/>
        </a:p>
      </dgm:t>
    </dgm:pt>
    <dgm:pt modelId="{767E3EAA-1F2E-4D97-80AF-B92B1F03103D}" type="pres">
      <dgm:prSet presAssocID="{18ED196D-0B2E-4C36-939B-3D06CE6E1AA5}" presName="root" presStyleCnt="0">
        <dgm:presLayoutVars>
          <dgm:dir/>
          <dgm:resizeHandles val="exact"/>
        </dgm:presLayoutVars>
      </dgm:prSet>
      <dgm:spPr/>
    </dgm:pt>
    <dgm:pt modelId="{2E0BFEE5-F6C4-4B4F-BB2D-2E6D74078A11}" type="pres">
      <dgm:prSet presAssocID="{4CB3ABF5-1969-446F-B703-087246A42D4C}" presName="compNode" presStyleCnt="0"/>
      <dgm:spPr/>
    </dgm:pt>
    <dgm:pt modelId="{8CAAAE6F-762D-4890-B08A-C6B8F8C1C0F9}" type="pres">
      <dgm:prSet presAssocID="{4CB3ABF5-1969-446F-B703-087246A42D4C}" presName="iconBgRect" presStyleLbl="bgShp" presStyleIdx="0" presStyleCnt="4"/>
      <dgm:spPr/>
    </dgm:pt>
    <dgm:pt modelId="{7163E80A-F026-4528-8FC0-405A9F632B26}" type="pres">
      <dgm:prSet presAssocID="{4CB3ABF5-1969-446F-B703-087246A42D4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olf Clubs"/>
        </a:ext>
      </dgm:extLst>
    </dgm:pt>
    <dgm:pt modelId="{2CE26113-86B3-4E2C-A0B5-99271BE04B97}" type="pres">
      <dgm:prSet presAssocID="{4CB3ABF5-1969-446F-B703-087246A42D4C}" presName="spaceRect" presStyleCnt="0"/>
      <dgm:spPr/>
    </dgm:pt>
    <dgm:pt modelId="{7DE86229-4E06-4CFD-87C0-1E922501B037}" type="pres">
      <dgm:prSet presAssocID="{4CB3ABF5-1969-446F-B703-087246A42D4C}" presName="textRect" presStyleLbl="revTx" presStyleIdx="0" presStyleCnt="4">
        <dgm:presLayoutVars>
          <dgm:chMax val="1"/>
          <dgm:chPref val="1"/>
        </dgm:presLayoutVars>
      </dgm:prSet>
      <dgm:spPr/>
    </dgm:pt>
    <dgm:pt modelId="{93E91E6D-E36D-4CE9-825B-B34AEF0B6D12}" type="pres">
      <dgm:prSet presAssocID="{BFBC3508-5451-42C4-81F2-55EABD8AC523}" presName="sibTrans" presStyleCnt="0"/>
      <dgm:spPr/>
    </dgm:pt>
    <dgm:pt modelId="{A851DC9E-3DC0-4723-8260-3B927BAD95C6}" type="pres">
      <dgm:prSet presAssocID="{57F85681-89CF-44A0-ADB2-9889D0BC6D30}" presName="compNode" presStyleCnt="0"/>
      <dgm:spPr/>
    </dgm:pt>
    <dgm:pt modelId="{CB1CFF4D-69C6-46A1-A737-336CB570A246}" type="pres">
      <dgm:prSet presAssocID="{57F85681-89CF-44A0-ADB2-9889D0BC6D30}" presName="iconBgRect" presStyleLbl="bgShp" presStyleIdx="1" presStyleCnt="4"/>
      <dgm:spPr/>
    </dgm:pt>
    <dgm:pt modelId="{5302C53A-592F-48BA-A1DC-14A69BB63F45}" type="pres">
      <dgm:prSet presAssocID="{57F85681-89CF-44A0-ADB2-9889D0BC6D3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m de știință"/>
        </a:ext>
      </dgm:extLst>
    </dgm:pt>
    <dgm:pt modelId="{CB637070-E6C3-4F53-8C15-DAD6C4157592}" type="pres">
      <dgm:prSet presAssocID="{57F85681-89CF-44A0-ADB2-9889D0BC6D30}" presName="spaceRect" presStyleCnt="0"/>
      <dgm:spPr/>
    </dgm:pt>
    <dgm:pt modelId="{F93167EB-E587-41FA-8C34-0725316AA6C2}" type="pres">
      <dgm:prSet presAssocID="{57F85681-89CF-44A0-ADB2-9889D0BC6D30}" presName="textRect" presStyleLbl="revTx" presStyleIdx="1" presStyleCnt="4">
        <dgm:presLayoutVars>
          <dgm:chMax val="1"/>
          <dgm:chPref val="1"/>
        </dgm:presLayoutVars>
      </dgm:prSet>
      <dgm:spPr/>
    </dgm:pt>
    <dgm:pt modelId="{BF4CAADD-E236-4AA2-9DFE-E2745E494916}" type="pres">
      <dgm:prSet presAssocID="{60895845-7C12-45B9-9F28-404899F642DB}" presName="sibTrans" presStyleCnt="0"/>
      <dgm:spPr/>
    </dgm:pt>
    <dgm:pt modelId="{978382A0-8241-4FF9-8336-6E9C9B79F6ED}" type="pres">
      <dgm:prSet presAssocID="{3DAF56CD-73BE-4A3C-8D0B-2D10C3EC684F}" presName="compNode" presStyleCnt="0"/>
      <dgm:spPr/>
    </dgm:pt>
    <dgm:pt modelId="{357D5276-4A7D-49C6-BBF9-2153E5894403}" type="pres">
      <dgm:prSet presAssocID="{3DAF56CD-73BE-4A3C-8D0B-2D10C3EC684F}" presName="iconBgRect" presStyleLbl="bgShp" presStyleIdx="2" presStyleCnt="4"/>
      <dgm:spPr/>
    </dgm:pt>
    <dgm:pt modelId="{F723249B-CCE6-4222-B256-BC0801F5FC30}" type="pres">
      <dgm:prSet presAssocID="{3DAF56CD-73BE-4A3C-8D0B-2D10C3EC684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activ"/>
        </a:ext>
      </dgm:extLst>
    </dgm:pt>
    <dgm:pt modelId="{97536DF7-7289-485F-824A-8A96B42446B2}" type="pres">
      <dgm:prSet presAssocID="{3DAF56CD-73BE-4A3C-8D0B-2D10C3EC684F}" presName="spaceRect" presStyleCnt="0"/>
      <dgm:spPr/>
    </dgm:pt>
    <dgm:pt modelId="{DF56B42B-FC2F-481C-B4FE-F05342D3C1B3}" type="pres">
      <dgm:prSet presAssocID="{3DAF56CD-73BE-4A3C-8D0B-2D10C3EC684F}" presName="textRect" presStyleLbl="revTx" presStyleIdx="2" presStyleCnt="4">
        <dgm:presLayoutVars>
          <dgm:chMax val="1"/>
          <dgm:chPref val="1"/>
        </dgm:presLayoutVars>
      </dgm:prSet>
      <dgm:spPr/>
    </dgm:pt>
    <dgm:pt modelId="{285465EE-A8F6-4B79-8021-1B03945AFD8E}" type="pres">
      <dgm:prSet presAssocID="{E792DE08-0F3D-4471-8E36-357DAF0675F2}" presName="sibTrans" presStyleCnt="0"/>
      <dgm:spPr/>
    </dgm:pt>
    <dgm:pt modelId="{69E265D7-2701-4DF9-986C-3589A16D155B}" type="pres">
      <dgm:prSet presAssocID="{D54A1B52-666C-4308-9FB4-25F5D8FDC3A5}" presName="compNode" presStyleCnt="0"/>
      <dgm:spPr/>
    </dgm:pt>
    <dgm:pt modelId="{4F22FB4F-F887-4495-AA04-2BD71CBD11AB}" type="pres">
      <dgm:prSet presAssocID="{D54A1B52-666C-4308-9FB4-25F5D8FDC3A5}" presName="iconBgRect" presStyleLbl="bgShp" presStyleIdx="3" presStyleCnt="4"/>
      <dgm:spPr/>
    </dgm:pt>
    <dgm:pt modelId="{9001582D-65E6-43FF-AF8A-F4212DCA192A}" type="pres">
      <dgm:prSet presAssocID="{D54A1B52-666C-4308-9FB4-25F5D8FDC3A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nichi"/>
        </a:ext>
      </dgm:extLst>
    </dgm:pt>
    <dgm:pt modelId="{025441BF-662E-43A4-860E-20766EC46A31}" type="pres">
      <dgm:prSet presAssocID="{D54A1B52-666C-4308-9FB4-25F5D8FDC3A5}" presName="spaceRect" presStyleCnt="0"/>
      <dgm:spPr/>
    </dgm:pt>
    <dgm:pt modelId="{DB255158-15AC-48DD-8205-91AA43D65332}" type="pres">
      <dgm:prSet presAssocID="{D54A1B52-666C-4308-9FB4-25F5D8FDC3A5}" presName="textRect" presStyleLbl="revTx" presStyleIdx="3" presStyleCnt="4">
        <dgm:presLayoutVars>
          <dgm:chMax val="1"/>
          <dgm:chPref val="1"/>
        </dgm:presLayoutVars>
      </dgm:prSet>
      <dgm:spPr/>
    </dgm:pt>
  </dgm:ptLst>
  <dgm:cxnLst>
    <dgm:cxn modelId="{7BE2AD00-2C30-47B3-90B6-2FBDF8212D5E}" srcId="{18ED196D-0B2E-4C36-939B-3D06CE6E1AA5}" destId="{D54A1B52-666C-4308-9FB4-25F5D8FDC3A5}" srcOrd="3" destOrd="0" parTransId="{2749DA39-9676-4B21-A8A8-4302ADDE589A}" sibTransId="{A01DD3DE-9190-4194-B519-6911676E927C}"/>
    <dgm:cxn modelId="{4558780A-9D47-4BD1-88F0-47D14237E6EF}" type="presOf" srcId="{18ED196D-0B2E-4C36-939B-3D06CE6E1AA5}" destId="{767E3EAA-1F2E-4D97-80AF-B92B1F03103D}" srcOrd="0" destOrd="0" presId="urn:microsoft.com/office/officeart/2018/5/layout/IconCircleLabelList"/>
    <dgm:cxn modelId="{9DE9E60F-12B7-43D3-A503-C3E544E6846C}" type="presOf" srcId="{4CB3ABF5-1969-446F-B703-087246A42D4C}" destId="{7DE86229-4E06-4CFD-87C0-1E922501B037}" srcOrd="0" destOrd="0" presId="urn:microsoft.com/office/officeart/2018/5/layout/IconCircleLabelList"/>
    <dgm:cxn modelId="{9BF07A26-3405-4BFA-8E65-FEF27927F5EB}" type="presOf" srcId="{D54A1B52-666C-4308-9FB4-25F5D8FDC3A5}" destId="{DB255158-15AC-48DD-8205-91AA43D65332}" srcOrd="0" destOrd="0" presId="urn:microsoft.com/office/officeart/2018/5/layout/IconCircleLabelList"/>
    <dgm:cxn modelId="{DF5FC43D-DD20-45A5-AE94-D28D069335F7}" srcId="{18ED196D-0B2E-4C36-939B-3D06CE6E1AA5}" destId="{57F85681-89CF-44A0-ADB2-9889D0BC6D30}" srcOrd="1" destOrd="0" parTransId="{36994693-4090-4CE4-B0BF-C6BD7CBC3397}" sibTransId="{60895845-7C12-45B9-9F28-404899F642DB}"/>
    <dgm:cxn modelId="{A48D865B-0441-424E-A7A4-4320CD73203B}" srcId="{18ED196D-0B2E-4C36-939B-3D06CE6E1AA5}" destId="{4CB3ABF5-1969-446F-B703-087246A42D4C}" srcOrd="0" destOrd="0" parTransId="{5D47B833-D13D-4AC1-A3DF-9181D93A702F}" sibTransId="{BFBC3508-5451-42C4-81F2-55EABD8AC523}"/>
    <dgm:cxn modelId="{4DF1F095-A033-4391-9924-0C15D8EA8DA6}" srcId="{18ED196D-0B2E-4C36-939B-3D06CE6E1AA5}" destId="{3DAF56CD-73BE-4A3C-8D0B-2D10C3EC684F}" srcOrd="2" destOrd="0" parTransId="{DEFFACCB-A0D5-409F-A2A5-4F1F1B3E01FF}" sibTransId="{E792DE08-0F3D-4471-8E36-357DAF0675F2}"/>
    <dgm:cxn modelId="{C40C92AB-7DEE-4ED7-8873-594CA0A2F9D4}" type="presOf" srcId="{3DAF56CD-73BE-4A3C-8D0B-2D10C3EC684F}" destId="{DF56B42B-FC2F-481C-B4FE-F05342D3C1B3}" srcOrd="0" destOrd="0" presId="urn:microsoft.com/office/officeart/2018/5/layout/IconCircleLabelList"/>
    <dgm:cxn modelId="{1C643ED3-EEDE-4384-B200-0CDC31165DC7}" type="presOf" srcId="{57F85681-89CF-44A0-ADB2-9889D0BC6D30}" destId="{F93167EB-E587-41FA-8C34-0725316AA6C2}" srcOrd="0" destOrd="0" presId="urn:microsoft.com/office/officeart/2018/5/layout/IconCircleLabelList"/>
    <dgm:cxn modelId="{809B51E7-F3DB-40DD-8E70-C08B87DB8EE2}" type="presParOf" srcId="{767E3EAA-1F2E-4D97-80AF-B92B1F03103D}" destId="{2E0BFEE5-F6C4-4B4F-BB2D-2E6D74078A11}" srcOrd="0" destOrd="0" presId="urn:microsoft.com/office/officeart/2018/5/layout/IconCircleLabelList"/>
    <dgm:cxn modelId="{A5F39DC9-1409-4521-8EBD-62A4AF1F7F8D}" type="presParOf" srcId="{2E0BFEE5-F6C4-4B4F-BB2D-2E6D74078A11}" destId="{8CAAAE6F-762D-4890-B08A-C6B8F8C1C0F9}" srcOrd="0" destOrd="0" presId="urn:microsoft.com/office/officeart/2018/5/layout/IconCircleLabelList"/>
    <dgm:cxn modelId="{8FEC59B4-18B7-4BBE-BEFA-FFF91DB08499}" type="presParOf" srcId="{2E0BFEE5-F6C4-4B4F-BB2D-2E6D74078A11}" destId="{7163E80A-F026-4528-8FC0-405A9F632B26}" srcOrd="1" destOrd="0" presId="urn:microsoft.com/office/officeart/2018/5/layout/IconCircleLabelList"/>
    <dgm:cxn modelId="{66FC1B4B-96C9-4020-A0EC-77F9BB255768}" type="presParOf" srcId="{2E0BFEE5-F6C4-4B4F-BB2D-2E6D74078A11}" destId="{2CE26113-86B3-4E2C-A0B5-99271BE04B97}" srcOrd="2" destOrd="0" presId="urn:microsoft.com/office/officeart/2018/5/layout/IconCircleLabelList"/>
    <dgm:cxn modelId="{C64B47C4-A932-41C0-B9D3-4705E841752B}" type="presParOf" srcId="{2E0BFEE5-F6C4-4B4F-BB2D-2E6D74078A11}" destId="{7DE86229-4E06-4CFD-87C0-1E922501B037}" srcOrd="3" destOrd="0" presId="urn:microsoft.com/office/officeart/2018/5/layout/IconCircleLabelList"/>
    <dgm:cxn modelId="{3EFCB05D-52F6-45ED-8732-AE274C398FDA}" type="presParOf" srcId="{767E3EAA-1F2E-4D97-80AF-B92B1F03103D}" destId="{93E91E6D-E36D-4CE9-825B-B34AEF0B6D12}" srcOrd="1" destOrd="0" presId="urn:microsoft.com/office/officeart/2018/5/layout/IconCircleLabelList"/>
    <dgm:cxn modelId="{B420869C-F029-49E1-A8CF-DED7E23B5A10}" type="presParOf" srcId="{767E3EAA-1F2E-4D97-80AF-B92B1F03103D}" destId="{A851DC9E-3DC0-4723-8260-3B927BAD95C6}" srcOrd="2" destOrd="0" presId="urn:microsoft.com/office/officeart/2018/5/layout/IconCircleLabelList"/>
    <dgm:cxn modelId="{496A0C02-320F-425F-9EA0-F15C4BFFC1D0}" type="presParOf" srcId="{A851DC9E-3DC0-4723-8260-3B927BAD95C6}" destId="{CB1CFF4D-69C6-46A1-A737-336CB570A246}" srcOrd="0" destOrd="0" presId="urn:microsoft.com/office/officeart/2018/5/layout/IconCircleLabelList"/>
    <dgm:cxn modelId="{11B5769E-3849-4163-8335-12C061605DC0}" type="presParOf" srcId="{A851DC9E-3DC0-4723-8260-3B927BAD95C6}" destId="{5302C53A-592F-48BA-A1DC-14A69BB63F45}" srcOrd="1" destOrd="0" presId="urn:microsoft.com/office/officeart/2018/5/layout/IconCircleLabelList"/>
    <dgm:cxn modelId="{BB0984B5-D63F-43F4-9691-D7CC1819E462}" type="presParOf" srcId="{A851DC9E-3DC0-4723-8260-3B927BAD95C6}" destId="{CB637070-E6C3-4F53-8C15-DAD6C4157592}" srcOrd="2" destOrd="0" presId="urn:microsoft.com/office/officeart/2018/5/layout/IconCircleLabelList"/>
    <dgm:cxn modelId="{81B828E8-CAD1-40A2-817D-2CCC1F899E4D}" type="presParOf" srcId="{A851DC9E-3DC0-4723-8260-3B927BAD95C6}" destId="{F93167EB-E587-41FA-8C34-0725316AA6C2}" srcOrd="3" destOrd="0" presId="urn:microsoft.com/office/officeart/2018/5/layout/IconCircleLabelList"/>
    <dgm:cxn modelId="{B99CBA4C-2DBA-40F7-B727-5E0634D8EE11}" type="presParOf" srcId="{767E3EAA-1F2E-4D97-80AF-B92B1F03103D}" destId="{BF4CAADD-E236-4AA2-9DFE-E2745E494916}" srcOrd="3" destOrd="0" presId="urn:microsoft.com/office/officeart/2018/5/layout/IconCircleLabelList"/>
    <dgm:cxn modelId="{C8B8D782-DD21-432D-89DB-F642449F31A4}" type="presParOf" srcId="{767E3EAA-1F2E-4D97-80AF-B92B1F03103D}" destId="{978382A0-8241-4FF9-8336-6E9C9B79F6ED}" srcOrd="4" destOrd="0" presId="urn:microsoft.com/office/officeart/2018/5/layout/IconCircleLabelList"/>
    <dgm:cxn modelId="{14FCAFD5-F495-4C66-9FDD-12F0A61CA4F8}" type="presParOf" srcId="{978382A0-8241-4FF9-8336-6E9C9B79F6ED}" destId="{357D5276-4A7D-49C6-BBF9-2153E5894403}" srcOrd="0" destOrd="0" presId="urn:microsoft.com/office/officeart/2018/5/layout/IconCircleLabelList"/>
    <dgm:cxn modelId="{FFFBFEAC-AC5C-4B95-9B8B-9D98F2811658}" type="presParOf" srcId="{978382A0-8241-4FF9-8336-6E9C9B79F6ED}" destId="{F723249B-CCE6-4222-B256-BC0801F5FC30}" srcOrd="1" destOrd="0" presId="urn:microsoft.com/office/officeart/2018/5/layout/IconCircleLabelList"/>
    <dgm:cxn modelId="{6D1CE3BB-FA2E-46FD-86FB-E0384A7063CE}" type="presParOf" srcId="{978382A0-8241-4FF9-8336-6E9C9B79F6ED}" destId="{97536DF7-7289-485F-824A-8A96B42446B2}" srcOrd="2" destOrd="0" presId="urn:microsoft.com/office/officeart/2018/5/layout/IconCircleLabelList"/>
    <dgm:cxn modelId="{DFCFA364-4A41-4A46-95F7-210BA97C9FFC}" type="presParOf" srcId="{978382A0-8241-4FF9-8336-6E9C9B79F6ED}" destId="{DF56B42B-FC2F-481C-B4FE-F05342D3C1B3}" srcOrd="3" destOrd="0" presId="urn:microsoft.com/office/officeart/2018/5/layout/IconCircleLabelList"/>
    <dgm:cxn modelId="{8B263E2F-4BBD-4200-8244-714A6FF317E5}" type="presParOf" srcId="{767E3EAA-1F2E-4D97-80AF-B92B1F03103D}" destId="{285465EE-A8F6-4B79-8021-1B03945AFD8E}" srcOrd="5" destOrd="0" presId="urn:microsoft.com/office/officeart/2018/5/layout/IconCircleLabelList"/>
    <dgm:cxn modelId="{7D702C95-9A4D-4577-8EF9-6E0F310A6694}" type="presParOf" srcId="{767E3EAA-1F2E-4D97-80AF-B92B1F03103D}" destId="{69E265D7-2701-4DF9-986C-3589A16D155B}" srcOrd="6" destOrd="0" presId="urn:microsoft.com/office/officeart/2018/5/layout/IconCircleLabelList"/>
    <dgm:cxn modelId="{4E9CC410-85AE-4F6A-9ABC-ED33A1E19C7E}" type="presParOf" srcId="{69E265D7-2701-4DF9-986C-3589A16D155B}" destId="{4F22FB4F-F887-4495-AA04-2BD71CBD11AB}" srcOrd="0" destOrd="0" presId="urn:microsoft.com/office/officeart/2018/5/layout/IconCircleLabelList"/>
    <dgm:cxn modelId="{E72023E0-DC43-4A72-A117-1E650A2139AB}" type="presParOf" srcId="{69E265D7-2701-4DF9-986C-3589A16D155B}" destId="{9001582D-65E6-43FF-AF8A-F4212DCA192A}" srcOrd="1" destOrd="0" presId="urn:microsoft.com/office/officeart/2018/5/layout/IconCircleLabelList"/>
    <dgm:cxn modelId="{9445DC61-7D4D-489D-AA93-19354779D8A2}" type="presParOf" srcId="{69E265D7-2701-4DF9-986C-3589A16D155B}" destId="{025441BF-662E-43A4-860E-20766EC46A31}" srcOrd="2" destOrd="0" presId="urn:microsoft.com/office/officeart/2018/5/layout/IconCircleLabelList"/>
    <dgm:cxn modelId="{6CB5F879-5514-4BD6-A53E-687564AC4F78}" type="presParOf" srcId="{69E265D7-2701-4DF9-986C-3589A16D155B}" destId="{DB255158-15AC-48DD-8205-91AA43D6533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778E55-9F0A-46EB-9E6F-458BC22E61FD}"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2D099A61-428A-439D-A8DD-3D6A53C796AF}">
      <dgm:prSet/>
      <dgm:spPr/>
      <dgm:t>
        <a:bodyPr/>
        <a:lstStyle/>
        <a:p>
          <a:r>
            <a:rPr lang="en-US" dirty="0"/>
            <a:t>Physical exam is significant for pale sclera and an AV shunt in his left arm. </a:t>
          </a:r>
        </a:p>
      </dgm:t>
    </dgm:pt>
    <dgm:pt modelId="{7DC25D95-4898-4BCC-B1AC-BB7D28A8170A}" type="parTrans" cxnId="{CB7A814C-86A2-4117-9930-58194CF05EF2}">
      <dgm:prSet/>
      <dgm:spPr/>
      <dgm:t>
        <a:bodyPr/>
        <a:lstStyle/>
        <a:p>
          <a:endParaRPr lang="en-US"/>
        </a:p>
      </dgm:t>
    </dgm:pt>
    <dgm:pt modelId="{E42DF313-5EB2-431B-A714-82AB93E37C52}" type="sibTrans" cxnId="{CB7A814C-86A2-4117-9930-58194CF05EF2}">
      <dgm:prSet/>
      <dgm:spPr/>
      <dgm:t>
        <a:bodyPr/>
        <a:lstStyle/>
        <a:p>
          <a:endParaRPr lang="en-US"/>
        </a:p>
      </dgm:t>
    </dgm:pt>
    <dgm:pt modelId="{5C83A20D-0576-4187-BFE4-671D6A16DC6F}">
      <dgm:prSet/>
      <dgm:spPr/>
      <dgm:t>
        <a:bodyPr/>
        <a:lstStyle/>
        <a:p>
          <a:r>
            <a:rPr lang="en-US"/>
            <a:t>CBC: </a:t>
          </a:r>
        </a:p>
      </dgm:t>
    </dgm:pt>
    <dgm:pt modelId="{182C30D1-A131-409D-ADA2-DD34295495B5}" type="parTrans" cxnId="{CF1E19CB-AF5B-4C78-A7CC-9CD2978A44D9}">
      <dgm:prSet/>
      <dgm:spPr/>
      <dgm:t>
        <a:bodyPr/>
        <a:lstStyle/>
        <a:p>
          <a:endParaRPr lang="en-US"/>
        </a:p>
      </dgm:t>
    </dgm:pt>
    <dgm:pt modelId="{718169DC-AC8C-4089-9C64-FCAEB67664CB}" type="sibTrans" cxnId="{CF1E19CB-AF5B-4C78-A7CC-9CD2978A44D9}">
      <dgm:prSet/>
      <dgm:spPr/>
      <dgm:t>
        <a:bodyPr/>
        <a:lstStyle/>
        <a:p>
          <a:endParaRPr lang="en-US"/>
        </a:p>
      </dgm:t>
    </dgm:pt>
    <dgm:pt modelId="{471BA564-2092-4C93-B045-76A13EB520C5}">
      <dgm:prSet/>
      <dgm:spPr/>
      <dgm:t>
        <a:bodyPr/>
        <a:lstStyle/>
        <a:p>
          <a:r>
            <a:rPr lang="en-US"/>
            <a:t>WBC 6400/mm3</a:t>
          </a:r>
        </a:p>
      </dgm:t>
    </dgm:pt>
    <dgm:pt modelId="{F921A43F-444D-4B52-8EFA-A2474FAD6505}" type="parTrans" cxnId="{2C7C8D23-05A8-4248-834E-ECB8EE703458}">
      <dgm:prSet/>
      <dgm:spPr/>
      <dgm:t>
        <a:bodyPr/>
        <a:lstStyle/>
        <a:p>
          <a:endParaRPr lang="en-US"/>
        </a:p>
      </dgm:t>
    </dgm:pt>
    <dgm:pt modelId="{2BE15905-8006-4C0A-8893-412A4C80C454}" type="sibTrans" cxnId="{2C7C8D23-05A8-4248-834E-ECB8EE703458}">
      <dgm:prSet/>
      <dgm:spPr/>
      <dgm:t>
        <a:bodyPr/>
        <a:lstStyle/>
        <a:p>
          <a:endParaRPr lang="en-US"/>
        </a:p>
      </dgm:t>
    </dgm:pt>
    <dgm:pt modelId="{3DA98DC4-E878-49CC-A4A7-125E70D28988}">
      <dgm:prSet/>
      <dgm:spPr/>
      <dgm:t>
        <a:bodyPr/>
        <a:lstStyle/>
        <a:p>
          <a:r>
            <a:rPr lang="en-US" dirty="0"/>
            <a:t>Hgb 7.6 g/dL</a:t>
          </a:r>
        </a:p>
      </dgm:t>
    </dgm:pt>
    <dgm:pt modelId="{A266A279-F0B9-470F-A287-13093A1AC660}" type="parTrans" cxnId="{9F991196-086A-4F4A-A5FF-D74226D01A71}">
      <dgm:prSet/>
      <dgm:spPr/>
      <dgm:t>
        <a:bodyPr/>
        <a:lstStyle/>
        <a:p>
          <a:endParaRPr lang="en-US"/>
        </a:p>
      </dgm:t>
    </dgm:pt>
    <dgm:pt modelId="{6C08ADE5-0FE7-4997-83BB-BA9F2365EFB3}" type="sibTrans" cxnId="{9F991196-086A-4F4A-A5FF-D74226D01A71}">
      <dgm:prSet/>
      <dgm:spPr/>
      <dgm:t>
        <a:bodyPr/>
        <a:lstStyle/>
        <a:p>
          <a:endParaRPr lang="en-US"/>
        </a:p>
      </dgm:t>
    </dgm:pt>
    <dgm:pt modelId="{B07DD6B1-B5A3-45EE-B184-76DBBA1BE462}">
      <dgm:prSet/>
      <dgm:spPr/>
      <dgm:t>
        <a:bodyPr/>
        <a:lstStyle/>
        <a:p>
          <a:r>
            <a:rPr lang="en-US"/>
            <a:t>HCT 23.8%</a:t>
          </a:r>
        </a:p>
      </dgm:t>
    </dgm:pt>
    <dgm:pt modelId="{F8B739F5-BF0C-486C-9175-6C48E429FE4F}" type="parTrans" cxnId="{C72272B7-A183-421B-A54A-133B28526723}">
      <dgm:prSet/>
      <dgm:spPr/>
      <dgm:t>
        <a:bodyPr/>
        <a:lstStyle/>
        <a:p>
          <a:endParaRPr lang="en-US"/>
        </a:p>
      </dgm:t>
    </dgm:pt>
    <dgm:pt modelId="{2F4F3B8F-0E74-43DA-95D9-979E75517ACB}" type="sibTrans" cxnId="{C72272B7-A183-421B-A54A-133B28526723}">
      <dgm:prSet/>
      <dgm:spPr/>
      <dgm:t>
        <a:bodyPr/>
        <a:lstStyle/>
        <a:p>
          <a:endParaRPr lang="en-US"/>
        </a:p>
      </dgm:t>
    </dgm:pt>
    <dgm:pt modelId="{66DC219E-5B64-49A1-80D4-A1A547B48AF8}">
      <dgm:prSet/>
      <dgm:spPr/>
      <dgm:t>
        <a:bodyPr/>
        <a:lstStyle/>
        <a:p>
          <a:r>
            <a:rPr lang="en-US"/>
            <a:t>Platelet 242,000/mm3</a:t>
          </a:r>
        </a:p>
      </dgm:t>
    </dgm:pt>
    <dgm:pt modelId="{702039A7-B1A2-4D0C-9152-EA3FD0740933}" type="parTrans" cxnId="{FC5D03E5-49AB-4D4D-A25B-4D356FFDEB77}">
      <dgm:prSet/>
      <dgm:spPr/>
      <dgm:t>
        <a:bodyPr/>
        <a:lstStyle/>
        <a:p>
          <a:endParaRPr lang="en-US"/>
        </a:p>
      </dgm:t>
    </dgm:pt>
    <dgm:pt modelId="{93A922B6-6161-4F98-8041-946A28E49A0B}" type="sibTrans" cxnId="{FC5D03E5-49AB-4D4D-A25B-4D356FFDEB77}">
      <dgm:prSet/>
      <dgm:spPr/>
      <dgm:t>
        <a:bodyPr/>
        <a:lstStyle/>
        <a:p>
          <a:endParaRPr lang="en-US"/>
        </a:p>
      </dgm:t>
    </dgm:pt>
    <dgm:pt modelId="{63CD9AD2-1FE2-4CCB-BB93-C23A527C7D28}">
      <dgm:prSet/>
      <dgm:spPr/>
      <dgm:t>
        <a:bodyPr/>
        <a:lstStyle/>
        <a:p>
          <a:r>
            <a:rPr lang="en-US"/>
            <a:t>MCV 78/mm3</a:t>
          </a:r>
        </a:p>
      </dgm:t>
    </dgm:pt>
    <dgm:pt modelId="{CEFA2502-2D34-4D36-8725-F16AC01A1D1C}" type="parTrans" cxnId="{A3638594-6A28-4D99-BCCD-9B3C11577460}">
      <dgm:prSet/>
      <dgm:spPr/>
      <dgm:t>
        <a:bodyPr/>
        <a:lstStyle/>
        <a:p>
          <a:endParaRPr lang="en-US"/>
        </a:p>
      </dgm:t>
    </dgm:pt>
    <dgm:pt modelId="{9EB2A2FF-26B5-4BAB-987B-8A13F86E9021}" type="sibTrans" cxnId="{A3638594-6A28-4D99-BCCD-9B3C11577460}">
      <dgm:prSet/>
      <dgm:spPr/>
      <dgm:t>
        <a:bodyPr/>
        <a:lstStyle/>
        <a:p>
          <a:endParaRPr lang="en-US"/>
        </a:p>
      </dgm:t>
    </dgm:pt>
    <dgm:pt modelId="{64363818-8FE2-410D-B791-2F0A29FFFDC4}" type="pres">
      <dgm:prSet presAssocID="{EA778E55-9F0A-46EB-9E6F-458BC22E61FD}" presName="Name0" presStyleCnt="0">
        <dgm:presLayoutVars>
          <dgm:dir/>
          <dgm:animLvl val="lvl"/>
          <dgm:resizeHandles val="exact"/>
        </dgm:presLayoutVars>
      </dgm:prSet>
      <dgm:spPr/>
    </dgm:pt>
    <dgm:pt modelId="{B55C7795-72CF-4D1B-9AF7-D0E0C082F429}" type="pres">
      <dgm:prSet presAssocID="{5C83A20D-0576-4187-BFE4-671D6A16DC6F}" presName="boxAndChildren" presStyleCnt="0"/>
      <dgm:spPr/>
    </dgm:pt>
    <dgm:pt modelId="{A043396C-195B-4D5C-B961-1DCBB8BC3F12}" type="pres">
      <dgm:prSet presAssocID="{5C83A20D-0576-4187-BFE4-671D6A16DC6F}" presName="parentTextBox" presStyleLbl="node1" presStyleIdx="0" presStyleCnt="2"/>
      <dgm:spPr/>
    </dgm:pt>
    <dgm:pt modelId="{B9E3C0B4-59EA-45A9-B726-199160AE7F93}" type="pres">
      <dgm:prSet presAssocID="{5C83A20D-0576-4187-BFE4-671D6A16DC6F}" presName="entireBox" presStyleLbl="node1" presStyleIdx="0" presStyleCnt="2"/>
      <dgm:spPr/>
    </dgm:pt>
    <dgm:pt modelId="{6030F64B-D3B7-46E7-A8A2-D9BCB7FE0E90}" type="pres">
      <dgm:prSet presAssocID="{5C83A20D-0576-4187-BFE4-671D6A16DC6F}" presName="descendantBox" presStyleCnt="0"/>
      <dgm:spPr/>
    </dgm:pt>
    <dgm:pt modelId="{D2E220CB-ED11-40C5-8DBD-9DE3EAAA6F55}" type="pres">
      <dgm:prSet presAssocID="{471BA564-2092-4C93-B045-76A13EB520C5}" presName="childTextBox" presStyleLbl="fgAccFollowNode1" presStyleIdx="0" presStyleCnt="5">
        <dgm:presLayoutVars>
          <dgm:bulletEnabled val="1"/>
        </dgm:presLayoutVars>
      </dgm:prSet>
      <dgm:spPr/>
    </dgm:pt>
    <dgm:pt modelId="{38A2A64F-0DF8-4A3C-853A-EB8F059EA413}" type="pres">
      <dgm:prSet presAssocID="{3DA98DC4-E878-49CC-A4A7-125E70D28988}" presName="childTextBox" presStyleLbl="fgAccFollowNode1" presStyleIdx="1" presStyleCnt="5">
        <dgm:presLayoutVars>
          <dgm:bulletEnabled val="1"/>
        </dgm:presLayoutVars>
      </dgm:prSet>
      <dgm:spPr/>
    </dgm:pt>
    <dgm:pt modelId="{AB308BEE-CB15-4D9B-99F6-52A37130D61C}" type="pres">
      <dgm:prSet presAssocID="{B07DD6B1-B5A3-45EE-B184-76DBBA1BE462}" presName="childTextBox" presStyleLbl="fgAccFollowNode1" presStyleIdx="2" presStyleCnt="5">
        <dgm:presLayoutVars>
          <dgm:bulletEnabled val="1"/>
        </dgm:presLayoutVars>
      </dgm:prSet>
      <dgm:spPr/>
    </dgm:pt>
    <dgm:pt modelId="{6D023309-16F5-459C-BD3B-732474D6DD9F}" type="pres">
      <dgm:prSet presAssocID="{66DC219E-5B64-49A1-80D4-A1A547B48AF8}" presName="childTextBox" presStyleLbl="fgAccFollowNode1" presStyleIdx="3" presStyleCnt="5">
        <dgm:presLayoutVars>
          <dgm:bulletEnabled val="1"/>
        </dgm:presLayoutVars>
      </dgm:prSet>
      <dgm:spPr/>
    </dgm:pt>
    <dgm:pt modelId="{ECF19274-D5DF-461F-B258-91ABF0C9A266}" type="pres">
      <dgm:prSet presAssocID="{63CD9AD2-1FE2-4CCB-BB93-C23A527C7D28}" presName="childTextBox" presStyleLbl="fgAccFollowNode1" presStyleIdx="4" presStyleCnt="5">
        <dgm:presLayoutVars>
          <dgm:bulletEnabled val="1"/>
        </dgm:presLayoutVars>
      </dgm:prSet>
      <dgm:spPr/>
    </dgm:pt>
    <dgm:pt modelId="{0D6E3566-0895-4EE5-B363-640252C45CDD}" type="pres">
      <dgm:prSet presAssocID="{E42DF313-5EB2-431B-A714-82AB93E37C52}" presName="sp" presStyleCnt="0"/>
      <dgm:spPr/>
    </dgm:pt>
    <dgm:pt modelId="{DF96D659-19C4-42CD-AD03-4424DCC24473}" type="pres">
      <dgm:prSet presAssocID="{2D099A61-428A-439D-A8DD-3D6A53C796AF}" presName="arrowAndChildren" presStyleCnt="0"/>
      <dgm:spPr/>
    </dgm:pt>
    <dgm:pt modelId="{463B0040-7C8E-454A-9322-F772DA209F87}" type="pres">
      <dgm:prSet presAssocID="{2D099A61-428A-439D-A8DD-3D6A53C796AF}" presName="parentTextArrow" presStyleLbl="node1" presStyleIdx="1" presStyleCnt="2"/>
      <dgm:spPr/>
    </dgm:pt>
  </dgm:ptLst>
  <dgm:cxnLst>
    <dgm:cxn modelId="{E7C0B713-2C6A-45D7-84A9-F9CB60C37098}" type="presOf" srcId="{471BA564-2092-4C93-B045-76A13EB520C5}" destId="{D2E220CB-ED11-40C5-8DBD-9DE3EAAA6F55}" srcOrd="0" destOrd="0" presId="urn:microsoft.com/office/officeart/2005/8/layout/process4"/>
    <dgm:cxn modelId="{B650D21D-1EEE-4133-9376-35F5FAE0F2A3}" type="presOf" srcId="{5C83A20D-0576-4187-BFE4-671D6A16DC6F}" destId="{A043396C-195B-4D5C-B961-1DCBB8BC3F12}" srcOrd="0" destOrd="0" presId="urn:microsoft.com/office/officeart/2005/8/layout/process4"/>
    <dgm:cxn modelId="{2C7C8D23-05A8-4248-834E-ECB8EE703458}" srcId="{5C83A20D-0576-4187-BFE4-671D6A16DC6F}" destId="{471BA564-2092-4C93-B045-76A13EB520C5}" srcOrd="0" destOrd="0" parTransId="{F921A43F-444D-4B52-8EFA-A2474FAD6505}" sibTransId="{2BE15905-8006-4C0A-8893-412A4C80C454}"/>
    <dgm:cxn modelId="{F3E80237-B3B5-4A1D-9010-4ECC99C31869}" type="presOf" srcId="{B07DD6B1-B5A3-45EE-B184-76DBBA1BE462}" destId="{AB308BEE-CB15-4D9B-99F6-52A37130D61C}" srcOrd="0" destOrd="0" presId="urn:microsoft.com/office/officeart/2005/8/layout/process4"/>
    <dgm:cxn modelId="{CB7A814C-86A2-4117-9930-58194CF05EF2}" srcId="{EA778E55-9F0A-46EB-9E6F-458BC22E61FD}" destId="{2D099A61-428A-439D-A8DD-3D6A53C796AF}" srcOrd="0" destOrd="0" parTransId="{7DC25D95-4898-4BCC-B1AC-BB7D28A8170A}" sibTransId="{E42DF313-5EB2-431B-A714-82AB93E37C52}"/>
    <dgm:cxn modelId="{E7412377-4A1A-4200-8CA7-38F3C6083BD3}" type="presOf" srcId="{EA778E55-9F0A-46EB-9E6F-458BC22E61FD}" destId="{64363818-8FE2-410D-B791-2F0A29FFFDC4}" srcOrd="0" destOrd="0" presId="urn:microsoft.com/office/officeart/2005/8/layout/process4"/>
    <dgm:cxn modelId="{A3638594-6A28-4D99-BCCD-9B3C11577460}" srcId="{5C83A20D-0576-4187-BFE4-671D6A16DC6F}" destId="{63CD9AD2-1FE2-4CCB-BB93-C23A527C7D28}" srcOrd="4" destOrd="0" parTransId="{CEFA2502-2D34-4D36-8725-F16AC01A1D1C}" sibTransId="{9EB2A2FF-26B5-4BAB-987B-8A13F86E9021}"/>
    <dgm:cxn modelId="{FB2C9394-E9C9-4F70-BF34-56B780E02A21}" type="presOf" srcId="{66DC219E-5B64-49A1-80D4-A1A547B48AF8}" destId="{6D023309-16F5-459C-BD3B-732474D6DD9F}" srcOrd="0" destOrd="0" presId="urn:microsoft.com/office/officeart/2005/8/layout/process4"/>
    <dgm:cxn modelId="{9F991196-086A-4F4A-A5FF-D74226D01A71}" srcId="{5C83A20D-0576-4187-BFE4-671D6A16DC6F}" destId="{3DA98DC4-E878-49CC-A4A7-125E70D28988}" srcOrd="1" destOrd="0" parTransId="{A266A279-F0B9-470F-A287-13093A1AC660}" sibTransId="{6C08ADE5-0FE7-4997-83BB-BA9F2365EFB3}"/>
    <dgm:cxn modelId="{805257A6-B8D9-488B-993C-2B75CB5277EF}" type="presOf" srcId="{63CD9AD2-1FE2-4CCB-BB93-C23A527C7D28}" destId="{ECF19274-D5DF-461F-B258-91ABF0C9A266}" srcOrd="0" destOrd="0" presId="urn:microsoft.com/office/officeart/2005/8/layout/process4"/>
    <dgm:cxn modelId="{C72272B7-A183-421B-A54A-133B28526723}" srcId="{5C83A20D-0576-4187-BFE4-671D6A16DC6F}" destId="{B07DD6B1-B5A3-45EE-B184-76DBBA1BE462}" srcOrd="2" destOrd="0" parTransId="{F8B739F5-BF0C-486C-9175-6C48E429FE4F}" sibTransId="{2F4F3B8F-0E74-43DA-95D9-979E75517ACB}"/>
    <dgm:cxn modelId="{5B30BECA-DF4A-4C24-918B-B4249D054DCE}" type="presOf" srcId="{2D099A61-428A-439D-A8DD-3D6A53C796AF}" destId="{463B0040-7C8E-454A-9322-F772DA209F87}" srcOrd="0" destOrd="0" presId="urn:microsoft.com/office/officeart/2005/8/layout/process4"/>
    <dgm:cxn modelId="{CF1E19CB-AF5B-4C78-A7CC-9CD2978A44D9}" srcId="{EA778E55-9F0A-46EB-9E6F-458BC22E61FD}" destId="{5C83A20D-0576-4187-BFE4-671D6A16DC6F}" srcOrd="1" destOrd="0" parTransId="{182C30D1-A131-409D-ADA2-DD34295495B5}" sibTransId="{718169DC-AC8C-4089-9C64-FCAEB67664CB}"/>
    <dgm:cxn modelId="{197A23D9-C336-4A07-8EE8-25B641C0ED86}" type="presOf" srcId="{3DA98DC4-E878-49CC-A4A7-125E70D28988}" destId="{38A2A64F-0DF8-4A3C-853A-EB8F059EA413}" srcOrd="0" destOrd="0" presId="urn:microsoft.com/office/officeart/2005/8/layout/process4"/>
    <dgm:cxn modelId="{FC5D03E5-49AB-4D4D-A25B-4D356FFDEB77}" srcId="{5C83A20D-0576-4187-BFE4-671D6A16DC6F}" destId="{66DC219E-5B64-49A1-80D4-A1A547B48AF8}" srcOrd="3" destOrd="0" parTransId="{702039A7-B1A2-4D0C-9152-EA3FD0740933}" sibTransId="{93A922B6-6161-4F98-8041-946A28E49A0B}"/>
    <dgm:cxn modelId="{33C15EEF-588A-44BC-A104-E77F319CA652}" type="presOf" srcId="{5C83A20D-0576-4187-BFE4-671D6A16DC6F}" destId="{B9E3C0B4-59EA-45A9-B726-199160AE7F93}" srcOrd="1" destOrd="0" presId="urn:microsoft.com/office/officeart/2005/8/layout/process4"/>
    <dgm:cxn modelId="{C97CF546-292A-4BA2-8616-B3CC4B9BFFDD}" type="presParOf" srcId="{64363818-8FE2-410D-B791-2F0A29FFFDC4}" destId="{B55C7795-72CF-4D1B-9AF7-D0E0C082F429}" srcOrd="0" destOrd="0" presId="urn:microsoft.com/office/officeart/2005/8/layout/process4"/>
    <dgm:cxn modelId="{2F70035E-1401-4737-82CE-50B9E6D293CE}" type="presParOf" srcId="{B55C7795-72CF-4D1B-9AF7-D0E0C082F429}" destId="{A043396C-195B-4D5C-B961-1DCBB8BC3F12}" srcOrd="0" destOrd="0" presId="urn:microsoft.com/office/officeart/2005/8/layout/process4"/>
    <dgm:cxn modelId="{B20FF0E4-8F00-44C7-B2B9-5B48D1A630A3}" type="presParOf" srcId="{B55C7795-72CF-4D1B-9AF7-D0E0C082F429}" destId="{B9E3C0B4-59EA-45A9-B726-199160AE7F93}" srcOrd="1" destOrd="0" presId="urn:microsoft.com/office/officeart/2005/8/layout/process4"/>
    <dgm:cxn modelId="{87D35F9F-0A32-4AE1-B47A-68286864CF4C}" type="presParOf" srcId="{B55C7795-72CF-4D1B-9AF7-D0E0C082F429}" destId="{6030F64B-D3B7-46E7-A8A2-D9BCB7FE0E90}" srcOrd="2" destOrd="0" presId="urn:microsoft.com/office/officeart/2005/8/layout/process4"/>
    <dgm:cxn modelId="{280ECC6F-6111-4EB2-9F10-254825DEFAAF}" type="presParOf" srcId="{6030F64B-D3B7-46E7-A8A2-D9BCB7FE0E90}" destId="{D2E220CB-ED11-40C5-8DBD-9DE3EAAA6F55}" srcOrd="0" destOrd="0" presId="urn:microsoft.com/office/officeart/2005/8/layout/process4"/>
    <dgm:cxn modelId="{68DCE12F-23B0-4C95-BE5C-42C253CF9CD6}" type="presParOf" srcId="{6030F64B-D3B7-46E7-A8A2-D9BCB7FE0E90}" destId="{38A2A64F-0DF8-4A3C-853A-EB8F059EA413}" srcOrd="1" destOrd="0" presId="urn:microsoft.com/office/officeart/2005/8/layout/process4"/>
    <dgm:cxn modelId="{04FCAB9B-F041-4D29-A5BE-4BB46F284E67}" type="presParOf" srcId="{6030F64B-D3B7-46E7-A8A2-D9BCB7FE0E90}" destId="{AB308BEE-CB15-4D9B-99F6-52A37130D61C}" srcOrd="2" destOrd="0" presId="urn:microsoft.com/office/officeart/2005/8/layout/process4"/>
    <dgm:cxn modelId="{F6FE84B1-9CEF-47D8-95F1-F3F7D9C0B037}" type="presParOf" srcId="{6030F64B-D3B7-46E7-A8A2-D9BCB7FE0E90}" destId="{6D023309-16F5-459C-BD3B-732474D6DD9F}" srcOrd="3" destOrd="0" presId="urn:microsoft.com/office/officeart/2005/8/layout/process4"/>
    <dgm:cxn modelId="{63A1135F-6FA5-4848-8D8C-0BD1EA5B5ACF}" type="presParOf" srcId="{6030F64B-D3B7-46E7-A8A2-D9BCB7FE0E90}" destId="{ECF19274-D5DF-461F-B258-91ABF0C9A266}" srcOrd="4" destOrd="0" presId="urn:microsoft.com/office/officeart/2005/8/layout/process4"/>
    <dgm:cxn modelId="{3A9E855D-1295-410C-AB1E-52192D965F49}" type="presParOf" srcId="{64363818-8FE2-410D-B791-2F0A29FFFDC4}" destId="{0D6E3566-0895-4EE5-B363-640252C45CDD}" srcOrd="1" destOrd="0" presId="urn:microsoft.com/office/officeart/2005/8/layout/process4"/>
    <dgm:cxn modelId="{EC541FF3-56D8-439D-A989-07D21409FF97}" type="presParOf" srcId="{64363818-8FE2-410D-B791-2F0A29FFFDC4}" destId="{DF96D659-19C4-42CD-AD03-4424DCC24473}" srcOrd="2" destOrd="0" presId="urn:microsoft.com/office/officeart/2005/8/layout/process4"/>
    <dgm:cxn modelId="{B3ADA227-87DA-4591-A848-F0611E9CD025}" type="presParOf" srcId="{DF96D659-19C4-42CD-AD03-4424DCC24473}" destId="{463B0040-7C8E-454A-9322-F772DA209F8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989997-81F3-4D30-9C44-6A3A1B55B44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33281B0-52F8-4330-8D81-0289B98B098A}">
      <dgm:prSet/>
      <dgm:spPr/>
      <dgm:t>
        <a:bodyPr/>
        <a:lstStyle/>
        <a:p>
          <a:r>
            <a:rPr lang="en-US" dirty="0"/>
            <a:t>Prior labs reveal a hematocrit that was normal 4 years ago, but has steadily declined as his renal function</a:t>
          </a:r>
          <a:r>
            <a:rPr lang="ro-RO" dirty="0"/>
            <a:t> </a:t>
          </a:r>
          <a:r>
            <a:rPr lang="en-US" dirty="0"/>
            <a:t>worsened.</a:t>
          </a:r>
        </a:p>
      </dgm:t>
    </dgm:pt>
    <dgm:pt modelId="{0F33885F-9A0E-4674-AB3F-4A739B086D6F}" type="parTrans" cxnId="{A751E8D3-7413-4280-9AFA-CA0048DE2B1C}">
      <dgm:prSet/>
      <dgm:spPr/>
      <dgm:t>
        <a:bodyPr/>
        <a:lstStyle/>
        <a:p>
          <a:endParaRPr lang="en-US"/>
        </a:p>
      </dgm:t>
    </dgm:pt>
    <dgm:pt modelId="{A4A31057-FB6D-4EB0-AF81-1242AC4F6069}" type="sibTrans" cxnId="{A751E8D3-7413-4280-9AFA-CA0048DE2B1C}">
      <dgm:prSet/>
      <dgm:spPr/>
      <dgm:t>
        <a:bodyPr/>
        <a:lstStyle/>
        <a:p>
          <a:endParaRPr lang="en-US"/>
        </a:p>
      </dgm:t>
    </dgm:pt>
    <dgm:pt modelId="{D0871CA4-3E44-4ABF-98B4-F93D9DA85143}">
      <dgm:prSet/>
      <dgm:spPr/>
      <dgm:t>
        <a:bodyPr/>
        <a:lstStyle/>
        <a:p>
          <a:r>
            <a:rPr lang="en-US"/>
            <a:t>Reticulocyte count corrected= 0.7%</a:t>
          </a:r>
        </a:p>
      </dgm:t>
    </dgm:pt>
    <dgm:pt modelId="{D0986543-3DB1-46E3-835B-98063F354BE0}" type="parTrans" cxnId="{4B9DB228-BEC4-4415-A9BB-01401773C6F8}">
      <dgm:prSet/>
      <dgm:spPr/>
      <dgm:t>
        <a:bodyPr/>
        <a:lstStyle/>
        <a:p>
          <a:endParaRPr lang="en-US"/>
        </a:p>
      </dgm:t>
    </dgm:pt>
    <dgm:pt modelId="{D7B14AF7-679A-4FF6-93E9-EE707BECB56C}" type="sibTrans" cxnId="{4B9DB228-BEC4-4415-A9BB-01401773C6F8}">
      <dgm:prSet/>
      <dgm:spPr/>
      <dgm:t>
        <a:bodyPr/>
        <a:lstStyle/>
        <a:p>
          <a:endParaRPr lang="en-US"/>
        </a:p>
      </dgm:t>
    </dgm:pt>
    <dgm:pt modelId="{8E996655-7A40-44FB-AECC-B50B391EEE56}">
      <dgm:prSet/>
      <dgm:spPr/>
      <dgm:t>
        <a:bodyPr/>
        <a:lstStyle/>
        <a:p>
          <a:r>
            <a:rPr lang="en-US"/>
            <a:t>Fe 26 mcg/dL</a:t>
          </a:r>
        </a:p>
      </dgm:t>
    </dgm:pt>
    <dgm:pt modelId="{36DCE115-72D3-44F3-950E-9A6711CD3E7D}" type="parTrans" cxnId="{CBA25294-59D3-4B08-A9B3-97A21435225C}">
      <dgm:prSet/>
      <dgm:spPr/>
      <dgm:t>
        <a:bodyPr/>
        <a:lstStyle/>
        <a:p>
          <a:endParaRPr lang="en-US"/>
        </a:p>
      </dgm:t>
    </dgm:pt>
    <dgm:pt modelId="{C369F156-23E0-412F-BBB3-331B671473BD}" type="sibTrans" cxnId="{CBA25294-59D3-4B08-A9B3-97A21435225C}">
      <dgm:prSet/>
      <dgm:spPr/>
      <dgm:t>
        <a:bodyPr/>
        <a:lstStyle/>
        <a:p>
          <a:endParaRPr lang="en-US"/>
        </a:p>
      </dgm:t>
    </dgm:pt>
    <dgm:pt modelId="{4514718F-A3F9-48B9-B609-6F5098681213}">
      <dgm:prSet/>
      <dgm:spPr/>
      <dgm:t>
        <a:bodyPr/>
        <a:lstStyle/>
        <a:p>
          <a:r>
            <a:rPr lang="en-US"/>
            <a:t>TIBC 224 mcg/dL</a:t>
          </a:r>
        </a:p>
      </dgm:t>
    </dgm:pt>
    <dgm:pt modelId="{225AE3A2-A6CD-44DC-AB6D-4A4B74085B94}" type="parTrans" cxnId="{5DBDC465-82CA-4804-B64D-D8EB9FBA04C5}">
      <dgm:prSet/>
      <dgm:spPr/>
      <dgm:t>
        <a:bodyPr/>
        <a:lstStyle/>
        <a:p>
          <a:endParaRPr lang="en-US"/>
        </a:p>
      </dgm:t>
    </dgm:pt>
    <dgm:pt modelId="{E91120C0-7557-420B-B7C5-638905E79CFF}" type="sibTrans" cxnId="{5DBDC465-82CA-4804-B64D-D8EB9FBA04C5}">
      <dgm:prSet/>
      <dgm:spPr/>
      <dgm:t>
        <a:bodyPr/>
        <a:lstStyle/>
        <a:p>
          <a:endParaRPr lang="en-US"/>
        </a:p>
      </dgm:t>
    </dgm:pt>
    <dgm:pt modelId="{45631B49-C1AF-4523-AE68-14FDD7AA2998}">
      <dgm:prSet/>
      <dgm:spPr/>
      <dgm:t>
        <a:bodyPr/>
        <a:lstStyle/>
        <a:p>
          <a:r>
            <a:rPr lang="en-US"/>
            <a:t>Iron saturation 11%</a:t>
          </a:r>
        </a:p>
      </dgm:t>
    </dgm:pt>
    <dgm:pt modelId="{2BAB18D0-6C6A-4C2E-9C48-F8A57995E19E}" type="parTrans" cxnId="{7C825470-9CE1-4280-8D88-F33923ECFED2}">
      <dgm:prSet/>
      <dgm:spPr/>
      <dgm:t>
        <a:bodyPr/>
        <a:lstStyle/>
        <a:p>
          <a:endParaRPr lang="en-US"/>
        </a:p>
      </dgm:t>
    </dgm:pt>
    <dgm:pt modelId="{B377A6A6-A153-45D5-A1A7-205975E72F32}" type="sibTrans" cxnId="{7C825470-9CE1-4280-8D88-F33923ECFED2}">
      <dgm:prSet/>
      <dgm:spPr/>
      <dgm:t>
        <a:bodyPr/>
        <a:lstStyle/>
        <a:p>
          <a:endParaRPr lang="en-US"/>
        </a:p>
      </dgm:t>
    </dgm:pt>
    <dgm:pt modelId="{4ACFD62D-B4AB-4D30-9B5B-610740A4EF7F}">
      <dgm:prSet/>
      <dgm:spPr/>
      <dgm:t>
        <a:bodyPr/>
        <a:lstStyle/>
        <a:p>
          <a:r>
            <a:rPr lang="en-US"/>
            <a:t>Ferritin 145 ng/mL</a:t>
          </a:r>
        </a:p>
      </dgm:t>
    </dgm:pt>
    <dgm:pt modelId="{FDA35D04-2EB2-41F0-B9B2-C30395E1F237}" type="parTrans" cxnId="{9DA28FA5-4B0F-496F-A6C7-5A6560B2C0CD}">
      <dgm:prSet/>
      <dgm:spPr/>
      <dgm:t>
        <a:bodyPr/>
        <a:lstStyle/>
        <a:p>
          <a:endParaRPr lang="en-US"/>
        </a:p>
      </dgm:t>
    </dgm:pt>
    <dgm:pt modelId="{1B384FDB-7FA4-41BC-9D03-7C1AC7272108}" type="sibTrans" cxnId="{9DA28FA5-4B0F-496F-A6C7-5A6560B2C0CD}">
      <dgm:prSet/>
      <dgm:spPr/>
      <dgm:t>
        <a:bodyPr/>
        <a:lstStyle/>
        <a:p>
          <a:endParaRPr lang="en-US"/>
        </a:p>
      </dgm:t>
    </dgm:pt>
    <dgm:pt modelId="{F00D3AE4-0D5B-42F3-BD7F-9FB6E6B2523A}">
      <dgm:prSet/>
      <dgm:spPr/>
      <dgm:t>
        <a:bodyPr/>
        <a:lstStyle/>
        <a:p>
          <a:r>
            <a:rPr lang="en-US"/>
            <a:t>What is in your differential diagnosis? </a:t>
          </a:r>
        </a:p>
      </dgm:t>
    </dgm:pt>
    <dgm:pt modelId="{CC2D0E68-765C-4DC2-BF04-41211CC19D44}" type="parTrans" cxnId="{07D9BB76-B07F-4C4A-A833-AE8443DDD516}">
      <dgm:prSet/>
      <dgm:spPr/>
      <dgm:t>
        <a:bodyPr/>
        <a:lstStyle/>
        <a:p>
          <a:endParaRPr lang="en-US"/>
        </a:p>
      </dgm:t>
    </dgm:pt>
    <dgm:pt modelId="{B2E66850-72DB-44DC-BB9E-77AF466C190C}" type="sibTrans" cxnId="{07D9BB76-B07F-4C4A-A833-AE8443DDD516}">
      <dgm:prSet/>
      <dgm:spPr/>
      <dgm:t>
        <a:bodyPr/>
        <a:lstStyle/>
        <a:p>
          <a:endParaRPr lang="en-US"/>
        </a:p>
      </dgm:t>
    </dgm:pt>
    <dgm:pt modelId="{4CFDA50E-48DD-4370-A270-BF30D84C440E}" type="pres">
      <dgm:prSet presAssocID="{4C989997-81F3-4D30-9C44-6A3A1B55B449}" presName="linear" presStyleCnt="0">
        <dgm:presLayoutVars>
          <dgm:animLvl val="lvl"/>
          <dgm:resizeHandles val="exact"/>
        </dgm:presLayoutVars>
      </dgm:prSet>
      <dgm:spPr/>
    </dgm:pt>
    <dgm:pt modelId="{8B1071EB-C39E-4E6A-81E6-907AF440307C}" type="pres">
      <dgm:prSet presAssocID="{D33281B0-52F8-4330-8D81-0289B98B098A}" presName="parentText" presStyleLbl="node1" presStyleIdx="0" presStyleCnt="7">
        <dgm:presLayoutVars>
          <dgm:chMax val="0"/>
          <dgm:bulletEnabled val="1"/>
        </dgm:presLayoutVars>
      </dgm:prSet>
      <dgm:spPr/>
    </dgm:pt>
    <dgm:pt modelId="{A78EC946-CDAB-422F-9E58-C98F7DC975AB}" type="pres">
      <dgm:prSet presAssocID="{A4A31057-FB6D-4EB0-AF81-1242AC4F6069}" presName="spacer" presStyleCnt="0"/>
      <dgm:spPr/>
    </dgm:pt>
    <dgm:pt modelId="{2167559D-BFFE-4FB5-A1C4-A6EFD66F3C3C}" type="pres">
      <dgm:prSet presAssocID="{D0871CA4-3E44-4ABF-98B4-F93D9DA85143}" presName="parentText" presStyleLbl="node1" presStyleIdx="1" presStyleCnt="7">
        <dgm:presLayoutVars>
          <dgm:chMax val="0"/>
          <dgm:bulletEnabled val="1"/>
        </dgm:presLayoutVars>
      </dgm:prSet>
      <dgm:spPr/>
    </dgm:pt>
    <dgm:pt modelId="{D92C2A62-91B9-40FA-ADCE-8374D2F6B398}" type="pres">
      <dgm:prSet presAssocID="{D7B14AF7-679A-4FF6-93E9-EE707BECB56C}" presName="spacer" presStyleCnt="0"/>
      <dgm:spPr/>
    </dgm:pt>
    <dgm:pt modelId="{FA8DB3D8-950D-4538-B71B-E4D51D76D3F7}" type="pres">
      <dgm:prSet presAssocID="{8E996655-7A40-44FB-AECC-B50B391EEE56}" presName="parentText" presStyleLbl="node1" presStyleIdx="2" presStyleCnt="7">
        <dgm:presLayoutVars>
          <dgm:chMax val="0"/>
          <dgm:bulletEnabled val="1"/>
        </dgm:presLayoutVars>
      </dgm:prSet>
      <dgm:spPr/>
    </dgm:pt>
    <dgm:pt modelId="{B0D32920-C049-4CDB-8CBC-17F0BF574AF7}" type="pres">
      <dgm:prSet presAssocID="{C369F156-23E0-412F-BBB3-331B671473BD}" presName="spacer" presStyleCnt="0"/>
      <dgm:spPr/>
    </dgm:pt>
    <dgm:pt modelId="{E3C5BF92-702B-4C26-891B-4618BBE66B0B}" type="pres">
      <dgm:prSet presAssocID="{4514718F-A3F9-48B9-B609-6F5098681213}" presName="parentText" presStyleLbl="node1" presStyleIdx="3" presStyleCnt="7">
        <dgm:presLayoutVars>
          <dgm:chMax val="0"/>
          <dgm:bulletEnabled val="1"/>
        </dgm:presLayoutVars>
      </dgm:prSet>
      <dgm:spPr/>
    </dgm:pt>
    <dgm:pt modelId="{0444B3ED-BB47-4B63-82DF-B9EE547BA547}" type="pres">
      <dgm:prSet presAssocID="{E91120C0-7557-420B-B7C5-638905E79CFF}" presName="spacer" presStyleCnt="0"/>
      <dgm:spPr/>
    </dgm:pt>
    <dgm:pt modelId="{A9331954-EC8E-4CB4-820B-8B7E0A315D07}" type="pres">
      <dgm:prSet presAssocID="{45631B49-C1AF-4523-AE68-14FDD7AA2998}" presName="parentText" presStyleLbl="node1" presStyleIdx="4" presStyleCnt="7">
        <dgm:presLayoutVars>
          <dgm:chMax val="0"/>
          <dgm:bulletEnabled val="1"/>
        </dgm:presLayoutVars>
      </dgm:prSet>
      <dgm:spPr/>
    </dgm:pt>
    <dgm:pt modelId="{E3C80641-A3EF-4A5E-BFD1-B560F38AEE6C}" type="pres">
      <dgm:prSet presAssocID="{B377A6A6-A153-45D5-A1A7-205975E72F32}" presName="spacer" presStyleCnt="0"/>
      <dgm:spPr/>
    </dgm:pt>
    <dgm:pt modelId="{E5DF1662-A584-493D-A290-F50DDEADB199}" type="pres">
      <dgm:prSet presAssocID="{4ACFD62D-B4AB-4D30-9B5B-610740A4EF7F}" presName="parentText" presStyleLbl="node1" presStyleIdx="5" presStyleCnt="7">
        <dgm:presLayoutVars>
          <dgm:chMax val="0"/>
          <dgm:bulletEnabled val="1"/>
        </dgm:presLayoutVars>
      </dgm:prSet>
      <dgm:spPr/>
    </dgm:pt>
    <dgm:pt modelId="{24EE0B5A-67A1-4859-98C7-E1FA4DF1F273}" type="pres">
      <dgm:prSet presAssocID="{1B384FDB-7FA4-41BC-9D03-7C1AC7272108}" presName="spacer" presStyleCnt="0"/>
      <dgm:spPr/>
    </dgm:pt>
    <dgm:pt modelId="{CE721867-46D6-4DD2-8CD8-275D103D45B6}" type="pres">
      <dgm:prSet presAssocID="{F00D3AE4-0D5B-42F3-BD7F-9FB6E6B2523A}" presName="parentText" presStyleLbl="node1" presStyleIdx="6" presStyleCnt="7">
        <dgm:presLayoutVars>
          <dgm:chMax val="0"/>
          <dgm:bulletEnabled val="1"/>
        </dgm:presLayoutVars>
      </dgm:prSet>
      <dgm:spPr/>
    </dgm:pt>
  </dgm:ptLst>
  <dgm:cxnLst>
    <dgm:cxn modelId="{88B9D116-BCAF-4FC0-9154-831C37AB2E42}" type="presOf" srcId="{45631B49-C1AF-4523-AE68-14FDD7AA2998}" destId="{A9331954-EC8E-4CB4-820B-8B7E0A315D07}" srcOrd="0" destOrd="0" presId="urn:microsoft.com/office/officeart/2005/8/layout/vList2"/>
    <dgm:cxn modelId="{BED73718-345D-4866-9807-27D3EC018AC2}" type="presOf" srcId="{4C989997-81F3-4D30-9C44-6A3A1B55B449}" destId="{4CFDA50E-48DD-4370-A270-BF30D84C440E}" srcOrd="0" destOrd="0" presId="urn:microsoft.com/office/officeart/2005/8/layout/vList2"/>
    <dgm:cxn modelId="{4B9DB228-BEC4-4415-A9BB-01401773C6F8}" srcId="{4C989997-81F3-4D30-9C44-6A3A1B55B449}" destId="{D0871CA4-3E44-4ABF-98B4-F93D9DA85143}" srcOrd="1" destOrd="0" parTransId="{D0986543-3DB1-46E3-835B-98063F354BE0}" sibTransId="{D7B14AF7-679A-4FF6-93E9-EE707BECB56C}"/>
    <dgm:cxn modelId="{5DBDC465-82CA-4804-B64D-D8EB9FBA04C5}" srcId="{4C989997-81F3-4D30-9C44-6A3A1B55B449}" destId="{4514718F-A3F9-48B9-B609-6F5098681213}" srcOrd="3" destOrd="0" parTransId="{225AE3A2-A6CD-44DC-AB6D-4A4B74085B94}" sibTransId="{E91120C0-7557-420B-B7C5-638905E79CFF}"/>
    <dgm:cxn modelId="{B15C6B48-74F8-4646-A1F2-D78664322D3A}" type="presOf" srcId="{8E996655-7A40-44FB-AECC-B50B391EEE56}" destId="{FA8DB3D8-950D-4538-B71B-E4D51D76D3F7}" srcOrd="0" destOrd="0" presId="urn:microsoft.com/office/officeart/2005/8/layout/vList2"/>
    <dgm:cxn modelId="{C3E26C6D-73DC-443F-A52F-D930BCE21BE6}" type="presOf" srcId="{D33281B0-52F8-4330-8D81-0289B98B098A}" destId="{8B1071EB-C39E-4E6A-81E6-907AF440307C}" srcOrd="0" destOrd="0" presId="urn:microsoft.com/office/officeart/2005/8/layout/vList2"/>
    <dgm:cxn modelId="{7C825470-9CE1-4280-8D88-F33923ECFED2}" srcId="{4C989997-81F3-4D30-9C44-6A3A1B55B449}" destId="{45631B49-C1AF-4523-AE68-14FDD7AA2998}" srcOrd="4" destOrd="0" parTransId="{2BAB18D0-6C6A-4C2E-9C48-F8A57995E19E}" sibTransId="{B377A6A6-A153-45D5-A1A7-205975E72F32}"/>
    <dgm:cxn modelId="{07D9BB76-B07F-4C4A-A833-AE8443DDD516}" srcId="{4C989997-81F3-4D30-9C44-6A3A1B55B449}" destId="{F00D3AE4-0D5B-42F3-BD7F-9FB6E6B2523A}" srcOrd="6" destOrd="0" parTransId="{CC2D0E68-765C-4DC2-BF04-41211CC19D44}" sibTransId="{B2E66850-72DB-44DC-BB9E-77AF466C190C}"/>
    <dgm:cxn modelId="{0D331B5A-216C-464A-A7DB-FD99BDD2B2F8}" type="presOf" srcId="{D0871CA4-3E44-4ABF-98B4-F93D9DA85143}" destId="{2167559D-BFFE-4FB5-A1C4-A6EFD66F3C3C}" srcOrd="0" destOrd="0" presId="urn:microsoft.com/office/officeart/2005/8/layout/vList2"/>
    <dgm:cxn modelId="{CBA25294-59D3-4B08-A9B3-97A21435225C}" srcId="{4C989997-81F3-4D30-9C44-6A3A1B55B449}" destId="{8E996655-7A40-44FB-AECC-B50B391EEE56}" srcOrd="2" destOrd="0" parTransId="{36DCE115-72D3-44F3-950E-9A6711CD3E7D}" sibTransId="{C369F156-23E0-412F-BBB3-331B671473BD}"/>
    <dgm:cxn modelId="{9DA28FA5-4B0F-496F-A6C7-5A6560B2C0CD}" srcId="{4C989997-81F3-4D30-9C44-6A3A1B55B449}" destId="{4ACFD62D-B4AB-4D30-9B5B-610740A4EF7F}" srcOrd="5" destOrd="0" parTransId="{FDA35D04-2EB2-41F0-B9B2-C30395E1F237}" sibTransId="{1B384FDB-7FA4-41BC-9D03-7C1AC7272108}"/>
    <dgm:cxn modelId="{A751E8D3-7413-4280-9AFA-CA0048DE2B1C}" srcId="{4C989997-81F3-4D30-9C44-6A3A1B55B449}" destId="{D33281B0-52F8-4330-8D81-0289B98B098A}" srcOrd="0" destOrd="0" parTransId="{0F33885F-9A0E-4674-AB3F-4A739B086D6F}" sibTransId="{A4A31057-FB6D-4EB0-AF81-1242AC4F6069}"/>
    <dgm:cxn modelId="{C68EF2DB-ED76-46FE-A334-073876F61083}" type="presOf" srcId="{4ACFD62D-B4AB-4D30-9B5B-610740A4EF7F}" destId="{E5DF1662-A584-493D-A290-F50DDEADB199}" srcOrd="0" destOrd="0" presId="urn:microsoft.com/office/officeart/2005/8/layout/vList2"/>
    <dgm:cxn modelId="{277CF7EB-0C5D-43C1-BE04-3D9D3B503C77}" type="presOf" srcId="{F00D3AE4-0D5B-42F3-BD7F-9FB6E6B2523A}" destId="{CE721867-46D6-4DD2-8CD8-275D103D45B6}" srcOrd="0" destOrd="0" presId="urn:microsoft.com/office/officeart/2005/8/layout/vList2"/>
    <dgm:cxn modelId="{57F194FD-E87B-4367-82AF-7003B99DA240}" type="presOf" srcId="{4514718F-A3F9-48B9-B609-6F5098681213}" destId="{E3C5BF92-702B-4C26-891B-4618BBE66B0B}" srcOrd="0" destOrd="0" presId="urn:microsoft.com/office/officeart/2005/8/layout/vList2"/>
    <dgm:cxn modelId="{652461F2-CD23-4EC2-9B17-4BF4C5F00043}" type="presParOf" srcId="{4CFDA50E-48DD-4370-A270-BF30D84C440E}" destId="{8B1071EB-C39E-4E6A-81E6-907AF440307C}" srcOrd="0" destOrd="0" presId="urn:microsoft.com/office/officeart/2005/8/layout/vList2"/>
    <dgm:cxn modelId="{97EC869F-933C-4F84-B711-DE8CC13482FE}" type="presParOf" srcId="{4CFDA50E-48DD-4370-A270-BF30D84C440E}" destId="{A78EC946-CDAB-422F-9E58-C98F7DC975AB}" srcOrd="1" destOrd="0" presId="urn:microsoft.com/office/officeart/2005/8/layout/vList2"/>
    <dgm:cxn modelId="{730AA35F-3CA7-43BE-801E-152340CC449A}" type="presParOf" srcId="{4CFDA50E-48DD-4370-A270-BF30D84C440E}" destId="{2167559D-BFFE-4FB5-A1C4-A6EFD66F3C3C}" srcOrd="2" destOrd="0" presId="urn:microsoft.com/office/officeart/2005/8/layout/vList2"/>
    <dgm:cxn modelId="{C9629CB0-F43E-436B-B6B4-3477C5B4A000}" type="presParOf" srcId="{4CFDA50E-48DD-4370-A270-BF30D84C440E}" destId="{D92C2A62-91B9-40FA-ADCE-8374D2F6B398}" srcOrd="3" destOrd="0" presId="urn:microsoft.com/office/officeart/2005/8/layout/vList2"/>
    <dgm:cxn modelId="{9CC84F53-157A-4470-9F84-8BF716FFAD69}" type="presParOf" srcId="{4CFDA50E-48DD-4370-A270-BF30D84C440E}" destId="{FA8DB3D8-950D-4538-B71B-E4D51D76D3F7}" srcOrd="4" destOrd="0" presId="urn:microsoft.com/office/officeart/2005/8/layout/vList2"/>
    <dgm:cxn modelId="{02528563-8AAC-410D-9CB1-A79890AF4554}" type="presParOf" srcId="{4CFDA50E-48DD-4370-A270-BF30D84C440E}" destId="{B0D32920-C049-4CDB-8CBC-17F0BF574AF7}" srcOrd="5" destOrd="0" presId="urn:microsoft.com/office/officeart/2005/8/layout/vList2"/>
    <dgm:cxn modelId="{B7A4403E-95EB-4720-BE9E-40931646F46B}" type="presParOf" srcId="{4CFDA50E-48DD-4370-A270-BF30D84C440E}" destId="{E3C5BF92-702B-4C26-891B-4618BBE66B0B}" srcOrd="6" destOrd="0" presId="urn:microsoft.com/office/officeart/2005/8/layout/vList2"/>
    <dgm:cxn modelId="{50B4AECD-3F24-446B-AACF-3E434C989D0E}" type="presParOf" srcId="{4CFDA50E-48DD-4370-A270-BF30D84C440E}" destId="{0444B3ED-BB47-4B63-82DF-B9EE547BA547}" srcOrd="7" destOrd="0" presId="urn:microsoft.com/office/officeart/2005/8/layout/vList2"/>
    <dgm:cxn modelId="{D797D248-0900-4BD6-B949-ED140D305C26}" type="presParOf" srcId="{4CFDA50E-48DD-4370-A270-BF30D84C440E}" destId="{A9331954-EC8E-4CB4-820B-8B7E0A315D07}" srcOrd="8" destOrd="0" presId="urn:microsoft.com/office/officeart/2005/8/layout/vList2"/>
    <dgm:cxn modelId="{C736F7B4-60A7-48C5-9934-2492D379C740}" type="presParOf" srcId="{4CFDA50E-48DD-4370-A270-BF30D84C440E}" destId="{E3C80641-A3EF-4A5E-BFD1-B560F38AEE6C}" srcOrd="9" destOrd="0" presId="urn:microsoft.com/office/officeart/2005/8/layout/vList2"/>
    <dgm:cxn modelId="{7FBB23A1-51C6-4F3E-B8B6-F36E1B7130F8}" type="presParOf" srcId="{4CFDA50E-48DD-4370-A270-BF30D84C440E}" destId="{E5DF1662-A584-493D-A290-F50DDEADB199}" srcOrd="10" destOrd="0" presId="urn:microsoft.com/office/officeart/2005/8/layout/vList2"/>
    <dgm:cxn modelId="{150B48F7-F659-4AD7-BB55-184A6728D82C}" type="presParOf" srcId="{4CFDA50E-48DD-4370-A270-BF30D84C440E}" destId="{24EE0B5A-67A1-4859-98C7-E1FA4DF1F273}" srcOrd="11" destOrd="0" presId="urn:microsoft.com/office/officeart/2005/8/layout/vList2"/>
    <dgm:cxn modelId="{DD9DFD01-17DE-4488-B8ED-0601B1CCC94B}" type="presParOf" srcId="{4CFDA50E-48DD-4370-A270-BF30D84C440E}" destId="{CE721867-46D6-4DD2-8CD8-275D103D45B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215CB-44AC-4831-B430-A34946518AA3}">
      <dsp:nvSpPr>
        <dsp:cNvPr id="0" name=""/>
        <dsp:cNvSpPr/>
      </dsp:nvSpPr>
      <dsp:spPr>
        <a:xfrm>
          <a:off x="-350854" y="871379"/>
          <a:ext cx="5889686" cy="15895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D2ACB1-10EE-46CE-9762-94015A15E48F}">
      <dsp:nvSpPr>
        <dsp:cNvPr id="0" name=""/>
        <dsp:cNvSpPr/>
      </dsp:nvSpPr>
      <dsp:spPr>
        <a:xfrm>
          <a:off x="129983" y="1229027"/>
          <a:ext cx="874251" cy="8742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38FE58-6092-4812-993A-10F0A3684F90}">
      <dsp:nvSpPr>
        <dsp:cNvPr id="0" name=""/>
        <dsp:cNvSpPr/>
      </dsp:nvSpPr>
      <dsp:spPr>
        <a:xfrm>
          <a:off x="912661" y="871379"/>
          <a:ext cx="3795181" cy="1589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227" tIns="168227" rIns="168227" bIns="168227" numCol="1" spcCol="1270" anchor="ctr" anchorCtr="0">
          <a:noAutofit/>
        </a:bodyPr>
        <a:lstStyle/>
        <a:p>
          <a:pPr marL="0" lvl="0" indent="0" algn="l" defTabSz="1111250">
            <a:lnSpc>
              <a:spcPct val="90000"/>
            </a:lnSpc>
            <a:spcBef>
              <a:spcPct val="0"/>
            </a:spcBef>
            <a:spcAft>
              <a:spcPct val="35000"/>
            </a:spcAft>
            <a:buNone/>
          </a:pPr>
          <a:r>
            <a:rPr lang="en-US" sz="2500" kern="1200" dirty="0"/>
            <a:t>Initial Labs: </a:t>
          </a:r>
        </a:p>
      </dsp:txBody>
      <dsp:txXfrm>
        <a:off x="912661" y="871379"/>
        <a:ext cx="3795181" cy="1589547"/>
      </dsp:txXfrm>
    </dsp:sp>
    <dsp:sp modelId="{E8D7DC0A-AE3E-4BDF-BB5D-2BF85F6407CE}">
      <dsp:nvSpPr>
        <dsp:cNvPr id="0" name=""/>
        <dsp:cNvSpPr/>
      </dsp:nvSpPr>
      <dsp:spPr>
        <a:xfrm>
          <a:off x="2680576" y="882278"/>
          <a:ext cx="2810409" cy="1548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17" tIns="166217" rIns="166217" bIns="166217" numCol="1" spcCol="1270" anchor="ctr" anchorCtr="0">
          <a:noAutofit/>
        </a:bodyPr>
        <a:lstStyle/>
        <a:p>
          <a:pPr marL="0" lvl="0" indent="0" algn="l" defTabSz="711200">
            <a:lnSpc>
              <a:spcPct val="90000"/>
            </a:lnSpc>
            <a:spcBef>
              <a:spcPct val="0"/>
            </a:spcBef>
            <a:spcAft>
              <a:spcPct val="35000"/>
            </a:spcAft>
            <a:buNone/>
          </a:pPr>
          <a:r>
            <a:rPr lang="en-US" sz="1600" kern="1200" dirty="0"/>
            <a:t>Hemoglobin 7.9 gm/dL</a:t>
          </a:r>
        </a:p>
        <a:p>
          <a:pPr marL="0" lvl="0" indent="0" algn="l" defTabSz="711200">
            <a:lnSpc>
              <a:spcPct val="90000"/>
            </a:lnSpc>
            <a:spcBef>
              <a:spcPct val="0"/>
            </a:spcBef>
            <a:spcAft>
              <a:spcPct val="35000"/>
            </a:spcAft>
            <a:buNone/>
          </a:pPr>
          <a:r>
            <a:rPr lang="en-US" sz="1600" kern="1200" dirty="0"/>
            <a:t>HCT 23.9%</a:t>
          </a:r>
        </a:p>
        <a:p>
          <a:pPr marL="0" lvl="0" indent="0" algn="l" defTabSz="711200">
            <a:lnSpc>
              <a:spcPct val="90000"/>
            </a:lnSpc>
            <a:spcBef>
              <a:spcPct val="0"/>
            </a:spcBef>
            <a:spcAft>
              <a:spcPct val="35000"/>
            </a:spcAft>
            <a:buNone/>
          </a:pPr>
          <a:r>
            <a:rPr lang="en-US" sz="1600" kern="1200" dirty="0"/>
            <a:t>WBC 4000/mm3 with a normal differential</a:t>
          </a:r>
        </a:p>
        <a:p>
          <a:pPr marL="0" lvl="0" indent="0" algn="l" defTabSz="711200">
            <a:lnSpc>
              <a:spcPct val="90000"/>
            </a:lnSpc>
            <a:spcBef>
              <a:spcPct val="0"/>
            </a:spcBef>
            <a:spcAft>
              <a:spcPct val="35000"/>
            </a:spcAft>
            <a:buNone/>
          </a:pPr>
          <a:r>
            <a:rPr lang="en-US" sz="1600" kern="1200" dirty="0"/>
            <a:t>Platelet 138,000/mm3</a:t>
          </a:r>
        </a:p>
      </dsp:txBody>
      <dsp:txXfrm>
        <a:off x="2680576" y="882278"/>
        <a:ext cx="2810409" cy="1548751"/>
      </dsp:txXfrm>
    </dsp:sp>
    <dsp:sp modelId="{9483B465-5924-4D7A-9398-6F765989B125}">
      <dsp:nvSpPr>
        <dsp:cNvPr id="0" name=""/>
        <dsp:cNvSpPr/>
      </dsp:nvSpPr>
      <dsp:spPr>
        <a:xfrm>
          <a:off x="-350854" y="2858313"/>
          <a:ext cx="5889686" cy="15895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C1395-9577-49DB-BB33-A2D22CA8449F}">
      <dsp:nvSpPr>
        <dsp:cNvPr id="0" name=""/>
        <dsp:cNvSpPr/>
      </dsp:nvSpPr>
      <dsp:spPr>
        <a:xfrm>
          <a:off x="129983" y="3215962"/>
          <a:ext cx="874251" cy="8742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1525AC-42EE-49EB-B60B-EA1FC94136BB}">
      <dsp:nvSpPr>
        <dsp:cNvPr id="0" name=""/>
        <dsp:cNvSpPr/>
      </dsp:nvSpPr>
      <dsp:spPr>
        <a:xfrm>
          <a:off x="1485073" y="2858313"/>
          <a:ext cx="4050167" cy="1589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227" tIns="168227" rIns="168227" bIns="168227" numCol="1" spcCol="1270" anchor="ctr" anchorCtr="0">
          <a:noAutofit/>
        </a:bodyPr>
        <a:lstStyle/>
        <a:p>
          <a:pPr marL="0" lvl="0" indent="0" algn="l" defTabSz="1111250">
            <a:lnSpc>
              <a:spcPct val="90000"/>
            </a:lnSpc>
            <a:spcBef>
              <a:spcPct val="0"/>
            </a:spcBef>
            <a:spcAft>
              <a:spcPct val="35000"/>
            </a:spcAft>
            <a:buNone/>
          </a:pPr>
          <a:r>
            <a:rPr lang="en-US" sz="2500" kern="1200" dirty="0"/>
            <a:t>What other labs would you like to see? </a:t>
          </a:r>
        </a:p>
      </dsp:txBody>
      <dsp:txXfrm>
        <a:off x="1485073" y="2858313"/>
        <a:ext cx="4050167" cy="15895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945CB-1A0A-4420-AC50-FE887179AD90}">
      <dsp:nvSpPr>
        <dsp:cNvPr id="0" name=""/>
        <dsp:cNvSpPr/>
      </dsp:nvSpPr>
      <dsp:spPr>
        <a:xfrm>
          <a:off x="0" y="3452851"/>
          <a:ext cx="4999569" cy="226544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Labs: </a:t>
          </a:r>
        </a:p>
      </dsp:txBody>
      <dsp:txXfrm>
        <a:off x="0" y="3452851"/>
        <a:ext cx="4999569" cy="1223340"/>
      </dsp:txXfrm>
    </dsp:sp>
    <dsp:sp modelId="{0AEB1824-40A8-462E-AC05-DE7C1E9ADCD5}">
      <dsp:nvSpPr>
        <dsp:cNvPr id="0" name=""/>
        <dsp:cNvSpPr/>
      </dsp:nvSpPr>
      <dsp:spPr>
        <a:xfrm>
          <a:off x="0" y="4630882"/>
          <a:ext cx="1249892" cy="1042104"/>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HCT 34%</a:t>
          </a:r>
        </a:p>
      </dsp:txBody>
      <dsp:txXfrm>
        <a:off x="0" y="4630882"/>
        <a:ext cx="1249892" cy="1042104"/>
      </dsp:txXfrm>
    </dsp:sp>
    <dsp:sp modelId="{38A990C1-0345-490A-ACDF-C7D7D0CAC38E}">
      <dsp:nvSpPr>
        <dsp:cNvPr id="0" name=""/>
        <dsp:cNvSpPr/>
      </dsp:nvSpPr>
      <dsp:spPr>
        <a:xfrm>
          <a:off x="1249892" y="4630882"/>
          <a:ext cx="1249892" cy="1042104"/>
        </a:xfrm>
        <a:prstGeom prst="rect">
          <a:avLst/>
        </a:prstGeom>
        <a:solidFill>
          <a:schemeClr val="accent2">
            <a:tint val="40000"/>
            <a:alpha val="90000"/>
            <a:hueOff val="1111392"/>
            <a:satOff val="2563"/>
            <a:lumOff val="28"/>
            <a:alphaOff val="0"/>
          </a:schemeClr>
        </a:solidFill>
        <a:ln w="15875" cap="flat" cmpd="sng" algn="ctr">
          <a:solidFill>
            <a:schemeClr val="accent2">
              <a:tint val="40000"/>
              <a:alpha val="90000"/>
              <a:hueOff val="1111392"/>
              <a:satOff val="2563"/>
              <a:lumOff val="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Hgb 11.2 gm/dL</a:t>
          </a:r>
        </a:p>
      </dsp:txBody>
      <dsp:txXfrm>
        <a:off x="1249892" y="4630882"/>
        <a:ext cx="1249892" cy="1042104"/>
      </dsp:txXfrm>
    </dsp:sp>
    <dsp:sp modelId="{A7AF5224-24C4-497A-A76F-B12FC9444D79}">
      <dsp:nvSpPr>
        <dsp:cNvPr id="0" name=""/>
        <dsp:cNvSpPr/>
      </dsp:nvSpPr>
      <dsp:spPr>
        <a:xfrm>
          <a:off x="2499784" y="4630882"/>
          <a:ext cx="1249892" cy="1042104"/>
        </a:xfrm>
        <a:prstGeom prst="rect">
          <a:avLst/>
        </a:prstGeom>
        <a:solidFill>
          <a:schemeClr val="accent2">
            <a:tint val="40000"/>
            <a:alpha val="90000"/>
            <a:hueOff val="2222785"/>
            <a:satOff val="5126"/>
            <a:lumOff val="55"/>
            <a:alphaOff val="0"/>
          </a:schemeClr>
        </a:solidFill>
        <a:ln w="15875" cap="flat" cmpd="sng" algn="ctr">
          <a:solidFill>
            <a:schemeClr val="accent2">
              <a:tint val="40000"/>
              <a:alpha val="90000"/>
              <a:hueOff val="2222785"/>
              <a:satOff val="5126"/>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MCV 83/mm3</a:t>
          </a:r>
        </a:p>
      </dsp:txBody>
      <dsp:txXfrm>
        <a:off x="2499784" y="4630882"/>
        <a:ext cx="1249892" cy="1042104"/>
      </dsp:txXfrm>
    </dsp:sp>
    <dsp:sp modelId="{12799590-50FF-45A3-9FEB-D24606492D04}">
      <dsp:nvSpPr>
        <dsp:cNvPr id="0" name=""/>
        <dsp:cNvSpPr/>
      </dsp:nvSpPr>
      <dsp:spPr>
        <a:xfrm>
          <a:off x="3749677" y="4630882"/>
          <a:ext cx="1249892" cy="1042104"/>
        </a:xfrm>
        <a:prstGeom prst="rect">
          <a:avLst/>
        </a:prstGeom>
        <a:solidFill>
          <a:schemeClr val="accent2">
            <a:tint val="40000"/>
            <a:alpha val="90000"/>
            <a:hueOff val="3334177"/>
            <a:satOff val="7689"/>
            <a:lumOff val="83"/>
            <a:alphaOff val="0"/>
          </a:schemeClr>
        </a:solidFill>
        <a:ln w="15875" cap="flat" cmpd="sng" algn="ctr">
          <a:solidFill>
            <a:schemeClr val="accent2">
              <a:tint val="40000"/>
              <a:alpha val="90000"/>
              <a:hueOff val="3334177"/>
              <a:satOff val="7689"/>
              <a:lumOff val="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Retic 3.2%</a:t>
          </a:r>
        </a:p>
      </dsp:txBody>
      <dsp:txXfrm>
        <a:off x="3749677" y="4630882"/>
        <a:ext cx="1249892" cy="1042104"/>
      </dsp:txXfrm>
    </dsp:sp>
    <dsp:sp modelId="{CB0E4C17-693A-4732-8451-4B61120725FE}">
      <dsp:nvSpPr>
        <dsp:cNvPr id="0" name=""/>
        <dsp:cNvSpPr/>
      </dsp:nvSpPr>
      <dsp:spPr>
        <a:xfrm rot="10800000">
          <a:off x="0" y="2579"/>
          <a:ext cx="4999569" cy="3484253"/>
        </a:xfrm>
        <a:prstGeom prst="upArrowCallou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o-RO" sz="2800" kern="1200" dirty="0" err="1"/>
            <a:t>We</a:t>
          </a:r>
          <a:r>
            <a:rPr lang="en-US" sz="2800" kern="1200" dirty="0"/>
            <a:t> place the patient on 10,000 units of EPO SQ </a:t>
          </a:r>
          <a:r>
            <a:rPr lang="en-US" sz="2800" kern="1200" dirty="0" err="1"/>
            <a:t>tiw</a:t>
          </a:r>
          <a:r>
            <a:rPr lang="en-US" sz="2800" kern="1200" dirty="0"/>
            <a:t> with dialysis. He comes to see you in one month feeling better.</a:t>
          </a:r>
        </a:p>
      </dsp:txBody>
      <dsp:txXfrm rot="10800000">
        <a:off x="0" y="2579"/>
        <a:ext cx="4999569" cy="22639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14D47-88BB-4648-AC4C-7414AF545705}">
      <dsp:nvSpPr>
        <dsp:cNvPr id="0" name=""/>
        <dsp:cNvSpPr/>
      </dsp:nvSpPr>
      <dsp:spPr>
        <a:xfrm>
          <a:off x="0" y="864376"/>
          <a:ext cx="5889686" cy="15957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D3857-2E0C-4FAE-B98A-B6229669E016}">
      <dsp:nvSpPr>
        <dsp:cNvPr id="0" name=""/>
        <dsp:cNvSpPr/>
      </dsp:nvSpPr>
      <dsp:spPr>
        <a:xfrm>
          <a:off x="482721" y="1223425"/>
          <a:ext cx="877674" cy="8776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C6C93D-2985-4539-A259-F096116847E4}">
      <dsp:nvSpPr>
        <dsp:cNvPr id="0" name=""/>
        <dsp:cNvSpPr/>
      </dsp:nvSpPr>
      <dsp:spPr>
        <a:xfrm>
          <a:off x="1843117" y="864376"/>
          <a:ext cx="4046568" cy="1595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86" tIns="168886" rIns="168886" bIns="168886" numCol="1" spcCol="1270" anchor="ctr" anchorCtr="0">
          <a:noAutofit/>
        </a:bodyPr>
        <a:lstStyle/>
        <a:p>
          <a:pPr marL="0" lvl="0" indent="0" algn="l" defTabSz="844550">
            <a:lnSpc>
              <a:spcPct val="90000"/>
            </a:lnSpc>
            <a:spcBef>
              <a:spcPct val="0"/>
            </a:spcBef>
            <a:spcAft>
              <a:spcPct val="35000"/>
            </a:spcAft>
            <a:buNone/>
          </a:pPr>
          <a:r>
            <a:rPr lang="ro-RO" sz="1900" kern="1200" dirty="0" err="1"/>
            <a:t>We</a:t>
          </a:r>
          <a:r>
            <a:rPr lang="ro-RO" sz="1900" kern="1200" dirty="0"/>
            <a:t> </a:t>
          </a:r>
          <a:r>
            <a:rPr lang="en-US" sz="1900" kern="1200" dirty="0"/>
            <a:t>suspect with his increased </a:t>
          </a:r>
          <a:r>
            <a:rPr lang="en-US" sz="1900" kern="1200" dirty="0" err="1"/>
            <a:t>reticulocytosis</a:t>
          </a:r>
          <a:r>
            <a:rPr lang="en-US" sz="1900" kern="1200" dirty="0"/>
            <a:t> and </a:t>
          </a:r>
          <a:r>
            <a:rPr lang="en-US" sz="1900" kern="1200" dirty="0" err="1"/>
            <a:t>hgb</a:t>
          </a:r>
          <a:r>
            <a:rPr lang="en-US" sz="1900" kern="1200" dirty="0"/>
            <a:t>/</a:t>
          </a:r>
          <a:r>
            <a:rPr lang="en-US" sz="1900" kern="1200" dirty="0" err="1"/>
            <a:t>hct</a:t>
          </a:r>
          <a:r>
            <a:rPr lang="en-US" sz="1900" kern="1200" dirty="0"/>
            <a:t> over the last few months he has become iron deficient.	</a:t>
          </a:r>
          <a:r>
            <a:rPr lang="ro-RO" sz="1900" kern="1200" dirty="0" err="1"/>
            <a:t>We</a:t>
          </a:r>
          <a:r>
            <a:rPr lang="en-US" sz="1900" kern="1200" dirty="0"/>
            <a:t> confirm this with lab assay.</a:t>
          </a:r>
        </a:p>
      </dsp:txBody>
      <dsp:txXfrm>
        <a:off x="1843117" y="864376"/>
        <a:ext cx="4046568" cy="1595772"/>
      </dsp:txXfrm>
    </dsp:sp>
    <dsp:sp modelId="{28F63B96-BAC3-4A5F-A86B-A85965E73D92}">
      <dsp:nvSpPr>
        <dsp:cNvPr id="0" name=""/>
        <dsp:cNvSpPr/>
      </dsp:nvSpPr>
      <dsp:spPr>
        <a:xfrm>
          <a:off x="0" y="2859092"/>
          <a:ext cx="5889686" cy="15957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FF158D-4298-4326-A719-96771EA698FA}">
      <dsp:nvSpPr>
        <dsp:cNvPr id="0" name=""/>
        <dsp:cNvSpPr/>
      </dsp:nvSpPr>
      <dsp:spPr>
        <a:xfrm>
          <a:off x="482721" y="3218140"/>
          <a:ext cx="877674" cy="8776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67FE2A-62EE-4511-AB0D-4AC542AADC33}">
      <dsp:nvSpPr>
        <dsp:cNvPr id="0" name=""/>
        <dsp:cNvSpPr/>
      </dsp:nvSpPr>
      <dsp:spPr>
        <a:xfrm>
          <a:off x="1843117" y="2859092"/>
          <a:ext cx="4046568" cy="1595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86" tIns="168886" rIns="168886" bIns="168886" numCol="1" spcCol="1270" anchor="ctr" anchorCtr="0">
          <a:noAutofit/>
        </a:bodyPr>
        <a:lstStyle/>
        <a:p>
          <a:pPr marL="0" lvl="0" indent="0" algn="l" defTabSz="844550">
            <a:lnSpc>
              <a:spcPct val="90000"/>
            </a:lnSpc>
            <a:spcBef>
              <a:spcPct val="0"/>
            </a:spcBef>
            <a:spcAft>
              <a:spcPct val="35000"/>
            </a:spcAft>
            <a:buNone/>
          </a:pPr>
          <a:r>
            <a:rPr lang="ro-RO" sz="1900" kern="1200" dirty="0" err="1"/>
            <a:t>We</a:t>
          </a:r>
          <a:r>
            <a:rPr lang="en-US" sz="1900" kern="1200" dirty="0"/>
            <a:t> give him 1 gram of intravenous iron and ask him to come back in 2 weeks.</a:t>
          </a:r>
        </a:p>
      </dsp:txBody>
      <dsp:txXfrm>
        <a:off x="1843117" y="2859092"/>
        <a:ext cx="4046568" cy="15957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3E426-951D-4955-ABCB-E418194D442D}">
      <dsp:nvSpPr>
        <dsp:cNvPr id="0" name=""/>
        <dsp:cNvSpPr/>
      </dsp:nvSpPr>
      <dsp:spPr>
        <a:xfrm>
          <a:off x="1096528" y="333583"/>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F75C13-3574-4AC9-818E-E85AA7F9222B}">
      <dsp:nvSpPr>
        <dsp:cNvPr id="0" name=""/>
        <dsp:cNvSpPr/>
      </dsp:nvSpPr>
      <dsp:spPr>
        <a:xfrm>
          <a:off x="1564528" y="801583"/>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6709F7-D231-44E9-8C54-0EDC3A931ADE}">
      <dsp:nvSpPr>
        <dsp:cNvPr id="0" name=""/>
        <dsp:cNvSpPr/>
      </dsp:nvSpPr>
      <dsp:spPr>
        <a:xfrm>
          <a:off x="251968" y="2813501"/>
          <a:ext cx="3885119" cy="152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He again feels much improved and is tolerating the iron fairly well.	His hematocrit has increased to 33%, corrected reticulocyte count to 3.2%, and the MCV is now 80 cubic microns.</a:t>
          </a:r>
        </a:p>
      </dsp:txBody>
      <dsp:txXfrm>
        <a:off x="251968" y="2813501"/>
        <a:ext cx="3885119" cy="1520164"/>
      </dsp:txXfrm>
    </dsp:sp>
    <dsp:sp modelId="{EBEB3EEC-CA93-45E7-A1B7-6E6BC092238F}">
      <dsp:nvSpPr>
        <dsp:cNvPr id="0" name=""/>
        <dsp:cNvSpPr/>
      </dsp:nvSpPr>
      <dsp:spPr>
        <a:xfrm>
          <a:off x="5717272" y="307903"/>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3FA8D9-A078-4AF4-AD87-ECA532B44998}">
      <dsp:nvSpPr>
        <dsp:cNvPr id="0" name=""/>
        <dsp:cNvSpPr/>
      </dsp:nvSpPr>
      <dsp:spPr>
        <a:xfrm>
          <a:off x="6185272" y="775903"/>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749397-6ED6-4EC8-A79B-EADD2D7B31EB}">
      <dsp:nvSpPr>
        <dsp:cNvPr id="0" name=""/>
        <dsp:cNvSpPr/>
      </dsp:nvSpPr>
      <dsp:spPr>
        <a:xfrm>
          <a:off x="4767088" y="2736459"/>
          <a:ext cx="4096368" cy="162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He continues on Iron and EPO injections and is considering renal transplant.</a:t>
          </a:r>
        </a:p>
      </dsp:txBody>
      <dsp:txXfrm>
        <a:off x="4767088" y="2736459"/>
        <a:ext cx="4096368" cy="16228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321B4-D750-4A74-855D-073CDF9AD078}">
      <dsp:nvSpPr>
        <dsp:cNvPr id="0" name=""/>
        <dsp:cNvSpPr/>
      </dsp:nvSpPr>
      <dsp:spPr>
        <a:xfrm>
          <a:off x="3447" y="1511903"/>
          <a:ext cx="619417" cy="6194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451C5E-BB83-4639-8D28-A95D0E307A4B}">
      <dsp:nvSpPr>
        <dsp:cNvPr id="0" name=""/>
        <dsp:cNvSpPr/>
      </dsp:nvSpPr>
      <dsp:spPr>
        <a:xfrm>
          <a:off x="3447" y="2237704"/>
          <a:ext cx="1769765" cy="92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err="1"/>
            <a:t>Epo</a:t>
          </a:r>
          <a:r>
            <a:rPr lang="en-US" sz="1400" kern="1200" dirty="0"/>
            <a:t> production is inhibited or decreased, so inappropriately low levels. </a:t>
          </a:r>
        </a:p>
      </dsp:txBody>
      <dsp:txXfrm>
        <a:off x="3447" y="2237704"/>
        <a:ext cx="1769765" cy="929126"/>
      </dsp:txXfrm>
    </dsp:sp>
    <dsp:sp modelId="{66DCA8C8-7912-4CC6-9F4C-656D97BC6DA6}">
      <dsp:nvSpPr>
        <dsp:cNvPr id="0" name=""/>
        <dsp:cNvSpPr/>
      </dsp:nvSpPr>
      <dsp:spPr>
        <a:xfrm>
          <a:off x="3447" y="3216311"/>
          <a:ext cx="1769765" cy="769615"/>
        </a:xfrm>
        <a:prstGeom prst="rect">
          <a:avLst/>
        </a:prstGeom>
        <a:noFill/>
        <a:ln>
          <a:noFill/>
        </a:ln>
        <a:effectLst/>
      </dsp:spPr>
      <dsp:style>
        <a:lnRef idx="0">
          <a:scrgbClr r="0" g="0" b="0"/>
        </a:lnRef>
        <a:fillRef idx="0">
          <a:scrgbClr r="0" g="0" b="0"/>
        </a:fillRef>
        <a:effectRef idx="0">
          <a:scrgbClr r="0" g="0" b="0"/>
        </a:effectRef>
        <a:fontRef idx="minor"/>
      </dsp:style>
    </dsp:sp>
    <dsp:sp modelId="{A5DAC7E2-680A-4A54-9B89-F4AE8D861023}">
      <dsp:nvSpPr>
        <dsp:cNvPr id="0" name=""/>
        <dsp:cNvSpPr/>
      </dsp:nvSpPr>
      <dsp:spPr>
        <a:xfrm>
          <a:off x="2082922" y="1511903"/>
          <a:ext cx="619417" cy="6194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3F4CD9-BF1C-42FB-8044-CB2BAC56303B}">
      <dsp:nvSpPr>
        <dsp:cNvPr id="0" name=""/>
        <dsp:cNvSpPr/>
      </dsp:nvSpPr>
      <dsp:spPr>
        <a:xfrm>
          <a:off x="2082922" y="2237704"/>
          <a:ext cx="1769765" cy="92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Increased levels of inflammatory cytokines: </a:t>
          </a:r>
        </a:p>
      </dsp:txBody>
      <dsp:txXfrm>
        <a:off x="2082922" y="2237704"/>
        <a:ext cx="1769765" cy="929126"/>
      </dsp:txXfrm>
    </dsp:sp>
    <dsp:sp modelId="{A973C762-13E2-48D0-AC45-D83B3B1A8A49}">
      <dsp:nvSpPr>
        <dsp:cNvPr id="0" name=""/>
        <dsp:cNvSpPr/>
      </dsp:nvSpPr>
      <dsp:spPr>
        <a:xfrm>
          <a:off x="2082922" y="3216311"/>
          <a:ext cx="1769765" cy="769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IL-1, TNF α. </a:t>
          </a:r>
        </a:p>
        <a:p>
          <a:pPr marL="0" lvl="0" indent="0" algn="l" defTabSz="488950">
            <a:lnSpc>
              <a:spcPct val="90000"/>
            </a:lnSpc>
            <a:spcBef>
              <a:spcPct val="0"/>
            </a:spcBef>
            <a:spcAft>
              <a:spcPct val="35000"/>
            </a:spcAft>
            <a:buNone/>
          </a:pPr>
          <a:r>
            <a:rPr lang="en-US" sz="1100" kern="1200"/>
            <a:t>IL-6 causes induction of hepcidin synthesis (decreased iron absorption). </a:t>
          </a:r>
        </a:p>
      </dsp:txBody>
      <dsp:txXfrm>
        <a:off x="2082922" y="3216311"/>
        <a:ext cx="1769765" cy="769615"/>
      </dsp:txXfrm>
    </dsp:sp>
    <dsp:sp modelId="{579376B2-DFC4-4743-BC74-39A3CE24AC6B}">
      <dsp:nvSpPr>
        <dsp:cNvPr id="0" name=""/>
        <dsp:cNvSpPr/>
      </dsp:nvSpPr>
      <dsp:spPr>
        <a:xfrm>
          <a:off x="4162396" y="1511903"/>
          <a:ext cx="619417" cy="6194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9A2268-F267-4826-83D0-9972A863D1F9}">
      <dsp:nvSpPr>
        <dsp:cNvPr id="0" name=""/>
        <dsp:cNvSpPr/>
      </dsp:nvSpPr>
      <dsp:spPr>
        <a:xfrm>
          <a:off x="4162396" y="2237704"/>
          <a:ext cx="1769765" cy="92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Alterations in iron metabolism. </a:t>
          </a:r>
        </a:p>
      </dsp:txBody>
      <dsp:txXfrm>
        <a:off x="4162396" y="2237704"/>
        <a:ext cx="1769765" cy="929126"/>
      </dsp:txXfrm>
    </dsp:sp>
    <dsp:sp modelId="{46BEBE6D-D344-4F6A-9FC5-BFE4E4EA0172}">
      <dsp:nvSpPr>
        <dsp:cNvPr id="0" name=""/>
        <dsp:cNvSpPr/>
      </dsp:nvSpPr>
      <dsp:spPr>
        <a:xfrm>
          <a:off x="4162396" y="3216311"/>
          <a:ext cx="1769765" cy="769615"/>
        </a:xfrm>
        <a:prstGeom prst="rect">
          <a:avLst/>
        </a:prstGeom>
        <a:noFill/>
        <a:ln>
          <a:noFill/>
        </a:ln>
        <a:effectLst/>
      </dsp:spPr>
      <dsp:style>
        <a:lnRef idx="0">
          <a:scrgbClr r="0" g="0" b="0"/>
        </a:lnRef>
        <a:fillRef idx="0">
          <a:scrgbClr r="0" g="0" b="0"/>
        </a:fillRef>
        <a:effectRef idx="0">
          <a:scrgbClr r="0" g="0" b="0"/>
        </a:effectRef>
        <a:fontRef idx="minor"/>
      </dsp:style>
    </dsp:sp>
    <dsp:sp modelId="{513DC84E-B05C-4066-B47B-67EE06D72405}">
      <dsp:nvSpPr>
        <dsp:cNvPr id="0" name=""/>
        <dsp:cNvSpPr/>
      </dsp:nvSpPr>
      <dsp:spPr>
        <a:xfrm>
          <a:off x="6241871" y="1511903"/>
          <a:ext cx="619417" cy="6194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A6561F-1869-4BC9-A6B4-4ABC9B6E3D03}">
      <dsp:nvSpPr>
        <dsp:cNvPr id="0" name=""/>
        <dsp:cNvSpPr/>
      </dsp:nvSpPr>
      <dsp:spPr>
        <a:xfrm>
          <a:off x="6241871" y="2237704"/>
          <a:ext cx="1769765" cy="92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Suppression of erythropoiesis. </a:t>
          </a:r>
        </a:p>
      </dsp:txBody>
      <dsp:txXfrm>
        <a:off x="6241871" y="2237704"/>
        <a:ext cx="1769765" cy="929126"/>
      </dsp:txXfrm>
    </dsp:sp>
    <dsp:sp modelId="{1F7C228E-C698-47FA-B12E-A9E43E298B2D}">
      <dsp:nvSpPr>
        <dsp:cNvPr id="0" name=""/>
        <dsp:cNvSpPr/>
      </dsp:nvSpPr>
      <dsp:spPr>
        <a:xfrm>
          <a:off x="6241871" y="3216311"/>
          <a:ext cx="1769765" cy="769615"/>
        </a:xfrm>
        <a:prstGeom prst="rect">
          <a:avLst/>
        </a:prstGeom>
        <a:noFill/>
        <a:ln>
          <a:noFill/>
        </a:ln>
        <a:effectLst/>
      </dsp:spPr>
      <dsp:style>
        <a:lnRef idx="0">
          <a:scrgbClr r="0" g="0" b="0"/>
        </a:lnRef>
        <a:fillRef idx="0">
          <a:scrgbClr r="0" g="0" b="0"/>
        </a:fillRef>
        <a:effectRef idx="0">
          <a:scrgbClr r="0" g="0" b="0"/>
        </a:effectRef>
        <a:fontRef idx="minor"/>
      </dsp:style>
    </dsp:sp>
    <dsp:sp modelId="{9997DB56-C99D-4981-8FCF-D907F2584AB1}">
      <dsp:nvSpPr>
        <dsp:cNvPr id="0" name=""/>
        <dsp:cNvSpPr/>
      </dsp:nvSpPr>
      <dsp:spPr>
        <a:xfrm>
          <a:off x="8430266" y="1467898"/>
          <a:ext cx="619417" cy="7954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4000" r="-14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B382D2-653A-4C20-B305-0B35573FDC22}">
      <dsp:nvSpPr>
        <dsp:cNvPr id="0" name=""/>
        <dsp:cNvSpPr/>
      </dsp:nvSpPr>
      <dsp:spPr>
        <a:xfrm>
          <a:off x="8054642" y="2262322"/>
          <a:ext cx="1987606" cy="984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Moderate decrease in RBC survival. </a:t>
          </a:r>
        </a:p>
      </dsp:txBody>
      <dsp:txXfrm>
        <a:off x="8054642" y="2262322"/>
        <a:ext cx="1987606" cy="984233"/>
      </dsp:txXfrm>
    </dsp:sp>
    <dsp:sp modelId="{5B7E783E-504B-4EEC-9778-CEFCBEFFACBE}">
      <dsp:nvSpPr>
        <dsp:cNvPr id="0" name=""/>
        <dsp:cNvSpPr/>
      </dsp:nvSpPr>
      <dsp:spPr>
        <a:xfrm>
          <a:off x="8430266" y="3260316"/>
          <a:ext cx="1769765" cy="76961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DFB69-C14A-4899-A53F-DAFB158961B8}">
      <dsp:nvSpPr>
        <dsp:cNvPr id="0" name=""/>
        <dsp:cNvSpPr/>
      </dsp:nvSpPr>
      <dsp:spPr>
        <a:xfrm>
          <a:off x="971" y="420814"/>
          <a:ext cx="3409880" cy="2165273"/>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2F52061-C883-4B25-A7FE-5226550BFBFA}">
      <dsp:nvSpPr>
        <dsp:cNvPr id="0" name=""/>
        <dsp:cNvSpPr/>
      </dsp:nvSpPr>
      <dsp:spPr>
        <a:xfrm>
          <a:off x="379847" y="780745"/>
          <a:ext cx="3409880" cy="21652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You suspect an autoimmune hemolytic anemia based on her history, </a:t>
          </a:r>
          <a:r>
            <a:rPr lang="ro-RO" sz="2400" kern="1200" dirty="0"/>
            <a:t>p</a:t>
          </a:r>
          <a:r>
            <a:rPr lang="en-US" sz="2400" kern="1200" dirty="0" err="1"/>
            <a:t>hysical</a:t>
          </a:r>
          <a:r>
            <a:rPr lang="en-US" sz="2400" kern="1200" dirty="0"/>
            <a:t> </a:t>
          </a:r>
          <a:r>
            <a:rPr lang="ro-RO" sz="2400" kern="1200" dirty="0"/>
            <a:t>e</a:t>
          </a:r>
          <a:r>
            <a:rPr lang="en-US" sz="2400" kern="1200" dirty="0" err="1"/>
            <a:t>xam</a:t>
          </a:r>
          <a:r>
            <a:rPr lang="en-US" sz="2400" kern="1200" dirty="0"/>
            <a:t>, labs, and smear. </a:t>
          </a:r>
        </a:p>
      </dsp:txBody>
      <dsp:txXfrm>
        <a:off x="443266" y="844164"/>
        <a:ext cx="3283042" cy="2038435"/>
      </dsp:txXfrm>
    </dsp:sp>
    <dsp:sp modelId="{EA233E3E-F6E2-40EE-865D-5E366E901DF2}">
      <dsp:nvSpPr>
        <dsp:cNvPr id="0" name=""/>
        <dsp:cNvSpPr/>
      </dsp:nvSpPr>
      <dsp:spPr>
        <a:xfrm>
          <a:off x="4168602" y="420814"/>
          <a:ext cx="3409880" cy="2165273"/>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11DA404-7B10-45DD-8253-E77A916A74B1}">
      <dsp:nvSpPr>
        <dsp:cNvPr id="0" name=""/>
        <dsp:cNvSpPr/>
      </dsp:nvSpPr>
      <dsp:spPr>
        <a:xfrm>
          <a:off x="4547478" y="780745"/>
          <a:ext cx="3409880" cy="21652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What further tests would you like to order? </a:t>
          </a:r>
        </a:p>
      </dsp:txBody>
      <dsp:txXfrm>
        <a:off x="4610897" y="844164"/>
        <a:ext cx="3283042" cy="2038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783E2-7A6B-4A84-B4C4-24B262E564CF}">
      <dsp:nvSpPr>
        <dsp:cNvPr id="0" name=""/>
        <dsp:cNvSpPr/>
      </dsp:nvSpPr>
      <dsp:spPr>
        <a:xfrm>
          <a:off x="13304" y="1466849"/>
          <a:ext cx="799515" cy="799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E128F9-35F7-447D-8ECB-82589C220708}">
      <dsp:nvSpPr>
        <dsp:cNvPr id="0" name=""/>
        <dsp:cNvSpPr/>
      </dsp:nvSpPr>
      <dsp:spPr>
        <a:xfrm>
          <a:off x="6245" y="2378902"/>
          <a:ext cx="2298446" cy="918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US" sz="1800" kern="1200" dirty="0"/>
            <a:t>Direct Coombs test results are as follows: </a:t>
          </a:r>
        </a:p>
      </dsp:txBody>
      <dsp:txXfrm>
        <a:off x="6245" y="2378902"/>
        <a:ext cx="2298446" cy="918929"/>
      </dsp:txXfrm>
    </dsp:sp>
    <dsp:sp modelId="{D21F697C-1729-4440-ABB0-D457BFEBD8C3}">
      <dsp:nvSpPr>
        <dsp:cNvPr id="0" name=""/>
        <dsp:cNvSpPr/>
      </dsp:nvSpPr>
      <dsp:spPr>
        <a:xfrm>
          <a:off x="13304" y="3355162"/>
          <a:ext cx="2284329" cy="511987"/>
        </a:xfrm>
        <a:prstGeom prst="rect">
          <a:avLst/>
        </a:prstGeom>
        <a:noFill/>
        <a:ln>
          <a:noFill/>
        </a:ln>
        <a:effectLst/>
      </dsp:spPr>
      <dsp:style>
        <a:lnRef idx="0">
          <a:scrgbClr r="0" g="0" b="0"/>
        </a:lnRef>
        <a:fillRef idx="0">
          <a:scrgbClr r="0" g="0" b="0"/>
        </a:fillRef>
        <a:effectRef idx="0">
          <a:scrgbClr r="0" g="0" b="0"/>
        </a:effectRef>
        <a:fontRef idx="minor"/>
      </dsp:style>
    </dsp:sp>
    <dsp:sp modelId="{1C7956DD-842C-4CFD-8BD7-BD8AC03DE3E0}">
      <dsp:nvSpPr>
        <dsp:cNvPr id="0" name=""/>
        <dsp:cNvSpPr/>
      </dsp:nvSpPr>
      <dsp:spPr>
        <a:xfrm>
          <a:off x="2704450" y="1466849"/>
          <a:ext cx="799515" cy="799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0E4C2E-B19D-4C37-940C-AD11319B9CEC}">
      <dsp:nvSpPr>
        <dsp:cNvPr id="0" name=""/>
        <dsp:cNvSpPr/>
      </dsp:nvSpPr>
      <dsp:spPr>
        <a:xfrm>
          <a:off x="2704450" y="2369578"/>
          <a:ext cx="2284329" cy="937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US" sz="1800" kern="1200" dirty="0"/>
            <a:t>DAT: Positive 3+</a:t>
          </a:r>
        </a:p>
      </dsp:txBody>
      <dsp:txXfrm>
        <a:off x="2704450" y="2369578"/>
        <a:ext cx="2284329" cy="937577"/>
      </dsp:txXfrm>
    </dsp:sp>
    <dsp:sp modelId="{ED02EF5A-4CB7-48EF-80F7-9BA0A4747C4E}">
      <dsp:nvSpPr>
        <dsp:cNvPr id="0" name=""/>
        <dsp:cNvSpPr/>
      </dsp:nvSpPr>
      <dsp:spPr>
        <a:xfrm>
          <a:off x="2704450" y="3355162"/>
          <a:ext cx="2284329" cy="511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IgG: Positive 3+</a:t>
          </a:r>
        </a:p>
        <a:p>
          <a:pPr marL="0" lvl="0" indent="0" algn="l" defTabSz="711200">
            <a:lnSpc>
              <a:spcPct val="90000"/>
            </a:lnSpc>
            <a:spcBef>
              <a:spcPct val="0"/>
            </a:spcBef>
            <a:spcAft>
              <a:spcPct val="35000"/>
            </a:spcAft>
            <a:buNone/>
          </a:pPr>
          <a:r>
            <a:rPr lang="en-US" sz="1600" kern="1200" dirty="0"/>
            <a:t>Complement: Negative</a:t>
          </a:r>
        </a:p>
      </dsp:txBody>
      <dsp:txXfrm>
        <a:off x="2704450" y="3355162"/>
        <a:ext cx="2284329" cy="511987"/>
      </dsp:txXfrm>
    </dsp:sp>
    <dsp:sp modelId="{6DBD8C3C-7BC7-4C79-AA93-3ECC5E644B43}">
      <dsp:nvSpPr>
        <dsp:cNvPr id="0" name=""/>
        <dsp:cNvSpPr/>
      </dsp:nvSpPr>
      <dsp:spPr>
        <a:xfrm>
          <a:off x="5388537" y="1466849"/>
          <a:ext cx="799515" cy="799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F30D07-1CFD-408A-A474-134458FBA80B}">
      <dsp:nvSpPr>
        <dsp:cNvPr id="0" name=""/>
        <dsp:cNvSpPr/>
      </dsp:nvSpPr>
      <dsp:spPr>
        <a:xfrm>
          <a:off x="5388537" y="2369578"/>
          <a:ext cx="2284329" cy="937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US" sz="1800" kern="1200" dirty="0"/>
            <a:t>What type of autoantibody is this? </a:t>
          </a:r>
        </a:p>
      </dsp:txBody>
      <dsp:txXfrm>
        <a:off x="5388537" y="2369578"/>
        <a:ext cx="2284329" cy="937577"/>
      </dsp:txXfrm>
    </dsp:sp>
    <dsp:sp modelId="{ED22DAF9-ABD8-42F8-9FF8-7D7300C8A0B5}">
      <dsp:nvSpPr>
        <dsp:cNvPr id="0" name=""/>
        <dsp:cNvSpPr/>
      </dsp:nvSpPr>
      <dsp:spPr>
        <a:xfrm>
          <a:off x="5388537" y="3355162"/>
          <a:ext cx="2284329" cy="511987"/>
        </a:xfrm>
        <a:prstGeom prst="rect">
          <a:avLst/>
        </a:prstGeom>
        <a:noFill/>
        <a:ln>
          <a:noFill/>
        </a:ln>
        <a:effectLst/>
      </dsp:spPr>
      <dsp:style>
        <a:lnRef idx="0">
          <a:scrgbClr r="0" g="0" b="0"/>
        </a:lnRef>
        <a:fillRef idx="0">
          <a:scrgbClr r="0" g="0" b="0"/>
        </a:fillRef>
        <a:effectRef idx="0">
          <a:scrgbClr r="0" g="0" b="0"/>
        </a:effectRef>
        <a:fontRef idx="minor"/>
      </dsp:style>
    </dsp:sp>
    <dsp:sp modelId="{3A91B02D-72C2-4EF5-9808-51EB9960A446}">
      <dsp:nvSpPr>
        <dsp:cNvPr id="0" name=""/>
        <dsp:cNvSpPr/>
      </dsp:nvSpPr>
      <dsp:spPr>
        <a:xfrm>
          <a:off x="8072624" y="1466849"/>
          <a:ext cx="799515" cy="7995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A41952-14F0-4C09-BE3B-C4759B262538}">
      <dsp:nvSpPr>
        <dsp:cNvPr id="0" name=""/>
        <dsp:cNvSpPr/>
      </dsp:nvSpPr>
      <dsp:spPr>
        <a:xfrm>
          <a:off x="8072624" y="2369578"/>
          <a:ext cx="2284329" cy="937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US" sz="1800" kern="1200" dirty="0"/>
            <a:t>What conditions are typically associated with this type of antibody? </a:t>
          </a:r>
        </a:p>
      </dsp:txBody>
      <dsp:txXfrm>
        <a:off x="8072624" y="2369578"/>
        <a:ext cx="2284329" cy="937577"/>
      </dsp:txXfrm>
    </dsp:sp>
    <dsp:sp modelId="{E56F7AFF-DEFD-48D9-8805-39ECA5BA865F}">
      <dsp:nvSpPr>
        <dsp:cNvPr id="0" name=""/>
        <dsp:cNvSpPr/>
      </dsp:nvSpPr>
      <dsp:spPr>
        <a:xfrm>
          <a:off x="8072624" y="3355162"/>
          <a:ext cx="2284329" cy="51198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81B11-F529-40DA-A448-A765DE2F7A4A}">
      <dsp:nvSpPr>
        <dsp:cNvPr id="0" name=""/>
        <dsp:cNvSpPr/>
      </dsp:nvSpPr>
      <dsp:spPr>
        <a:xfrm>
          <a:off x="0" y="2032062"/>
          <a:ext cx="7958330" cy="1333253"/>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Etiology: </a:t>
          </a:r>
        </a:p>
      </dsp:txBody>
      <dsp:txXfrm>
        <a:off x="0" y="2032062"/>
        <a:ext cx="7958330" cy="719956"/>
      </dsp:txXfrm>
    </dsp:sp>
    <dsp:sp modelId="{6049ED4B-C875-4230-A169-975BC2F383DE}">
      <dsp:nvSpPr>
        <dsp:cNvPr id="0" name=""/>
        <dsp:cNvSpPr/>
      </dsp:nvSpPr>
      <dsp:spPr>
        <a:xfrm>
          <a:off x="3885" y="2725354"/>
          <a:ext cx="1325093" cy="61329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Idiopathic</a:t>
          </a:r>
        </a:p>
      </dsp:txBody>
      <dsp:txXfrm>
        <a:off x="3885" y="2725354"/>
        <a:ext cx="1325093" cy="613296"/>
      </dsp:txXfrm>
    </dsp:sp>
    <dsp:sp modelId="{9B997E49-6508-42D6-A7CF-969152A773DA}">
      <dsp:nvSpPr>
        <dsp:cNvPr id="0" name=""/>
        <dsp:cNvSpPr/>
      </dsp:nvSpPr>
      <dsp:spPr>
        <a:xfrm>
          <a:off x="1328978" y="2725354"/>
          <a:ext cx="1325093" cy="613296"/>
        </a:xfrm>
        <a:prstGeom prst="rect">
          <a:avLst/>
        </a:prstGeom>
        <a:solidFill>
          <a:schemeClr val="accent2">
            <a:tint val="40000"/>
            <a:alpha val="90000"/>
            <a:hueOff val="666835"/>
            <a:satOff val="1538"/>
            <a:lumOff val="17"/>
            <a:alphaOff val="0"/>
          </a:schemeClr>
        </a:solidFill>
        <a:ln w="15875" cap="flat" cmpd="sng" algn="ctr">
          <a:solidFill>
            <a:schemeClr val="accent2">
              <a:tint val="40000"/>
              <a:alpha val="90000"/>
              <a:hueOff val="666835"/>
              <a:satOff val="1538"/>
              <a:lumOff val="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Autoimmune</a:t>
          </a:r>
        </a:p>
      </dsp:txBody>
      <dsp:txXfrm>
        <a:off x="1328978" y="2725354"/>
        <a:ext cx="1325093" cy="613296"/>
      </dsp:txXfrm>
    </dsp:sp>
    <dsp:sp modelId="{789C179B-494F-4D59-9AA0-F6C942F3711B}">
      <dsp:nvSpPr>
        <dsp:cNvPr id="0" name=""/>
        <dsp:cNvSpPr/>
      </dsp:nvSpPr>
      <dsp:spPr>
        <a:xfrm>
          <a:off x="2654071" y="2725354"/>
          <a:ext cx="1325093" cy="613296"/>
        </a:xfrm>
        <a:prstGeom prst="rect">
          <a:avLst/>
        </a:prstGeom>
        <a:solidFill>
          <a:schemeClr val="accent2">
            <a:tint val="40000"/>
            <a:alpha val="90000"/>
            <a:hueOff val="1333671"/>
            <a:satOff val="3076"/>
            <a:lumOff val="33"/>
            <a:alphaOff val="0"/>
          </a:schemeClr>
        </a:solidFill>
        <a:ln w="15875" cap="flat" cmpd="sng" algn="ctr">
          <a:solidFill>
            <a:schemeClr val="accent2">
              <a:tint val="40000"/>
              <a:alpha val="90000"/>
              <a:hueOff val="1333671"/>
              <a:satOff val="3076"/>
              <a:lumOff val="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Lymphoproliferative </a:t>
          </a:r>
          <a:r>
            <a:rPr lang="ro-RO" sz="1000" kern="1200" dirty="0"/>
            <a:t>d</a:t>
          </a:r>
          <a:r>
            <a:rPr lang="en-US" sz="1000" kern="1200" dirty="0" err="1"/>
            <a:t>isorder</a:t>
          </a:r>
          <a:endParaRPr lang="en-US" sz="1000" kern="1200" dirty="0"/>
        </a:p>
      </dsp:txBody>
      <dsp:txXfrm>
        <a:off x="2654071" y="2725354"/>
        <a:ext cx="1325093" cy="613296"/>
      </dsp:txXfrm>
    </dsp:sp>
    <dsp:sp modelId="{C4B5CBB6-D863-4E53-9764-381A94381E2B}">
      <dsp:nvSpPr>
        <dsp:cNvPr id="0" name=""/>
        <dsp:cNvSpPr/>
      </dsp:nvSpPr>
      <dsp:spPr>
        <a:xfrm>
          <a:off x="3979165" y="2725354"/>
          <a:ext cx="1325093" cy="613296"/>
        </a:xfrm>
        <a:prstGeom prst="rect">
          <a:avLst/>
        </a:prstGeom>
        <a:solidFill>
          <a:schemeClr val="accent2">
            <a:tint val="40000"/>
            <a:alpha val="90000"/>
            <a:hueOff val="2000506"/>
            <a:satOff val="4613"/>
            <a:lumOff val="50"/>
            <a:alphaOff val="0"/>
          </a:schemeClr>
        </a:solidFill>
        <a:ln w="15875" cap="flat" cmpd="sng" algn="ctr">
          <a:solidFill>
            <a:schemeClr val="accent2">
              <a:tint val="40000"/>
              <a:alpha val="90000"/>
              <a:hueOff val="2000506"/>
              <a:satOff val="4613"/>
              <a:lumOff val="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Viral </a:t>
          </a:r>
        </a:p>
      </dsp:txBody>
      <dsp:txXfrm>
        <a:off x="3979165" y="2725354"/>
        <a:ext cx="1325093" cy="613296"/>
      </dsp:txXfrm>
    </dsp:sp>
    <dsp:sp modelId="{7128286B-A721-4BD8-8091-CBB307ABA894}">
      <dsp:nvSpPr>
        <dsp:cNvPr id="0" name=""/>
        <dsp:cNvSpPr/>
      </dsp:nvSpPr>
      <dsp:spPr>
        <a:xfrm>
          <a:off x="5304258" y="2725354"/>
          <a:ext cx="1325093" cy="613296"/>
        </a:xfrm>
        <a:prstGeom prst="rect">
          <a:avLst/>
        </a:prstGeom>
        <a:solidFill>
          <a:schemeClr val="accent2">
            <a:tint val="40000"/>
            <a:alpha val="90000"/>
            <a:hueOff val="2667341"/>
            <a:satOff val="6151"/>
            <a:lumOff val="66"/>
            <a:alphaOff val="0"/>
          </a:schemeClr>
        </a:solidFill>
        <a:ln w="15875" cap="flat" cmpd="sng" algn="ctr">
          <a:solidFill>
            <a:schemeClr val="accent2">
              <a:tint val="40000"/>
              <a:alpha val="90000"/>
              <a:hueOff val="2667341"/>
              <a:satOff val="6151"/>
              <a:lumOff val="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Immunodeficiency</a:t>
          </a:r>
        </a:p>
      </dsp:txBody>
      <dsp:txXfrm>
        <a:off x="5304258" y="2725354"/>
        <a:ext cx="1325093" cy="613296"/>
      </dsp:txXfrm>
    </dsp:sp>
    <dsp:sp modelId="{113A64B1-2096-40B5-A900-BBFD26C60D6F}">
      <dsp:nvSpPr>
        <dsp:cNvPr id="0" name=""/>
        <dsp:cNvSpPr/>
      </dsp:nvSpPr>
      <dsp:spPr>
        <a:xfrm>
          <a:off x="6629351" y="2725354"/>
          <a:ext cx="1325093" cy="613296"/>
        </a:xfrm>
        <a:prstGeom prst="rect">
          <a:avLst/>
        </a:prstGeom>
        <a:solidFill>
          <a:schemeClr val="accent2">
            <a:tint val="40000"/>
            <a:alpha val="90000"/>
            <a:hueOff val="3334177"/>
            <a:satOff val="7689"/>
            <a:lumOff val="83"/>
            <a:alphaOff val="0"/>
          </a:schemeClr>
        </a:solidFill>
        <a:ln w="15875" cap="flat" cmpd="sng" algn="ctr">
          <a:solidFill>
            <a:schemeClr val="accent2">
              <a:tint val="40000"/>
              <a:alpha val="90000"/>
              <a:hueOff val="3334177"/>
              <a:satOff val="7689"/>
              <a:lumOff val="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Medications</a:t>
          </a:r>
        </a:p>
      </dsp:txBody>
      <dsp:txXfrm>
        <a:off x="6629351" y="2725354"/>
        <a:ext cx="1325093" cy="613296"/>
      </dsp:txXfrm>
    </dsp:sp>
    <dsp:sp modelId="{1745BFDA-3749-48FE-B9C5-7EF1BF1E52B2}">
      <dsp:nvSpPr>
        <dsp:cNvPr id="0" name=""/>
        <dsp:cNvSpPr/>
      </dsp:nvSpPr>
      <dsp:spPr>
        <a:xfrm rot="10800000">
          <a:off x="0" y="1518"/>
          <a:ext cx="7958330" cy="2050543"/>
        </a:xfrm>
        <a:prstGeom prst="upArrowCallout">
          <a:avLst/>
        </a:prstGeom>
        <a:solidFill>
          <a:schemeClr val="accent2">
            <a:hueOff val="2655785"/>
            <a:satOff val="9135"/>
            <a:lumOff val="-1765"/>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ro-RO" sz="2600" kern="1200" dirty="0" err="1"/>
            <a:t>We</a:t>
          </a:r>
          <a:r>
            <a:rPr lang="en-US" sz="2600" kern="1200" dirty="0"/>
            <a:t> diagnose a warm-antibody hemolytic anemia and suspect an underlying autoimmune disorder. </a:t>
          </a:r>
        </a:p>
      </dsp:txBody>
      <dsp:txXfrm rot="10800000">
        <a:off x="0" y="1518"/>
        <a:ext cx="7958330" cy="13323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F2C16-69A6-42A2-B0E2-DBBE2600F434}">
      <dsp:nvSpPr>
        <dsp:cNvPr id="0" name=""/>
        <dsp:cNvSpPr/>
      </dsp:nvSpPr>
      <dsp:spPr>
        <a:xfrm>
          <a:off x="0" y="465716"/>
          <a:ext cx="7958330" cy="1701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7655" tIns="499872" rIns="61765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The difficulties in obtaining cross match compatible blood</a:t>
          </a:r>
        </a:p>
        <a:p>
          <a:pPr marL="228600" lvl="1" indent="-228600" algn="l" defTabSz="1066800">
            <a:lnSpc>
              <a:spcPct val="90000"/>
            </a:lnSpc>
            <a:spcBef>
              <a:spcPct val="0"/>
            </a:spcBef>
            <a:spcAft>
              <a:spcPct val="15000"/>
            </a:spcAft>
            <a:buChar char="•"/>
          </a:pPr>
          <a:r>
            <a:rPr lang="en-US" sz="2400" kern="1200"/>
            <a:t>The expected short half life of transfused blood. </a:t>
          </a:r>
        </a:p>
      </dsp:txBody>
      <dsp:txXfrm>
        <a:off x="0" y="465716"/>
        <a:ext cx="7958330" cy="1701000"/>
      </dsp:txXfrm>
    </dsp:sp>
    <dsp:sp modelId="{4715B8D1-D3F3-4AF9-BFBD-07EE44C09DA0}">
      <dsp:nvSpPr>
        <dsp:cNvPr id="0" name=""/>
        <dsp:cNvSpPr/>
      </dsp:nvSpPr>
      <dsp:spPr>
        <a:xfrm>
          <a:off x="397916" y="111476"/>
          <a:ext cx="5570831" cy="708480"/>
        </a:xfrm>
        <a:prstGeom prst="round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0564" tIns="0" rIns="210564" bIns="0" numCol="1" spcCol="1270" anchor="ctr" anchorCtr="0">
          <a:noAutofit/>
        </a:bodyPr>
        <a:lstStyle/>
        <a:p>
          <a:pPr marL="0" lvl="0" indent="0" algn="l" defTabSz="1066800">
            <a:lnSpc>
              <a:spcPct val="90000"/>
            </a:lnSpc>
            <a:spcBef>
              <a:spcPct val="0"/>
            </a:spcBef>
            <a:spcAft>
              <a:spcPct val="35000"/>
            </a:spcAft>
            <a:buNone/>
          </a:pPr>
          <a:r>
            <a:rPr lang="ro-RO" sz="2400" kern="1200" dirty="0" err="1"/>
            <a:t>We</a:t>
          </a:r>
          <a:r>
            <a:rPr lang="en-US" sz="2400" kern="1200" dirty="0"/>
            <a:t> decide to avoid blood transfusion because of: </a:t>
          </a:r>
        </a:p>
      </dsp:txBody>
      <dsp:txXfrm>
        <a:off x="432501" y="146061"/>
        <a:ext cx="5501661" cy="639310"/>
      </dsp:txXfrm>
    </dsp:sp>
    <dsp:sp modelId="{F7035716-FD4F-462B-B555-49CBA7DCACF1}">
      <dsp:nvSpPr>
        <dsp:cNvPr id="0" name=""/>
        <dsp:cNvSpPr/>
      </dsp:nvSpPr>
      <dsp:spPr>
        <a:xfrm>
          <a:off x="0" y="2650557"/>
          <a:ext cx="7958330" cy="604800"/>
        </a:xfrm>
        <a:prstGeom prst="rect">
          <a:avLst/>
        </a:prstGeom>
        <a:solidFill>
          <a:schemeClr val="lt1">
            <a:alpha val="90000"/>
            <a:hueOff val="0"/>
            <a:satOff val="0"/>
            <a:lumOff val="0"/>
            <a:alphaOff val="0"/>
          </a:schemeClr>
        </a:solidFill>
        <a:ln w="15875" cap="flat" cmpd="sng" algn="ctr">
          <a:solidFill>
            <a:schemeClr val="accent2">
              <a:hueOff val="2655785"/>
              <a:satOff val="9135"/>
              <a:lumOff val="-1765"/>
              <a:alphaOff val="0"/>
            </a:schemeClr>
          </a:solidFill>
          <a:prstDash val="solid"/>
        </a:ln>
        <a:effectLst/>
      </dsp:spPr>
      <dsp:style>
        <a:lnRef idx="2">
          <a:scrgbClr r="0" g="0" b="0"/>
        </a:lnRef>
        <a:fillRef idx="1">
          <a:scrgbClr r="0" g="0" b="0"/>
        </a:fillRef>
        <a:effectRef idx="0">
          <a:scrgbClr r="0" g="0" b="0"/>
        </a:effectRef>
        <a:fontRef idx="minor"/>
      </dsp:style>
    </dsp:sp>
    <dsp:sp modelId="{20EE94F0-5969-4C6F-98AB-806D32961525}">
      <dsp:nvSpPr>
        <dsp:cNvPr id="0" name=""/>
        <dsp:cNvSpPr/>
      </dsp:nvSpPr>
      <dsp:spPr>
        <a:xfrm>
          <a:off x="397916" y="2296317"/>
          <a:ext cx="5570831" cy="708480"/>
        </a:xfrm>
        <a:prstGeom prst="roundRect">
          <a:avLst/>
        </a:prstGeom>
        <a:solidFill>
          <a:schemeClr val="accent2">
            <a:hueOff val="2655785"/>
            <a:satOff val="9135"/>
            <a:lumOff val="-1765"/>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0564" tIns="0" rIns="210564" bIns="0" numCol="1" spcCol="1270" anchor="ctr" anchorCtr="0">
          <a:noAutofit/>
        </a:bodyPr>
        <a:lstStyle/>
        <a:p>
          <a:pPr marL="0" lvl="0" indent="0" algn="l" defTabSz="1066800">
            <a:lnSpc>
              <a:spcPct val="90000"/>
            </a:lnSpc>
            <a:spcBef>
              <a:spcPct val="0"/>
            </a:spcBef>
            <a:spcAft>
              <a:spcPct val="35000"/>
            </a:spcAft>
            <a:buNone/>
          </a:pPr>
          <a:r>
            <a:rPr lang="en-US" sz="2400" kern="1200"/>
            <a:t>What treatment do you recommend?</a:t>
          </a:r>
        </a:p>
      </dsp:txBody>
      <dsp:txXfrm>
        <a:off x="432501" y="2330902"/>
        <a:ext cx="5501661"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5D570-0D1C-4BC8-8D6B-94790CC709B9}">
      <dsp:nvSpPr>
        <dsp:cNvPr id="0" name=""/>
        <dsp:cNvSpPr/>
      </dsp:nvSpPr>
      <dsp:spPr>
        <a:xfrm>
          <a:off x="0" y="2032062"/>
          <a:ext cx="7958330" cy="1333253"/>
        </a:xfrm>
        <a:prstGeom prst="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What is in your differential diagnosis? </a:t>
          </a:r>
        </a:p>
      </dsp:txBody>
      <dsp:txXfrm>
        <a:off x="0" y="2032062"/>
        <a:ext cx="7958330" cy="1333253"/>
      </dsp:txXfrm>
    </dsp:sp>
    <dsp:sp modelId="{1038E625-3A79-4506-A4C3-F314BC8D46EF}">
      <dsp:nvSpPr>
        <dsp:cNvPr id="0" name=""/>
        <dsp:cNvSpPr/>
      </dsp:nvSpPr>
      <dsp:spPr>
        <a:xfrm rot="10800000">
          <a:off x="0" y="1518"/>
          <a:ext cx="7958330" cy="2050543"/>
        </a:xfrm>
        <a:prstGeom prst="upArrowCallout">
          <a:avLst/>
        </a:prstGeom>
        <a:solidFill>
          <a:schemeClr val="accent5">
            <a:hueOff val="8735693"/>
            <a:satOff val="-45639"/>
            <a:lumOff val="10784"/>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Labs: </a:t>
          </a:r>
        </a:p>
      </dsp:txBody>
      <dsp:txXfrm rot="-10800000">
        <a:off x="0" y="1518"/>
        <a:ext cx="7958330" cy="719740"/>
      </dsp:txXfrm>
    </dsp:sp>
    <dsp:sp modelId="{66AFF761-7B2D-442D-8308-58303ED12F0D}">
      <dsp:nvSpPr>
        <dsp:cNvPr id="0" name=""/>
        <dsp:cNvSpPr/>
      </dsp:nvSpPr>
      <dsp:spPr>
        <a:xfrm>
          <a:off x="971" y="721258"/>
          <a:ext cx="1591277" cy="613112"/>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HCT 31-34%</a:t>
          </a:r>
        </a:p>
      </dsp:txBody>
      <dsp:txXfrm>
        <a:off x="971" y="721258"/>
        <a:ext cx="1591277" cy="613112"/>
      </dsp:txXfrm>
    </dsp:sp>
    <dsp:sp modelId="{80E24FAF-A9E6-4798-B37B-18C4EAD9E4AD}">
      <dsp:nvSpPr>
        <dsp:cNvPr id="0" name=""/>
        <dsp:cNvSpPr/>
      </dsp:nvSpPr>
      <dsp:spPr>
        <a:xfrm>
          <a:off x="1592248" y="721258"/>
          <a:ext cx="1591277" cy="613112"/>
        </a:xfrm>
        <a:prstGeom prst="rect">
          <a:avLst/>
        </a:prstGeom>
        <a:solidFill>
          <a:schemeClr val="accent5">
            <a:tint val="40000"/>
            <a:alpha val="90000"/>
            <a:hueOff val="2327875"/>
            <a:satOff val="-9913"/>
            <a:lumOff val="108"/>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Hgb 10.6-11.4gm/dL</a:t>
          </a:r>
        </a:p>
      </dsp:txBody>
      <dsp:txXfrm>
        <a:off x="1592248" y="721258"/>
        <a:ext cx="1591277" cy="613112"/>
      </dsp:txXfrm>
    </dsp:sp>
    <dsp:sp modelId="{5E7FF64B-FD61-4858-9EC2-C19854CB2639}">
      <dsp:nvSpPr>
        <dsp:cNvPr id="0" name=""/>
        <dsp:cNvSpPr/>
      </dsp:nvSpPr>
      <dsp:spPr>
        <a:xfrm>
          <a:off x="3183526" y="721258"/>
          <a:ext cx="1591277" cy="613112"/>
        </a:xfrm>
        <a:prstGeom prst="rect">
          <a:avLst/>
        </a:prstGeom>
        <a:solidFill>
          <a:schemeClr val="accent5">
            <a:tint val="40000"/>
            <a:alpha val="90000"/>
            <a:hueOff val="4655751"/>
            <a:satOff val="-19827"/>
            <a:lumOff val="216"/>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PLT 232-312K/mm3</a:t>
          </a:r>
        </a:p>
      </dsp:txBody>
      <dsp:txXfrm>
        <a:off x="3183526" y="721258"/>
        <a:ext cx="1591277" cy="613112"/>
      </dsp:txXfrm>
    </dsp:sp>
    <dsp:sp modelId="{44ED8D92-0B9D-4104-9EDD-CA0424419607}">
      <dsp:nvSpPr>
        <dsp:cNvPr id="0" name=""/>
        <dsp:cNvSpPr/>
      </dsp:nvSpPr>
      <dsp:spPr>
        <a:xfrm>
          <a:off x="4774803" y="721258"/>
          <a:ext cx="1591277" cy="613112"/>
        </a:xfrm>
        <a:prstGeom prst="rect">
          <a:avLst/>
        </a:prstGeom>
        <a:solidFill>
          <a:schemeClr val="accent5">
            <a:tint val="40000"/>
            <a:alpha val="90000"/>
            <a:hueOff val="6983626"/>
            <a:satOff val="-29741"/>
            <a:lumOff val="324"/>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WBC 6500-8000/mm3 with a normal differential</a:t>
          </a:r>
        </a:p>
      </dsp:txBody>
      <dsp:txXfrm>
        <a:off x="4774803" y="721258"/>
        <a:ext cx="1591277" cy="613112"/>
      </dsp:txXfrm>
    </dsp:sp>
    <dsp:sp modelId="{4CDC50D4-7836-4D93-8A32-3ECEF166B6EA}">
      <dsp:nvSpPr>
        <dsp:cNvPr id="0" name=""/>
        <dsp:cNvSpPr/>
      </dsp:nvSpPr>
      <dsp:spPr>
        <a:xfrm>
          <a:off x="6366081" y="721258"/>
          <a:ext cx="1591277" cy="613112"/>
        </a:xfrm>
        <a:prstGeom prst="rect">
          <a:avLst/>
        </a:prstGeom>
        <a:solidFill>
          <a:schemeClr val="accent5">
            <a:tint val="40000"/>
            <a:alpha val="90000"/>
            <a:hueOff val="9311502"/>
            <a:satOff val="-39654"/>
            <a:lumOff val="432"/>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MCV 72-74 cubic microns</a:t>
          </a:r>
        </a:p>
      </dsp:txBody>
      <dsp:txXfrm>
        <a:off x="6366081" y="721258"/>
        <a:ext cx="1591277" cy="6131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AAE6F-762D-4890-B08A-C6B8F8C1C0F9}">
      <dsp:nvSpPr>
        <dsp:cNvPr id="0" name=""/>
        <dsp:cNvSpPr/>
      </dsp:nvSpPr>
      <dsp:spPr>
        <a:xfrm>
          <a:off x="344887" y="628729"/>
          <a:ext cx="1072265" cy="107226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63E80A-F026-4528-8FC0-405A9F632B26}">
      <dsp:nvSpPr>
        <dsp:cNvPr id="0" name=""/>
        <dsp:cNvSpPr/>
      </dsp:nvSpPr>
      <dsp:spPr>
        <a:xfrm>
          <a:off x="573403" y="857245"/>
          <a:ext cx="615234" cy="615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E86229-4E06-4CFD-87C0-1E922501B037}">
      <dsp:nvSpPr>
        <dsp:cNvPr id="0" name=""/>
        <dsp:cNvSpPr/>
      </dsp:nvSpPr>
      <dsp:spPr>
        <a:xfrm>
          <a:off x="2114" y="2034979"/>
          <a:ext cx="1757812" cy="70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Iron studies are normal. </a:t>
          </a:r>
        </a:p>
      </dsp:txBody>
      <dsp:txXfrm>
        <a:off x="2114" y="2034979"/>
        <a:ext cx="1757812" cy="703125"/>
      </dsp:txXfrm>
    </dsp:sp>
    <dsp:sp modelId="{CB1CFF4D-69C6-46A1-A737-336CB570A246}">
      <dsp:nvSpPr>
        <dsp:cNvPr id="0" name=""/>
        <dsp:cNvSpPr/>
      </dsp:nvSpPr>
      <dsp:spPr>
        <a:xfrm>
          <a:off x="2410317" y="628729"/>
          <a:ext cx="1072265" cy="107226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02C53A-592F-48BA-A1DC-14A69BB63F45}">
      <dsp:nvSpPr>
        <dsp:cNvPr id="0" name=""/>
        <dsp:cNvSpPr/>
      </dsp:nvSpPr>
      <dsp:spPr>
        <a:xfrm>
          <a:off x="2638832" y="857245"/>
          <a:ext cx="615234" cy="615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3167EB-E587-41FA-8C34-0725316AA6C2}">
      <dsp:nvSpPr>
        <dsp:cNvPr id="0" name=""/>
        <dsp:cNvSpPr/>
      </dsp:nvSpPr>
      <dsp:spPr>
        <a:xfrm>
          <a:off x="2067543" y="2034979"/>
          <a:ext cx="1757812" cy="70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Chemistries, liver function tests, thyroid studies are normal. </a:t>
          </a:r>
        </a:p>
      </dsp:txBody>
      <dsp:txXfrm>
        <a:off x="2067543" y="2034979"/>
        <a:ext cx="1757812" cy="703125"/>
      </dsp:txXfrm>
    </dsp:sp>
    <dsp:sp modelId="{357D5276-4A7D-49C6-BBF9-2153E5894403}">
      <dsp:nvSpPr>
        <dsp:cNvPr id="0" name=""/>
        <dsp:cNvSpPr/>
      </dsp:nvSpPr>
      <dsp:spPr>
        <a:xfrm>
          <a:off x="4475747" y="628729"/>
          <a:ext cx="1072265" cy="107226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3249B-CCE6-4222-B256-BC0801F5FC30}">
      <dsp:nvSpPr>
        <dsp:cNvPr id="0" name=""/>
        <dsp:cNvSpPr/>
      </dsp:nvSpPr>
      <dsp:spPr>
        <a:xfrm>
          <a:off x="4704262" y="857245"/>
          <a:ext cx="615234" cy="615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56B42B-FC2F-481C-B4FE-F05342D3C1B3}">
      <dsp:nvSpPr>
        <dsp:cNvPr id="0" name=""/>
        <dsp:cNvSpPr/>
      </dsp:nvSpPr>
      <dsp:spPr>
        <a:xfrm>
          <a:off x="4132973" y="2034979"/>
          <a:ext cx="1757812" cy="70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No history of lead exposure. </a:t>
          </a:r>
        </a:p>
      </dsp:txBody>
      <dsp:txXfrm>
        <a:off x="4132973" y="2034979"/>
        <a:ext cx="1757812" cy="703125"/>
      </dsp:txXfrm>
    </dsp:sp>
    <dsp:sp modelId="{4F22FB4F-F887-4495-AA04-2BD71CBD11AB}">
      <dsp:nvSpPr>
        <dsp:cNvPr id="0" name=""/>
        <dsp:cNvSpPr/>
      </dsp:nvSpPr>
      <dsp:spPr>
        <a:xfrm>
          <a:off x="6541176" y="628729"/>
          <a:ext cx="1072265" cy="107226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01582D-65E6-43FF-AF8A-F4212DCA192A}">
      <dsp:nvSpPr>
        <dsp:cNvPr id="0" name=""/>
        <dsp:cNvSpPr/>
      </dsp:nvSpPr>
      <dsp:spPr>
        <a:xfrm>
          <a:off x="6769692" y="857245"/>
          <a:ext cx="615234" cy="6152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255158-15AC-48DD-8205-91AA43D65332}">
      <dsp:nvSpPr>
        <dsp:cNvPr id="0" name=""/>
        <dsp:cNvSpPr/>
      </dsp:nvSpPr>
      <dsp:spPr>
        <a:xfrm>
          <a:off x="6198403" y="2034979"/>
          <a:ext cx="1757812" cy="70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You ask to see a peripheral blood smear and one other study. What is it? </a:t>
          </a:r>
        </a:p>
      </dsp:txBody>
      <dsp:txXfrm>
        <a:off x="6198403" y="2034979"/>
        <a:ext cx="1757812" cy="7031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3C0B4-59EA-45A9-B726-199160AE7F93}">
      <dsp:nvSpPr>
        <dsp:cNvPr id="0" name=""/>
        <dsp:cNvSpPr/>
      </dsp:nvSpPr>
      <dsp:spPr>
        <a:xfrm>
          <a:off x="0" y="2032062"/>
          <a:ext cx="7958330" cy="1333253"/>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CBC: </a:t>
          </a:r>
        </a:p>
      </dsp:txBody>
      <dsp:txXfrm>
        <a:off x="0" y="2032062"/>
        <a:ext cx="7958330" cy="719956"/>
      </dsp:txXfrm>
    </dsp:sp>
    <dsp:sp modelId="{D2E220CB-ED11-40C5-8DBD-9DE3EAAA6F55}">
      <dsp:nvSpPr>
        <dsp:cNvPr id="0" name=""/>
        <dsp:cNvSpPr/>
      </dsp:nvSpPr>
      <dsp:spPr>
        <a:xfrm>
          <a:off x="971" y="2725354"/>
          <a:ext cx="1591277" cy="61329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WBC 6400/mm3</a:t>
          </a:r>
        </a:p>
      </dsp:txBody>
      <dsp:txXfrm>
        <a:off x="971" y="2725354"/>
        <a:ext cx="1591277" cy="613296"/>
      </dsp:txXfrm>
    </dsp:sp>
    <dsp:sp modelId="{38A2A64F-0DF8-4A3C-853A-EB8F059EA413}">
      <dsp:nvSpPr>
        <dsp:cNvPr id="0" name=""/>
        <dsp:cNvSpPr/>
      </dsp:nvSpPr>
      <dsp:spPr>
        <a:xfrm>
          <a:off x="1592248" y="2725354"/>
          <a:ext cx="1591277" cy="613296"/>
        </a:xfrm>
        <a:prstGeom prst="rect">
          <a:avLst/>
        </a:prstGeom>
        <a:solidFill>
          <a:schemeClr val="accent2">
            <a:tint val="40000"/>
            <a:alpha val="90000"/>
            <a:hueOff val="833544"/>
            <a:satOff val="1922"/>
            <a:lumOff val="21"/>
            <a:alphaOff val="0"/>
          </a:schemeClr>
        </a:solidFill>
        <a:ln w="15875" cap="flat" cmpd="sng" algn="ctr">
          <a:solidFill>
            <a:schemeClr val="accent2">
              <a:tint val="40000"/>
              <a:alpha val="90000"/>
              <a:hueOff val="833544"/>
              <a:satOff val="1922"/>
              <a:lumOff val="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Hgb 7.6 g/dL</a:t>
          </a:r>
        </a:p>
      </dsp:txBody>
      <dsp:txXfrm>
        <a:off x="1592248" y="2725354"/>
        <a:ext cx="1591277" cy="613296"/>
      </dsp:txXfrm>
    </dsp:sp>
    <dsp:sp modelId="{AB308BEE-CB15-4D9B-99F6-52A37130D61C}">
      <dsp:nvSpPr>
        <dsp:cNvPr id="0" name=""/>
        <dsp:cNvSpPr/>
      </dsp:nvSpPr>
      <dsp:spPr>
        <a:xfrm>
          <a:off x="3183526" y="2725354"/>
          <a:ext cx="1591277" cy="613296"/>
        </a:xfrm>
        <a:prstGeom prst="rect">
          <a:avLst/>
        </a:prstGeom>
        <a:solidFill>
          <a:schemeClr val="accent2">
            <a:tint val="40000"/>
            <a:alpha val="90000"/>
            <a:hueOff val="1667088"/>
            <a:satOff val="3844"/>
            <a:lumOff val="41"/>
            <a:alphaOff val="0"/>
          </a:schemeClr>
        </a:solidFill>
        <a:ln w="15875" cap="flat" cmpd="sng" algn="ctr">
          <a:solidFill>
            <a:schemeClr val="accent2">
              <a:tint val="40000"/>
              <a:alpha val="90000"/>
              <a:hueOff val="1667088"/>
              <a:satOff val="3844"/>
              <a:lumOff val="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HCT 23.8%</a:t>
          </a:r>
        </a:p>
      </dsp:txBody>
      <dsp:txXfrm>
        <a:off x="3183526" y="2725354"/>
        <a:ext cx="1591277" cy="613296"/>
      </dsp:txXfrm>
    </dsp:sp>
    <dsp:sp modelId="{6D023309-16F5-459C-BD3B-732474D6DD9F}">
      <dsp:nvSpPr>
        <dsp:cNvPr id="0" name=""/>
        <dsp:cNvSpPr/>
      </dsp:nvSpPr>
      <dsp:spPr>
        <a:xfrm>
          <a:off x="4774803" y="2725354"/>
          <a:ext cx="1591277" cy="613296"/>
        </a:xfrm>
        <a:prstGeom prst="rect">
          <a:avLst/>
        </a:prstGeom>
        <a:solidFill>
          <a:schemeClr val="accent2">
            <a:tint val="40000"/>
            <a:alpha val="90000"/>
            <a:hueOff val="2500632"/>
            <a:satOff val="5767"/>
            <a:lumOff val="62"/>
            <a:alphaOff val="0"/>
          </a:schemeClr>
        </a:solidFill>
        <a:ln w="15875" cap="flat" cmpd="sng" algn="ctr">
          <a:solidFill>
            <a:schemeClr val="accent2">
              <a:tint val="40000"/>
              <a:alpha val="90000"/>
              <a:hueOff val="2500632"/>
              <a:satOff val="5767"/>
              <a:lumOff val="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Platelet 242,000/mm3</a:t>
          </a:r>
        </a:p>
      </dsp:txBody>
      <dsp:txXfrm>
        <a:off x="4774803" y="2725354"/>
        <a:ext cx="1591277" cy="613296"/>
      </dsp:txXfrm>
    </dsp:sp>
    <dsp:sp modelId="{ECF19274-D5DF-461F-B258-91ABF0C9A266}">
      <dsp:nvSpPr>
        <dsp:cNvPr id="0" name=""/>
        <dsp:cNvSpPr/>
      </dsp:nvSpPr>
      <dsp:spPr>
        <a:xfrm>
          <a:off x="6366081" y="2725354"/>
          <a:ext cx="1591277" cy="613296"/>
        </a:xfrm>
        <a:prstGeom prst="rect">
          <a:avLst/>
        </a:prstGeom>
        <a:solidFill>
          <a:schemeClr val="accent2">
            <a:tint val="40000"/>
            <a:alpha val="90000"/>
            <a:hueOff val="3334177"/>
            <a:satOff val="7689"/>
            <a:lumOff val="83"/>
            <a:alphaOff val="0"/>
          </a:schemeClr>
        </a:solidFill>
        <a:ln w="15875" cap="flat" cmpd="sng" algn="ctr">
          <a:solidFill>
            <a:schemeClr val="accent2">
              <a:tint val="40000"/>
              <a:alpha val="90000"/>
              <a:hueOff val="3334177"/>
              <a:satOff val="7689"/>
              <a:lumOff val="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MCV 78/mm3</a:t>
          </a:r>
        </a:p>
      </dsp:txBody>
      <dsp:txXfrm>
        <a:off x="6366081" y="2725354"/>
        <a:ext cx="1591277" cy="613296"/>
      </dsp:txXfrm>
    </dsp:sp>
    <dsp:sp modelId="{463B0040-7C8E-454A-9322-F772DA209F87}">
      <dsp:nvSpPr>
        <dsp:cNvPr id="0" name=""/>
        <dsp:cNvSpPr/>
      </dsp:nvSpPr>
      <dsp:spPr>
        <a:xfrm rot="10800000">
          <a:off x="0" y="1518"/>
          <a:ext cx="7958330" cy="2050543"/>
        </a:xfrm>
        <a:prstGeom prst="upArrowCallout">
          <a:avLst/>
        </a:prstGeom>
        <a:solidFill>
          <a:schemeClr val="accent2">
            <a:hueOff val="2655785"/>
            <a:satOff val="9135"/>
            <a:lumOff val="-1765"/>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Physical exam is significant for pale sclera and an AV shunt in his left arm. </a:t>
          </a:r>
        </a:p>
      </dsp:txBody>
      <dsp:txXfrm rot="10800000">
        <a:off x="0" y="1518"/>
        <a:ext cx="7958330" cy="13323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071EB-C39E-4E6A-81E6-907AF440307C}">
      <dsp:nvSpPr>
        <dsp:cNvPr id="0" name=""/>
        <dsp:cNvSpPr/>
      </dsp:nvSpPr>
      <dsp:spPr>
        <a:xfrm>
          <a:off x="0" y="215445"/>
          <a:ext cx="5889686" cy="6563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Prior labs reveal a hematocrit that was normal 4 years ago, but has steadily declined as his renal function</a:t>
          </a:r>
          <a:r>
            <a:rPr lang="ro-RO" sz="1700" kern="1200" dirty="0"/>
            <a:t> </a:t>
          </a:r>
          <a:r>
            <a:rPr lang="en-US" sz="1700" kern="1200" dirty="0"/>
            <a:t>worsened.</a:t>
          </a:r>
        </a:p>
      </dsp:txBody>
      <dsp:txXfrm>
        <a:off x="32041" y="247486"/>
        <a:ext cx="5825604" cy="592288"/>
      </dsp:txXfrm>
    </dsp:sp>
    <dsp:sp modelId="{2167559D-BFFE-4FB5-A1C4-A6EFD66F3C3C}">
      <dsp:nvSpPr>
        <dsp:cNvPr id="0" name=""/>
        <dsp:cNvSpPr/>
      </dsp:nvSpPr>
      <dsp:spPr>
        <a:xfrm>
          <a:off x="0" y="920775"/>
          <a:ext cx="5889686" cy="656370"/>
        </a:xfrm>
        <a:prstGeom prst="roundRect">
          <a:avLst/>
        </a:prstGeom>
        <a:solidFill>
          <a:schemeClr val="accent2">
            <a:hueOff val="442631"/>
            <a:satOff val="1522"/>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Reticulocyte count corrected= 0.7%</a:t>
          </a:r>
        </a:p>
      </dsp:txBody>
      <dsp:txXfrm>
        <a:off x="32041" y="952816"/>
        <a:ext cx="5825604" cy="592288"/>
      </dsp:txXfrm>
    </dsp:sp>
    <dsp:sp modelId="{FA8DB3D8-950D-4538-B71B-E4D51D76D3F7}">
      <dsp:nvSpPr>
        <dsp:cNvPr id="0" name=""/>
        <dsp:cNvSpPr/>
      </dsp:nvSpPr>
      <dsp:spPr>
        <a:xfrm>
          <a:off x="0" y="1626105"/>
          <a:ext cx="5889686" cy="656370"/>
        </a:xfrm>
        <a:prstGeom prst="roundRect">
          <a:avLst/>
        </a:prstGeom>
        <a:solidFill>
          <a:schemeClr val="accent2">
            <a:hueOff val="885262"/>
            <a:satOff val="3045"/>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Fe 26 mcg/dL</a:t>
          </a:r>
        </a:p>
      </dsp:txBody>
      <dsp:txXfrm>
        <a:off x="32041" y="1658146"/>
        <a:ext cx="5825604" cy="592288"/>
      </dsp:txXfrm>
    </dsp:sp>
    <dsp:sp modelId="{E3C5BF92-702B-4C26-891B-4618BBE66B0B}">
      <dsp:nvSpPr>
        <dsp:cNvPr id="0" name=""/>
        <dsp:cNvSpPr/>
      </dsp:nvSpPr>
      <dsp:spPr>
        <a:xfrm>
          <a:off x="0" y="2331435"/>
          <a:ext cx="5889686" cy="656370"/>
        </a:xfrm>
        <a:prstGeom prst="roundRect">
          <a:avLst/>
        </a:prstGeom>
        <a:solidFill>
          <a:schemeClr val="accent2">
            <a:hueOff val="1327892"/>
            <a:satOff val="4567"/>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TIBC 224 mcg/dL</a:t>
          </a:r>
        </a:p>
      </dsp:txBody>
      <dsp:txXfrm>
        <a:off x="32041" y="2363476"/>
        <a:ext cx="5825604" cy="592288"/>
      </dsp:txXfrm>
    </dsp:sp>
    <dsp:sp modelId="{A9331954-EC8E-4CB4-820B-8B7E0A315D07}">
      <dsp:nvSpPr>
        <dsp:cNvPr id="0" name=""/>
        <dsp:cNvSpPr/>
      </dsp:nvSpPr>
      <dsp:spPr>
        <a:xfrm>
          <a:off x="0" y="3036765"/>
          <a:ext cx="5889686" cy="656370"/>
        </a:xfrm>
        <a:prstGeom prst="roundRect">
          <a:avLst/>
        </a:prstGeom>
        <a:solidFill>
          <a:schemeClr val="accent2">
            <a:hueOff val="1770523"/>
            <a:satOff val="6090"/>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Iron saturation 11%</a:t>
          </a:r>
        </a:p>
      </dsp:txBody>
      <dsp:txXfrm>
        <a:off x="32041" y="3068806"/>
        <a:ext cx="5825604" cy="592288"/>
      </dsp:txXfrm>
    </dsp:sp>
    <dsp:sp modelId="{E5DF1662-A584-493D-A290-F50DDEADB199}">
      <dsp:nvSpPr>
        <dsp:cNvPr id="0" name=""/>
        <dsp:cNvSpPr/>
      </dsp:nvSpPr>
      <dsp:spPr>
        <a:xfrm>
          <a:off x="0" y="3742095"/>
          <a:ext cx="5889686" cy="656370"/>
        </a:xfrm>
        <a:prstGeom prst="roundRect">
          <a:avLst/>
        </a:prstGeom>
        <a:solidFill>
          <a:schemeClr val="accent2">
            <a:hueOff val="2213154"/>
            <a:satOff val="7612"/>
            <a:lumOff val="-1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Ferritin 145 ng/mL</a:t>
          </a:r>
        </a:p>
      </dsp:txBody>
      <dsp:txXfrm>
        <a:off x="32041" y="3774136"/>
        <a:ext cx="5825604" cy="592288"/>
      </dsp:txXfrm>
    </dsp:sp>
    <dsp:sp modelId="{CE721867-46D6-4DD2-8CD8-275D103D45B6}">
      <dsp:nvSpPr>
        <dsp:cNvPr id="0" name=""/>
        <dsp:cNvSpPr/>
      </dsp:nvSpPr>
      <dsp:spPr>
        <a:xfrm>
          <a:off x="0" y="4447425"/>
          <a:ext cx="5889686" cy="656370"/>
        </a:xfrm>
        <a:prstGeom prst="roundRec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What is in your differential diagnosis? </a:t>
          </a:r>
        </a:p>
      </dsp:txBody>
      <dsp:txXfrm>
        <a:off x="32041" y="4479466"/>
        <a:ext cx="5825604" cy="59228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AAAF5-3AC7-4C7E-B525-41BED2D7DB52}" type="datetimeFigureOut">
              <a:rPr lang="ro-RO" smtClean="0"/>
              <a:t>14.10.2020</a:t>
            </a:fld>
            <a:endParaRPr lang="ro-RO"/>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6E98C-6602-42B7-A0F9-201BF6E31C9D}" type="slidenum">
              <a:rPr lang="ro-RO" smtClean="0"/>
              <a:t>‹#›</a:t>
            </a:fld>
            <a:endParaRPr lang="ro-RO"/>
          </a:p>
        </p:txBody>
      </p:sp>
    </p:spTree>
    <p:extLst>
      <p:ext uri="{BB962C8B-B14F-4D97-AF65-F5344CB8AC3E}">
        <p14:creationId xmlns:p14="http://schemas.microsoft.com/office/powerpoint/2010/main" val="198053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6A48DCF6-6F8D-4497-B74E-A948522BC1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6F1E0550-C7DC-487A-BECD-9C8D8E7D03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en-US"/>
          </a:p>
        </p:txBody>
      </p:sp>
      <p:sp>
        <p:nvSpPr>
          <p:cNvPr id="77828" name="Slide Number Placeholder 3">
            <a:extLst>
              <a:ext uri="{FF2B5EF4-FFF2-40B4-BE49-F238E27FC236}">
                <a16:creationId xmlns:a16="http://schemas.microsoft.com/office/drawing/2014/main" id="{BF9E461E-3DED-4359-8500-ACBE6ABA4B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CE681E-9D2F-4F40-8A97-D58B953D7C7C}" type="slidenum">
              <a:rPr lang="ro-RO" altLang="en-US" smtClean="0"/>
              <a:pPr/>
              <a:t>6</a:t>
            </a:fld>
            <a:endParaRPr lang="ro-RO"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10/14/2020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10/14/2020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10/14/2020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10/14/2020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3E5059C3-6A89-4494-99FF-5A4D6FFD50EB}" type="datetimeFigureOut">
              <a:rPr lang="en-US" dirty="0"/>
              <a:t>10/14/2020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10/14/2020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2609285" y="2851331"/>
            <a:ext cx="3893623" cy="3071434"/>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666635" y="2851331"/>
            <a:ext cx="3899798" cy="3071434"/>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10/14/2020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10/14/2020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10/14/2020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o-RO"/>
              <a:t>Faceți clic pentru a edita stilul de titlu coordonator</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37D525BB-DA17-4BA0-B3C8-3AC3ABC827E6}" type="datetimeFigureOut">
              <a:rPr lang="en-US" dirty="0"/>
              <a:t>10/14/2020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B16C4C9A-3960-41CF-A4E9-2A8FB932454B}" type="datetimeFigureOut">
              <a:rPr lang="en-US" dirty="0"/>
              <a:t>10/14/2020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10/14/2020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B007083-6EEA-43D1-8CD1-8A1EE84164AB}"/>
              </a:ext>
            </a:extLst>
          </p:cNvPr>
          <p:cNvSpPr>
            <a:spLocks noGrp="1"/>
          </p:cNvSpPr>
          <p:nvPr>
            <p:ph type="ctrTitle"/>
          </p:nvPr>
        </p:nvSpPr>
        <p:spPr>
          <a:xfrm>
            <a:off x="1447800" y="885823"/>
            <a:ext cx="7110699" cy="2268559"/>
          </a:xfrm>
        </p:spPr>
        <p:txBody>
          <a:bodyPr>
            <a:normAutofit fontScale="90000"/>
          </a:bodyPr>
          <a:lstStyle/>
          <a:p>
            <a:pPr algn="ctr"/>
            <a:r>
              <a:rPr lang="ro-RO" dirty="0" err="1"/>
              <a:t>Hematology</a:t>
            </a:r>
            <a:r>
              <a:rPr lang="ro-RO" dirty="0"/>
              <a:t> </a:t>
            </a:r>
            <a:br>
              <a:rPr lang="ro-RO" dirty="0"/>
            </a:br>
            <a:r>
              <a:rPr lang="ro-RO" dirty="0" err="1"/>
              <a:t>practical</a:t>
            </a:r>
            <a:r>
              <a:rPr lang="ro-RO" dirty="0"/>
              <a:t> </a:t>
            </a:r>
            <a:r>
              <a:rPr lang="ro-RO" dirty="0" err="1"/>
              <a:t>work</a:t>
            </a:r>
            <a:r>
              <a:rPr lang="ro-RO" dirty="0"/>
              <a:t> </a:t>
            </a:r>
            <a:r>
              <a:rPr lang="ro-RO" dirty="0" err="1"/>
              <a:t>no</a:t>
            </a:r>
            <a:r>
              <a:rPr lang="ro-RO" dirty="0"/>
              <a:t>. 2</a:t>
            </a:r>
            <a:br>
              <a:rPr lang="ro-RO" dirty="0"/>
            </a:br>
            <a:br>
              <a:rPr lang="ro-RO" dirty="0"/>
            </a:br>
            <a:r>
              <a:rPr lang="ro-RO" dirty="0"/>
              <a:t>     </a:t>
            </a:r>
            <a:r>
              <a:rPr lang="ro-RO" sz="2700" b="1" dirty="0" err="1"/>
              <a:t>Asis</a:t>
            </a:r>
            <a:r>
              <a:rPr lang="ro-RO" sz="2700" b="1" dirty="0"/>
              <a:t>. Univ. Dr. Pătrașcu Ana-Maria</a:t>
            </a:r>
            <a:br>
              <a:rPr lang="ro-RO" sz="2700" b="1" dirty="0"/>
            </a:br>
            <a:endParaRPr lang="ro-RO" sz="2700" b="1" dirty="0"/>
          </a:p>
        </p:txBody>
      </p:sp>
      <p:sp>
        <p:nvSpPr>
          <p:cNvPr id="3" name="Subtitlu 2">
            <a:extLst>
              <a:ext uri="{FF2B5EF4-FFF2-40B4-BE49-F238E27FC236}">
                <a16:creationId xmlns:a16="http://schemas.microsoft.com/office/drawing/2014/main" id="{D91C4704-CE3C-40D2-8711-A208DA098908}"/>
              </a:ext>
            </a:extLst>
          </p:cNvPr>
          <p:cNvSpPr>
            <a:spLocks noGrp="1"/>
          </p:cNvSpPr>
          <p:nvPr>
            <p:ph type="subTitle" idx="1"/>
          </p:nvPr>
        </p:nvSpPr>
        <p:spPr/>
        <p:txBody>
          <a:bodyPr/>
          <a:lstStyle/>
          <a:p>
            <a:r>
              <a:rPr lang="ro-RO" dirty="0"/>
              <a:t> </a:t>
            </a:r>
          </a:p>
        </p:txBody>
      </p:sp>
    </p:spTree>
    <p:extLst>
      <p:ext uri="{BB962C8B-B14F-4D97-AF65-F5344CB8AC3E}">
        <p14:creationId xmlns:p14="http://schemas.microsoft.com/office/powerpoint/2010/main" val="303957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06C349CF-072E-410B-A7A8-0106CC2D9FBD}"/>
              </a:ext>
            </a:extLst>
          </p:cNvPr>
          <p:cNvSpPr>
            <a:spLocks noGrp="1" noChangeArrowheads="1"/>
          </p:cNvSpPr>
          <p:nvPr>
            <p:ph type="title"/>
          </p:nvPr>
        </p:nvSpPr>
        <p:spPr>
          <a:xfrm>
            <a:off x="1524000" y="0"/>
            <a:ext cx="9144000" cy="1219200"/>
          </a:xfrm>
        </p:spPr>
        <p:txBody>
          <a:bodyPr/>
          <a:lstStyle/>
          <a:p>
            <a:r>
              <a:rPr lang="en-US" altLang="en-US" sz="3600" b="1">
                <a:solidFill>
                  <a:srgbClr val="FF0000"/>
                </a:solidFill>
              </a:rPr>
              <a:t>Hemolysis without reticulocytosis</a:t>
            </a:r>
            <a:endParaRPr lang="ro-RO" altLang="en-US" sz="3600">
              <a:solidFill>
                <a:srgbClr val="FF0000"/>
              </a:solidFill>
            </a:endParaRPr>
          </a:p>
        </p:txBody>
      </p:sp>
      <p:sp>
        <p:nvSpPr>
          <p:cNvPr id="3" name="Content Placeholder 2">
            <a:extLst>
              <a:ext uri="{FF2B5EF4-FFF2-40B4-BE49-F238E27FC236}">
                <a16:creationId xmlns:a16="http://schemas.microsoft.com/office/drawing/2014/main" id="{88EC52D3-5EC5-47C0-81BB-D06B188845FB}"/>
              </a:ext>
            </a:extLst>
          </p:cNvPr>
          <p:cNvSpPr>
            <a:spLocks noGrp="1"/>
          </p:cNvSpPr>
          <p:nvPr>
            <p:ph idx="1"/>
          </p:nvPr>
        </p:nvSpPr>
        <p:spPr>
          <a:xfrm>
            <a:off x="1524000" y="1371600"/>
            <a:ext cx="9144000" cy="5486400"/>
          </a:xfrm>
        </p:spPr>
        <p:txBody>
          <a:bodyPr>
            <a:normAutofit fontScale="85000" lnSpcReduction="20000"/>
          </a:bodyPr>
          <a:lstStyle/>
          <a:p>
            <a:pPr marL="0" indent="0">
              <a:buNone/>
              <a:defRPr/>
            </a:pPr>
            <a:r>
              <a:rPr lang="en-US" dirty="0"/>
              <a:t>If hemolysis is </a:t>
            </a:r>
            <a:r>
              <a:rPr lang="en-US" dirty="0">
                <a:solidFill>
                  <a:srgbClr val="FF0000"/>
                </a:solidFill>
              </a:rPr>
              <a:t>suspected or confirmed </a:t>
            </a:r>
            <a:r>
              <a:rPr lang="en-US" dirty="0"/>
              <a:t>but the reticulocyte count is inappropriately low</a:t>
            </a:r>
            <a:r>
              <a:rPr lang="ro-RO" dirty="0"/>
              <a:t>: </a:t>
            </a:r>
          </a:p>
          <a:p>
            <a:pPr marL="0" indent="0">
              <a:buNone/>
              <a:defRPr/>
            </a:pPr>
            <a:r>
              <a:rPr lang="en-US" dirty="0"/>
              <a:t>●Iron deficiency (absolute or functional)</a:t>
            </a:r>
            <a:r>
              <a:rPr lang="ro-RO" dirty="0"/>
              <a:t>.</a:t>
            </a:r>
          </a:p>
          <a:p>
            <a:pPr marL="0" indent="0">
              <a:buNone/>
              <a:defRPr/>
            </a:pPr>
            <a:r>
              <a:rPr lang="en-US" dirty="0"/>
              <a:t>●Deficiency of vitamin B12, folate, or copper</a:t>
            </a:r>
            <a:r>
              <a:rPr lang="ro-RO" dirty="0"/>
              <a:t>.</a:t>
            </a:r>
            <a:r>
              <a:rPr lang="en-US" dirty="0"/>
              <a:t> </a:t>
            </a:r>
            <a:endParaRPr lang="ro-RO" dirty="0"/>
          </a:p>
          <a:p>
            <a:pPr marL="0" indent="0">
              <a:buNone/>
              <a:defRPr/>
            </a:pPr>
            <a:r>
              <a:rPr lang="en-US" dirty="0"/>
              <a:t>●Anemia of chronic inflammation</a:t>
            </a:r>
            <a:r>
              <a:rPr lang="ro-RO" dirty="0"/>
              <a:t>.</a:t>
            </a:r>
          </a:p>
          <a:p>
            <a:pPr marL="0" indent="0">
              <a:buNone/>
              <a:defRPr/>
            </a:pPr>
            <a:r>
              <a:rPr lang="en-US" dirty="0"/>
              <a:t>●Alcohol</a:t>
            </a:r>
            <a:r>
              <a:rPr lang="ro-RO" dirty="0"/>
              <a:t>.</a:t>
            </a:r>
          </a:p>
          <a:p>
            <a:pPr marL="0" indent="0">
              <a:buNone/>
              <a:defRPr/>
            </a:pPr>
            <a:r>
              <a:rPr lang="en-US" dirty="0"/>
              <a:t>●Myelodysplasia, aplastic anemia, or other primary bone marrow disorder</a:t>
            </a:r>
            <a:r>
              <a:rPr lang="ro-RO" dirty="0"/>
              <a:t>.</a:t>
            </a:r>
          </a:p>
          <a:p>
            <a:pPr marL="0" indent="0">
              <a:buNone/>
              <a:defRPr/>
            </a:pPr>
            <a:r>
              <a:rPr lang="en-US" dirty="0"/>
              <a:t>●Transient red blood cell (RBC) aplasia due to parvovirus infection, which targets </a:t>
            </a:r>
            <a:r>
              <a:rPr lang="en-US" dirty="0" err="1"/>
              <a:t>erythropoietic</a:t>
            </a:r>
            <a:r>
              <a:rPr lang="en-US" dirty="0"/>
              <a:t> precursor cells</a:t>
            </a:r>
            <a:r>
              <a:rPr lang="ro-RO" dirty="0"/>
              <a:t>.</a:t>
            </a:r>
            <a:r>
              <a:rPr lang="en-US" dirty="0"/>
              <a:t> </a:t>
            </a:r>
            <a:endParaRPr lang="ro-RO" dirty="0"/>
          </a:p>
          <a:p>
            <a:pPr marL="0" indent="0">
              <a:buNone/>
              <a:defRPr/>
            </a:pPr>
            <a:r>
              <a:rPr lang="en-US" dirty="0"/>
              <a:t>● Drug-induced bone marrow suppression such as therapy for chronic lymphocytic leukemia (CLL)</a:t>
            </a:r>
            <a:r>
              <a:rPr lang="ro-RO" dirty="0"/>
              <a:t>.</a:t>
            </a:r>
          </a:p>
          <a:p>
            <a:pPr marL="0" indent="0">
              <a:buNone/>
              <a:defRPr/>
            </a:pPr>
            <a:r>
              <a:rPr lang="en-US" dirty="0"/>
              <a:t>● Other settings in which the reticulocyte response may be inappropriately low include an autoimmune hemolytic anemia in which </a:t>
            </a:r>
            <a:r>
              <a:rPr lang="en-US" b="1" i="1" dirty="0"/>
              <a:t>the autoantibody also targets RBC progenitor cells in the bone marrow</a:t>
            </a:r>
            <a:r>
              <a:rPr lang="en-US" dirty="0"/>
              <a:t>, or a transient lag in the production of reticulocytes during the first few days of new-onset hemolysis.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846A64"/>
          </a:solidFill>
        </p:spPr>
      </p:pic>
      <p:sp>
        <p:nvSpPr>
          <p:cNvPr id="75" name="Rectangle 74">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8063"/>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970" name="Picture 4" descr="target_c">
            <a:extLst>
              <a:ext uri="{FF2B5EF4-FFF2-40B4-BE49-F238E27FC236}">
                <a16:creationId xmlns:a16="http://schemas.microsoft.com/office/drawing/2014/main" id="{90765C97-45C6-4002-8C9C-D25B99195D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37912" y="643467"/>
            <a:ext cx="591617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D2B07E"/>
          </a:solidFill>
        </p:spPr>
      </p:pic>
      <p:sp>
        <p:nvSpPr>
          <p:cNvPr id="75" name="Rectangle 74">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BC5D"/>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994" name="Picture 4" descr="spherocy">
            <a:extLst>
              <a:ext uri="{FF2B5EF4-FFF2-40B4-BE49-F238E27FC236}">
                <a16:creationId xmlns:a16="http://schemas.microsoft.com/office/drawing/2014/main" id="{AF963715-4177-4BBD-A2B4-4002E8211E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29160" y="643467"/>
            <a:ext cx="5933679"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656455"/>
          </a:solidFill>
        </p:spPr>
      </p:pic>
      <p:sp>
        <p:nvSpPr>
          <p:cNvPr id="75" name="Rectangle 74">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78B"/>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018" name="Picture 4" descr="schist1">
            <a:extLst>
              <a:ext uri="{FF2B5EF4-FFF2-40B4-BE49-F238E27FC236}">
                <a16:creationId xmlns:a16="http://schemas.microsoft.com/office/drawing/2014/main" id="{E7912401-C6FD-4E6A-8587-D135518EEA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06514" y="643467"/>
            <a:ext cx="4978972"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genesi1">
            <a:extLst>
              <a:ext uri="{FF2B5EF4-FFF2-40B4-BE49-F238E27FC236}">
                <a16:creationId xmlns:a16="http://schemas.microsoft.com/office/drawing/2014/main" id="{48210E77-6B08-4AE9-885E-F2F0841FA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949" y="141268"/>
            <a:ext cx="6172131" cy="671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614459"/>
          </a:solidFill>
        </p:spPr>
      </p:pic>
      <p:sp>
        <p:nvSpPr>
          <p:cNvPr id="75" name="Rectangle 74">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B7B1"/>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090" name="Picture 4" descr="cold_agg">
            <a:extLst>
              <a:ext uri="{FF2B5EF4-FFF2-40B4-BE49-F238E27FC236}">
                <a16:creationId xmlns:a16="http://schemas.microsoft.com/office/drawing/2014/main" id="{42241809-D779-4BED-AD6E-2CA064A26A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86456" y="643467"/>
            <a:ext cx="6619088"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6D6E58"/>
          </a:solidFill>
        </p:spPr>
      </p:pic>
      <p:sp>
        <p:nvSpPr>
          <p:cNvPr id="75" name="Rectangle 74">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D9DC85"/>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114" name="Picture 4" descr="heinz_bo">
            <a:extLst>
              <a:ext uri="{FF2B5EF4-FFF2-40B4-BE49-F238E27FC236}">
                <a16:creationId xmlns:a16="http://schemas.microsoft.com/office/drawing/2014/main" id="{C4082B74-2143-4F2C-9678-42FEB50197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67426" y="643467"/>
            <a:ext cx="5857147"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AA4B93"/>
          </a:solidFill>
        </p:spPr>
      </p:pic>
      <p:sp>
        <p:nvSpPr>
          <p:cNvPr id="75" name="Rectangle 74">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2D00"/>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138" name="Picture 4" descr="sickle_c">
            <a:extLst>
              <a:ext uri="{FF2B5EF4-FFF2-40B4-BE49-F238E27FC236}">
                <a16:creationId xmlns:a16="http://schemas.microsoft.com/office/drawing/2014/main" id="{58FAC8A6-4F5A-4704-B351-611EB3DACA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57286" y="643467"/>
            <a:ext cx="5077427"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75" name="Rectangle 74">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6840"/>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62" name="Picture 4" descr="acanthoc">
            <a:extLst>
              <a:ext uri="{FF2B5EF4-FFF2-40B4-BE49-F238E27FC236}">
                <a16:creationId xmlns:a16="http://schemas.microsoft.com/office/drawing/2014/main" id="{119F4BE0-6CE2-4D88-A33A-13554FB480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25857" y="643467"/>
            <a:ext cx="554028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4F3948"/>
          </a:solidFill>
        </p:spPr>
      </p:pic>
      <p:sp>
        <p:nvSpPr>
          <p:cNvPr id="75" name="Rectangle 74">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0033FF"/>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186" name="Picture 4" descr="nucleate">
            <a:extLst>
              <a:ext uri="{FF2B5EF4-FFF2-40B4-BE49-F238E27FC236}">
                <a16:creationId xmlns:a16="http://schemas.microsoft.com/office/drawing/2014/main" id="{E6A71E7C-B4FD-4573-B663-0BB410A69E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46612" y="643467"/>
            <a:ext cx="5898775"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reptunghi 1">
            <a:extLst>
              <a:ext uri="{FF2B5EF4-FFF2-40B4-BE49-F238E27FC236}">
                <a16:creationId xmlns:a16="http://schemas.microsoft.com/office/drawing/2014/main" id="{26B38BAA-6E5B-4207-9FC9-D66187EDF566}"/>
              </a:ext>
            </a:extLst>
          </p:cNvPr>
          <p:cNvSpPr/>
          <p:nvPr/>
        </p:nvSpPr>
        <p:spPr>
          <a:xfrm>
            <a:off x="3992880" y="5981277"/>
            <a:ext cx="4643120" cy="31496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o-RO"/>
          </a:p>
        </p:txBody>
      </p:sp>
      <p:cxnSp>
        <p:nvCxnSpPr>
          <p:cNvPr id="4" name="Conector drept 3">
            <a:extLst>
              <a:ext uri="{FF2B5EF4-FFF2-40B4-BE49-F238E27FC236}">
                <a16:creationId xmlns:a16="http://schemas.microsoft.com/office/drawing/2014/main" id="{27642EAD-8C3F-4D83-AF23-607806A32DFE}"/>
              </a:ext>
            </a:extLst>
          </p:cNvPr>
          <p:cNvCxnSpPr>
            <a:cxnSpLocks/>
          </p:cNvCxnSpPr>
          <p:nvPr/>
        </p:nvCxnSpPr>
        <p:spPr>
          <a:xfrm>
            <a:off x="7753350" y="5248275"/>
            <a:ext cx="10287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3" name="Picture 72">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5" name="Rectangle 74">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7E7C5D"/>
          </a:solidFill>
        </p:spPr>
      </p:pic>
      <p:sp>
        <p:nvSpPr>
          <p:cNvPr id="87" name="Rectangle 86">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56F"/>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7CH2 Cl-ls&#10;~ iiiiiiiiiiiiiiiiiiiiiiiiii. ~ chain 2&#10;lih!,~---r~ r- Fe2+&#10;__.___,....-:--Heme&#10;e1 chain 1 - - -&#10;COOH COOH&#10;(a) ...">
            <a:extLst>
              <a:ext uri="{FF2B5EF4-FFF2-40B4-BE49-F238E27FC236}">
                <a16:creationId xmlns:a16="http://schemas.microsoft.com/office/drawing/2014/main" id="{13023C6F-81F5-4E7D-BFAB-F2171953C4A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643467" y="661840"/>
            <a:ext cx="10905066" cy="553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616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a:extLst>
              <a:ext uri="{FF2B5EF4-FFF2-40B4-BE49-F238E27FC236}">
                <a16:creationId xmlns:a16="http://schemas.microsoft.com/office/drawing/2014/main" id="{7CDF7F60-395E-4B07-98CE-5E6B4EF12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7" y="-19050"/>
            <a:ext cx="9229725"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 name="Picture 75">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78" name="Freeform: Shape 77">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0" name="Picture 79">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82" name="Rectangle 81">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Oval 8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0" name="Title 1">
            <a:extLst>
              <a:ext uri="{FF2B5EF4-FFF2-40B4-BE49-F238E27FC236}">
                <a16:creationId xmlns:a16="http://schemas.microsoft.com/office/drawing/2014/main" id="{9BA4F7F1-2AB1-41A5-914C-14033D2CF711}"/>
              </a:ext>
            </a:extLst>
          </p:cNvPr>
          <p:cNvSpPr>
            <a:spLocks noGrp="1"/>
          </p:cNvSpPr>
          <p:nvPr>
            <p:ph type="title"/>
          </p:nvPr>
        </p:nvSpPr>
        <p:spPr>
          <a:xfrm>
            <a:off x="2188901" y="808056"/>
            <a:ext cx="8381238" cy="1077229"/>
          </a:xfrm>
        </p:spPr>
        <p:txBody>
          <a:bodyPr>
            <a:normAutofit/>
          </a:bodyPr>
          <a:lstStyle/>
          <a:p>
            <a:pPr algn="l" eaLnBrk="1" hangingPunct="1"/>
            <a:r>
              <a:rPr lang="en-US" altLang="en-US" sz="4800" dirty="0">
                <a:ea typeface="ＭＳ Ｐゴシック" panose="020B0600070205080204" pitchFamily="34" charset="-128"/>
              </a:rPr>
              <a:t>Case 1</a:t>
            </a:r>
          </a:p>
        </p:txBody>
      </p:sp>
      <p:sp>
        <p:nvSpPr>
          <p:cNvPr id="7171" name="Content Placeholder 2">
            <a:extLst>
              <a:ext uri="{FF2B5EF4-FFF2-40B4-BE49-F238E27FC236}">
                <a16:creationId xmlns:a16="http://schemas.microsoft.com/office/drawing/2014/main" id="{2A6FA6C0-DC32-4097-B2E5-E53C7A1F80B6}"/>
              </a:ext>
            </a:extLst>
          </p:cNvPr>
          <p:cNvSpPr>
            <a:spLocks noGrp="1"/>
          </p:cNvSpPr>
          <p:nvPr>
            <p:ph idx="1"/>
          </p:nvPr>
        </p:nvSpPr>
        <p:spPr>
          <a:xfrm>
            <a:off x="2256639" y="1775204"/>
            <a:ext cx="8954834" cy="4274740"/>
          </a:xfrm>
        </p:spPr>
        <p:txBody>
          <a:bodyPr anchor="t">
            <a:normAutofit/>
          </a:bodyPr>
          <a:lstStyle/>
          <a:p>
            <a:pPr eaLnBrk="1" hangingPunct="1"/>
            <a:r>
              <a:rPr lang="en-US" altLang="en-US" sz="1800" dirty="0">
                <a:ea typeface="ＭＳ Ｐゴシック" panose="020B0600070205080204" pitchFamily="34" charset="-128"/>
              </a:rPr>
              <a:t>A 35 year old woman has a history of pleurisy and has been told she may have SLE. </a:t>
            </a:r>
          </a:p>
          <a:p>
            <a:pPr eaLnBrk="1" hangingPunct="1"/>
            <a:r>
              <a:rPr lang="en-US" altLang="en-US" sz="1800" dirty="0">
                <a:ea typeface="ＭＳ Ｐゴシック" panose="020B0600070205080204" pitchFamily="34" charset="-128"/>
              </a:rPr>
              <a:t>Previous CBC’s have been normal. </a:t>
            </a:r>
          </a:p>
          <a:p>
            <a:pPr eaLnBrk="1" hangingPunct="1"/>
            <a:r>
              <a:rPr lang="en-US" altLang="en-US" sz="1800" dirty="0">
                <a:ea typeface="ＭＳ Ｐゴシック" panose="020B0600070205080204" pitchFamily="34" charset="-128"/>
              </a:rPr>
              <a:t>She presents with complaints of exertional dyspnea, fatigue, and yellowing of her eyes. </a:t>
            </a:r>
          </a:p>
          <a:p>
            <a:pPr eaLnBrk="1" hangingPunct="1"/>
            <a:r>
              <a:rPr lang="en-US" altLang="en-US" sz="1800" dirty="0">
                <a:ea typeface="ＭＳ Ｐゴシック" panose="020B0600070205080204" pitchFamily="34" charset="-128"/>
              </a:rPr>
              <a:t>Physical exam is normal except for mild scleral icterus and moderate splenomegaly.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7" name="Rectangle 76">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4" name="Title 1">
            <a:extLst>
              <a:ext uri="{FF2B5EF4-FFF2-40B4-BE49-F238E27FC236}">
                <a16:creationId xmlns:a16="http://schemas.microsoft.com/office/drawing/2014/main" id="{31BC43B8-0C29-4873-9662-8D37D48E216B}"/>
              </a:ext>
            </a:extLst>
          </p:cNvPr>
          <p:cNvSpPr>
            <a:spLocks noGrp="1"/>
          </p:cNvSpPr>
          <p:nvPr>
            <p:ph type="title"/>
          </p:nvPr>
        </p:nvSpPr>
        <p:spPr>
          <a:xfrm>
            <a:off x="1337191" y="1064365"/>
            <a:ext cx="2856582" cy="3313671"/>
          </a:xfrm>
        </p:spPr>
        <p:txBody>
          <a:bodyPr>
            <a:normAutofit/>
          </a:bodyPr>
          <a:lstStyle/>
          <a:p>
            <a:pPr algn="l" eaLnBrk="1" hangingPunct="1"/>
            <a:r>
              <a:rPr lang="en-US" altLang="en-US" dirty="0">
                <a:solidFill>
                  <a:schemeClr val="bg1"/>
                </a:solidFill>
                <a:ea typeface="ＭＳ Ｐゴシック" panose="020B0600070205080204" pitchFamily="34" charset="-128"/>
              </a:rPr>
              <a:t>Case 1</a:t>
            </a:r>
          </a:p>
        </p:txBody>
      </p:sp>
      <p:sp>
        <p:nvSpPr>
          <p:cNvPr id="79" name="Rectangle 78">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197" name="Content Placeholder 2">
            <a:extLst>
              <a:ext uri="{FF2B5EF4-FFF2-40B4-BE49-F238E27FC236}">
                <a16:creationId xmlns:a16="http://schemas.microsoft.com/office/drawing/2014/main" id="{1B728FA5-61CF-4656-B41C-CA60CB134ED5}"/>
              </a:ext>
            </a:extLst>
          </p:cNvPr>
          <p:cNvGraphicFramePr>
            <a:graphicFrameLocks noGrp="1"/>
          </p:cNvGraphicFramePr>
          <p:nvPr>
            <p:ph idx="1"/>
            <p:extLst>
              <p:ext uri="{D42A27DB-BD31-4B8C-83A1-F6EECF244321}">
                <p14:modId xmlns:p14="http://schemas.microsoft.com/office/powerpoint/2010/main" val="2558812329"/>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8" name="Title 1">
            <a:extLst>
              <a:ext uri="{FF2B5EF4-FFF2-40B4-BE49-F238E27FC236}">
                <a16:creationId xmlns:a16="http://schemas.microsoft.com/office/drawing/2014/main" id="{A77A7D8A-1AE4-4EE4-BE24-F91AD4538F29}"/>
              </a:ext>
            </a:extLst>
          </p:cNvPr>
          <p:cNvSpPr>
            <a:spLocks noGrp="1"/>
          </p:cNvSpPr>
          <p:nvPr>
            <p:ph type="title"/>
          </p:nvPr>
        </p:nvSpPr>
        <p:spPr>
          <a:xfrm>
            <a:off x="1974738" y="808056"/>
            <a:ext cx="4986954" cy="1077229"/>
          </a:xfrm>
        </p:spPr>
        <p:txBody>
          <a:bodyPr>
            <a:normAutofit/>
          </a:bodyPr>
          <a:lstStyle/>
          <a:p>
            <a:pPr algn="l" eaLnBrk="1" hangingPunct="1"/>
            <a:r>
              <a:rPr lang="en-US" altLang="en-US" dirty="0">
                <a:ea typeface="ＭＳ Ｐゴシック" panose="020B0600070205080204" pitchFamily="34" charset="-128"/>
              </a:rPr>
              <a:t>Case 1</a:t>
            </a:r>
          </a:p>
        </p:txBody>
      </p:sp>
      <p:sp>
        <p:nvSpPr>
          <p:cNvPr id="9219" name="Content Placeholder 2">
            <a:extLst>
              <a:ext uri="{FF2B5EF4-FFF2-40B4-BE49-F238E27FC236}">
                <a16:creationId xmlns:a16="http://schemas.microsoft.com/office/drawing/2014/main" id="{12705436-51FE-43E8-B189-7A41C00A29F1}"/>
              </a:ext>
            </a:extLst>
          </p:cNvPr>
          <p:cNvSpPr>
            <a:spLocks noGrp="1"/>
          </p:cNvSpPr>
          <p:nvPr>
            <p:ph idx="1"/>
          </p:nvPr>
        </p:nvSpPr>
        <p:spPr>
          <a:xfrm>
            <a:off x="1974739" y="2052116"/>
            <a:ext cx="4901548" cy="3997828"/>
          </a:xfrm>
        </p:spPr>
        <p:txBody>
          <a:bodyPr>
            <a:normAutofit/>
          </a:bodyPr>
          <a:lstStyle/>
          <a:p>
            <a:pPr eaLnBrk="1" hangingPunct="1"/>
            <a:r>
              <a:rPr lang="en-US" altLang="en-US" sz="1800" dirty="0">
                <a:ea typeface="ＭＳ Ｐゴシック" panose="020B0600070205080204" pitchFamily="34" charset="-128"/>
              </a:rPr>
              <a:t>MCV 114 </a:t>
            </a:r>
          </a:p>
          <a:p>
            <a:pPr eaLnBrk="1" hangingPunct="1"/>
            <a:r>
              <a:rPr lang="en-US" altLang="en-US" sz="1800" dirty="0">
                <a:ea typeface="ＭＳ Ｐゴシック" panose="020B0600070205080204" pitchFamily="34" charset="-128"/>
              </a:rPr>
              <a:t>Uncorrected Retic count 14.2%</a:t>
            </a:r>
          </a:p>
          <a:p>
            <a:pPr eaLnBrk="1" hangingPunct="1"/>
            <a:r>
              <a:rPr lang="en-US" altLang="en-US" sz="1800" dirty="0">
                <a:ea typeface="ＭＳ Ｐゴシック" panose="020B0600070205080204" pitchFamily="34" charset="-128"/>
              </a:rPr>
              <a:t>LDH 2343 U/L</a:t>
            </a:r>
          </a:p>
          <a:p>
            <a:pPr eaLnBrk="1" hangingPunct="1"/>
            <a:r>
              <a:rPr lang="en-US" altLang="en-US" sz="1800" dirty="0">
                <a:ea typeface="ＭＳ Ｐゴシック" panose="020B0600070205080204" pitchFamily="34" charset="-128"/>
              </a:rPr>
              <a:t>Bilirubin 4.3mg/dL</a:t>
            </a:r>
          </a:p>
          <a:p>
            <a:pPr eaLnBrk="1" hangingPunct="1"/>
            <a:r>
              <a:rPr lang="en-US" altLang="en-US" sz="1800" dirty="0">
                <a:ea typeface="ＭＳ Ｐゴシック" panose="020B0600070205080204" pitchFamily="34" charset="-128"/>
              </a:rPr>
              <a:t>Direct </a:t>
            </a:r>
            <a:r>
              <a:rPr lang="en-US" altLang="en-US" sz="1800" dirty="0" err="1">
                <a:ea typeface="ＭＳ Ｐゴシック" panose="020B0600070205080204" pitchFamily="34" charset="-128"/>
              </a:rPr>
              <a:t>bili</a:t>
            </a:r>
            <a:r>
              <a:rPr lang="en-US" altLang="en-US" sz="1800" dirty="0">
                <a:ea typeface="ＭＳ Ｐゴシック" panose="020B0600070205080204" pitchFamily="34" charset="-128"/>
              </a:rPr>
              <a:t> .8mg/dL</a:t>
            </a:r>
          </a:p>
          <a:p>
            <a:pPr eaLnBrk="1" hangingPunct="1"/>
            <a:r>
              <a:rPr lang="en-US" altLang="en-US" sz="1800" dirty="0">
                <a:ea typeface="ＭＳ Ｐゴシック" panose="020B0600070205080204" pitchFamily="34" charset="-128"/>
              </a:rPr>
              <a:t>The peripheral blood smear reveals </a:t>
            </a:r>
            <a:r>
              <a:rPr lang="en-US" altLang="en-US" sz="1800" dirty="0" err="1">
                <a:ea typeface="ＭＳ Ｐゴシック" panose="020B0600070205080204" pitchFamily="34" charset="-128"/>
              </a:rPr>
              <a:t>macrovalocytes</a:t>
            </a:r>
            <a:r>
              <a:rPr lang="en-US" altLang="en-US" sz="1800" dirty="0">
                <a:ea typeface="ＭＳ Ｐゴシック" panose="020B0600070205080204" pitchFamily="34" charset="-128"/>
              </a:rPr>
              <a:t>, polychromasia, and an occasional nucleated red blood cell. </a:t>
            </a:r>
          </a:p>
        </p:txBody>
      </p:sp>
      <p:sp>
        <p:nvSpPr>
          <p:cNvPr id="81" name="Rectangle 80">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1" name="Picture 9220">
            <a:extLst>
              <a:ext uri="{FF2B5EF4-FFF2-40B4-BE49-F238E27FC236}">
                <a16:creationId xmlns:a16="http://schemas.microsoft.com/office/drawing/2014/main" id="{B84088F5-78EA-420D-AEC5-0C57A6FE8B41}"/>
              </a:ext>
            </a:extLst>
          </p:cNvPr>
          <p:cNvPicPr>
            <a:picLocks noChangeAspect="1"/>
          </p:cNvPicPr>
          <p:nvPr/>
        </p:nvPicPr>
        <p:blipFill rotWithShape="1">
          <a:blip r:embed="rId3"/>
          <a:srcRect l="48034" r="1036"/>
          <a:stretch/>
        </p:blipFill>
        <p:spPr>
          <a:xfrm>
            <a:off x="7534656" y="227"/>
            <a:ext cx="4657039" cy="6858000"/>
          </a:xfrm>
          <a:prstGeom prst="rect">
            <a:avLst/>
          </a:prstGeom>
        </p:spPr>
      </p:pic>
      <p:pic>
        <p:nvPicPr>
          <p:cNvPr id="83" name="Picture 82">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043002A-F130-4696-9699-767613E44D30}"/>
              </a:ext>
            </a:extLst>
          </p:cNvPr>
          <p:cNvSpPr>
            <a:spLocks noGrp="1"/>
          </p:cNvSpPr>
          <p:nvPr>
            <p:ph type="title"/>
          </p:nvPr>
        </p:nvSpPr>
        <p:spPr>
          <a:xfrm>
            <a:off x="2611808" y="808056"/>
            <a:ext cx="7958331" cy="1077229"/>
          </a:xfrm>
        </p:spPr>
        <p:txBody>
          <a:bodyPr>
            <a:normAutofit/>
          </a:bodyPr>
          <a:lstStyle/>
          <a:p>
            <a:pPr algn="l" eaLnBrk="1" hangingPunct="1"/>
            <a:r>
              <a:rPr lang="en-US" altLang="en-US">
                <a:ea typeface="ＭＳ Ｐゴシック" panose="020B0600070205080204" pitchFamily="34" charset="-128"/>
              </a:rPr>
              <a:t>Case 1</a:t>
            </a:r>
          </a:p>
        </p:txBody>
      </p:sp>
      <p:graphicFrame>
        <p:nvGraphicFramePr>
          <p:cNvPr id="11269" name="Content Placeholder 2">
            <a:extLst>
              <a:ext uri="{FF2B5EF4-FFF2-40B4-BE49-F238E27FC236}">
                <a16:creationId xmlns:a16="http://schemas.microsoft.com/office/drawing/2014/main" id="{487809C5-9683-41BA-91E6-96265B0EBEFB}"/>
              </a:ext>
            </a:extLst>
          </p:cNvPr>
          <p:cNvGraphicFramePr>
            <a:graphicFrameLocks noGrp="1"/>
          </p:cNvGraphicFramePr>
          <p:nvPr>
            <p:ph idx="1"/>
            <p:extLst>
              <p:ext uri="{D42A27DB-BD31-4B8C-83A1-F6EECF244321}">
                <p14:modId xmlns:p14="http://schemas.microsoft.com/office/powerpoint/2010/main" val="3630944890"/>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37DAC4E-0AA7-4AE7-9F6B-B9D10D175719}"/>
              </a:ext>
            </a:extLst>
          </p:cNvPr>
          <p:cNvSpPr>
            <a:spLocks noGrp="1"/>
          </p:cNvSpPr>
          <p:nvPr>
            <p:ph type="title"/>
          </p:nvPr>
        </p:nvSpPr>
        <p:spPr>
          <a:xfrm>
            <a:off x="2116834" y="95251"/>
            <a:ext cx="7958331" cy="1077229"/>
          </a:xfrm>
        </p:spPr>
        <p:txBody>
          <a:bodyPr/>
          <a:lstStyle/>
          <a:p>
            <a:pPr algn="ctr" eaLnBrk="1" hangingPunct="1"/>
            <a:r>
              <a:rPr lang="en-US" altLang="en-US" dirty="0">
                <a:solidFill>
                  <a:schemeClr val="bg1"/>
                </a:solidFill>
                <a:ea typeface="ＭＳ Ｐゴシック" panose="020B0600070205080204" pitchFamily="34" charset="-128"/>
              </a:rPr>
              <a:t>Case 1</a:t>
            </a:r>
          </a:p>
        </p:txBody>
      </p:sp>
      <p:sp>
        <p:nvSpPr>
          <p:cNvPr id="12291" name="Content Placeholder 2">
            <a:extLst>
              <a:ext uri="{FF2B5EF4-FFF2-40B4-BE49-F238E27FC236}">
                <a16:creationId xmlns:a16="http://schemas.microsoft.com/office/drawing/2014/main" id="{EEF8AC54-E6FB-4FAA-B650-FC229865D280}"/>
              </a:ext>
            </a:extLst>
          </p:cNvPr>
          <p:cNvSpPr>
            <a:spLocks noGrp="1"/>
          </p:cNvSpPr>
          <p:nvPr>
            <p:ph idx="1"/>
          </p:nvPr>
        </p:nvSpPr>
        <p:spPr>
          <a:xfrm>
            <a:off x="2305050" y="-152399"/>
            <a:ext cx="8229600" cy="4334509"/>
          </a:xfrm>
        </p:spPr>
        <p:txBody>
          <a:bodyPr/>
          <a:lstStyle/>
          <a:p>
            <a:r>
              <a:rPr lang="en-US" altLang="en-US" sz="2600" dirty="0">
                <a:ea typeface="ＭＳ Ｐゴシック" panose="020B0600070205080204" pitchFamily="34" charset="-128"/>
              </a:rPr>
              <a:t>Direct Coombs Test (direct antiglobulin test): </a:t>
            </a:r>
          </a:p>
          <a:p>
            <a:pPr lvl="1"/>
            <a:r>
              <a:rPr lang="en-US" altLang="en-US" sz="2200" dirty="0">
                <a:ea typeface="ＭＳ Ｐゴシック" panose="020B0600070205080204" pitchFamily="34" charset="-128"/>
              </a:rPr>
              <a:t>RBC’s are washed, removing serum and then incubated with antihuman globulin (Coombs reagent). </a:t>
            </a:r>
          </a:p>
          <a:p>
            <a:pPr lvl="1"/>
            <a:r>
              <a:rPr lang="en-US" altLang="en-US" sz="2200" dirty="0">
                <a:ea typeface="ＭＳ Ｐゴシック" panose="020B0600070205080204" pitchFamily="34" charset="-128"/>
              </a:rPr>
              <a:t>This binds immunoglobulin or complement factors fixed on the RBC surface, causing agglutination and therefore a positive DAT. </a:t>
            </a:r>
          </a:p>
        </p:txBody>
      </p:sp>
      <p:pic>
        <p:nvPicPr>
          <p:cNvPr id="12292" name="Picture 3" descr="DAT">
            <a:extLst>
              <a:ext uri="{FF2B5EF4-FFF2-40B4-BE49-F238E27FC236}">
                <a16:creationId xmlns:a16="http://schemas.microsoft.com/office/drawing/2014/main" id="{D9B987C5-A96F-419A-9380-E497992DF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3714750"/>
            <a:ext cx="8610600" cy="312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7E2D32E-9608-4B12-A73F-E7F69BB4F791}"/>
              </a:ext>
            </a:extLst>
          </p:cNvPr>
          <p:cNvSpPr>
            <a:spLocks noGrp="1"/>
          </p:cNvSpPr>
          <p:nvPr>
            <p:ph type="title"/>
          </p:nvPr>
        </p:nvSpPr>
        <p:spPr>
          <a:xfrm>
            <a:off x="2611808" y="808056"/>
            <a:ext cx="7958331" cy="1077229"/>
          </a:xfrm>
        </p:spPr>
        <p:txBody>
          <a:bodyPr>
            <a:normAutofit/>
          </a:bodyPr>
          <a:lstStyle/>
          <a:p>
            <a:pPr algn="l" eaLnBrk="1" hangingPunct="1"/>
            <a:r>
              <a:rPr lang="en-US" altLang="en-US">
                <a:ea typeface="ＭＳ Ｐゴシック" panose="020B0600070205080204" pitchFamily="34" charset="-128"/>
              </a:rPr>
              <a:t>Case 1</a:t>
            </a:r>
          </a:p>
        </p:txBody>
      </p:sp>
      <p:graphicFrame>
        <p:nvGraphicFramePr>
          <p:cNvPr id="13319" name="Content Placeholder 2">
            <a:extLst>
              <a:ext uri="{FF2B5EF4-FFF2-40B4-BE49-F238E27FC236}">
                <a16:creationId xmlns:a16="http://schemas.microsoft.com/office/drawing/2014/main" id="{41344F8A-134D-4F33-A8B3-A0D9E72BAAF5}"/>
              </a:ext>
            </a:extLst>
          </p:cNvPr>
          <p:cNvGraphicFramePr>
            <a:graphicFrameLocks noGrp="1"/>
          </p:cNvGraphicFramePr>
          <p:nvPr>
            <p:ph idx="1"/>
            <p:extLst>
              <p:ext uri="{D42A27DB-BD31-4B8C-83A1-F6EECF244321}">
                <p14:modId xmlns:p14="http://schemas.microsoft.com/office/powerpoint/2010/main" val="69638436"/>
              </p:ext>
            </p:extLst>
          </p:nvPr>
        </p:nvGraphicFramePr>
        <p:xfrm>
          <a:off x="1009650" y="1524000"/>
          <a:ext cx="10363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9F61943-C624-49DC-9648-267780246B55}"/>
              </a:ext>
            </a:extLst>
          </p:cNvPr>
          <p:cNvSpPr>
            <a:spLocks noGrp="1"/>
          </p:cNvSpPr>
          <p:nvPr>
            <p:ph type="title"/>
          </p:nvPr>
        </p:nvSpPr>
        <p:spPr>
          <a:xfrm>
            <a:off x="2611808" y="808056"/>
            <a:ext cx="7958331" cy="1077229"/>
          </a:xfrm>
        </p:spPr>
        <p:txBody>
          <a:bodyPr>
            <a:normAutofit/>
          </a:bodyPr>
          <a:lstStyle/>
          <a:p>
            <a:pPr algn="l" eaLnBrk="1" hangingPunct="1"/>
            <a:r>
              <a:rPr lang="en-US" altLang="en-US">
                <a:ea typeface="ＭＳ Ｐゴシック" panose="020B0600070205080204" pitchFamily="34" charset="-128"/>
              </a:rPr>
              <a:t>Case 1</a:t>
            </a:r>
          </a:p>
        </p:txBody>
      </p:sp>
      <p:graphicFrame>
        <p:nvGraphicFramePr>
          <p:cNvPr id="14341" name="Content Placeholder 2">
            <a:extLst>
              <a:ext uri="{FF2B5EF4-FFF2-40B4-BE49-F238E27FC236}">
                <a16:creationId xmlns:a16="http://schemas.microsoft.com/office/drawing/2014/main" id="{39A973DB-BEA5-45AB-9DEC-A476639CDE72}"/>
              </a:ext>
            </a:extLst>
          </p:cNvPr>
          <p:cNvGraphicFramePr>
            <a:graphicFrameLocks noGrp="1"/>
          </p:cNvGraphicFramePr>
          <p:nvPr>
            <p:ph idx="1"/>
            <p:extLst>
              <p:ext uri="{D42A27DB-BD31-4B8C-83A1-F6EECF244321}">
                <p14:modId xmlns:p14="http://schemas.microsoft.com/office/powerpoint/2010/main" val="3773636230"/>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D9204B1-F6E3-43D4-8399-706842FF4134}"/>
              </a:ext>
            </a:extLst>
          </p:cNvPr>
          <p:cNvSpPr>
            <a:spLocks noGrp="1"/>
          </p:cNvSpPr>
          <p:nvPr>
            <p:ph type="title"/>
          </p:nvPr>
        </p:nvSpPr>
        <p:spPr>
          <a:xfrm>
            <a:off x="2611808" y="808056"/>
            <a:ext cx="7958331" cy="1077229"/>
          </a:xfrm>
        </p:spPr>
        <p:txBody>
          <a:bodyPr>
            <a:normAutofit/>
          </a:bodyPr>
          <a:lstStyle/>
          <a:p>
            <a:pPr algn="l" eaLnBrk="1" hangingPunct="1"/>
            <a:r>
              <a:rPr lang="en-US" altLang="en-US">
                <a:ea typeface="ＭＳ Ｐゴシック" panose="020B0600070205080204" pitchFamily="34" charset="-128"/>
              </a:rPr>
              <a:t>Case 1</a:t>
            </a:r>
          </a:p>
        </p:txBody>
      </p:sp>
      <p:graphicFrame>
        <p:nvGraphicFramePr>
          <p:cNvPr id="15365" name="Content Placeholder 2">
            <a:extLst>
              <a:ext uri="{FF2B5EF4-FFF2-40B4-BE49-F238E27FC236}">
                <a16:creationId xmlns:a16="http://schemas.microsoft.com/office/drawing/2014/main" id="{FC78F542-3F0E-45C3-A549-EA906FECD450}"/>
              </a:ext>
            </a:extLst>
          </p:cNvPr>
          <p:cNvGraphicFramePr>
            <a:graphicFrameLocks noGrp="1"/>
          </p:cNvGraphicFramePr>
          <p:nvPr>
            <p:ph idx="1"/>
            <p:extLst>
              <p:ext uri="{D42A27DB-BD31-4B8C-83A1-F6EECF244321}">
                <p14:modId xmlns:p14="http://schemas.microsoft.com/office/powerpoint/2010/main" val="4062578796"/>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16386" name="Title 1">
            <a:extLst>
              <a:ext uri="{FF2B5EF4-FFF2-40B4-BE49-F238E27FC236}">
                <a16:creationId xmlns:a16="http://schemas.microsoft.com/office/drawing/2014/main" id="{DE45A34A-8C99-408F-9AF3-BD94379516B4}"/>
              </a:ext>
            </a:extLst>
          </p:cNvPr>
          <p:cNvSpPr>
            <a:spLocks noGrp="1"/>
          </p:cNvSpPr>
          <p:nvPr>
            <p:ph type="title"/>
          </p:nvPr>
        </p:nvSpPr>
        <p:spPr>
          <a:xfrm>
            <a:off x="2611808" y="1022548"/>
            <a:ext cx="7958331" cy="1308063"/>
          </a:xfrm>
        </p:spPr>
        <p:txBody>
          <a:bodyPr anchor="b">
            <a:normAutofit/>
          </a:bodyPr>
          <a:lstStyle/>
          <a:p>
            <a:pPr algn="l" eaLnBrk="1" hangingPunct="1"/>
            <a:r>
              <a:rPr lang="en-US" altLang="en-US" sz="4400">
                <a:solidFill>
                  <a:srgbClr val="1F2D29"/>
                </a:solidFill>
                <a:ea typeface="ＭＳ Ｐゴシック" panose="020B0600070205080204" pitchFamily="34" charset="-128"/>
              </a:rPr>
              <a:t>Case 1</a:t>
            </a:r>
          </a:p>
        </p:txBody>
      </p:sp>
      <p:sp>
        <p:nvSpPr>
          <p:cNvPr id="16387" name="Content Placeholder 2">
            <a:extLst>
              <a:ext uri="{FF2B5EF4-FFF2-40B4-BE49-F238E27FC236}">
                <a16:creationId xmlns:a16="http://schemas.microsoft.com/office/drawing/2014/main" id="{4C6D23B3-3FE1-493D-88B7-5531CB4685AF}"/>
              </a:ext>
            </a:extLst>
          </p:cNvPr>
          <p:cNvSpPr>
            <a:spLocks noGrp="1"/>
          </p:cNvSpPr>
          <p:nvPr>
            <p:ph idx="1"/>
          </p:nvPr>
        </p:nvSpPr>
        <p:spPr>
          <a:xfrm>
            <a:off x="2302933" y="2641604"/>
            <a:ext cx="7621606" cy="3443107"/>
          </a:xfrm>
        </p:spPr>
        <p:txBody>
          <a:bodyPr anchor="t">
            <a:normAutofit/>
          </a:bodyPr>
          <a:lstStyle/>
          <a:p>
            <a:pPr eaLnBrk="1" hangingPunct="1"/>
            <a:r>
              <a:rPr lang="en-US" altLang="en-US" sz="1600">
                <a:solidFill>
                  <a:srgbClr val="1F2D29"/>
                </a:solidFill>
                <a:ea typeface="ＭＳ Ｐゴシック" panose="020B0600070205080204" pitchFamily="34" charset="-128"/>
              </a:rPr>
              <a:t>Treatment: </a:t>
            </a:r>
          </a:p>
          <a:p>
            <a:pPr lvl="1" eaLnBrk="1" hangingPunct="1"/>
            <a:r>
              <a:rPr lang="en-US" altLang="en-US" sz="1600">
                <a:solidFill>
                  <a:srgbClr val="1F2D29"/>
                </a:solidFill>
                <a:ea typeface="ＭＳ Ｐゴシック" panose="020B0600070205080204" pitchFamily="34" charset="-128"/>
              </a:rPr>
              <a:t>Prednisone</a:t>
            </a:r>
          </a:p>
          <a:p>
            <a:pPr lvl="1" eaLnBrk="1" hangingPunct="1"/>
            <a:r>
              <a:rPr lang="en-US" altLang="en-US" sz="1600">
                <a:solidFill>
                  <a:srgbClr val="1F2D29"/>
                </a:solidFill>
                <a:ea typeface="ＭＳ Ｐゴシック" panose="020B0600070205080204" pitchFamily="34" charset="-128"/>
              </a:rPr>
              <a:t>Splenectomy</a:t>
            </a:r>
          </a:p>
          <a:p>
            <a:pPr lvl="1" eaLnBrk="1" hangingPunct="1"/>
            <a:r>
              <a:rPr lang="en-US" altLang="en-US" sz="1600">
                <a:solidFill>
                  <a:srgbClr val="1F2D29"/>
                </a:solidFill>
                <a:ea typeface="ＭＳ Ｐゴシック" panose="020B0600070205080204" pitchFamily="34" charset="-128"/>
              </a:rPr>
              <a:t>Rituximab (monoclonal antibody)</a:t>
            </a:r>
          </a:p>
          <a:p>
            <a:pPr lvl="1" eaLnBrk="1" hangingPunct="1"/>
            <a:r>
              <a:rPr lang="en-US" altLang="en-US" sz="1600">
                <a:solidFill>
                  <a:srgbClr val="1F2D29"/>
                </a:solidFill>
                <a:ea typeface="ＭＳ Ｐゴシック" panose="020B0600070205080204" pitchFamily="34" charset="-128"/>
              </a:rPr>
              <a:t>Immunosuppressive agents</a:t>
            </a:r>
          </a:p>
          <a:p>
            <a:pPr lvl="2" eaLnBrk="1" hangingPunct="1"/>
            <a:r>
              <a:rPr lang="en-US" altLang="en-US">
                <a:solidFill>
                  <a:srgbClr val="1F2D29"/>
                </a:solidFill>
                <a:ea typeface="ＭＳ Ｐゴシック" panose="020B0600070205080204" pitchFamily="34" charset="-128"/>
              </a:rPr>
              <a:t>Cytoxan, imuran, cyclosporin</a:t>
            </a:r>
          </a:p>
          <a:p>
            <a:pPr lvl="1" eaLnBrk="1" hangingPunct="1"/>
            <a:r>
              <a:rPr lang="en-US" altLang="en-US" sz="1600">
                <a:solidFill>
                  <a:srgbClr val="1F2D29"/>
                </a:solidFill>
                <a:ea typeface="ＭＳ Ｐゴシック" panose="020B0600070205080204" pitchFamily="34" charset="-128"/>
              </a:rPr>
              <a:t>Danazol</a:t>
            </a:r>
          </a:p>
          <a:p>
            <a:pPr lvl="1" eaLnBrk="1" hangingPunct="1"/>
            <a:r>
              <a:rPr lang="en-US" altLang="en-US" sz="1600">
                <a:solidFill>
                  <a:srgbClr val="1F2D29"/>
                </a:solidFill>
                <a:ea typeface="ＭＳ Ｐゴシック" panose="020B0600070205080204" pitchFamily="34" charset="-128"/>
              </a:rPr>
              <a:t>Plasma exchange</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D224-07DA-45D3-9EAA-0E0A5C62CF17}"/>
              </a:ext>
            </a:extLst>
          </p:cNvPr>
          <p:cNvSpPr>
            <a:spLocks noGrp="1"/>
          </p:cNvSpPr>
          <p:nvPr>
            <p:ph type="title"/>
          </p:nvPr>
        </p:nvSpPr>
        <p:spPr>
          <a:xfrm>
            <a:off x="2398448" y="107016"/>
            <a:ext cx="7974912" cy="1081704"/>
          </a:xfrm>
        </p:spPr>
        <p:txBody>
          <a:bodyPr>
            <a:normAutofit fontScale="90000"/>
          </a:bodyPr>
          <a:lstStyle/>
          <a:p>
            <a:pPr>
              <a:defRPr/>
            </a:pPr>
            <a:r>
              <a:rPr lang="en-US" sz="3100" b="1" dirty="0"/>
              <a:t>Hemolytic anemia </a:t>
            </a:r>
            <a:r>
              <a:rPr lang="en-US" sz="2400" b="1" dirty="0"/>
              <a:t>is defined as an anemic state due primarily to an increased rate of destruction of red blood cells, resulting in a RBC survival of less than 100 days</a:t>
            </a:r>
            <a:r>
              <a:rPr lang="ro-RO" sz="2400" b="1" dirty="0"/>
              <a:t>.</a:t>
            </a:r>
            <a:r>
              <a:rPr lang="en-US" sz="2400" b="1" dirty="0"/>
              <a:t> </a:t>
            </a:r>
            <a:endParaRPr lang="ro-RO" sz="2400" b="1" dirty="0"/>
          </a:p>
        </p:txBody>
      </p:sp>
      <p:sp>
        <p:nvSpPr>
          <p:cNvPr id="3" name="Content Placeholder 2">
            <a:extLst>
              <a:ext uri="{FF2B5EF4-FFF2-40B4-BE49-F238E27FC236}">
                <a16:creationId xmlns:a16="http://schemas.microsoft.com/office/drawing/2014/main" id="{C2A05457-DA74-4A78-8980-7283F44E7F5E}"/>
              </a:ext>
            </a:extLst>
          </p:cNvPr>
          <p:cNvSpPr>
            <a:spLocks noGrp="1"/>
          </p:cNvSpPr>
          <p:nvPr>
            <p:ph idx="1"/>
          </p:nvPr>
        </p:nvSpPr>
        <p:spPr>
          <a:xfrm>
            <a:off x="1524000" y="1188720"/>
            <a:ext cx="9906000" cy="5669280"/>
          </a:xfrm>
        </p:spPr>
        <p:txBody>
          <a:bodyPr>
            <a:normAutofit fontScale="92500" lnSpcReduction="20000"/>
          </a:bodyPr>
          <a:lstStyle/>
          <a:p>
            <a:pPr marL="0" indent="0">
              <a:buNone/>
              <a:defRPr/>
            </a:pPr>
            <a:r>
              <a:rPr lang="en-US" sz="2400" b="1" dirty="0"/>
              <a:t>●</a:t>
            </a:r>
            <a:r>
              <a:rPr lang="en-US" sz="1600" b="1" dirty="0">
                <a:highlight>
                  <a:srgbClr val="008000"/>
                </a:highlight>
              </a:rPr>
              <a:t>Intrinsic abnormalities (</a:t>
            </a:r>
            <a:r>
              <a:rPr lang="en-US" sz="1600" b="1" dirty="0" err="1">
                <a:highlight>
                  <a:srgbClr val="008000"/>
                </a:highlight>
              </a:rPr>
              <a:t>intracorpuscular</a:t>
            </a:r>
            <a:r>
              <a:rPr lang="en-US" sz="1600" b="1" dirty="0">
                <a:highlight>
                  <a:srgbClr val="008000"/>
                </a:highlight>
              </a:rPr>
              <a:t> defects)</a:t>
            </a:r>
            <a:r>
              <a:rPr lang="ro-RO" sz="1600" b="1" dirty="0">
                <a:highlight>
                  <a:srgbClr val="008000"/>
                </a:highlight>
              </a:rPr>
              <a:t>:</a:t>
            </a:r>
          </a:p>
          <a:p>
            <a:pPr marL="0" indent="0">
              <a:buNone/>
              <a:defRPr/>
            </a:pPr>
            <a:r>
              <a:rPr lang="en-US" sz="1600" b="1" dirty="0"/>
              <a:t>These are usually </a:t>
            </a:r>
            <a:r>
              <a:rPr lang="en-US" sz="1600" b="1" dirty="0">
                <a:highlight>
                  <a:srgbClr val="00FF00"/>
                </a:highlight>
              </a:rPr>
              <a:t>congenital</a:t>
            </a:r>
            <a:r>
              <a:rPr lang="ro-RO" sz="1600" b="1" dirty="0">
                <a:highlight>
                  <a:srgbClr val="00FF00"/>
                </a:highlight>
              </a:rPr>
              <a:t>:</a:t>
            </a:r>
          </a:p>
          <a:p>
            <a:pPr>
              <a:buFont typeface="Wingdings" panose="05000000000000000000" pitchFamily="2" charset="2"/>
              <a:buChar char="ü"/>
              <a:defRPr/>
            </a:pPr>
            <a:r>
              <a:rPr lang="ro-RO" sz="1600" b="1" dirty="0"/>
              <a:t>Hemoglobinopathies</a:t>
            </a:r>
            <a:r>
              <a:rPr lang="ro-RO" sz="1600" dirty="0"/>
              <a:t> – </a:t>
            </a:r>
            <a:r>
              <a:rPr lang="ro-RO" sz="1600" dirty="0" err="1"/>
              <a:t>sickle</a:t>
            </a:r>
            <a:r>
              <a:rPr lang="ro-RO" sz="1600" dirty="0"/>
              <a:t> cell disease, thalassemia, and unstable hemoglobins </a:t>
            </a:r>
            <a:r>
              <a:rPr lang="ro-RO" sz="1600" dirty="0" err="1"/>
              <a:t>variants</a:t>
            </a:r>
            <a:r>
              <a:rPr lang="ro-RO" sz="1600" dirty="0"/>
              <a:t>. </a:t>
            </a:r>
            <a:r>
              <a:rPr lang="ro-RO" sz="1600" dirty="0" err="1"/>
              <a:t>Affect</a:t>
            </a:r>
            <a:r>
              <a:rPr lang="ro-RO" sz="1600" dirty="0"/>
              <a:t> the solubility of hemoglobin. When hemoglobin becomes insoluble, it can precipitate and damage the RBC membrane. Some abnormal hemoglobins are less able to recover from oxidant challenge, leading to the formation of Heinz bodies, as in Hgb Köln. </a:t>
            </a:r>
          </a:p>
          <a:p>
            <a:pPr>
              <a:buFont typeface="Wingdings" panose="05000000000000000000" pitchFamily="2" charset="2"/>
              <a:buChar char="ü"/>
              <a:defRPr/>
            </a:pPr>
            <a:r>
              <a:rPr lang="ro-RO" sz="1600" b="1" dirty="0"/>
              <a:t>RBC membrane/</a:t>
            </a:r>
            <a:r>
              <a:rPr lang="ro-RO" sz="1600" b="1" dirty="0" err="1"/>
              <a:t>cytoskeletal</a:t>
            </a:r>
            <a:r>
              <a:rPr lang="ro-RO" sz="1600" b="1" dirty="0"/>
              <a:t> </a:t>
            </a:r>
            <a:r>
              <a:rPr lang="ro-RO" sz="1600" b="1" dirty="0" err="1"/>
              <a:t>defects</a:t>
            </a:r>
            <a:r>
              <a:rPr lang="ro-RO" sz="1600" dirty="0"/>
              <a:t> –</a:t>
            </a:r>
            <a:r>
              <a:rPr lang="ro-RO" sz="1600" dirty="0" err="1"/>
              <a:t>hereditary</a:t>
            </a:r>
            <a:r>
              <a:rPr lang="ro-RO" sz="1600" dirty="0"/>
              <a:t> spherocytosis (HS), hereditary elliptocytosis (HE), and hereditary stomatocytosis (HSt). </a:t>
            </a:r>
            <a:r>
              <a:rPr lang="ro-RO" sz="1600" dirty="0" err="1"/>
              <a:t>Affect</a:t>
            </a:r>
            <a:r>
              <a:rPr lang="ro-RO" sz="1600" dirty="0"/>
              <a:t> </a:t>
            </a:r>
            <a:r>
              <a:rPr lang="ro-RO" sz="1600" dirty="0" err="1"/>
              <a:t>the</a:t>
            </a:r>
            <a:r>
              <a:rPr lang="ro-RO" sz="1600" dirty="0"/>
              <a:t> </a:t>
            </a:r>
            <a:r>
              <a:rPr lang="ro-RO" sz="1600" dirty="0" err="1"/>
              <a:t>structure</a:t>
            </a:r>
            <a:r>
              <a:rPr lang="ro-RO" sz="1600" dirty="0"/>
              <a:t> of </a:t>
            </a:r>
            <a:r>
              <a:rPr lang="ro-RO" sz="1600" dirty="0" err="1"/>
              <a:t>the</a:t>
            </a:r>
            <a:r>
              <a:rPr lang="ro-RO" sz="1600" dirty="0"/>
              <a:t> RBC membrane </a:t>
            </a:r>
            <a:r>
              <a:rPr lang="ro-RO" sz="1600" dirty="0" err="1"/>
              <a:t>and</a:t>
            </a:r>
            <a:r>
              <a:rPr lang="ro-RO" sz="1600" dirty="0"/>
              <a:t> </a:t>
            </a:r>
            <a:r>
              <a:rPr lang="ro-RO" sz="1600" dirty="0" err="1"/>
              <a:t>underlying</a:t>
            </a:r>
            <a:r>
              <a:rPr lang="ro-RO" sz="1600" dirty="0"/>
              <a:t> </a:t>
            </a:r>
            <a:r>
              <a:rPr lang="ro-RO" sz="1600" dirty="0" err="1"/>
              <a:t>cytoskeleton</a:t>
            </a:r>
            <a:r>
              <a:rPr lang="ro-RO" sz="1600" dirty="0"/>
              <a:t> </a:t>
            </a:r>
            <a:r>
              <a:rPr lang="ro-RO" sz="1600" dirty="0" err="1"/>
              <a:t>These</a:t>
            </a:r>
            <a:r>
              <a:rPr lang="ro-RO" sz="1600" dirty="0"/>
              <a:t> conditions may be associated with a sub-optimal membrane surface area to volume ration (eg, HS), or a defect in a membrane protein with ion channel function such as Band 3 may alter salt and water handling, which also contributes to altered surface membrane to volume ratio. </a:t>
            </a:r>
          </a:p>
          <a:p>
            <a:pPr>
              <a:buFont typeface="Wingdings" panose="05000000000000000000" pitchFamily="2" charset="2"/>
              <a:buChar char="ü"/>
              <a:defRPr/>
            </a:pPr>
            <a:r>
              <a:rPr lang="ro-RO" sz="1600" b="1" dirty="0"/>
              <a:t>RBC metabolic abnormalities</a:t>
            </a:r>
            <a:r>
              <a:rPr lang="ro-RO" sz="1600" dirty="0"/>
              <a:t> – Metabolic abnormalities include deficiency of glucose-6-phosphate dehydrogenase (G6PD), pyruvate kinase (PK), and, in some cases, HSt. These defects affect the metabolic capacity of the RBC, which promotes solute transport and recovery from oxidant damage</a:t>
            </a:r>
          </a:p>
          <a:p>
            <a:pPr marL="0" indent="0">
              <a:buNone/>
              <a:defRPr/>
            </a:pPr>
            <a:r>
              <a:rPr lang="ro-RO" sz="1600" b="1" dirty="0"/>
              <a:t>R</a:t>
            </a:r>
            <a:r>
              <a:rPr lang="en-US" sz="1600" b="1" dirty="0" err="1"/>
              <a:t>arely</a:t>
            </a:r>
            <a:r>
              <a:rPr lang="en-US" sz="1600" b="1" dirty="0"/>
              <a:t> be </a:t>
            </a:r>
            <a:r>
              <a:rPr lang="en-US" sz="1600" b="1" dirty="0">
                <a:highlight>
                  <a:srgbClr val="00FF00"/>
                </a:highlight>
              </a:rPr>
              <a:t>acquired</a:t>
            </a:r>
            <a:r>
              <a:rPr lang="ro-RO" sz="1600" b="1" dirty="0">
                <a:highlight>
                  <a:srgbClr val="00FF00"/>
                </a:highlight>
              </a:rPr>
              <a:t>: </a:t>
            </a:r>
            <a:r>
              <a:rPr lang="en-US" sz="1600" b="1" dirty="0"/>
              <a:t>paroxysmal nocturnal</a:t>
            </a:r>
            <a:r>
              <a:rPr lang="ro-RO" sz="1600" b="1" dirty="0"/>
              <a:t> </a:t>
            </a:r>
            <a:r>
              <a:rPr lang="en-US" sz="1600" b="1" dirty="0"/>
              <a:t>hemoglobinuria.</a:t>
            </a:r>
            <a:endParaRPr lang="ro-RO" sz="1600" b="1" dirty="0"/>
          </a:p>
          <a:p>
            <a:pPr marL="0" indent="0">
              <a:buNone/>
              <a:defRPr/>
            </a:pPr>
            <a:endParaRPr lang="en-US" sz="1600" b="1" dirty="0"/>
          </a:p>
          <a:p>
            <a:pPr marL="0" indent="0">
              <a:buNone/>
              <a:defRPr/>
            </a:pPr>
            <a:r>
              <a:rPr lang="en-US" sz="1600" b="1" dirty="0"/>
              <a:t>●</a:t>
            </a:r>
            <a:r>
              <a:rPr lang="en-US" sz="1600" b="1" dirty="0">
                <a:highlight>
                  <a:srgbClr val="008000"/>
                </a:highlight>
              </a:rPr>
              <a:t>Extrinsic abnormalities </a:t>
            </a:r>
            <a:r>
              <a:rPr lang="ro-RO" sz="1600" b="1" dirty="0">
                <a:highlight>
                  <a:srgbClr val="008000"/>
                </a:highlight>
              </a:rPr>
              <a:t>(</a:t>
            </a:r>
            <a:r>
              <a:rPr lang="en-US" sz="1600" b="1" dirty="0" err="1">
                <a:highlight>
                  <a:srgbClr val="008000"/>
                </a:highlight>
              </a:rPr>
              <a:t>extracorpuscular</a:t>
            </a:r>
            <a:r>
              <a:rPr lang="ro-RO" sz="1600" b="1" dirty="0">
                <a:highlight>
                  <a:srgbClr val="008000"/>
                </a:highlight>
              </a:rPr>
              <a:t>): </a:t>
            </a:r>
            <a:r>
              <a:rPr lang="ro-RO" sz="1600" b="1" dirty="0" err="1"/>
              <a:t>Immune</a:t>
            </a:r>
            <a:r>
              <a:rPr lang="ro-RO" sz="1600" b="1" dirty="0"/>
              <a:t> (Coombs test) + Non-</a:t>
            </a:r>
            <a:r>
              <a:rPr lang="ro-RO" sz="1600" b="1" dirty="0" err="1"/>
              <a:t>immune</a:t>
            </a:r>
            <a:endParaRPr lang="ro-RO"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17410" name="Title 1">
            <a:extLst>
              <a:ext uri="{FF2B5EF4-FFF2-40B4-BE49-F238E27FC236}">
                <a16:creationId xmlns:a16="http://schemas.microsoft.com/office/drawing/2014/main" id="{B2DAF907-259E-4E5C-AEFA-1FA508883573}"/>
              </a:ext>
            </a:extLst>
          </p:cNvPr>
          <p:cNvSpPr>
            <a:spLocks noGrp="1"/>
          </p:cNvSpPr>
          <p:nvPr>
            <p:ph type="title"/>
          </p:nvPr>
        </p:nvSpPr>
        <p:spPr>
          <a:xfrm>
            <a:off x="2611808" y="1022548"/>
            <a:ext cx="7958331" cy="1308063"/>
          </a:xfrm>
        </p:spPr>
        <p:txBody>
          <a:bodyPr anchor="b">
            <a:normAutofit/>
          </a:bodyPr>
          <a:lstStyle/>
          <a:p>
            <a:pPr algn="l" eaLnBrk="1" hangingPunct="1"/>
            <a:r>
              <a:rPr lang="en-US" altLang="en-US" sz="4400">
                <a:solidFill>
                  <a:srgbClr val="1F2D29"/>
                </a:solidFill>
                <a:ea typeface="ＭＳ Ｐゴシック" panose="020B0600070205080204" pitchFamily="34" charset="-128"/>
              </a:rPr>
              <a:t>Case 1</a:t>
            </a:r>
          </a:p>
        </p:txBody>
      </p:sp>
      <p:sp>
        <p:nvSpPr>
          <p:cNvPr id="17411" name="Content Placeholder 2">
            <a:extLst>
              <a:ext uri="{FF2B5EF4-FFF2-40B4-BE49-F238E27FC236}">
                <a16:creationId xmlns:a16="http://schemas.microsoft.com/office/drawing/2014/main" id="{C6B49907-117C-49B3-A226-F54316FF51CE}"/>
              </a:ext>
            </a:extLst>
          </p:cNvPr>
          <p:cNvSpPr>
            <a:spLocks noGrp="1"/>
          </p:cNvSpPr>
          <p:nvPr>
            <p:ph idx="1"/>
          </p:nvPr>
        </p:nvSpPr>
        <p:spPr>
          <a:xfrm>
            <a:off x="2302933" y="2641604"/>
            <a:ext cx="7621606" cy="3443107"/>
          </a:xfrm>
        </p:spPr>
        <p:txBody>
          <a:bodyPr anchor="t">
            <a:normAutofit/>
          </a:bodyPr>
          <a:lstStyle/>
          <a:p>
            <a:pPr eaLnBrk="1" hangingPunct="1"/>
            <a:r>
              <a:rPr lang="en-US" altLang="en-US" dirty="0">
                <a:solidFill>
                  <a:srgbClr val="1F2D29"/>
                </a:solidFill>
                <a:ea typeface="ＭＳ Ｐゴシック" panose="020B0600070205080204" pitchFamily="34" charset="-128"/>
              </a:rPr>
              <a:t>You begin her on 60 mg Prednisone and she has a good response. Upon several attempts at tapering the prednisone she has a relapse with worsening of the hemolytic anemia. </a:t>
            </a:r>
          </a:p>
          <a:p>
            <a:pPr eaLnBrk="1" hangingPunct="1"/>
            <a:endParaRPr lang="en-US" altLang="en-US" dirty="0">
              <a:solidFill>
                <a:srgbClr val="1F2D29"/>
              </a:solidFill>
              <a:ea typeface="ＭＳ Ｐゴシック" panose="020B0600070205080204" pitchFamily="34" charset="-128"/>
            </a:endParaRPr>
          </a:p>
          <a:p>
            <a:pPr eaLnBrk="1" hangingPunct="1"/>
            <a:r>
              <a:rPr lang="ro-RO" altLang="en-US" dirty="0" err="1">
                <a:solidFill>
                  <a:srgbClr val="1F2D29"/>
                </a:solidFill>
                <a:ea typeface="ＭＳ Ｐゴシック" panose="020B0600070205080204" pitchFamily="34" charset="-128"/>
              </a:rPr>
              <a:t>We</a:t>
            </a:r>
            <a:r>
              <a:rPr lang="en-US" altLang="en-US" dirty="0">
                <a:solidFill>
                  <a:srgbClr val="1F2D29"/>
                </a:solidFill>
                <a:ea typeface="ＭＳ Ｐゴシック" panose="020B0600070205080204" pitchFamily="34" charset="-128"/>
              </a:rPr>
              <a:t> are concerned about the long term side effects of Prednisone, thus you send her for a procedure. </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18434" name="Title 1">
            <a:extLst>
              <a:ext uri="{FF2B5EF4-FFF2-40B4-BE49-F238E27FC236}">
                <a16:creationId xmlns:a16="http://schemas.microsoft.com/office/drawing/2014/main" id="{F8941871-4928-44FD-90E0-4241A305EDF5}"/>
              </a:ext>
            </a:extLst>
          </p:cNvPr>
          <p:cNvSpPr>
            <a:spLocks noGrp="1"/>
          </p:cNvSpPr>
          <p:nvPr>
            <p:ph type="title"/>
          </p:nvPr>
        </p:nvSpPr>
        <p:spPr>
          <a:xfrm>
            <a:off x="2611808" y="1022548"/>
            <a:ext cx="7958331" cy="1308063"/>
          </a:xfrm>
        </p:spPr>
        <p:txBody>
          <a:bodyPr anchor="b">
            <a:normAutofit/>
          </a:bodyPr>
          <a:lstStyle/>
          <a:p>
            <a:pPr algn="l" eaLnBrk="1" hangingPunct="1"/>
            <a:r>
              <a:rPr lang="en-US" altLang="en-US" sz="4400">
                <a:solidFill>
                  <a:srgbClr val="1F2D29"/>
                </a:solidFill>
                <a:ea typeface="ＭＳ Ｐゴシック" panose="020B0600070205080204" pitchFamily="34" charset="-128"/>
              </a:rPr>
              <a:t>Case 1</a:t>
            </a:r>
          </a:p>
        </p:txBody>
      </p:sp>
      <p:sp>
        <p:nvSpPr>
          <p:cNvPr id="18435" name="Content Placeholder 2">
            <a:extLst>
              <a:ext uri="{FF2B5EF4-FFF2-40B4-BE49-F238E27FC236}">
                <a16:creationId xmlns:a16="http://schemas.microsoft.com/office/drawing/2014/main" id="{D5AC77C5-6ECB-4077-BE20-E01CF97ECACF}"/>
              </a:ext>
            </a:extLst>
          </p:cNvPr>
          <p:cNvSpPr>
            <a:spLocks noGrp="1"/>
          </p:cNvSpPr>
          <p:nvPr>
            <p:ph idx="1"/>
          </p:nvPr>
        </p:nvSpPr>
        <p:spPr>
          <a:xfrm>
            <a:off x="2302933" y="2641604"/>
            <a:ext cx="7621606" cy="3443107"/>
          </a:xfrm>
        </p:spPr>
        <p:txBody>
          <a:bodyPr anchor="t">
            <a:normAutofit/>
          </a:bodyPr>
          <a:lstStyle/>
          <a:p>
            <a:pPr eaLnBrk="1" hangingPunct="1"/>
            <a:r>
              <a:rPr lang="en-US" altLang="en-US" dirty="0">
                <a:solidFill>
                  <a:srgbClr val="1F2D29"/>
                </a:solidFill>
                <a:ea typeface="ＭＳ Ｐゴシック" panose="020B0600070205080204" pitchFamily="34" charset="-128"/>
              </a:rPr>
              <a:t>She responds well to splenectomy, but still requires very low maintenance doses of Prednisone. </a:t>
            </a:r>
          </a:p>
          <a:p>
            <a:pPr eaLnBrk="1" hangingPunct="1"/>
            <a:endParaRPr lang="en-US" altLang="en-US" dirty="0">
              <a:solidFill>
                <a:srgbClr val="1F2D29"/>
              </a:solidFill>
              <a:ea typeface="ＭＳ Ｐゴシック" panose="020B0600070205080204" pitchFamily="34" charset="-128"/>
            </a:endParaRPr>
          </a:p>
          <a:p>
            <a:pPr eaLnBrk="1" hangingPunct="1"/>
            <a:r>
              <a:rPr lang="en-US" altLang="en-US" dirty="0">
                <a:solidFill>
                  <a:srgbClr val="1F2D29"/>
                </a:solidFill>
                <a:ea typeface="ＭＳ Ｐゴシック" panose="020B0600070205080204" pitchFamily="34" charset="-128"/>
              </a:rPr>
              <a:t>Over the years she occasionally requires higher doses of Prednisone when she is ill or has a lupus flare. </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78" name="Freeform: Shape 77">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0" name="Picture 79">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82" name="Rectangle 81">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Oval 8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a:extLst>
              <a:ext uri="{FF2B5EF4-FFF2-40B4-BE49-F238E27FC236}">
                <a16:creationId xmlns:a16="http://schemas.microsoft.com/office/drawing/2014/main" id="{8C6396C7-12B3-48B2-85A4-2CC2EB34FBCD}"/>
              </a:ext>
            </a:extLst>
          </p:cNvPr>
          <p:cNvSpPr>
            <a:spLocks noGrp="1"/>
          </p:cNvSpPr>
          <p:nvPr>
            <p:ph type="title"/>
          </p:nvPr>
        </p:nvSpPr>
        <p:spPr>
          <a:xfrm>
            <a:off x="2188901" y="808056"/>
            <a:ext cx="8381238" cy="1077229"/>
          </a:xfrm>
        </p:spPr>
        <p:txBody>
          <a:bodyPr>
            <a:normAutofit/>
          </a:bodyPr>
          <a:lstStyle/>
          <a:p>
            <a:pPr algn="l" eaLnBrk="1" hangingPunct="1"/>
            <a:r>
              <a:rPr lang="en-US" altLang="en-US" sz="4800">
                <a:ea typeface="ＭＳ Ｐゴシック" panose="020B0600070205080204" pitchFamily="34" charset="-128"/>
              </a:rPr>
              <a:t>Case 2</a:t>
            </a:r>
          </a:p>
        </p:txBody>
      </p:sp>
      <p:sp>
        <p:nvSpPr>
          <p:cNvPr id="19459" name="Content Placeholder 2">
            <a:extLst>
              <a:ext uri="{FF2B5EF4-FFF2-40B4-BE49-F238E27FC236}">
                <a16:creationId xmlns:a16="http://schemas.microsoft.com/office/drawing/2014/main" id="{84DF7F90-5FD8-42F5-B5D5-755DC5C4E1B8}"/>
              </a:ext>
            </a:extLst>
          </p:cNvPr>
          <p:cNvSpPr>
            <a:spLocks noGrp="1"/>
          </p:cNvSpPr>
          <p:nvPr>
            <p:ph idx="1"/>
          </p:nvPr>
        </p:nvSpPr>
        <p:spPr>
          <a:xfrm>
            <a:off x="2256638" y="1775204"/>
            <a:ext cx="9116211" cy="4274740"/>
          </a:xfrm>
        </p:spPr>
        <p:txBody>
          <a:bodyPr anchor="t">
            <a:noAutofit/>
          </a:bodyPr>
          <a:lstStyle/>
          <a:p>
            <a:pPr eaLnBrk="1" hangingPunct="1"/>
            <a:r>
              <a:rPr lang="ro-RO" altLang="en-US" sz="2800" dirty="0">
                <a:ea typeface="ＭＳ Ｐゴシック" panose="020B0600070205080204" pitchFamily="34" charset="-128"/>
              </a:rPr>
              <a:t>A </a:t>
            </a:r>
            <a:r>
              <a:rPr lang="en-US" altLang="en-US" sz="2800" dirty="0">
                <a:ea typeface="ＭＳ Ｐゴシック" panose="020B0600070205080204" pitchFamily="34" charset="-128"/>
              </a:rPr>
              <a:t>pleasant 34 year old African American woman</a:t>
            </a:r>
            <a:r>
              <a:rPr lang="ro-RO" altLang="en-US" sz="2800" dirty="0">
                <a:ea typeface="ＭＳ Ｐゴシック" panose="020B0600070205080204" pitchFamily="34" charset="-128"/>
              </a:rPr>
              <a:t> </a:t>
            </a:r>
            <a:r>
              <a:rPr lang="ro-RO" altLang="en-US" sz="2800" dirty="0" err="1">
                <a:ea typeface="ＭＳ Ｐゴシック" panose="020B0600070205080204" pitchFamily="34" charset="-128"/>
              </a:rPr>
              <a:t>is</a:t>
            </a:r>
            <a:r>
              <a:rPr lang="ro-RO" altLang="en-US" sz="2800" dirty="0">
                <a:ea typeface="ＭＳ Ｐゴシック" panose="020B0600070205080204" pitchFamily="34" charset="-128"/>
              </a:rPr>
              <a:t> </a:t>
            </a:r>
            <a:r>
              <a:rPr lang="en-US" altLang="en-US" sz="2800" dirty="0">
                <a:ea typeface="ＭＳ Ｐゴシック" panose="020B0600070205080204" pitchFamily="34" charset="-128"/>
              </a:rPr>
              <a:t>referred</a:t>
            </a:r>
            <a:r>
              <a:rPr lang="ro-RO" altLang="en-US" sz="2800" dirty="0">
                <a:ea typeface="ＭＳ Ｐゴシック" panose="020B0600070205080204" pitchFamily="34" charset="-128"/>
              </a:rPr>
              <a:t>, </a:t>
            </a:r>
            <a:r>
              <a:rPr lang="ro-RO" altLang="en-US" sz="2800" dirty="0" err="1">
                <a:ea typeface="ＭＳ Ｐゴシック" panose="020B0600070205080204" pitchFamily="34" charset="-128"/>
              </a:rPr>
              <a:t>she</a:t>
            </a:r>
            <a:r>
              <a:rPr lang="en-US" altLang="en-US" sz="2800" dirty="0">
                <a:ea typeface="ＭＳ Ｐゴシック" panose="020B0600070205080204" pitchFamily="34" charset="-128"/>
              </a:rPr>
              <a:t> has been known to have a mild microcytic anemia, which was picked up some years ago on routine blood work. She is entirely asymptomatic. She has been prescribed iron several times over the years without a response. </a:t>
            </a:r>
          </a:p>
          <a:p>
            <a:pPr eaLnBrk="1" hangingPunct="1"/>
            <a:endParaRPr lang="en-US" altLang="en-US" sz="2800" dirty="0">
              <a:ea typeface="ＭＳ Ｐゴシック" panose="020B0600070205080204" pitchFamily="34" charset="-128"/>
            </a:endParaRPr>
          </a:p>
          <a:p>
            <a:pPr eaLnBrk="1" hangingPunct="1"/>
            <a:r>
              <a:rPr lang="en-US" altLang="en-US" sz="2800" dirty="0">
                <a:ea typeface="ＭＳ Ｐゴシック" panose="020B0600070205080204" pitchFamily="34" charset="-128"/>
              </a:rPr>
              <a:t>What data would you like to review?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A48EEC9-10FD-46B0-AAB2-8FD7E0BD7283}"/>
              </a:ext>
            </a:extLst>
          </p:cNvPr>
          <p:cNvSpPr>
            <a:spLocks noGrp="1"/>
          </p:cNvSpPr>
          <p:nvPr>
            <p:ph type="title"/>
          </p:nvPr>
        </p:nvSpPr>
        <p:spPr>
          <a:xfrm>
            <a:off x="2611808" y="808056"/>
            <a:ext cx="7958331" cy="1077229"/>
          </a:xfrm>
        </p:spPr>
        <p:txBody>
          <a:bodyPr>
            <a:normAutofit/>
          </a:bodyPr>
          <a:lstStyle/>
          <a:p>
            <a:pPr algn="l" eaLnBrk="1" hangingPunct="1"/>
            <a:r>
              <a:rPr lang="en-US" altLang="en-US">
                <a:ea typeface="ＭＳ Ｐゴシック" panose="020B0600070205080204" pitchFamily="34" charset="-128"/>
              </a:rPr>
              <a:t>Case 2</a:t>
            </a:r>
          </a:p>
        </p:txBody>
      </p:sp>
      <p:graphicFrame>
        <p:nvGraphicFramePr>
          <p:cNvPr id="20485" name="Content Placeholder 2">
            <a:extLst>
              <a:ext uri="{FF2B5EF4-FFF2-40B4-BE49-F238E27FC236}">
                <a16:creationId xmlns:a16="http://schemas.microsoft.com/office/drawing/2014/main" id="{6A23A1C9-BAFF-4DDE-8170-AABBD18DCEE4}"/>
              </a:ext>
            </a:extLst>
          </p:cNvPr>
          <p:cNvGraphicFramePr>
            <a:graphicFrameLocks noGrp="1"/>
          </p:cNvGraphicFramePr>
          <p:nvPr>
            <p:ph idx="1"/>
            <p:extLst>
              <p:ext uri="{D42A27DB-BD31-4B8C-83A1-F6EECF244321}">
                <p14:modId xmlns:p14="http://schemas.microsoft.com/office/powerpoint/2010/main" val="1962457862"/>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FD149B5-B990-4C92-A961-2F9AFBF17C52}"/>
              </a:ext>
            </a:extLst>
          </p:cNvPr>
          <p:cNvSpPr>
            <a:spLocks noGrp="1"/>
          </p:cNvSpPr>
          <p:nvPr>
            <p:ph type="title"/>
          </p:nvPr>
        </p:nvSpPr>
        <p:spPr>
          <a:xfrm>
            <a:off x="2489888" y="86696"/>
            <a:ext cx="7958331" cy="1077229"/>
          </a:xfrm>
        </p:spPr>
        <p:txBody>
          <a:bodyPr/>
          <a:lstStyle/>
          <a:p>
            <a:pPr eaLnBrk="1" hangingPunct="1"/>
            <a:r>
              <a:rPr lang="en-US" altLang="en-US" dirty="0">
                <a:solidFill>
                  <a:schemeClr val="bg1"/>
                </a:solidFill>
                <a:ea typeface="ＭＳ Ｐゴシック" panose="020B0600070205080204" pitchFamily="34" charset="-128"/>
              </a:rPr>
              <a:t>Case 2</a:t>
            </a:r>
          </a:p>
        </p:txBody>
      </p:sp>
      <p:sp>
        <p:nvSpPr>
          <p:cNvPr id="21507" name="Content Placeholder 2">
            <a:extLst>
              <a:ext uri="{FF2B5EF4-FFF2-40B4-BE49-F238E27FC236}">
                <a16:creationId xmlns:a16="http://schemas.microsoft.com/office/drawing/2014/main" id="{DB7F6E13-5AEA-4DCB-947E-9F4659B4E677}"/>
              </a:ext>
            </a:extLst>
          </p:cNvPr>
          <p:cNvSpPr>
            <a:spLocks noGrp="1"/>
          </p:cNvSpPr>
          <p:nvPr>
            <p:ph idx="1"/>
          </p:nvPr>
        </p:nvSpPr>
        <p:spPr>
          <a:xfrm>
            <a:off x="1361440" y="955040"/>
            <a:ext cx="8849360" cy="5542599"/>
          </a:xfrm>
        </p:spPr>
        <p:txBody>
          <a:bodyPr>
            <a:normAutofit/>
          </a:bodyPr>
          <a:lstStyle/>
          <a:p>
            <a:pPr eaLnBrk="1" hangingPunct="1"/>
            <a:r>
              <a:rPr lang="en-US" altLang="en-US" sz="3000" dirty="0">
                <a:ea typeface="ＭＳ Ｐゴシック" panose="020B0600070205080204" pitchFamily="34" charset="-128"/>
              </a:rPr>
              <a:t>Differential Diagnosis: </a:t>
            </a:r>
          </a:p>
          <a:p>
            <a:pPr lvl="1" eaLnBrk="1" hangingPunct="1"/>
            <a:r>
              <a:rPr lang="en-US" altLang="en-US" sz="2600" dirty="0">
                <a:ea typeface="ＭＳ Ｐゴシック" panose="020B0600070205080204" pitchFamily="34" charset="-128"/>
              </a:rPr>
              <a:t>Iron deficiency anemia</a:t>
            </a:r>
          </a:p>
          <a:p>
            <a:pPr lvl="2" eaLnBrk="1" hangingPunct="1"/>
            <a:r>
              <a:rPr lang="en-US" altLang="en-US" dirty="0">
                <a:ea typeface="ＭＳ Ｐゴシック" panose="020B0600070205080204" pitchFamily="34" charset="-128"/>
              </a:rPr>
              <a:t>Noncompliance, inadequate dosing, incorrect formulation. </a:t>
            </a:r>
          </a:p>
          <a:p>
            <a:pPr lvl="1" eaLnBrk="1" hangingPunct="1"/>
            <a:r>
              <a:rPr lang="en-US" altLang="en-US" sz="2600" dirty="0">
                <a:ea typeface="ＭＳ Ｐゴシック" panose="020B0600070205080204" pitchFamily="34" charset="-128"/>
              </a:rPr>
              <a:t>Beta thalassemia</a:t>
            </a:r>
          </a:p>
          <a:p>
            <a:pPr lvl="1" eaLnBrk="1" hangingPunct="1"/>
            <a:r>
              <a:rPr lang="en-US" altLang="en-US" sz="2600" dirty="0">
                <a:ea typeface="ＭＳ Ｐゴシック" panose="020B0600070205080204" pitchFamily="34" charset="-128"/>
              </a:rPr>
              <a:t>Alpha thalassemia</a:t>
            </a:r>
          </a:p>
          <a:p>
            <a:pPr lvl="1" eaLnBrk="1" hangingPunct="1"/>
            <a:r>
              <a:rPr lang="en-US" altLang="en-US" sz="2600" dirty="0">
                <a:ea typeface="ＭＳ Ｐゴシック" panose="020B0600070205080204" pitchFamily="34" charset="-128"/>
              </a:rPr>
              <a:t>Anemia of chronic inflammation/disease</a:t>
            </a:r>
          </a:p>
          <a:p>
            <a:pPr lvl="1" eaLnBrk="1" hangingPunct="1"/>
            <a:r>
              <a:rPr lang="en-US" altLang="en-US" sz="2600" dirty="0">
                <a:ea typeface="ＭＳ Ｐゴシック" panose="020B0600070205080204" pitchFamily="34" charset="-128"/>
              </a:rPr>
              <a:t>Sideroblastic anemia</a:t>
            </a:r>
          </a:p>
          <a:p>
            <a:pPr marL="457200" lvl="1" indent="0" eaLnBrk="1" hangingPunct="1">
              <a:buNone/>
            </a:pPr>
            <a:endParaRPr lang="en-US" altLang="en-US" sz="2600" dirty="0">
              <a:ea typeface="ＭＳ Ｐゴシック" panose="020B0600070205080204" pitchFamily="34" charset="-128"/>
            </a:endParaRPr>
          </a:p>
          <a:p>
            <a:pPr eaLnBrk="1" hangingPunct="1"/>
            <a:r>
              <a:rPr lang="en-US" altLang="en-US" sz="3000" dirty="0">
                <a:ea typeface="ＭＳ Ｐゴシック" panose="020B0600070205080204" pitchFamily="34" charset="-128"/>
              </a:rPr>
              <a:t>What additional lab tests would you like to order?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A04E799-1B61-46B2-83CE-8324EA5E5FE9}"/>
              </a:ext>
            </a:extLst>
          </p:cNvPr>
          <p:cNvSpPr>
            <a:spLocks noGrp="1"/>
          </p:cNvSpPr>
          <p:nvPr>
            <p:ph type="title"/>
          </p:nvPr>
        </p:nvSpPr>
        <p:spPr>
          <a:xfrm>
            <a:off x="2611808" y="808056"/>
            <a:ext cx="7958331" cy="1077229"/>
          </a:xfrm>
        </p:spPr>
        <p:txBody>
          <a:bodyPr>
            <a:normAutofit/>
          </a:bodyPr>
          <a:lstStyle/>
          <a:p>
            <a:pPr algn="l" eaLnBrk="1" hangingPunct="1"/>
            <a:r>
              <a:rPr lang="en-US" altLang="en-US">
                <a:ea typeface="ＭＳ Ｐゴシック" panose="020B0600070205080204" pitchFamily="34" charset="-128"/>
              </a:rPr>
              <a:t>Case 2</a:t>
            </a:r>
          </a:p>
        </p:txBody>
      </p:sp>
      <p:graphicFrame>
        <p:nvGraphicFramePr>
          <p:cNvPr id="22533" name="Content Placeholder 2">
            <a:extLst>
              <a:ext uri="{FF2B5EF4-FFF2-40B4-BE49-F238E27FC236}">
                <a16:creationId xmlns:a16="http://schemas.microsoft.com/office/drawing/2014/main" id="{7AE490E4-4C73-40BF-9AFA-9EDF519B9CF8}"/>
              </a:ext>
            </a:extLst>
          </p:cNvPr>
          <p:cNvGraphicFramePr>
            <a:graphicFrameLocks noGrp="1"/>
          </p:cNvGraphicFramePr>
          <p:nvPr>
            <p:ph idx="1"/>
            <p:extLst>
              <p:ext uri="{D42A27DB-BD31-4B8C-83A1-F6EECF244321}">
                <p14:modId xmlns:p14="http://schemas.microsoft.com/office/powerpoint/2010/main" val="2440861534"/>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7B9AD26-1623-4B96-81D8-46AC89D2E1AC}"/>
              </a:ext>
            </a:extLst>
          </p:cNvPr>
          <p:cNvSpPr>
            <a:spLocks noGrp="1"/>
          </p:cNvSpPr>
          <p:nvPr>
            <p:ph type="title"/>
          </p:nvPr>
        </p:nvSpPr>
        <p:spPr/>
        <p:txBody>
          <a:bodyPr/>
          <a:lstStyle/>
          <a:p>
            <a:pPr eaLnBrk="1" hangingPunct="1"/>
            <a:r>
              <a:rPr lang="en-US" altLang="en-US">
                <a:solidFill>
                  <a:schemeClr val="bg1"/>
                </a:solidFill>
                <a:ea typeface="ＭＳ Ｐゴシック" panose="020B0600070205080204" pitchFamily="34" charset="-128"/>
              </a:rPr>
              <a:t>Case 2</a:t>
            </a:r>
          </a:p>
        </p:txBody>
      </p:sp>
      <p:sp>
        <p:nvSpPr>
          <p:cNvPr id="23555" name="object 3">
            <a:extLst>
              <a:ext uri="{FF2B5EF4-FFF2-40B4-BE49-F238E27FC236}">
                <a16:creationId xmlns:a16="http://schemas.microsoft.com/office/drawing/2014/main" id="{565F9B2D-93BF-4B75-A904-D789A1BFC41F}"/>
              </a:ext>
            </a:extLst>
          </p:cNvPr>
          <p:cNvSpPr>
            <a:spLocks noChangeArrowheads="1"/>
          </p:cNvSpPr>
          <p:nvPr/>
        </p:nvSpPr>
        <p:spPr bwMode="auto">
          <a:xfrm>
            <a:off x="2697164" y="1912939"/>
            <a:ext cx="6797675" cy="45561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a:spcBef>
                <a:spcPct val="0"/>
              </a:spcBef>
              <a:buNone/>
            </a:pPr>
            <a:endParaRPr lang="en-US" altLang="en-US"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CE22526-3743-43CC-B9CB-E37098021274}"/>
              </a:ext>
            </a:extLst>
          </p:cNvPr>
          <p:cNvSpPr>
            <a:spLocks noGrp="1"/>
          </p:cNvSpPr>
          <p:nvPr>
            <p:ph type="title"/>
          </p:nvPr>
        </p:nvSpPr>
        <p:spPr>
          <a:xfrm>
            <a:off x="2418141" y="449154"/>
            <a:ext cx="7958331" cy="1077229"/>
          </a:xfrm>
        </p:spPr>
        <p:txBody>
          <a:bodyPr/>
          <a:lstStyle/>
          <a:p>
            <a:pPr algn="ctr" eaLnBrk="1" hangingPunct="1"/>
            <a:r>
              <a:rPr lang="en-US" altLang="en-US" b="1" dirty="0">
                <a:solidFill>
                  <a:schemeClr val="bg1"/>
                </a:solidFill>
                <a:ea typeface="ＭＳ Ｐゴシック" panose="020B0600070205080204" pitchFamily="34" charset="-128"/>
              </a:rPr>
              <a:t>Case 2</a:t>
            </a:r>
          </a:p>
        </p:txBody>
      </p:sp>
      <p:sp>
        <p:nvSpPr>
          <p:cNvPr id="25603" name="Content Placeholder 2">
            <a:extLst>
              <a:ext uri="{FF2B5EF4-FFF2-40B4-BE49-F238E27FC236}">
                <a16:creationId xmlns:a16="http://schemas.microsoft.com/office/drawing/2014/main" id="{9023C698-5690-4087-9EB9-D5B39A0B73B1}"/>
              </a:ext>
            </a:extLst>
          </p:cNvPr>
          <p:cNvSpPr>
            <a:spLocks noGrp="1"/>
          </p:cNvSpPr>
          <p:nvPr>
            <p:ph idx="1"/>
          </p:nvPr>
        </p:nvSpPr>
        <p:spPr>
          <a:xfrm>
            <a:off x="1981200" y="1971676"/>
            <a:ext cx="8229600" cy="4525963"/>
          </a:xfrm>
        </p:spPr>
        <p:txBody>
          <a:bodyPr/>
          <a:lstStyle/>
          <a:p>
            <a:pPr eaLnBrk="1" hangingPunct="1"/>
            <a:r>
              <a:rPr lang="en-US" altLang="en-US" dirty="0">
                <a:ea typeface="ＭＳ Ｐゴシック" panose="020B0600070205080204" pitchFamily="34" charset="-128"/>
              </a:rPr>
              <a:t>You also request a hemoglobin electrophoresis. </a:t>
            </a:r>
          </a:p>
          <a:p>
            <a:pPr lvl="1" eaLnBrk="1" hangingPunct="1"/>
            <a:r>
              <a:rPr lang="en-US" altLang="en-US" sz="2000" dirty="0">
                <a:ea typeface="ＭＳ Ｐゴシック" panose="020B0600070205080204" pitchFamily="34" charset="-128"/>
              </a:rPr>
              <a:t>Hgb A = 97.5%</a:t>
            </a:r>
          </a:p>
          <a:p>
            <a:pPr lvl="1" eaLnBrk="1" hangingPunct="1"/>
            <a:r>
              <a:rPr lang="en-US" altLang="en-US" sz="2000" dirty="0">
                <a:ea typeface="ＭＳ Ｐゴシック" panose="020B0600070205080204" pitchFamily="34" charset="-128"/>
              </a:rPr>
              <a:t>Hgb A2 = 2.1%</a:t>
            </a:r>
          </a:p>
          <a:p>
            <a:pPr lvl="1" eaLnBrk="1" hangingPunct="1"/>
            <a:r>
              <a:rPr lang="en-US" altLang="en-US" sz="2000" dirty="0">
                <a:ea typeface="ＭＳ Ｐゴシック" panose="020B0600070205080204" pitchFamily="34" charset="-128"/>
              </a:rPr>
              <a:t>Hgb F = 0.6%</a:t>
            </a:r>
          </a:p>
          <a:p>
            <a:pPr lvl="1" eaLnBrk="1" hangingPunct="1"/>
            <a:endParaRPr lang="en-US" altLang="en-US" dirty="0">
              <a:ea typeface="ＭＳ Ｐゴシック" panose="020B0600070205080204" pitchFamily="34" charset="-128"/>
            </a:endParaRPr>
          </a:p>
          <a:p>
            <a:pPr lvl="1" eaLnBrk="1" hangingPunct="1"/>
            <a:endParaRPr lang="en-US" altLang="en-US" dirty="0">
              <a:ea typeface="ＭＳ Ｐゴシック" panose="020B0600070205080204" pitchFamily="34" charset="-128"/>
            </a:endParaRPr>
          </a:p>
          <a:p>
            <a:pPr eaLnBrk="1" hangingPunct="1"/>
            <a:endParaRPr lang="ro-RO"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What is your diagnosis of exclusion?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DCEF4E5-0531-4109-A5F0-3C00F5CF19BA}"/>
              </a:ext>
            </a:extLst>
          </p:cNvPr>
          <p:cNvSpPr>
            <a:spLocks noGrp="1"/>
          </p:cNvSpPr>
          <p:nvPr>
            <p:ph type="title"/>
          </p:nvPr>
        </p:nvSpPr>
        <p:spPr/>
        <p:txBody>
          <a:bodyPr/>
          <a:lstStyle/>
          <a:p>
            <a:pPr algn="ctr" eaLnBrk="1" hangingPunct="1"/>
            <a:r>
              <a:rPr lang="en-US" altLang="en-US" b="1" dirty="0">
                <a:solidFill>
                  <a:schemeClr val="bg1"/>
                </a:solidFill>
                <a:ea typeface="ＭＳ Ｐゴシック" panose="020B0600070205080204" pitchFamily="34" charset="-128"/>
              </a:rPr>
              <a:t>Case 2</a:t>
            </a:r>
          </a:p>
        </p:txBody>
      </p:sp>
      <p:sp>
        <p:nvSpPr>
          <p:cNvPr id="26627" name="Content Placeholder 2">
            <a:extLst>
              <a:ext uri="{FF2B5EF4-FFF2-40B4-BE49-F238E27FC236}">
                <a16:creationId xmlns:a16="http://schemas.microsoft.com/office/drawing/2014/main" id="{D1140BB5-7490-44F6-A80E-3B432104A553}"/>
              </a:ext>
            </a:extLst>
          </p:cNvPr>
          <p:cNvSpPr>
            <a:spLocks noGrp="1"/>
          </p:cNvSpPr>
          <p:nvPr>
            <p:ph idx="1"/>
          </p:nvPr>
        </p:nvSpPr>
        <p:spPr>
          <a:xfrm>
            <a:off x="1219200" y="1442720"/>
            <a:ext cx="9519920" cy="5171440"/>
          </a:xfrm>
        </p:spPr>
        <p:txBody>
          <a:bodyPr/>
          <a:lstStyle/>
          <a:p>
            <a:pPr eaLnBrk="1" hangingPunct="1"/>
            <a:r>
              <a:rPr lang="en-US" altLang="en-US" dirty="0">
                <a:ea typeface="ＭＳ Ｐゴシック" panose="020B0600070205080204" pitchFamily="34" charset="-128"/>
              </a:rPr>
              <a:t>Alpha thalassemia with a double gene deletion. </a:t>
            </a:r>
          </a:p>
          <a:p>
            <a:pPr lvl="1" eaLnBrk="1" hangingPunct="1"/>
            <a:r>
              <a:rPr lang="en-US" altLang="en-US" dirty="0">
                <a:ea typeface="ＭＳ Ｐゴシック" panose="020B0600070205080204" pitchFamily="34" charset="-128"/>
              </a:rPr>
              <a:t>No treatment is necessary. </a:t>
            </a:r>
          </a:p>
          <a:p>
            <a:pPr lvl="1" eaLnBrk="1" hangingPunct="1"/>
            <a:r>
              <a:rPr lang="en-US" altLang="en-US" dirty="0">
                <a:ea typeface="ＭＳ Ｐゴシック" panose="020B0600070205080204" pitchFamily="34" charset="-128"/>
              </a:rPr>
              <a:t>Anemia is not progressive. </a:t>
            </a:r>
          </a:p>
          <a:p>
            <a:pPr lvl="1" eaLnBrk="1" hangingPunct="1"/>
            <a:r>
              <a:rPr lang="en-US" altLang="en-US" dirty="0">
                <a:ea typeface="ＭＳ Ｐゴシック" panose="020B0600070205080204" pitchFamily="34" charset="-128"/>
              </a:rPr>
              <a:t>No other systemic problems. </a:t>
            </a:r>
          </a:p>
          <a:p>
            <a:pPr lvl="1" eaLnBrk="1" hangingPunct="1"/>
            <a:r>
              <a:rPr lang="en-US" altLang="en-US" dirty="0">
                <a:ea typeface="ＭＳ Ｐゴシック" panose="020B0600070205080204" pitchFamily="34" charset="-128"/>
              </a:rPr>
              <a:t>Often mistaken for iron deficiency and treated with iron or for anemia of chronic disease.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78" name="Freeform: Shape 77">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0" name="Picture 79">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82" name="Rectangle 81">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Oval 8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Title 1">
            <a:extLst>
              <a:ext uri="{FF2B5EF4-FFF2-40B4-BE49-F238E27FC236}">
                <a16:creationId xmlns:a16="http://schemas.microsoft.com/office/drawing/2014/main" id="{AB4BAC12-9A79-41E1-8A1D-82A74F3205DA}"/>
              </a:ext>
            </a:extLst>
          </p:cNvPr>
          <p:cNvSpPr>
            <a:spLocks noGrp="1"/>
          </p:cNvSpPr>
          <p:nvPr>
            <p:ph type="title"/>
          </p:nvPr>
        </p:nvSpPr>
        <p:spPr>
          <a:xfrm>
            <a:off x="2188901" y="808056"/>
            <a:ext cx="8381238" cy="1077229"/>
          </a:xfrm>
        </p:spPr>
        <p:txBody>
          <a:bodyPr>
            <a:normAutofit/>
          </a:bodyPr>
          <a:lstStyle/>
          <a:p>
            <a:pPr algn="l" eaLnBrk="1" hangingPunct="1"/>
            <a:r>
              <a:rPr lang="en-US" altLang="en-US" sz="4800" dirty="0">
                <a:ea typeface="ＭＳ Ｐゴシック" panose="020B0600070205080204" pitchFamily="34" charset="-128"/>
              </a:rPr>
              <a:t>Case </a:t>
            </a:r>
            <a:r>
              <a:rPr lang="ro-RO" altLang="en-US" sz="4800" dirty="0">
                <a:ea typeface="ＭＳ Ｐゴシック" panose="020B0600070205080204" pitchFamily="34" charset="-128"/>
              </a:rPr>
              <a:t>3</a:t>
            </a:r>
            <a:endParaRPr lang="en-US" altLang="en-US" sz="4800" dirty="0">
              <a:ea typeface="ＭＳ Ｐゴシック" panose="020B0600070205080204" pitchFamily="34" charset="-128"/>
            </a:endParaRPr>
          </a:p>
        </p:txBody>
      </p:sp>
      <p:sp>
        <p:nvSpPr>
          <p:cNvPr id="47107" name="Content Placeholder 2">
            <a:extLst>
              <a:ext uri="{FF2B5EF4-FFF2-40B4-BE49-F238E27FC236}">
                <a16:creationId xmlns:a16="http://schemas.microsoft.com/office/drawing/2014/main" id="{DC73E590-5290-4CE7-84B4-8EEF40E3878D}"/>
              </a:ext>
            </a:extLst>
          </p:cNvPr>
          <p:cNvSpPr>
            <a:spLocks noGrp="1"/>
          </p:cNvSpPr>
          <p:nvPr>
            <p:ph idx="1"/>
          </p:nvPr>
        </p:nvSpPr>
        <p:spPr>
          <a:xfrm>
            <a:off x="2256638" y="2052116"/>
            <a:ext cx="9274961" cy="4480764"/>
          </a:xfrm>
        </p:spPr>
        <p:txBody>
          <a:bodyPr anchor="t">
            <a:normAutofit/>
          </a:bodyPr>
          <a:lstStyle/>
          <a:p>
            <a:pPr eaLnBrk="1" hangingPunct="1"/>
            <a:r>
              <a:rPr lang="en-US" altLang="en-US" sz="3200" dirty="0">
                <a:ea typeface="ＭＳ Ｐゴシック" panose="020B0600070205080204" pitchFamily="34" charset="-128"/>
              </a:rPr>
              <a:t>A 36 year old man with a history of progressive renal failure over the last 4 years comes to you </a:t>
            </a:r>
            <a:r>
              <a:rPr lang="en-US" altLang="en-US" sz="3200" dirty="0" err="1">
                <a:ea typeface="ＭＳ Ｐゴシック" panose="020B0600070205080204" pitchFamily="34" charset="-128"/>
              </a:rPr>
              <a:t>fr</a:t>
            </a:r>
            <a:r>
              <a:rPr lang="ro-RO" altLang="en-US" sz="3200" dirty="0">
                <a:ea typeface="ＭＳ Ｐゴシック" panose="020B0600070205080204" pitchFamily="34" charset="-128"/>
              </a:rPr>
              <a:t>om</a:t>
            </a:r>
            <a:r>
              <a:rPr lang="en-US" altLang="en-US" sz="3200" dirty="0">
                <a:ea typeface="ＭＳ Ｐゴシック" panose="020B0600070205080204" pitchFamily="34" charset="-128"/>
              </a:rPr>
              <a:t> work up of weakness and progressive anemia. He has recently begun dialysis. His renal failure initially appeared after an acute febrile illness and the etiology was never determined.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72443437-83FF-4A13-9CF3-DCB792DA5E2B}"/>
              </a:ext>
            </a:extLst>
          </p:cNvPr>
          <p:cNvSpPr>
            <a:spLocks noGrp="1" noChangeArrowheads="1"/>
          </p:cNvSpPr>
          <p:nvPr>
            <p:ph type="title"/>
          </p:nvPr>
        </p:nvSpPr>
        <p:spPr>
          <a:xfrm>
            <a:off x="1631951" y="2"/>
            <a:ext cx="5688013" cy="836612"/>
          </a:xfrm>
        </p:spPr>
        <p:txBody>
          <a:bodyPr/>
          <a:lstStyle/>
          <a:p>
            <a:pPr algn="l"/>
            <a:r>
              <a:rPr lang="en-US" altLang="en-US" sz="3600" b="1" dirty="0"/>
              <a:t>Extravascular hemolysis</a:t>
            </a:r>
            <a:endParaRPr lang="ro-RO" altLang="en-US" sz="3600" dirty="0"/>
          </a:p>
        </p:txBody>
      </p:sp>
      <p:sp>
        <p:nvSpPr>
          <p:cNvPr id="3" name="Content Placeholder 2">
            <a:extLst>
              <a:ext uri="{FF2B5EF4-FFF2-40B4-BE49-F238E27FC236}">
                <a16:creationId xmlns:a16="http://schemas.microsoft.com/office/drawing/2014/main" id="{0680F2F7-BE8D-4CAB-BAE8-57EFD47890F1}"/>
              </a:ext>
            </a:extLst>
          </p:cNvPr>
          <p:cNvSpPr>
            <a:spLocks noGrp="1"/>
          </p:cNvSpPr>
          <p:nvPr>
            <p:ph idx="1"/>
          </p:nvPr>
        </p:nvSpPr>
        <p:spPr>
          <a:xfrm>
            <a:off x="1524000" y="3276600"/>
            <a:ext cx="9004300" cy="3581400"/>
          </a:xfrm>
        </p:spPr>
        <p:txBody>
          <a:bodyPr>
            <a:normAutofit fontScale="85000" lnSpcReduction="20000"/>
          </a:bodyPr>
          <a:lstStyle/>
          <a:p>
            <a:pPr marL="0" indent="0">
              <a:buNone/>
              <a:defRPr/>
            </a:pPr>
            <a:r>
              <a:rPr lang="en-US" dirty="0"/>
              <a:t>Poorly deformable RBCs such as </a:t>
            </a:r>
            <a:r>
              <a:rPr lang="en-US" dirty="0" err="1">
                <a:solidFill>
                  <a:srgbClr val="FF0000"/>
                </a:solidFill>
              </a:rPr>
              <a:t>spherocytes</a:t>
            </a:r>
            <a:r>
              <a:rPr lang="en-US" dirty="0">
                <a:solidFill>
                  <a:srgbClr val="FF0000"/>
                </a:solidFill>
              </a:rPr>
              <a:t> or sickled cells </a:t>
            </a:r>
            <a:r>
              <a:rPr lang="en-US" dirty="0"/>
              <a:t>are primarily destroyed in the </a:t>
            </a:r>
            <a:r>
              <a:rPr lang="en-US" dirty="0">
                <a:solidFill>
                  <a:srgbClr val="FF0000"/>
                </a:solidFill>
              </a:rPr>
              <a:t>spleen, </a:t>
            </a:r>
            <a:r>
              <a:rPr lang="en-US" dirty="0"/>
              <a:t>in the cords </a:t>
            </a:r>
            <a:r>
              <a:rPr lang="en-US" dirty="0">
                <a:solidFill>
                  <a:srgbClr val="FF0000"/>
                </a:solidFill>
              </a:rPr>
              <a:t>of </a:t>
            </a:r>
            <a:r>
              <a:rPr lang="en-US" dirty="0" err="1">
                <a:solidFill>
                  <a:srgbClr val="FF0000"/>
                </a:solidFill>
              </a:rPr>
              <a:t>Billroth</a:t>
            </a:r>
            <a:r>
              <a:rPr lang="en-US" dirty="0"/>
              <a:t>. </a:t>
            </a:r>
            <a:endParaRPr lang="ro-RO" dirty="0"/>
          </a:p>
          <a:p>
            <a:pPr marL="0" indent="0">
              <a:buNone/>
              <a:defRPr/>
            </a:pPr>
            <a:r>
              <a:rPr lang="en-US" dirty="0"/>
              <a:t>The only way for a RBC with a diameter of 7 to 8 microns to escape from these cords and return to the general circulation is to deform sufficiently to pass through 2 to 3 micron slits in the walls of the cords.</a:t>
            </a:r>
            <a:endParaRPr lang="ro-RO" dirty="0"/>
          </a:p>
          <a:p>
            <a:pPr marL="0" indent="0">
              <a:buNone/>
              <a:defRPr/>
            </a:pPr>
            <a:r>
              <a:rPr lang="en-US" dirty="0"/>
              <a:t> Senescent or damaged RBCs remain in the cords and are phagocytosed by monocytes and macrophages.</a:t>
            </a:r>
          </a:p>
          <a:p>
            <a:pPr>
              <a:defRPr/>
            </a:pPr>
            <a:r>
              <a:rPr lang="en-US" dirty="0"/>
              <a:t>RBCs destroyed in the spleen</a:t>
            </a:r>
            <a:r>
              <a:rPr lang="ro-RO" dirty="0"/>
              <a:t>: m</a:t>
            </a:r>
            <a:r>
              <a:rPr lang="en-US" dirty="0" err="1"/>
              <a:t>ost</a:t>
            </a:r>
            <a:r>
              <a:rPr lang="en-US" dirty="0"/>
              <a:t> of the hemoglobin is degraded to release </a:t>
            </a:r>
            <a:r>
              <a:rPr lang="en-US" dirty="0" err="1"/>
              <a:t>heme</a:t>
            </a:r>
            <a:r>
              <a:rPr lang="en-US" dirty="0"/>
              <a:t>, </a:t>
            </a:r>
            <a:endParaRPr lang="ro-RO" dirty="0"/>
          </a:p>
          <a:p>
            <a:pPr>
              <a:defRPr/>
            </a:pPr>
            <a:r>
              <a:rPr lang="en-US" dirty="0"/>
              <a:t>with each molecule of </a:t>
            </a:r>
            <a:r>
              <a:rPr lang="en-US" dirty="0" err="1"/>
              <a:t>heme</a:t>
            </a:r>
            <a:r>
              <a:rPr lang="en-US" dirty="0"/>
              <a:t> converted to equimolar amounts of </a:t>
            </a:r>
            <a:r>
              <a:rPr lang="en-US" dirty="0" err="1"/>
              <a:t>biliverdin</a:t>
            </a:r>
            <a:r>
              <a:rPr lang="en-US" dirty="0"/>
              <a:t>, iron, and carbon monoxide </a:t>
            </a:r>
            <a:endParaRPr lang="ro-RO" dirty="0"/>
          </a:p>
        </p:txBody>
      </p:sp>
      <p:sp>
        <p:nvSpPr>
          <p:cNvPr id="75780" name="TextBox 3">
            <a:extLst>
              <a:ext uri="{FF2B5EF4-FFF2-40B4-BE49-F238E27FC236}">
                <a16:creationId xmlns:a16="http://schemas.microsoft.com/office/drawing/2014/main" id="{EE9FAFB3-08F4-4804-8C87-7A022F821FE0}"/>
              </a:ext>
            </a:extLst>
          </p:cNvPr>
          <p:cNvSpPr txBox="1">
            <a:spLocks noChangeArrowheads="1"/>
          </p:cNvSpPr>
          <p:nvPr/>
        </p:nvSpPr>
        <p:spPr bwMode="auto">
          <a:xfrm>
            <a:off x="1577976" y="836613"/>
            <a:ext cx="603091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a:t>
            </a:r>
            <a:r>
              <a:rPr lang="en-US" altLang="en-US" sz="2000" dirty="0"/>
              <a:t>occurs primarily via macrophages of the reticuloendothelial system in </a:t>
            </a:r>
            <a:r>
              <a:rPr lang="en-US" altLang="en-US" sz="2000" dirty="0">
                <a:solidFill>
                  <a:srgbClr val="FF0000"/>
                </a:solidFill>
              </a:rPr>
              <a:t>the liver, spleen, bone marrow, lymph nodes</a:t>
            </a:r>
            <a:r>
              <a:rPr lang="en-US" altLang="en-US" sz="2000" dirty="0"/>
              <a:t>. </a:t>
            </a:r>
            <a:endParaRPr lang="ro-RO" altLang="en-US" sz="2000" dirty="0"/>
          </a:p>
          <a:p>
            <a:pPr>
              <a:spcBef>
                <a:spcPct val="0"/>
              </a:spcBef>
              <a:buFontTx/>
              <a:buNone/>
            </a:pPr>
            <a:r>
              <a:rPr lang="en-US" altLang="en-US" sz="2000" dirty="0"/>
              <a:t>Severely damaged RBCs, especially those coated with complement, are primarily destroyed in the liver, </a:t>
            </a:r>
            <a:r>
              <a:rPr lang="ro-RO" altLang="en-US" sz="2000" dirty="0" err="1"/>
              <a:t>who</a:t>
            </a:r>
            <a:r>
              <a:rPr lang="ro-RO" altLang="en-US" sz="2000" dirty="0"/>
              <a:t> </a:t>
            </a:r>
            <a:r>
              <a:rPr lang="en-US" altLang="en-US" sz="2000" dirty="0"/>
              <a:t>receives a larger proportion of the cardiac output than the </a:t>
            </a:r>
            <a:r>
              <a:rPr lang="en-US" altLang="en-US" sz="2000" dirty="0" err="1"/>
              <a:t>splee</a:t>
            </a:r>
            <a:r>
              <a:rPr lang="ro-RO" altLang="en-US" sz="2000" dirty="0"/>
              <a:t>n.</a:t>
            </a:r>
          </a:p>
        </p:txBody>
      </p:sp>
      <p:pic>
        <p:nvPicPr>
          <p:cNvPr id="75781" name="Picture 3">
            <a:extLst>
              <a:ext uri="{FF2B5EF4-FFF2-40B4-BE49-F238E27FC236}">
                <a16:creationId xmlns:a16="http://schemas.microsoft.com/office/drawing/2014/main" id="{5C661BD4-9077-4C74-A1F9-6EA3FE527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9" y="115889"/>
            <a:ext cx="28860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2C94736-23C0-4D4A-AFDF-3FE97597F97C}"/>
              </a:ext>
            </a:extLst>
          </p:cNvPr>
          <p:cNvSpPr>
            <a:spLocks noGrp="1"/>
          </p:cNvSpPr>
          <p:nvPr>
            <p:ph type="title"/>
          </p:nvPr>
        </p:nvSpPr>
        <p:spPr>
          <a:xfrm>
            <a:off x="2611808" y="808056"/>
            <a:ext cx="7958331" cy="1077229"/>
          </a:xfrm>
        </p:spPr>
        <p:txBody>
          <a:bodyPr>
            <a:normAutofit/>
          </a:bodyPr>
          <a:lstStyle/>
          <a:p>
            <a:pPr algn="l" eaLnBrk="1" hangingPunct="1"/>
            <a:r>
              <a:rPr lang="en-US" altLang="en-US" dirty="0">
                <a:ea typeface="ＭＳ Ｐゴシック" panose="020B0600070205080204" pitchFamily="34" charset="-128"/>
              </a:rPr>
              <a:t>Case </a:t>
            </a:r>
            <a:r>
              <a:rPr lang="ro-RO" altLang="en-US" dirty="0">
                <a:ea typeface="ＭＳ Ｐゴシック" panose="020B0600070205080204" pitchFamily="34" charset="-128"/>
              </a:rPr>
              <a:t>3</a:t>
            </a:r>
            <a:endParaRPr lang="en-US" altLang="en-US" dirty="0">
              <a:ea typeface="ＭＳ Ｐゴシック" panose="020B0600070205080204" pitchFamily="34" charset="-128"/>
            </a:endParaRPr>
          </a:p>
        </p:txBody>
      </p:sp>
      <p:graphicFrame>
        <p:nvGraphicFramePr>
          <p:cNvPr id="48133" name="Content Placeholder 2">
            <a:extLst>
              <a:ext uri="{FF2B5EF4-FFF2-40B4-BE49-F238E27FC236}">
                <a16:creationId xmlns:a16="http://schemas.microsoft.com/office/drawing/2014/main" id="{45BA3FEC-6374-4C29-A89D-6EB5FBDEEC0E}"/>
              </a:ext>
            </a:extLst>
          </p:cNvPr>
          <p:cNvGraphicFramePr>
            <a:graphicFrameLocks noGrp="1"/>
          </p:cNvGraphicFramePr>
          <p:nvPr>
            <p:ph idx="1"/>
            <p:extLst>
              <p:ext uri="{D42A27DB-BD31-4B8C-83A1-F6EECF244321}">
                <p14:modId xmlns:p14="http://schemas.microsoft.com/office/powerpoint/2010/main" val="4197896659"/>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0" name="Rectangle 139">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54" name="Title 1">
            <a:extLst>
              <a:ext uri="{FF2B5EF4-FFF2-40B4-BE49-F238E27FC236}">
                <a16:creationId xmlns:a16="http://schemas.microsoft.com/office/drawing/2014/main" id="{A2C0A725-7A84-44C8-A50B-980865CF0486}"/>
              </a:ext>
            </a:extLst>
          </p:cNvPr>
          <p:cNvSpPr>
            <a:spLocks noGrp="1"/>
          </p:cNvSpPr>
          <p:nvPr>
            <p:ph type="title"/>
          </p:nvPr>
        </p:nvSpPr>
        <p:spPr>
          <a:xfrm>
            <a:off x="1337191" y="1064365"/>
            <a:ext cx="2856582" cy="3313671"/>
          </a:xfrm>
        </p:spPr>
        <p:txBody>
          <a:bodyPr>
            <a:normAutofit/>
          </a:bodyPr>
          <a:lstStyle/>
          <a:p>
            <a:pPr algn="l" eaLnBrk="1" hangingPunct="1"/>
            <a:r>
              <a:rPr lang="en-US" altLang="en-US" dirty="0">
                <a:solidFill>
                  <a:schemeClr val="bg1"/>
                </a:solidFill>
                <a:ea typeface="ＭＳ Ｐゴシック" panose="020B0600070205080204" pitchFamily="34" charset="-128"/>
              </a:rPr>
              <a:t>Case </a:t>
            </a:r>
            <a:r>
              <a:rPr lang="ro-RO" altLang="en-US" dirty="0">
                <a:solidFill>
                  <a:schemeClr val="bg1"/>
                </a:solidFill>
                <a:ea typeface="ＭＳ Ｐゴシック" panose="020B0600070205080204" pitchFamily="34" charset="-128"/>
              </a:rPr>
              <a:t>3</a:t>
            </a:r>
            <a:endParaRPr lang="en-US" altLang="en-US" dirty="0">
              <a:solidFill>
                <a:schemeClr val="bg1"/>
              </a:solidFill>
              <a:ea typeface="ＭＳ Ｐゴシック" panose="020B0600070205080204" pitchFamily="34" charset="-128"/>
            </a:endParaRPr>
          </a:p>
        </p:txBody>
      </p:sp>
      <p:sp>
        <p:nvSpPr>
          <p:cNvPr id="142" name="Rectangle 141">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9158" name="Content Placeholder 2">
            <a:extLst>
              <a:ext uri="{FF2B5EF4-FFF2-40B4-BE49-F238E27FC236}">
                <a16:creationId xmlns:a16="http://schemas.microsoft.com/office/drawing/2014/main" id="{5EEFE79A-D58A-4F4A-99E7-1A3B3B405834}"/>
              </a:ext>
            </a:extLst>
          </p:cNvPr>
          <p:cNvGraphicFramePr>
            <a:graphicFrameLocks noGrp="1"/>
          </p:cNvGraphicFramePr>
          <p:nvPr>
            <p:ph idx="1"/>
            <p:extLst>
              <p:ext uri="{D42A27DB-BD31-4B8C-83A1-F6EECF244321}">
                <p14:modId xmlns:p14="http://schemas.microsoft.com/office/powerpoint/2010/main" val="3942817099"/>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7EF6483A-B243-4875-AA27-917215745DBD}"/>
              </a:ext>
            </a:extLst>
          </p:cNvPr>
          <p:cNvSpPr>
            <a:spLocks noGrp="1"/>
          </p:cNvSpPr>
          <p:nvPr>
            <p:ph type="title"/>
          </p:nvPr>
        </p:nvSpPr>
        <p:spPr/>
        <p:txBody>
          <a:bodyPr/>
          <a:lstStyle/>
          <a:p>
            <a:pPr algn="ctr" eaLnBrk="1" hangingPunct="1"/>
            <a:r>
              <a:rPr lang="en-US" altLang="en-US" b="1" dirty="0">
                <a:solidFill>
                  <a:schemeClr val="bg1"/>
                </a:solidFill>
                <a:ea typeface="ＭＳ Ｐゴシック" panose="020B0600070205080204" pitchFamily="34" charset="-128"/>
              </a:rPr>
              <a:t>Case </a:t>
            </a:r>
            <a:r>
              <a:rPr lang="ro-RO" altLang="en-US" b="1" dirty="0">
                <a:solidFill>
                  <a:schemeClr val="bg1"/>
                </a:solidFill>
                <a:ea typeface="ＭＳ Ｐゴシック" panose="020B0600070205080204" pitchFamily="34" charset="-128"/>
              </a:rPr>
              <a:t>3</a:t>
            </a:r>
            <a:endParaRPr lang="en-US" altLang="en-US" b="1" dirty="0">
              <a:solidFill>
                <a:schemeClr val="bg1"/>
              </a:solidFill>
              <a:ea typeface="ＭＳ Ｐゴシック" panose="020B0600070205080204" pitchFamily="34" charset="-128"/>
            </a:endParaRPr>
          </a:p>
        </p:txBody>
      </p:sp>
      <p:sp>
        <p:nvSpPr>
          <p:cNvPr id="51203" name="Content Placeholder 2">
            <a:extLst>
              <a:ext uri="{FF2B5EF4-FFF2-40B4-BE49-F238E27FC236}">
                <a16:creationId xmlns:a16="http://schemas.microsoft.com/office/drawing/2014/main" id="{8612558A-A501-497D-AE1A-8A048DCA42F7}"/>
              </a:ext>
            </a:extLst>
          </p:cNvPr>
          <p:cNvSpPr>
            <a:spLocks noGrp="1"/>
          </p:cNvSpPr>
          <p:nvPr>
            <p:ph idx="1"/>
          </p:nvPr>
        </p:nvSpPr>
        <p:spPr>
          <a:xfrm>
            <a:off x="1981200" y="1971676"/>
            <a:ext cx="8229600" cy="4525963"/>
          </a:xfrm>
        </p:spPr>
        <p:txBody>
          <a:bodyPr/>
          <a:lstStyle/>
          <a:p>
            <a:pPr eaLnBrk="1" hangingPunct="1"/>
            <a:r>
              <a:rPr lang="en-US" altLang="en-US" dirty="0">
                <a:ea typeface="ＭＳ Ｐゴシック" panose="020B0600070205080204" pitchFamily="34" charset="-128"/>
              </a:rPr>
              <a:t>Differential Diagnosis: </a:t>
            </a:r>
          </a:p>
          <a:p>
            <a:pPr lvl="1" eaLnBrk="1" hangingPunct="1"/>
            <a:r>
              <a:rPr lang="en-US" altLang="en-US" dirty="0">
                <a:ea typeface="ＭＳ Ｐゴシック" panose="020B0600070205080204" pitchFamily="34" charset="-128"/>
              </a:rPr>
              <a:t>Anemia of renal failure</a:t>
            </a:r>
          </a:p>
          <a:p>
            <a:pPr lvl="1" eaLnBrk="1" hangingPunct="1"/>
            <a:r>
              <a:rPr lang="en-US" altLang="en-US" dirty="0">
                <a:ea typeface="ＭＳ Ｐゴシック" panose="020B0600070205080204" pitchFamily="34" charset="-128"/>
              </a:rPr>
              <a:t>Iron deficiency anemia</a:t>
            </a:r>
          </a:p>
          <a:p>
            <a:pPr lvl="1" eaLnBrk="1" hangingPunct="1"/>
            <a:r>
              <a:rPr lang="en-US" altLang="en-US" dirty="0">
                <a:ea typeface="ＭＳ Ｐゴシック" panose="020B0600070205080204" pitchFamily="34" charset="-128"/>
              </a:rPr>
              <a:t>Thalassemia</a:t>
            </a:r>
          </a:p>
          <a:p>
            <a:pPr lvl="1" eaLnBrk="1" hangingPunct="1"/>
            <a:r>
              <a:rPr lang="en-US" altLang="en-US" dirty="0">
                <a:ea typeface="ＭＳ Ｐゴシック" panose="020B0600070205080204" pitchFamily="34" charset="-128"/>
              </a:rPr>
              <a:t>Lead poisoning</a:t>
            </a:r>
          </a:p>
          <a:p>
            <a:pPr lvl="1" eaLnBrk="1" hangingPunct="1"/>
            <a:r>
              <a:rPr lang="en-US" altLang="en-US" dirty="0">
                <a:ea typeface="ＭＳ Ｐゴシック" panose="020B0600070205080204" pitchFamily="34" charset="-128"/>
              </a:rPr>
              <a:t>Myelodysplasia</a:t>
            </a:r>
          </a:p>
          <a:p>
            <a:pPr lvl="1" eaLnBrk="1" hangingPunct="1"/>
            <a:r>
              <a:rPr lang="en-US" altLang="en-US" dirty="0">
                <a:ea typeface="ＭＳ Ｐゴシック" panose="020B0600070205080204" pitchFamily="34" charset="-128"/>
              </a:rPr>
              <a:t>Mixed microcytic and macrocytic anemia. </a:t>
            </a:r>
          </a:p>
          <a:p>
            <a:pPr eaLnBrk="1" hangingPunct="1"/>
            <a:r>
              <a:rPr lang="en-US" altLang="en-US" dirty="0">
                <a:ea typeface="ＭＳ Ｐゴシック" panose="020B0600070205080204" pitchFamily="34" charset="-128"/>
              </a:rPr>
              <a:t>You request one more study to support your suspicion?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78" name="Freeform: Shape 77">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0" name="Picture 79">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82" name="Rectangle 81">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Oval 8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Title 1">
            <a:extLst>
              <a:ext uri="{FF2B5EF4-FFF2-40B4-BE49-F238E27FC236}">
                <a16:creationId xmlns:a16="http://schemas.microsoft.com/office/drawing/2014/main" id="{42B571FE-63E0-463B-A500-58BD1F75A39D}"/>
              </a:ext>
            </a:extLst>
          </p:cNvPr>
          <p:cNvSpPr>
            <a:spLocks noGrp="1"/>
          </p:cNvSpPr>
          <p:nvPr>
            <p:ph type="title"/>
          </p:nvPr>
        </p:nvSpPr>
        <p:spPr>
          <a:xfrm>
            <a:off x="2188901" y="808056"/>
            <a:ext cx="8381238" cy="1077229"/>
          </a:xfrm>
        </p:spPr>
        <p:txBody>
          <a:bodyPr>
            <a:normAutofit/>
          </a:bodyPr>
          <a:lstStyle/>
          <a:p>
            <a:pPr algn="l" eaLnBrk="1" hangingPunct="1"/>
            <a:r>
              <a:rPr lang="en-US" altLang="en-US" sz="4800" dirty="0">
                <a:ea typeface="ＭＳ Ｐゴシック" panose="020B0600070205080204" pitchFamily="34" charset="-128"/>
              </a:rPr>
              <a:t>Case </a:t>
            </a:r>
            <a:r>
              <a:rPr lang="ro-RO" altLang="en-US" sz="4800" dirty="0">
                <a:ea typeface="ＭＳ Ｐゴシック" panose="020B0600070205080204" pitchFamily="34" charset="-128"/>
              </a:rPr>
              <a:t>3</a:t>
            </a:r>
            <a:endParaRPr lang="en-US" altLang="en-US" sz="4800" dirty="0">
              <a:ea typeface="ＭＳ Ｐゴシック" panose="020B0600070205080204" pitchFamily="34" charset="-128"/>
            </a:endParaRPr>
          </a:p>
        </p:txBody>
      </p:sp>
      <p:sp>
        <p:nvSpPr>
          <p:cNvPr id="52227" name="Content Placeholder 2">
            <a:extLst>
              <a:ext uri="{FF2B5EF4-FFF2-40B4-BE49-F238E27FC236}">
                <a16:creationId xmlns:a16="http://schemas.microsoft.com/office/drawing/2014/main" id="{8768CE5F-F1FA-4BAA-A72B-D2BF13D859F7}"/>
              </a:ext>
            </a:extLst>
          </p:cNvPr>
          <p:cNvSpPr>
            <a:spLocks noGrp="1"/>
          </p:cNvSpPr>
          <p:nvPr>
            <p:ph idx="1"/>
          </p:nvPr>
        </p:nvSpPr>
        <p:spPr>
          <a:xfrm>
            <a:off x="2256638" y="2052115"/>
            <a:ext cx="8401343" cy="4800397"/>
          </a:xfrm>
        </p:spPr>
        <p:txBody>
          <a:bodyPr anchor="t">
            <a:normAutofit/>
          </a:bodyPr>
          <a:lstStyle/>
          <a:p>
            <a:pPr eaLnBrk="1" hangingPunct="1"/>
            <a:r>
              <a:rPr lang="ro-RO" altLang="en-US" sz="2800" dirty="0" err="1">
                <a:ea typeface="ＭＳ Ｐゴシック" panose="020B0600070205080204" pitchFamily="34" charset="-128"/>
              </a:rPr>
              <a:t>We</a:t>
            </a:r>
            <a:r>
              <a:rPr lang="en-US" altLang="en-US" sz="2800" dirty="0">
                <a:ea typeface="ＭＳ Ｐゴシック" panose="020B0600070205080204" pitchFamily="34" charset="-128"/>
              </a:rPr>
              <a:t> order an erythropoietin level which returns at 12 IU ( 4.1-19.5 ) within the normal limits.</a:t>
            </a:r>
          </a:p>
          <a:p>
            <a:pPr eaLnBrk="1" hangingPunct="1"/>
            <a:endParaRPr lang="en-US" altLang="en-US" sz="2800" dirty="0">
              <a:ea typeface="ＭＳ Ｐゴシック" panose="020B0600070205080204" pitchFamily="34" charset="-128"/>
            </a:endParaRPr>
          </a:p>
          <a:p>
            <a:pPr eaLnBrk="1" hangingPunct="1"/>
            <a:r>
              <a:rPr lang="en-US" altLang="en-US" sz="2800" dirty="0">
                <a:ea typeface="ＭＳ Ｐゴシック" panose="020B0600070205080204" pitchFamily="34" charset="-128"/>
              </a:rPr>
              <a:t>What do you make of this value?</a:t>
            </a:r>
          </a:p>
          <a:p>
            <a:pPr eaLnBrk="1" hangingPunct="1"/>
            <a:endParaRPr lang="en-US" altLang="en-US" sz="2800" dirty="0">
              <a:ea typeface="ＭＳ Ｐゴシック" panose="020B0600070205080204" pitchFamily="34" charset="-128"/>
            </a:endParaRPr>
          </a:p>
          <a:p>
            <a:pPr eaLnBrk="1" hangingPunct="1"/>
            <a:r>
              <a:rPr lang="en-US" altLang="en-US" sz="2800" dirty="0">
                <a:ea typeface="ＭＳ Ｐゴシック" panose="020B0600070205080204" pitchFamily="34" charset="-128"/>
              </a:rPr>
              <a:t>Should you proceed to a bone marrow exam?</a:t>
            </a:r>
          </a:p>
          <a:p>
            <a:pPr eaLnBrk="1" hangingPunct="1"/>
            <a:endParaRPr lang="en-US" altLang="en-US" sz="1800" dirty="0">
              <a:ea typeface="ＭＳ Ｐゴシック" panose="020B0600070205080204"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0810D-F1A5-4A8B-AEAB-7EF1A461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185E6FF-2B7C-46FE-98E4-7796FAA08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7" name="Rectangle 76">
            <a:extLst>
              <a:ext uri="{FF2B5EF4-FFF2-40B4-BE49-F238E27FC236}">
                <a16:creationId xmlns:a16="http://schemas.microsoft.com/office/drawing/2014/main" id="{1EA490B2-999C-4A3B-9BB6-E4FD14FD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E0FFE70-51C7-4ADD-B9AF-9DB0944E8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Title 1">
            <a:extLst>
              <a:ext uri="{FF2B5EF4-FFF2-40B4-BE49-F238E27FC236}">
                <a16:creationId xmlns:a16="http://schemas.microsoft.com/office/drawing/2014/main" id="{90ED9536-D4FF-41F3-BFF8-F6D26C514F09}"/>
              </a:ext>
            </a:extLst>
          </p:cNvPr>
          <p:cNvSpPr>
            <a:spLocks noGrp="1"/>
          </p:cNvSpPr>
          <p:nvPr>
            <p:ph type="title"/>
          </p:nvPr>
        </p:nvSpPr>
        <p:spPr>
          <a:xfrm>
            <a:off x="8123850" y="3180602"/>
            <a:ext cx="2441159" cy="1979227"/>
          </a:xfrm>
        </p:spPr>
        <p:txBody>
          <a:bodyPr>
            <a:normAutofit/>
          </a:bodyPr>
          <a:lstStyle/>
          <a:p>
            <a:pPr algn="l" eaLnBrk="1" hangingPunct="1"/>
            <a:r>
              <a:rPr lang="en-US" altLang="en-US" dirty="0">
                <a:ea typeface="ＭＳ Ｐゴシック" panose="020B0600070205080204" pitchFamily="34" charset="-128"/>
              </a:rPr>
              <a:t>Case </a:t>
            </a:r>
            <a:r>
              <a:rPr lang="ro-RO" altLang="en-US" dirty="0">
                <a:ea typeface="ＭＳ Ｐゴシック" panose="020B0600070205080204" pitchFamily="34" charset="-128"/>
              </a:rPr>
              <a:t>3</a:t>
            </a:r>
            <a:endParaRPr lang="en-US" altLang="en-US" dirty="0">
              <a:ea typeface="ＭＳ Ｐゴシック" panose="020B0600070205080204" pitchFamily="34" charset="-128"/>
            </a:endParaRPr>
          </a:p>
        </p:txBody>
      </p:sp>
      <p:graphicFrame>
        <p:nvGraphicFramePr>
          <p:cNvPr id="53253" name="Content Placeholder 2">
            <a:extLst>
              <a:ext uri="{FF2B5EF4-FFF2-40B4-BE49-F238E27FC236}">
                <a16:creationId xmlns:a16="http://schemas.microsoft.com/office/drawing/2014/main" id="{B03F936A-7F2C-4C57-B3B1-2216D07F18BA}"/>
              </a:ext>
            </a:extLst>
          </p:cNvPr>
          <p:cNvGraphicFramePr>
            <a:graphicFrameLocks noGrp="1"/>
          </p:cNvGraphicFramePr>
          <p:nvPr>
            <p:ph idx="1"/>
            <p:extLst>
              <p:ext uri="{D42A27DB-BD31-4B8C-83A1-F6EECF244321}">
                <p14:modId xmlns:p14="http://schemas.microsoft.com/office/powerpoint/2010/main" val="3435315561"/>
              </p:ext>
            </p:extLst>
          </p:nvPr>
        </p:nvGraphicFramePr>
        <p:xfrm>
          <a:off x="1572462" y="556307"/>
          <a:ext cx="4999570" cy="57208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78" name="Freeform: Shape 77">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0" name="Picture 79">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82" name="Rectangle 81">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Oval 8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Title 1">
            <a:extLst>
              <a:ext uri="{FF2B5EF4-FFF2-40B4-BE49-F238E27FC236}">
                <a16:creationId xmlns:a16="http://schemas.microsoft.com/office/drawing/2014/main" id="{2E5E338C-58D4-432F-94A7-AE75F1B74D6C}"/>
              </a:ext>
            </a:extLst>
          </p:cNvPr>
          <p:cNvSpPr>
            <a:spLocks noGrp="1"/>
          </p:cNvSpPr>
          <p:nvPr>
            <p:ph type="title"/>
          </p:nvPr>
        </p:nvSpPr>
        <p:spPr>
          <a:xfrm>
            <a:off x="2188901" y="808056"/>
            <a:ext cx="8381238" cy="1077229"/>
          </a:xfrm>
        </p:spPr>
        <p:txBody>
          <a:bodyPr>
            <a:normAutofit/>
          </a:bodyPr>
          <a:lstStyle/>
          <a:p>
            <a:pPr algn="l" eaLnBrk="1" hangingPunct="1"/>
            <a:r>
              <a:rPr lang="en-US" altLang="en-US" sz="4800" dirty="0">
                <a:ea typeface="ＭＳ Ｐゴシック" panose="020B0600070205080204" pitchFamily="34" charset="-128"/>
              </a:rPr>
              <a:t>Case </a:t>
            </a:r>
            <a:r>
              <a:rPr lang="ro-RO" altLang="en-US" sz="4800" dirty="0">
                <a:ea typeface="ＭＳ Ｐゴシック" panose="020B0600070205080204" pitchFamily="34" charset="-128"/>
              </a:rPr>
              <a:t>3</a:t>
            </a:r>
            <a:endParaRPr lang="en-US" altLang="en-US" sz="4800" dirty="0">
              <a:ea typeface="ＭＳ Ｐゴシック" panose="020B0600070205080204" pitchFamily="34" charset="-128"/>
            </a:endParaRPr>
          </a:p>
        </p:txBody>
      </p:sp>
      <p:sp>
        <p:nvSpPr>
          <p:cNvPr id="54275" name="Content Placeholder 2">
            <a:extLst>
              <a:ext uri="{FF2B5EF4-FFF2-40B4-BE49-F238E27FC236}">
                <a16:creationId xmlns:a16="http://schemas.microsoft.com/office/drawing/2014/main" id="{CD33856F-D80E-4E2B-8139-28232096CC92}"/>
              </a:ext>
            </a:extLst>
          </p:cNvPr>
          <p:cNvSpPr>
            <a:spLocks noGrp="1"/>
          </p:cNvSpPr>
          <p:nvPr>
            <p:ph idx="1"/>
          </p:nvPr>
        </p:nvSpPr>
        <p:spPr>
          <a:xfrm>
            <a:off x="1371600" y="1595073"/>
            <a:ext cx="10563225" cy="5257439"/>
          </a:xfrm>
        </p:spPr>
        <p:txBody>
          <a:bodyPr anchor="t">
            <a:normAutofit/>
          </a:bodyPr>
          <a:lstStyle/>
          <a:p>
            <a:pPr eaLnBrk="1" hangingPunct="1"/>
            <a:r>
              <a:rPr lang="en-US" altLang="en-US" sz="2400" dirty="0">
                <a:ea typeface="ＭＳ Ｐゴシック" panose="020B0600070205080204" pitchFamily="34" charset="-128"/>
              </a:rPr>
              <a:t>He continues on his EPO injections for four months.	</a:t>
            </a:r>
            <a:endParaRPr lang="ro-RO" altLang="en-US" sz="2400" dirty="0">
              <a:ea typeface="ＭＳ Ｐゴシック" panose="020B0600070205080204" pitchFamily="34" charset="-128"/>
            </a:endParaRPr>
          </a:p>
          <a:p>
            <a:pPr eaLnBrk="1" hangingPunct="1"/>
            <a:r>
              <a:rPr lang="en-US" altLang="en-US" sz="2400" dirty="0">
                <a:ea typeface="ＭＳ Ｐゴシック" panose="020B0600070205080204" pitchFamily="34" charset="-128"/>
              </a:rPr>
              <a:t>Soon after he again becomes fatigued, but otherwise doing well.	</a:t>
            </a:r>
            <a:endParaRPr lang="ro-RO" altLang="en-US" sz="2400" dirty="0">
              <a:ea typeface="ＭＳ Ｐゴシック" panose="020B0600070205080204" pitchFamily="34" charset="-128"/>
            </a:endParaRPr>
          </a:p>
          <a:p>
            <a:pPr eaLnBrk="1" hangingPunct="1"/>
            <a:r>
              <a:rPr lang="en-US" altLang="en-US" sz="2400" dirty="0">
                <a:ea typeface="ＭＳ Ｐゴシック" panose="020B0600070205080204" pitchFamily="34" charset="-128"/>
              </a:rPr>
              <a:t>Labs reveal:</a:t>
            </a:r>
          </a:p>
          <a:p>
            <a:pPr lvl="1" eaLnBrk="1" hangingPunct="1"/>
            <a:r>
              <a:rPr lang="en-US" altLang="en-US" sz="2400" dirty="0">
                <a:ea typeface="ＭＳ Ｐゴシック" panose="020B0600070205080204" pitchFamily="34" charset="-128"/>
              </a:rPr>
              <a:t>WBC 6200/mm3</a:t>
            </a:r>
          </a:p>
          <a:p>
            <a:pPr lvl="1" eaLnBrk="1" hangingPunct="1"/>
            <a:r>
              <a:rPr lang="en-US" altLang="en-US" sz="2400" dirty="0">
                <a:ea typeface="ＭＳ Ｐゴシック" panose="020B0600070205080204" pitchFamily="34" charset="-128"/>
              </a:rPr>
              <a:t>Hgb 8.9 gm/dL</a:t>
            </a:r>
          </a:p>
          <a:p>
            <a:pPr lvl="1" eaLnBrk="1" hangingPunct="1"/>
            <a:r>
              <a:rPr lang="en-US" altLang="en-US" sz="2400" dirty="0">
                <a:ea typeface="ＭＳ Ｐゴシック" panose="020B0600070205080204" pitchFamily="34" charset="-128"/>
              </a:rPr>
              <a:t>Platelet 234,000/mm3</a:t>
            </a:r>
          </a:p>
          <a:p>
            <a:pPr lvl="1" eaLnBrk="1" hangingPunct="1"/>
            <a:r>
              <a:rPr lang="en-US" altLang="en-US" sz="2400" dirty="0">
                <a:ea typeface="ＭＳ Ｐゴシック" panose="020B0600070205080204" pitchFamily="34" charset="-128"/>
              </a:rPr>
              <a:t>MCV 76 cubic microns</a:t>
            </a:r>
          </a:p>
          <a:p>
            <a:pPr lvl="1" eaLnBrk="1" hangingPunct="1"/>
            <a:r>
              <a:rPr lang="en-US" altLang="en-US" sz="2400" dirty="0">
                <a:ea typeface="ＭＳ Ｐゴシック" panose="020B0600070205080204" pitchFamily="34" charset="-128"/>
              </a:rPr>
              <a:t>Retic .6%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7" name="Rectangle 76">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22" name="Title 1">
            <a:extLst>
              <a:ext uri="{FF2B5EF4-FFF2-40B4-BE49-F238E27FC236}">
                <a16:creationId xmlns:a16="http://schemas.microsoft.com/office/drawing/2014/main" id="{7573CB8D-2C13-4FD6-94BE-C1FA949A4AA2}"/>
              </a:ext>
            </a:extLst>
          </p:cNvPr>
          <p:cNvSpPr>
            <a:spLocks noGrp="1"/>
          </p:cNvSpPr>
          <p:nvPr>
            <p:ph type="title"/>
          </p:nvPr>
        </p:nvSpPr>
        <p:spPr>
          <a:xfrm>
            <a:off x="1337191" y="1064365"/>
            <a:ext cx="2856582" cy="3313671"/>
          </a:xfrm>
        </p:spPr>
        <p:txBody>
          <a:bodyPr>
            <a:normAutofit/>
          </a:bodyPr>
          <a:lstStyle/>
          <a:p>
            <a:pPr algn="l" eaLnBrk="1" hangingPunct="1"/>
            <a:r>
              <a:rPr lang="en-US" altLang="en-US" dirty="0">
                <a:solidFill>
                  <a:schemeClr val="bg1"/>
                </a:solidFill>
                <a:ea typeface="ＭＳ Ｐゴシック" panose="020B0600070205080204" pitchFamily="34" charset="-128"/>
              </a:rPr>
              <a:t>Case</a:t>
            </a:r>
            <a:r>
              <a:rPr lang="ro-RO" altLang="en-US" dirty="0">
                <a:solidFill>
                  <a:schemeClr val="bg1"/>
                </a:solidFill>
                <a:ea typeface="ＭＳ Ｐゴシック" panose="020B0600070205080204" pitchFamily="34" charset="-128"/>
              </a:rPr>
              <a:t> 3</a:t>
            </a:r>
            <a:r>
              <a:rPr lang="en-US" altLang="en-US" dirty="0">
                <a:solidFill>
                  <a:schemeClr val="bg1"/>
                </a:solidFill>
                <a:ea typeface="ＭＳ Ｐゴシック" panose="020B0600070205080204" pitchFamily="34" charset="-128"/>
              </a:rPr>
              <a:t> </a:t>
            </a:r>
          </a:p>
        </p:txBody>
      </p:sp>
      <p:sp>
        <p:nvSpPr>
          <p:cNvPr id="79" name="Rectangle 78">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6325" name="Content Placeholder 2">
            <a:extLst>
              <a:ext uri="{FF2B5EF4-FFF2-40B4-BE49-F238E27FC236}">
                <a16:creationId xmlns:a16="http://schemas.microsoft.com/office/drawing/2014/main" id="{BB105004-0BEE-4ED1-B582-E49A167D0CD7}"/>
              </a:ext>
            </a:extLst>
          </p:cNvPr>
          <p:cNvGraphicFramePr>
            <a:graphicFrameLocks noGrp="1"/>
          </p:cNvGraphicFramePr>
          <p:nvPr>
            <p:ph idx="1"/>
            <p:extLst>
              <p:ext uri="{D42A27DB-BD31-4B8C-83A1-F6EECF244321}">
                <p14:modId xmlns:p14="http://schemas.microsoft.com/office/powerpoint/2010/main" val="852570147"/>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A93876CA-5006-43E2-9CD3-EA3926194ACD}"/>
              </a:ext>
            </a:extLst>
          </p:cNvPr>
          <p:cNvSpPr>
            <a:spLocks noGrp="1"/>
          </p:cNvSpPr>
          <p:nvPr>
            <p:ph type="title"/>
          </p:nvPr>
        </p:nvSpPr>
        <p:spPr>
          <a:xfrm>
            <a:off x="2611808" y="808056"/>
            <a:ext cx="7958331" cy="1077229"/>
          </a:xfrm>
        </p:spPr>
        <p:txBody>
          <a:bodyPr>
            <a:normAutofit/>
          </a:bodyPr>
          <a:lstStyle/>
          <a:p>
            <a:pPr algn="l" eaLnBrk="1" hangingPunct="1"/>
            <a:r>
              <a:rPr lang="en-US" altLang="en-US" dirty="0">
                <a:ea typeface="ＭＳ Ｐゴシック" panose="020B0600070205080204" pitchFamily="34" charset="-128"/>
              </a:rPr>
              <a:t>Case </a:t>
            </a:r>
            <a:r>
              <a:rPr lang="ro-RO" altLang="en-US" dirty="0">
                <a:ea typeface="ＭＳ Ｐゴシック" panose="020B0600070205080204" pitchFamily="34" charset="-128"/>
              </a:rPr>
              <a:t>3</a:t>
            </a:r>
            <a:endParaRPr lang="en-US" altLang="en-US" dirty="0">
              <a:ea typeface="ＭＳ Ｐゴシック" panose="020B0600070205080204" pitchFamily="34" charset="-128"/>
            </a:endParaRPr>
          </a:p>
        </p:txBody>
      </p:sp>
      <p:graphicFrame>
        <p:nvGraphicFramePr>
          <p:cNvPr id="57349" name="Content Placeholder 2">
            <a:extLst>
              <a:ext uri="{FF2B5EF4-FFF2-40B4-BE49-F238E27FC236}">
                <a16:creationId xmlns:a16="http://schemas.microsoft.com/office/drawing/2014/main" id="{7858AE21-2D48-476D-8F45-E1EDAE09276B}"/>
              </a:ext>
            </a:extLst>
          </p:cNvPr>
          <p:cNvGraphicFramePr>
            <a:graphicFrameLocks noGrp="1"/>
          </p:cNvGraphicFramePr>
          <p:nvPr>
            <p:ph idx="1"/>
            <p:extLst>
              <p:ext uri="{D42A27DB-BD31-4B8C-83A1-F6EECF244321}">
                <p14:modId xmlns:p14="http://schemas.microsoft.com/office/powerpoint/2010/main" val="3505642712"/>
              </p:ext>
            </p:extLst>
          </p:nvPr>
        </p:nvGraphicFramePr>
        <p:xfrm>
          <a:off x="1733549" y="1571625"/>
          <a:ext cx="9115425"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7" name="Picture 76">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9" name="Rectangle 78">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0" name="Title 1">
            <a:extLst>
              <a:ext uri="{FF2B5EF4-FFF2-40B4-BE49-F238E27FC236}">
                <a16:creationId xmlns:a16="http://schemas.microsoft.com/office/drawing/2014/main" id="{55D9A0E7-B0C4-4FFB-85B0-AB487E9391A9}"/>
              </a:ext>
            </a:extLst>
          </p:cNvPr>
          <p:cNvSpPr>
            <a:spLocks noGrp="1"/>
          </p:cNvSpPr>
          <p:nvPr>
            <p:ph type="title"/>
          </p:nvPr>
        </p:nvSpPr>
        <p:spPr>
          <a:xfrm>
            <a:off x="6369475" y="808056"/>
            <a:ext cx="4203364" cy="1077229"/>
          </a:xfrm>
        </p:spPr>
        <p:txBody>
          <a:bodyPr>
            <a:normAutofit/>
          </a:bodyPr>
          <a:lstStyle/>
          <a:p>
            <a:pPr algn="l" eaLnBrk="1" hangingPunct="1"/>
            <a:r>
              <a:rPr lang="en-US" altLang="en-US" sz="3100" dirty="0">
                <a:ea typeface="ＭＳ Ｐゴシック" panose="020B0600070205080204" pitchFamily="34" charset="-128"/>
              </a:rPr>
              <a:t>Case </a:t>
            </a:r>
            <a:r>
              <a:rPr lang="ro-RO" altLang="en-US" sz="3100" dirty="0">
                <a:ea typeface="ＭＳ Ｐゴシック" panose="020B0600070205080204" pitchFamily="34" charset="-128"/>
              </a:rPr>
              <a:t>3</a:t>
            </a:r>
            <a:r>
              <a:rPr lang="en-US" altLang="en-US" sz="3100" dirty="0">
                <a:ea typeface="ＭＳ Ｐゴシック" panose="020B0600070205080204" pitchFamily="34" charset="-128"/>
              </a:rPr>
              <a:t>: Anemia of Chronic Inflammation</a:t>
            </a:r>
          </a:p>
        </p:txBody>
      </p:sp>
      <p:pic>
        <p:nvPicPr>
          <p:cNvPr id="58373" name="Picture 58372">
            <a:extLst>
              <a:ext uri="{FF2B5EF4-FFF2-40B4-BE49-F238E27FC236}">
                <a16:creationId xmlns:a16="http://schemas.microsoft.com/office/drawing/2014/main" id="{D02C87C5-E52F-4E96-A2A2-E56B90AECEDE}"/>
              </a:ext>
            </a:extLst>
          </p:cNvPr>
          <p:cNvPicPr>
            <a:picLocks noChangeAspect="1"/>
          </p:cNvPicPr>
          <p:nvPr/>
        </p:nvPicPr>
        <p:blipFill rotWithShape="1">
          <a:blip r:embed="rId5"/>
          <a:srcRect l="49308" r="2310"/>
          <a:stretch/>
        </p:blipFill>
        <p:spPr>
          <a:xfrm>
            <a:off x="1005401" y="227"/>
            <a:ext cx="4424045" cy="6858000"/>
          </a:xfrm>
          <a:prstGeom prst="rect">
            <a:avLst/>
          </a:prstGeom>
          <a:ln w="12700">
            <a:solidFill>
              <a:schemeClr val="tx1"/>
            </a:solidFill>
          </a:ln>
        </p:spPr>
      </p:pic>
      <p:sp>
        <p:nvSpPr>
          <p:cNvPr id="83" name="Rectangle 82">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1" name="Content Placeholder 2">
            <a:extLst>
              <a:ext uri="{FF2B5EF4-FFF2-40B4-BE49-F238E27FC236}">
                <a16:creationId xmlns:a16="http://schemas.microsoft.com/office/drawing/2014/main" id="{EBAE481F-5DD2-4EFD-B969-B2DB9DAC911F}"/>
              </a:ext>
            </a:extLst>
          </p:cNvPr>
          <p:cNvSpPr>
            <a:spLocks noGrp="1"/>
          </p:cNvSpPr>
          <p:nvPr>
            <p:ph idx="1"/>
          </p:nvPr>
        </p:nvSpPr>
        <p:spPr>
          <a:xfrm>
            <a:off x="5667375" y="2052115"/>
            <a:ext cx="5295899" cy="4339159"/>
          </a:xfrm>
        </p:spPr>
        <p:txBody>
          <a:bodyPr>
            <a:normAutofit/>
          </a:bodyPr>
          <a:lstStyle/>
          <a:p>
            <a:pPr>
              <a:lnSpc>
                <a:spcPct val="110000"/>
              </a:lnSpc>
            </a:pPr>
            <a:r>
              <a:rPr lang="en-US" altLang="en-US" sz="1400" dirty="0">
                <a:ea typeface="ＭＳ Ｐゴシック" panose="020B0600070205080204" pitchFamily="34" charset="-128"/>
              </a:rPr>
              <a:t>Mild to moderate anemia that is persistent for greater than 1-2 months in patients with infectious, inflammatory, or neoplastic diseases. </a:t>
            </a:r>
          </a:p>
          <a:p>
            <a:pPr lvl="1">
              <a:lnSpc>
                <a:spcPct val="110000"/>
              </a:lnSpc>
            </a:pPr>
            <a:r>
              <a:rPr lang="en-US" altLang="en-US" sz="1400" dirty="0">
                <a:ea typeface="ＭＳ Ｐゴシック" panose="020B0600070205080204" pitchFamily="34" charset="-128"/>
              </a:rPr>
              <a:t>Other causes have been excluded.</a:t>
            </a:r>
          </a:p>
          <a:p>
            <a:pPr lvl="1">
              <a:lnSpc>
                <a:spcPct val="110000"/>
              </a:lnSpc>
            </a:pPr>
            <a:r>
              <a:rPr lang="en-US" altLang="en-US" sz="1400" dirty="0" err="1">
                <a:ea typeface="ＭＳ Ｐゴシック" panose="020B0600070205080204" pitchFamily="34" charset="-128"/>
              </a:rPr>
              <a:t>Hypoproliferative</a:t>
            </a:r>
            <a:r>
              <a:rPr lang="en-US" altLang="en-US" sz="1400" dirty="0">
                <a:ea typeface="ＭＳ Ｐゴシック" panose="020B0600070205080204" pitchFamily="34" charset="-128"/>
              </a:rPr>
              <a:t>, low reticulocyte count.</a:t>
            </a:r>
          </a:p>
          <a:p>
            <a:pPr lvl="1">
              <a:lnSpc>
                <a:spcPct val="110000"/>
              </a:lnSpc>
            </a:pPr>
            <a:r>
              <a:rPr lang="en-US" altLang="en-US" sz="1400" dirty="0">
                <a:ea typeface="ＭＳ Ｐゴシック" panose="020B0600070205080204" pitchFamily="34" charset="-128"/>
              </a:rPr>
              <a:t>Normocytic-MCV 80-100:</a:t>
            </a:r>
          </a:p>
          <a:p>
            <a:pPr lvl="2">
              <a:lnSpc>
                <a:spcPct val="110000"/>
              </a:lnSpc>
            </a:pPr>
            <a:r>
              <a:rPr lang="en-US" altLang="en-US" sz="1400" dirty="0">
                <a:ea typeface="ＭＳ Ｐゴシック" panose="020B0600070205080204" pitchFamily="34" charset="-128"/>
              </a:rPr>
              <a:t>May be microcytic in later stages.</a:t>
            </a:r>
          </a:p>
          <a:p>
            <a:pPr lvl="1">
              <a:lnSpc>
                <a:spcPct val="110000"/>
              </a:lnSpc>
            </a:pPr>
            <a:r>
              <a:rPr lang="en-US" altLang="en-US" sz="1400" dirty="0">
                <a:ea typeface="ＭＳ Ｐゴシック" panose="020B0600070205080204" pitchFamily="34" charset="-128"/>
              </a:rPr>
              <a:t>Iron studies show low serum iron, low percent saturation, and normal to elevated ferritin.</a:t>
            </a:r>
          </a:p>
          <a:p>
            <a:pPr lvl="2">
              <a:lnSpc>
                <a:spcPct val="110000"/>
              </a:lnSpc>
            </a:pPr>
            <a:r>
              <a:rPr lang="en-US" altLang="en-US" sz="1400" dirty="0">
                <a:ea typeface="ＭＳ Ｐゴシック" panose="020B0600070205080204" pitchFamily="34" charset="-128"/>
              </a:rPr>
              <a:t>Adequate reticuloendothelial iron stores.</a:t>
            </a:r>
          </a:p>
        </p:txBody>
      </p:sp>
      <p:sp>
        <p:nvSpPr>
          <p:cNvPr id="85" name="Rectangle 84">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9554416B-445E-4BFB-B87F-3E9E018D2EAD}"/>
              </a:ext>
            </a:extLst>
          </p:cNvPr>
          <p:cNvSpPr>
            <a:spLocks noGrp="1"/>
          </p:cNvSpPr>
          <p:nvPr>
            <p:ph type="title"/>
          </p:nvPr>
        </p:nvSpPr>
        <p:spPr>
          <a:xfrm>
            <a:off x="2611808" y="808056"/>
            <a:ext cx="7958331" cy="1077229"/>
          </a:xfrm>
        </p:spPr>
        <p:txBody>
          <a:bodyPr>
            <a:normAutofit/>
          </a:bodyPr>
          <a:lstStyle/>
          <a:p>
            <a:pPr algn="l" eaLnBrk="1" hangingPunct="1"/>
            <a:r>
              <a:rPr lang="en-US" altLang="en-US" dirty="0">
                <a:ea typeface="ＭＳ Ｐゴシック" panose="020B0600070205080204" pitchFamily="34" charset="-128"/>
              </a:rPr>
              <a:t>Case </a:t>
            </a:r>
            <a:r>
              <a:rPr lang="ro-RO" altLang="en-US" dirty="0">
                <a:ea typeface="ＭＳ Ｐゴシック" panose="020B0600070205080204" pitchFamily="34" charset="-128"/>
              </a:rPr>
              <a:t>3</a:t>
            </a:r>
            <a:r>
              <a:rPr lang="en-US" altLang="en-US" dirty="0">
                <a:ea typeface="ＭＳ Ｐゴシック" panose="020B0600070205080204" pitchFamily="34" charset="-128"/>
              </a:rPr>
              <a:t>: Pathophysiology</a:t>
            </a:r>
          </a:p>
        </p:txBody>
      </p:sp>
      <p:graphicFrame>
        <p:nvGraphicFramePr>
          <p:cNvPr id="59399" name="Content Placeholder 2">
            <a:extLst>
              <a:ext uri="{FF2B5EF4-FFF2-40B4-BE49-F238E27FC236}">
                <a16:creationId xmlns:a16="http://schemas.microsoft.com/office/drawing/2014/main" id="{84F8E065-6F51-479D-BC85-4BE9290B6C34}"/>
              </a:ext>
            </a:extLst>
          </p:cNvPr>
          <p:cNvGraphicFramePr>
            <a:graphicFrameLocks noGrp="1"/>
          </p:cNvGraphicFramePr>
          <p:nvPr>
            <p:ph idx="1"/>
            <p:extLst>
              <p:ext uri="{D42A27DB-BD31-4B8C-83A1-F6EECF244321}">
                <p14:modId xmlns:p14="http://schemas.microsoft.com/office/powerpoint/2010/main" val="3270720210"/>
              </p:ext>
            </p:extLst>
          </p:nvPr>
        </p:nvGraphicFramePr>
        <p:xfrm>
          <a:off x="1066800" y="1645920"/>
          <a:ext cx="10312400" cy="5497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7203162A-55CA-4B64-A135-70FDCAA72670}"/>
              </a:ext>
            </a:extLst>
          </p:cNvPr>
          <p:cNvSpPr>
            <a:spLocks noGrp="1" noChangeArrowheads="1"/>
          </p:cNvSpPr>
          <p:nvPr>
            <p:ph type="title"/>
          </p:nvPr>
        </p:nvSpPr>
        <p:spPr>
          <a:xfrm>
            <a:off x="2106613" y="91440"/>
            <a:ext cx="8229600" cy="746760"/>
          </a:xfrm>
        </p:spPr>
        <p:txBody>
          <a:bodyPr>
            <a:normAutofit/>
          </a:bodyPr>
          <a:lstStyle/>
          <a:p>
            <a:pPr algn="ctr"/>
            <a:r>
              <a:rPr lang="en-US" altLang="en-US" sz="2400" b="1" dirty="0"/>
              <a:t>Intravascular hemolysis</a:t>
            </a:r>
            <a:r>
              <a:rPr lang="en-US" altLang="en-US" sz="2400" dirty="0"/>
              <a:t> </a:t>
            </a:r>
            <a:endParaRPr lang="ro-RO" altLang="en-US" sz="2400" dirty="0"/>
          </a:p>
        </p:txBody>
      </p:sp>
      <p:sp>
        <p:nvSpPr>
          <p:cNvPr id="3" name="Content Placeholder 2">
            <a:extLst>
              <a:ext uri="{FF2B5EF4-FFF2-40B4-BE49-F238E27FC236}">
                <a16:creationId xmlns:a16="http://schemas.microsoft.com/office/drawing/2014/main" id="{0C23C06C-BC7A-4728-AA55-8DD640CC454C}"/>
              </a:ext>
            </a:extLst>
          </p:cNvPr>
          <p:cNvSpPr>
            <a:spLocks noGrp="1"/>
          </p:cNvSpPr>
          <p:nvPr>
            <p:ph idx="1"/>
          </p:nvPr>
        </p:nvSpPr>
        <p:spPr>
          <a:xfrm>
            <a:off x="1005840" y="609600"/>
            <a:ext cx="10342880" cy="2590800"/>
          </a:xfrm>
        </p:spPr>
        <p:txBody>
          <a:bodyPr>
            <a:noAutofit/>
          </a:bodyPr>
          <a:lstStyle/>
          <a:p>
            <a:pPr marL="0" indent="0">
              <a:buNone/>
              <a:defRPr/>
            </a:pPr>
            <a:r>
              <a:rPr lang="en-US" sz="1100" b="1" dirty="0"/>
              <a:t>occurs primarily within the vasculature. </a:t>
            </a:r>
            <a:endParaRPr lang="ro-RO" sz="1100" b="1" dirty="0"/>
          </a:p>
          <a:p>
            <a:pPr marL="0" indent="0">
              <a:buNone/>
              <a:defRPr/>
            </a:pPr>
            <a:r>
              <a:rPr lang="en-US" sz="1100" b="1" dirty="0"/>
              <a:t>considerable structural damage to the RBC membrane (</a:t>
            </a:r>
            <a:r>
              <a:rPr lang="en-US" sz="1100" b="1" dirty="0" err="1"/>
              <a:t>eg</a:t>
            </a:r>
            <a:r>
              <a:rPr lang="en-US" sz="1100" b="1" dirty="0"/>
              <a:t>, mechanical shearing, complement MAC) or when the reticuloendothelial system becomes overwhelmed. When severe, intravascular hemolysis is characterized by pink or brown serum and dark urine with free serum and urine hemoglobin</a:t>
            </a:r>
            <a:r>
              <a:rPr lang="ro-RO" sz="1100" b="1" dirty="0"/>
              <a:t>. </a:t>
            </a:r>
            <a:r>
              <a:rPr lang="en-US" sz="1100" b="1" dirty="0"/>
              <a:t>The pink color is due to oxyhemoglobin</a:t>
            </a:r>
            <a:r>
              <a:rPr lang="ro-RO" sz="1100" b="1" dirty="0"/>
              <a:t>.The </a:t>
            </a:r>
            <a:r>
              <a:rPr lang="en-US" sz="1100" b="1" dirty="0"/>
              <a:t>brownish color is due to the oxidized form, methemoglobin.</a:t>
            </a:r>
            <a:endParaRPr lang="ro-RO" sz="1100" b="1" dirty="0"/>
          </a:p>
          <a:p>
            <a:pPr marL="0" indent="0">
              <a:buNone/>
              <a:defRPr/>
            </a:pPr>
            <a:r>
              <a:rPr lang="en-US" sz="1100" b="1" dirty="0"/>
              <a:t>Free hemoglobin binds to haptoglobin, and the hemoglobin-haptoglobin complex is rapidly removed by the liver, leading to a reduction in plasma haptoglobin</a:t>
            </a:r>
            <a:r>
              <a:rPr lang="ro-RO" sz="1100" b="1" dirty="0"/>
              <a:t>.</a:t>
            </a:r>
          </a:p>
          <a:p>
            <a:pPr marL="0" indent="0">
              <a:buNone/>
              <a:defRPr/>
            </a:pPr>
            <a:r>
              <a:rPr lang="en-US" sz="1100" b="1" dirty="0"/>
              <a:t>Dimers of alpha-beta globin that are not bound by </a:t>
            </a:r>
            <a:r>
              <a:rPr lang="en-US" sz="1100" b="1" dirty="0" err="1"/>
              <a:t>haptoglobin</a:t>
            </a:r>
            <a:r>
              <a:rPr lang="en-US" sz="1100" b="1" dirty="0"/>
              <a:t> are small enough (molecular weight 34,000 </a:t>
            </a:r>
            <a:r>
              <a:rPr lang="en-US" sz="1100" b="1" dirty="0" err="1"/>
              <a:t>daltons</a:t>
            </a:r>
            <a:r>
              <a:rPr lang="en-US" sz="1100" b="1" dirty="0"/>
              <a:t>) to be filtered by the glomerulus and appear in the urine as hemoglobinuria.</a:t>
            </a:r>
          </a:p>
          <a:p>
            <a:pPr marL="0" indent="0">
              <a:buNone/>
              <a:defRPr/>
            </a:pPr>
            <a:r>
              <a:rPr lang="en-US" sz="1100" b="1" dirty="0"/>
              <a:t>Urine hemosiderin may be seen several days after an episode of intravascular hemolysis, as renal tubular cells take up the </a:t>
            </a:r>
            <a:r>
              <a:rPr lang="en-US" sz="1100" b="1" dirty="0" err="1"/>
              <a:t>heme</a:t>
            </a:r>
            <a:r>
              <a:rPr lang="en-US" sz="1100" b="1" dirty="0"/>
              <a:t>, degrade it, store it as hemosiderin, and eventually are shed into the urine. Urine hemosiderin is detected using Prussian blue staining (iron stain) of the urine sediment. </a:t>
            </a:r>
          </a:p>
        </p:txBody>
      </p:sp>
      <p:sp>
        <p:nvSpPr>
          <p:cNvPr id="74756" name="TextBox 3">
            <a:extLst>
              <a:ext uri="{FF2B5EF4-FFF2-40B4-BE49-F238E27FC236}">
                <a16:creationId xmlns:a16="http://schemas.microsoft.com/office/drawing/2014/main" id="{26116BBE-1326-47C4-AB8A-C3B1C10072A4}"/>
              </a:ext>
            </a:extLst>
          </p:cNvPr>
          <p:cNvSpPr txBox="1">
            <a:spLocks noChangeArrowheads="1"/>
          </p:cNvSpPr>
          <p:nvPr/>
        </p:nvSpPr>
        <p:spPr bwMode="auto">
          <a:xfrm>
            <a:off x="1005840" y="3276600"/>
            <a:ext cx="1034288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o-RO" altLang="en-US" sz="1800" dirty="0"/>
          </a:p>
          <a:p>
            <a:pPr>
              <a:spcBef>
                <a:spcPct val="0"/>
              </a:spcBef>
              <a:buFontTx/>
              <a:buNone/>
            </a:pPr>
            <a:r>
              <a:rPr lang="en-US" altLang="en-US" sz="1800" dirty="0"/>
              <a:t>●</a:t>
            </a:r>
            <a:r>
              <a:rPr lang="en-US" altLang="en-US" sz="1500" b="1" dirty="0"/>
              <a:t>Hydration and hemodynamic support – For individuals with apparent severe intravascular hemolysis (</a:t>
            </a:r>
            <a:r>
              <a:rPr lang="en-US" altLang="en-US" sz="1500" b="1" dirty="0" err="1"/>
              <a:t>eg</a:t>
            </a:r>
            <a:r>
              <a:rPr lang="en-US" altLang="en-US" sz="1500" b="1" dirty="0"/>
              <a:t>, acute hemolytic transfusion reaction due to ABO incompatible transfusion), free hemoglobin in the circulation can cause renal failure, hypotension, and disseminated intravascular coagulation. Aggressive hydration</a:t>
            </a:r>
          </a:p>
          <a:p>
            <a:pPr>
              <a:spcBef>
                <a:spcPct val="0"/>
              </a:spcBef>
              <a:buFontTx/>
              <a:buNone/>
            </a:pPr>
            <a:r>
              <a:rPr lang="en-US" altLang="en-US" sz="1500" b="1" dirty="0"/>
              <a:t>●Plasma exchange – In cases of presumed thrombotic microangiopathy (TMA; </a:t>
            </a:r>
            <a:r>
              <a:rPr lang="en-US" altLang="en-US" sz="1500" b="1" dirty="0" err="1"/>
              <a:t>ie</a:t>
            </a:r>
            <a:r>
              <a:rPr lang="en-US" altLang="en-US" sz="1500" b="1" dirty="0"/>
              <a:t>, microangiopathic hemolytic anemia and thrombocytopenia), diagnostic testing may take hours to days. The use of therapeutic plasma exchange for a presumptive diagnosis of thrombotic thrombocytopenic purpura (TTP) and information regarding the diagnostic evaluation are presented separately. </a:t>
            </a:r>
            <a:endParaRPr lang="ro-RO" altLang="en-US" sz="1500" b="1" dirty="0"/>
          </a:p>
          <a:p>
            <a:pPr>
              <a:spcBef>
                <a:spcPct val="0"/>
              </a:spcBef>
              <a:buFontTx/>
              <a:buNone/>
            </a:pPr>
            <a:endParaRPr lang="ro-RO" altLang="en-US" sz="1500" b="1" dirty="0"/>
          </a:p>
          <a:p>
            <a:pPr>
              <a:spcBef>
                <a:spcPct val="0"/>
              </a:spcBef>
              <a:buFontTx/>
              <a:buNone/>
            </a:pPr>
            <a:r>
              <a:rPr lang="en-US" altLang="en-US" sz="1500" b="1" dirty="0"/>
              <a:t>●</a:t>
            </a:r>
            <a:r>
              <a:rPr lang="en-US" altLang="en-US" sz="1500" b="1" dirty="0">
                <a:solidFill>
                  <a:srgbClr val="000000"/>
                </a:solidFill>
              </a:rPr>
              <a:t> Transfusion – Patients with severe anemia should be transfused with RBCs, especially if there is active bleeding, symptoms of organ ischemia, or ongoing brisk hemolysis. It may be appropriate to obtain a pre-transfusion blood sample that can be stored for later analysis, particularly if an inherited cause of hemolytic anemia is suspected. For patients with possible immune-mediated hemolysis for whom crossmatch compatible blood cannot be identified, blood designated for immediate release can be transfused</a:t>
            </a:r>
            <a:endParaRPr lang="ro-RO" altLang="en-US" sz="15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8101B30-667F-453A-8C88-AC7E0FF8CE71}"/>
              </a:ext>
            </a:extLst>
          </p:cNvPr>
          <p:cNvSpPr>
            <a:spLocks noGrp="1"/>
          </p:cNvSpPr>
          <p:nvPr>
            <p:ph type="title"/>
          </p:nvPr>
        </p:nvSpPr>
        <p:spPr/>
        <p:txBody>
          <a:bodyPr/>
          <a:lstStyle/>
          <a:p>
            <a:pPr eaLnBrk="1" hangingPunct="1"/>
            <a:r>
              <a:rPr lang="en-US" altLang="en-US" dirty="0">
                <a:solidFill>
                  <a:schemeClr val="bg1"/>
                </a:solidFill>
                <a:ea typeface="ＭＳ Ｐゴシック" panose="020B0600070205080204" pitchFamily="34" charset="-128"/>
              </a:rPr>
              <a:t>Case </a:t>
            </a:r>
            <a:r>
              <a:rPr lang="ro-RO" altLang="en-US" dirty="0">
                <a:solidFill>
                  <a:schemeClr val="bg1"/>
                </a:solidFill>
                <a:ea typeface="ＭＳ Ｐゴシック" panose="020B0600070205080204" pitchFamily="34" charset="-128"/>
              </a:rPr>
              <a:t>3</a:t>
            </a:r>
            <a:r>
              <a:rPr lang="en-US" altLang="en-US" dirty="0">
                <a:solidFill>
                  <a:schemeClr val="bg1"/>
                </a:solidFill>
                <a:ea typeface="ＭＳ Ｐゴシック" panose="020B0600070205080204" pitchFamily="34" charset="-128"/>
              </a:rPr>
              <a:t>: Laboratory Abnormalities</a:t>
            </a:r>
          </a:p>
        </p:txBody>
      </p:sp>
      <p:pic>
        <p:nvPicPr>
          <p:cNvPr id="60419" name="Picture 3">
            <a:extLst>
              <a:ext uri="{FF2B5EF4-FFF2-40B4-BE49-F238E27FC236}">
                <a16:creationId xmlns:a16="http://schemas.microsoft.com/office/drawing/2014/main" id="{5B20E3CA-473B-44CF-B9EB-36E877415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4" y="2228850"/>
            <a:ext cx="814387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0" name="TextBox 4">
            <a:extLst>
              <a:ext uri="{FF2B5EF4-FFF2-40B4-BE49-F238E27FC236}">
                <a16:creationId xmlns:a16="http://schemas.microsoft.com/office/drawing/2014/main" id="{FACCA518-86A1-40EF-8DB6-C37CD83730AB}"/>
              </a:ext>
            </a:extLst>
          </p:cNvPr>
          <p:cNvSpPr txBox="1">
            <a:spLocks noChangeArrowheads="1"/>
          </p:cNvSpPr>
          <p:nvPr/>
        </p:nvSpPr>
        <p:spPr bwMode="auto">
          <a:xfrm>
            <a:off x="9124950" y="6586539"/>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t>ASH SAP 5</a:t>
            </a:r>
            <a:r>
              <a:rPr lang="en-US" altLang="en-US" sz="1200" baseline="30000"/>
              <a:t>th</a:t>
            </a:r>
            <a:r>
              <a:rPr lang="en-US" altLang="en-US" sz="1200"/>
              <a:t> edition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78" name="Freeform: Shape 77">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0" name="Picture 79">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82" name="Rectangle 81">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Oval 8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2" name="Title 1">
            <a:extLst>
              <a:ext uri="{FF2B5EF4-FFF2-40B4-BE49-F238E27FC236}">
                <a16:creationId xmlns:a16="http://schemas.microsoft.com/office/drawing/2014/main" id="{EEE21AA5-35D7-475F-9C6F-F75E05276E08}"/>
              </a:ext>
            </a:extLst>
          </p:cNvPr>
          <p:cNvSpPr>
            <a:spLocks noGrp="1"/>
          </p:cNvSpPr>
          <p:nvPr>
            <p:ph type="title"/>
          </p:nvPr>
        </p:nvSpPr>
        <p:spPr>
          <a:xfrm>
            <a:off x="2188901" y="808056"/>
            <a:ext cx="8381238" cy="1077229"/>
          </a:xfrm>
        </p:spPr>
        <p:txBody>
          <a:bodyPr>
            <a:normAutofit/>
          </a:bodyPr>
          <a:lstStyle/>
          <a:p>
            <a:pPr algn="l" eaLnBrk="1" hangingPunct="1"/>
            <a:r>
              <a:rPr lang="en-US" altLang="en-US" sz="4800" dirty="0">
                <a:ea typeface="ＭＳ Ｐゴシック" panose="020B0600070205080204" pitchFamily="34" charset="-128"/>
              </a:rPr>
              <a:t>Case </a:t>
            </a:r>
            <a:r>
              <a:rPr lang="ro-RO" altLang="en-US" sz="4800" dirty="0">
                <a:ea typeface="ＭＳ Ｐゴシック" panose="020B0600070205080204" pitchFamily="34" charset="-128"/>
              </a:rPr>
              <a:t>3</a:t>
            </a:r>
            <a:endParaRPr lang="en-US" altLang="en-US" sz="4800" dirty="0">
              <a:ea typeface="ＭＳ Ｐゴシック" panose="020B0600070205080204" pitchFamily="34" charset="-128"/>
            </a:endParaRPr>
          </a:p>
        </p:txBody>
      </p:sp>
      <p:sp>
        <p:nvSpPr>
          <p:cNvPr id="61443" name="Content Placeholder 2">
            <a:extLst>
              <a:ext uri="{FF2B5EF4-FFF2-40B4-BE49-F238E27FC236}">
                <a16:creationId xmlns:a16="http://schemas.microsoft.com/office/drawing/2014/main" id="{6A83849E-8150-41EA-A4A2-93DED6A6E88B}"/>
              </a:ext>
            </a:extLst>
          </p:cNvPr>
          <p:cNvSpPr>
            <a:spLocks noGrp="1"/>
          </p:cNvSpPr>
          <p:nvPr>
            <p:ph idx="1"/>
          </p:nvPr>
        </p:nvSpPr>
        <p:spPr>
          <a:xfrm>
            <a:off x="2256639" y="2052116"/>
            <a:ext cx="9449586" cy="4577284"/>
          </a:xfrm>
        </p:spPr>
        <p:txBody>
          <a:bodyPr anchor="t">
            <a:normAutofit/>
          </a:bodyPr>
          <a:lstStyle/>
          <a:p>
            <a:r>
              <a:rPr lang="en-US" altLang="en-US" sz="1800" dirty="0">
                <a:ea typeface="ＭＳ Ｐゴシック" panose="020B0600070205080204" pitchFamily="34" charset="-128"/>
              </a:rPr>
              <a:t>ACI does not usually require treatment. </a:t>
            </a:r>
          </a:p>
          <a:p>
            <a:r>
              <a:rPr lang="en-US" altLang="en-US" sz="1800" dirty="0">
                <a:ea typeface="ＭＳ Ｐゴシック" panose="020B0600070205080204" pitchFamily="34" charset="-128"/>
              </a:rPr>
              <a:t>Iron replacement is typically not necessary. </a:t>
            </a:r>
          </a:p>
          <a:p>
            <a:r>
              <a:rPr lang="en-US" altLang="en-US" sz="1800" dirty="0">
                <a:ea typeface="ＭＳ Ｐゴシック" panose="020B0600070205080204" pitchFamily="34" charset="-128"/>
              </a:rPr>
              <a:t>Erythrocyte-stimulating agent can be given in the setting of renal disease however caution regarding hypertension and thrombosis. </a:t>
            </a:r>
          </a:p>
          <a:p>
            <a:r>
              <a:rPr lang="en-US" altLang="en-US" sz="1800" dirty="0">
                <a:ea typeface="ＭＳ Ｐゴシック" panose="020B0600070205080204" pitchFamily="34" charset="-128"/>
              </a:rPr>
              <a:t>Treat the underlying cause!</a:t>
            </a:r>
          </a:p>
          <a:p>
            <a:endParaRPr lang="en-US" altLang="en-US" sz="1800" dirty="0">
              <a:ea typeface="ＭＳ Ｐゴシック" panose="020B0600070205080204" pitchFamily="34"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3D529BD-C64D-444F-8F7A-B4244BAAC1CD}"/>
              </a:ext>
            </a:extLst>
          </p:cNvPr>
          <p:cNvSpPr>
            <a:spLocks noGrp="1"/>
          </p:cNvSpPr>
          <p:nvPr>
            <p:ph type="title"/>
          </p:nvPr>
        </p:nvSpPr>
        <p:spPr/>
        <p:txBody>
          <a:bodyPr/>
          <a:lstStyle/>
          <a:p>
            <a:endParaRPr lang="ro-RO" dirty="0"/>
          </a:p>
        </p:txBody>
      </p:sp>
      <p:sp>
        <p:nvSpPr>
          <p:cNvPr id="3" name="Substituent conținut 2">
            <a:extLst>
              <a:ext uri="{FF2B5EF4-FFF2-40B4-BE49-F238E27FC236}">
                <a16:creationId xmlns:a16="http://schemas.microsoft.com/office/drawing/2014/main" id="{8B7EEACD-0B85-4310-BF27-9FFB807353F3}"/>
              </a:ext>
            </a:extLst>
          </p:cNvPr>
          <p:cNvSpPr>
            <a:spLocks noGrp="1"/>
          </p:cNvSpPr>
          <p:nvPr>
            <p:ph idx="1"/>
          </p:nvPr>
        </p:nvSpPr>
        <p:spPr/>
        <p:txBody>
          <a:bodyPr/>
          <a:lstStyle/>
          <a:p>
            <a:endParaRPr lang="ro-RO" dirty="0">
              <a:highlight>
                <a:srgbClr val="FFFF00"/>
              </a:highlight>
            </a:endParaRPr>
          </a:p>
        </p:txBody>
      </p:sp>
      <p:pic>
        <p:nvPicPr>
          <p:cNvPr id="5" name="Picture 4" descr="anemia_c">
            <a:extLst>
              <a:ext uri="{FF2B5EF4-FFF2-40B4-BE49-F238E27FC236}">
                <a16:creationId xmlns:a16="http://schemas.microsoft.com/office/drawing/2014/main" id="{7B514680-C6E9-4B32-BE18-3452DE475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99" y="17570"/>
            <a:ext cx="6210300" cy="684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ector drept 6">
            <a:extLst>
              <a:ext uri="{FF2B5EF4-FFF2-40B4-BE49-F238E27FC236}">
                <a16:creationId xmlns:a16="http://schemas.microsoft.com/office/drawing/2014/main" id="{3ABBEFD0-1AED-4815-92B5-6163E7E3FA8F}"/>
              </a:ext>
            </a:extLst>
          </p:cNvPr>
          <p:cNvCxnSpPr>
            <a:cxnSpLocks/>
          </p:cNvCxnSpPr>
          <p:nvPr/>
        </p:nvCxnSpPr>
        <p:spPr>
          <a:xfrm>
            <a:off x="2962275" y="5353050"/>
            <a:ext cx="50577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drept 10">
            <a:extLst>
              <a:ext uri="{FF2B5EF4-FFF2-40B4-BE49-F238E27FC236}">
                <a16:creationId xmlns:a16="http://schemas.microsoft.com/office/drawing/2014/main" id="{5CCD7654-52F5-4C4A-B710-6455EBEF2E01}"/>
              </a:ext>
            </a:extLst>
          </p:cNvPr>
          <p:cNvCxnSpPr/>
          <p:nvPr/>
        </p:nvCxnSpPr>
        <p:spPr>
          <a:xfrm>
            <a:off x="6590973" y="4972716"/>
            <a:ext cx="73375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Dreptunghi 11">
            <a:extLst>
              <a:ext uri="{FF2B5EF4-FFF2-40B4-BE49-F238E27FC236}">
                <a16:creationId xmlns:a16="http://schemas.microsoft.com/office/drawing/2014/main" id="{73E35749-769B-4791-84DA-33D3E1B15E6D}"/>
              </a:ext>
            </a:extLst>
          </p:cNvPr>
          <p:cNvSpPr/>
          <p:nvPr/>
        </p:nvSpPr>
        <p:spPr>
          <a:xfrm>
            <a:off x="4572000" y="6677025"/>
            <a:ext cx="3543300" cy="1809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Tree>
    <p:extLst>
      <p:ext uri="{BB962C8B-B14F-4D97-AF65-F5344CB8AC3E}">
        <p14:creationId xmlns:p14="http://schemas.microsoft.com/office/powerpoint/2010/main" val="649376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8353316-4944-4BF8-AD6C-D9018C375982}"/>
              </a:ext>
            </a:extLst>
          </p:cNvPr>
          <p:cNvSpPr>
            <a:spLocks noGrp="1"/>
          </p:cNvSpPr>
          <p:nvPr>
            <p:ph type="title"/>
          </p:nvPr>
        </p:nvSpPr>
        <p:spPr/>
        <p:txBody>
          <a:bodyPr/>
          <a:lstStyle/>
          <a:p>
            <a:endParaRPr lang="ro-RO" dirty="0"/>
          </a:p>
        </p:txBody>
      </p:sp>
      <p:pic>
        <p:nvPicPr>
          <p:cNvPr id="5" name="Picture 4" descr="megalobl">
            <a:extLst>
              <a:ext uri="{FF2B5EF4-FFF2-40B4-BE49-F238E27FC236}">
                <a16:creationId xmlns:a16="http://schemas.microsoft.com/office/drawing/2014/main" id="{FEEFF176-53BB-40CD-807B-2760CC3040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9351" y="200977"/>
            <a:ext cx="6799118"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53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73" name="Rectangle 72">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76802" name="Title 1">
            <a:extLst>
              <a:ext uri="{FF2B5EF4-FFF2-40B4-BE49-F238E27FC236}">
                <a16:creationId xmlns:a16="http://schemas.microsoft.com/office/drawing/2014/main" id="{B15D97AD-B061-41B9-8DAB-37FED54161C1}"/>
              </a:ext>
            </a:extLst>
          </p:cNvPr>
          <p:cNvSpPr>
            <a:spLocks noGrp="1" noChangeArrowheads="1"/>
          </p:cNvSpPr>
          <p:nvPr>
            <p:ph type="title"/>
          </p:nvPr>
        </p:nvSpPr>
        <p:spPr>
          <a:xfrm>
            <a:off x="1389300" y="1201723"/>
            <a:ext cx="2888120" cy="4454554"/>
          </a:xfrm>
        </p:spPr>
        <p:txBody>
          <a:bodyPr anchor="ctr">
            <a:normAutofit/>
          </a:bodyPr>
          <a:lstStyle/>
          <a:p>
            <a:pPr algn="ctr"/>
            <a:r>
              <a:rPr lang="ro-RO" altLang="en-US" sz="3600" dirty="0" err="1"/>
              <a:t>Diagosis</a:t>
            </a:r>
            <a:r>
              <a:rPr lang="ro-RO" altLang="en-US" sz="3600" dirty="0"/>
              <a:t> of </a:t>
            </a:r>
            <a:r>
              <a:rPr lang="ro-RO" altLang="en-US" sz="3600" dirty="0" err="1"/>
              <a:t>hemolytic</a:t>
            </a:r>
            <a:r>
              <a:rPr lang="ro-RO" altLang="en-US" sz="3600" dirty="0"/>
              <a:t> anemia</a:t>
            </a:r>
          </a:p>
        </p:txBody>
      </p:sp>
      <p:sp>
        <p:nvSpPr>
          <p:cNvPr id="77" name="Rectangle 76">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324B7E9-7894-44CF-8CE0-C4A7083E58EB}"/>
              </a:ext>
            </a:extLst>
          </p:cNvPr>
          <p:cNvSpPr>
            <a:spLocks noGrp="1"/>
          </p:cNvSpPr>
          <p:nvPr>
            <p:ph idx="1"/>
          </p:nvPr>
        </p:nvSpPr>
        <p:spPr>
          <a:xfrm>
            <a:off x="4673956" y="-2"/>
            <a:ext cx="7192926" cy="6858000"/>
          </a:xfrm>
        </p:spPr>
        <p:txBody>
          <a:bodyPr anchor="ctr">
            <a:normAutofit/>
          </a:bodyPr>
          <a:lstStyle/>
          <a:p>
            <a:pPr marL="0" indent="0">
              <a:lnSpc>
                <a:spcPct val="110000"/>
              </a:lnSpc>
              <a:buNone/>
              <a:defRPr/>
            </a:pPr>
            <a:r>
              <a:rPr lang="en-US" sz="1500" dirty="0"/>
              <a:t>●</a:t>
            </a:r>
            <a:r>
              <a:rPr lang="ro-RO" sz="1500" dirty="0"/>
              <a:t> </a:t>
            </a:r>
            <a:r>
              <a:rPr lang="ro-RO" sz="1500" b="1" dirty="0"/>
              <a:t>anemia</a:t>
            </a:r>
          </a:p>
          <a:p>
            <a:pPr marL="0" indent="0">
              <a:lnSpc>
                <a:spcPct val="110000"/>
              </a:lnSpc>
              <a:buNone/>
              <a:defRPr/>
            </a:pPr>
            <a:r>
              <a:rPr lang="en-US" sz="1500" b="1" dirty="0"/>
              <a:t>●</a:t>
            </a:r>
            <a:r>
              <a:rPr lang="ro-RO" sz="1500" b="1" dirty="0"/>
              <a:t> </a:t>
            </a:r>
            <a:r>
              <a:rPr lang="ro-RO" sz="1500" b="1" dirty="0" err="1"/>
              <a:t>reticulocytosis</a:t>
            </a:r>
            <a:endParaRPr lang="ro-RO" sz="1500" b="1" dirty="0"/>
          </a:p>
          <a:p>
            <a:pPr marL="0" indent="0">
              <a:lnSpc>
                <a:spcPct val="110000"/>
              </a:lnSpc>
              <a:buNone/>
              <a:defRPr/>
            </a:pPr>
            <a:r>
              <a:rPr lang="en-US" sz="1500" dirty="0"/>
              <a:t>●</a:t>
            </a:r>
            <a:r>
              <a:rPr lang="ro-RO" sz="1500" dirty="0"/>
              <a:t> </a:t>
            </a:r>
            <a:r>
              <a:rPr lang="ro-RO" sz="1500" b="1" dirty="0"/>
              <a:t>RBC </a:t>
            </a:r>
            <a:r>
              <a:rPr lang="ro-RO" sz="1500" b="1" dirty="0" err="1"/>
              <a:t>destruction</a:t>
            </a:r>
            <a:r>
              <a:rPr lang="ro-RO" sz="1500" dirty="0"/>
              <a:t> </a:t>
            </a:r>
          </a:p>
          <a:p>
            <a:pPr lvl="1">
              <a:lnSpc>
                <a:spcPct val="110000"/>
              </a:lnSpc>
              <a:buFont typeface="Wingdings" panose="05000000000000000000" pitchFamily="2" charset="2"/>
              <a:buChar char="ü"/>
              <a:defRPr/>
            </a:pPr>
            <a:r>
              <a:rPr lang="en-US" sz="1500" dirty="0"/>
              <a:t>Increased concentration of serum indirect bilirubin</a:t>
            </a:r>
          </a:p>
          <a:p>
            <a:pPr lvl="1">
              <a:lnSpc>
                <a:spcPct val="110000"/>
              </a:lnSpc>
              <a:buFont typeface="Wingdings" panose="05000000000000000000" pitchFamily="2" charset="2"/>
              <a:buChar char="ü"/>
              <a:defRPr/>
            </a:pPr>
            <a:r>
              <a:rPr lang="en-US" sz="1500" dirty="0"/>
              <a:t>Increased concentration of serum lactate dehydrogenase</a:t>
            </a:r>
          </a:p>
          <a:p>
            <a:pPr lvl="1">
              <a:lnSpc>
                <a:spcPct val="110000"/>
              </a:lnSpc>
              <a:buFont typeface="Wingdings" panose="05000000000000000000" pitchFamily="2" charset="2"/>
              <a:buChar char="ü"/>
              <a:defRPr/>
            </a:pPr>
            <a:r>
              <a:rPr lang="en-US" sz="1500" dirty="0"/>
              <a:t>Decreased concentration of serum haptoglobin.</a:t>
            </a:r>
          </a:p>
          <a:p>
            <a:pPr marL="0" indent="0">
              <a:lnSpc>
                <a:spcPct val="110000"/>
              </a:lnSpc>
              <a:buNone/>
              <a:defRPr/>
            </a:pPr>
            <a:r>
              <a:rPr lang="en-US" sz="1500" dirty="0"/>
              <a:t>●</a:t>
            </a:r>
            <a:r>
              <a:rPr lang="ro-RO" sz="1500" b="1" dirty="0"/>
              <a:t> Site of RBC </a:t>
            </a:r>
            <a:r>
              <a:rPr lang="ro-RO" sz="1500" b="1" dirty="0" err="1"/>
              <a:t>destruction</a:t>
            </a:r>
            <a:r>
              <a:rPr lang="ro-RO" sz="1500" dirty="0"/>
              <a:t> (intravascular):</a:t>
            </a:r>
          </a:p>
          <a:p>
            <a:pPr lvl="1">
              <a:lnSpc>
                <a:spcPct val="110000"/>
              </a:lnSpc>
              <a:buFont typeface="Wingdings" panose="05000000000000000000" pitchFamily="2" charset="2"/>
              <a:buChar char="ü"/>
              <a:defRPr/>
            </a:pPr>
            <a:r>
              <a:rPr lang="en-US" sz="1500" dirty="0"/>
              <a:t>Increased concentration of free hemoglobin in the plasma</a:t>
            </a:r>
          </a:p>
          <a:p>
            <a:pPr lvl="1">
              <a:lnSpc>
                <a:spcPct val="110000"/>
              </a:lnSpc>
              <a:buFont typeface="Wingdings" panose="05000000000000000000" pitchFamily="2" charset="2"/>
              <a:buChar char="ü"/>
              <a:defRPr/>
            </a:pPr>
            <a:r>
              <a:rPr lang="en-US" sz="1500" dirty="0"/>
              <a:t>The presence of free hemoglobin in the urine (hemoglobinuria), which produces a red, heme-positive urine supernatant in association with red plasma. </a:t>
            </a:r>
            <a:endParaRPr lang="ro-RO" sz="1500" dirty="0"/>
          </a:p>
          <a:p>
            <a:pPr lvl="1">
              <a:lnSpc>
                <a:spcPct val="110000"/>
              </a:lnSpc>
              <a:buFont typeface="Wingdings" panose="05000000000000000000" pitchFamily="2" charset="2"/>
              <a:buChar char="ü"/>
              <a:defRPr/>
            </a:pPr>
            <a:r>
              <a:rPr lang="en-US" sz="1500" dirty="0"/>
              <a:t>The presence of hemosiderin in the urine (</a:t>
            </a:r>
            <a:r>
              <a:rPr lang="en-US" sz="1500" dirty="0" err="1"/>
              <a:t>hemosiderinuria</a:t>
            </a:r>
            <a:r>
              <a:rPr lang="en-US" sz="1500" dirty="0"/>
              <a:t>), which is a more chronic event.</a:t>
            </a:r>
            <a:endParaRPr lang="ro-RO" sz="1500" dirty="0"/>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a:solidFill>
            <a:srgbClr val="5180B2"/>
          </a:solidFill>
        </p:spPr>
      </p:pic>
      <p:sp>
        <p:nvSpPr>
          <p:cNvPr id="75" name="Rectangle 74">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E8500"/>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Result Interpretation of Coomb's Test">
            <a:extLst>
              <a:ext uri="{FF2B5EF4-FFF2-40B4-BE49-F238E27FC236}">
                <a16:creationId xmlns:a16="http://schemas.microsoft.com/office/drawing/2014/main" id="{E036FFE2-A041-468A-9093-0BE3B09553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6" r="-2" b="2243"/>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12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3D998-1129-4E74-9FD6-20396ABA51E7}"/>
              </a:ext>
            </a:extLst>
          </p:cNvPr>
          <p:cNvSpPr>
            <a:spLocks noGrp="1"/>
          </p:cNvSpPr>
          <p:nvPr>
            <p:ph idx="1"/>
          </p:nvPr>
        </p:nvSpPr>
        <p:spPr>
          <a:xfrm>
            <a:off x="1524000" y="3581400"/>
            <a:ext cx="9144000" cy="3276600"/>
          </a:xfrm>
        </p:spPr>
        <p:txBody>
          <a:bodyPr>
            <a:normAutofit fontScale="70000" lnSpcReduction="20000"/>
          </a:bodyPr>
          <a:lstStyle/>
          <a:p>
            <a:pPr marL="0" indent="0">
              <a:buNone/>
              <a:defRPr/>
            </a:pPr>
            <a:r>
              <a:rPr lang="en-US" sz="2400" b="1" dirty="0"/>
              <a:t>                                         </a:t>
            </a:r>
            <a:r>
              <a:rPr lang="en-US" sz="2400" b="1" dirty="0">
                <a:solidFill>
                  <a:srgbClr val="FF0000"/>
                </a:solidFill>
              </a:rPr>
              <a:t> </a:t>
            </a:r>
            <a:r>
              <a:rPr lang="en-US" sz="2400" b="1" dirty="0" err="1">
                <a:solidFill>
                  <a:srgbClr val="FF0000"/>
                </a:solidFill>
              </a:rPr>
              <a:t>Hypersplenism</a:t>
            </a:r>
            <a:endParaRPr lang="ro-RO" sz="2400" b="1" dirty="0">
              <a:solidFill>
                <a:srgbClr val="FF0000"/>
              </a:solidFill>
            </a:endParaRPr>
          </a:p>
          <a:p>
            <a:pPr>
              <a:defRPr/>
            </a:pPr>
            <a:r>
              <a:rPr lang="en-US" sz="2400" b="1" dirty="0"/>
              <a:t>varying, and usually mild, degrees of anemia</a:t>
            </a:r>
          </a:p>
          <a:p>
            <a:pPr>
              <a:defRPr/>
            </a:pPr>
            <a:r>
              <a:rPr lang="en-US" sz="2400" b="1" dirty="0"/>
              <a:t>thrombocytopenia, </a:t>
            </a:r>
          </a:p>
          <a:p>
            <a:pPr>
              <a:defRPr/>
            </a:pPr>
            <a:r>
              <a:rPr lang="en-US" sz="2400" b="1" dirty="0" err="1"/>
              <a:t>neutropenia</a:t>
            </a:r>
            <a:r>
              <a:rPr lang="en-US" sz="2400" b="1" dirty="0"/>
              <a:t> </a:t>
            </a:r>
            <a:endParaRPr lang="ro-RO" sz="2400" b="1" dirty="0"/>
          </a:p>
          <a:p>
            <a:pPr>
              <a:defRPr/>
            </a:pPr>
            <a:r>
              <a:rPr lang="en-US" sz="2400" b="1" dirty="0"/>
              <a:t>an enlarged spleen</a:t>
            </a:r>
            <a:endParaRPr lang="ro-RO" sz="2400" b="1" dirty="0"/>
          </a:p>
          <a:p>
            <a:pPr>
              <a:defRPr/>
            </a:pPr>
            <a:r>
              <a:rPr lang="ro-RO" sz="2400" b="1" dirty="0"/>
              <a:t>Hypercelular morphologic normal bone marow</a:t>
            </a:r>
          </a:p>
          <a:p>
            <a:pPr>
              <a:defRPr/>
            </a:pPr>
            <a:r>
              <a:rPr lang="ro-RO" sz="2400" b="1" dirty="0"/>
              <a:t>Splenectomy resolve cytopenia</a:t>
            </a:r>
          </a:p>
        </p:txBody>
      </p:sp>
      <p:sp>
        <p:nvSpPr>
          <p:cNvPr id="80899" name="TextBox 3">
            <a:extLst>
              <a:ext uri="{FF2B5EF4-FFF2-40B4-BE49-F238E27FC236}">
                <a16:creationId xmlns:a16="http://schemas.microsoft.com/office/drawing/2014/main" id="{ABEF0FB5-0DEF-4A60-A127-854D416D1F3E}"/>
              </a:ext>
            </a:extLst>
          </p:cNvPr>
          <p:cNvSpPr txBox="1">
            <a:spLocks noChangeArrowheads="1"/>
          </p:cNvSpPr>
          <p:nvPr/>
        </p:nvSpPr>
        <p:spPr bwMode="auto">
          <a:xfrm>
            <a:off x="1524000" y="0"/>
            <a:ext cx="90360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t>                            </a:t>
            </a:r>
          </a:p>
          <a:p>
            <a:pPr>
              <a:spcBef>
                <a:spcPct val="0"/>
              </a:spcBef>
              <a:buFontTx/>
              <a:buNone/>
            </a:pPr>
            <a:r>
              <a:rPr lang="en-US" altLang="en-US" sz="2400" b="1">
                <a:solidFill>
                  <a:srgbClr val="FF0000"/>
                </a:solidFill>
              </a:rPr>
              <a:t>                                 Hemolysis without anemia</a:t>
            </a:r>
          </a:p>
          <a:p>
            <a:pPr>
              <a:spcBef>
                <a:spcPct val="0"/>
              </a:spcBef>
              <a:buFontTx/>
              <a:buNone/>
            </a:pPr>
            <a:endParaRPr lang="en-US" altLang="en-US" sz="2400"/>
          </a:p>
          <a:p>
            <a:pPr>
              <a:spcBef>
                <a:spcPct val="0"/>
              </a:spcBef>
              <a:buFontTx/>
              <a:buNone/>
            </a:pPr>
            <a:r>
              <a:rPr lang="en-US" altLang="en-US" sz="2400"/>
              <a:t>-can be seen if the bone marrow capacity to increase RBC production is sufficient to overcome the anemia caused by the hemolysis.</a:t>
            </a:r>
          </a:p>
          <a:p>
            <a:pPr>
              <a:spcBef>
                <a:spcPct val="0"/>
              </a:spcBef>
              <a:buFontTx/>
              <a:buNone/>
            </a:pPr>
            <a:r>
              <a:rPr lang="en-US" altLang="en-US" sz="2400"/>
              <a:t>Despite a normal hemoglobin and hematocrit, hemolysis can still be detected from increased </a:t>
            </a:r>
            <a:r>
              <a:rPr lang="en-US" altLang="en-US" sz="2400" b="1"/>
              <a:t>reticulocytosis</a:t>
            </a:r>
            <a:r>
              <a:rPr lang="en-US" altLang="en-US" sz="2400"/>
              <a:t> and </a:t>
            </a:r>
            <a:r>
              <a:rPr lang="en-US" altLang="en-US" sz="2400" b="1"/>
              <a:t>serum LDH</a:t>
            </a:r>
            <a:r>
              <a:rPr lang="en-US" altLang="en-US" sz="2400"/>
              <a:t>, and concentrations, and </a:t>
            </a:r>
            <a:r>
              <a:rPr lang="en-US" altLang="en-US" sz="2400" b="1"/>
              <a:t>reduced serum haptoglobin</a:t>
            </a:r>
            <a:r>
              <a:rPr lang="en-US" altLang="en-US" sz="2400"/>
              <a:t>. </a:t>
            </a:r>
            <a:endParaRPr lang="ro-RO" alt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9B454A9E-E66B-4EFA-B7E6-27E5CD98A595}"/>
              </a:ext>
            </a:extLst>
          </p:cNvPr>
          <p:cNvSpPr>
            <a:spLocks noGrp="1" noChangeArrowheads="1"/>
          </p:cNvSpPr>
          <p:nvPr>
            <p:ph type="title"/>
          </p:nvPr>
        </p:nvSpPr>
        <p:spPr/>
        <p:txBody>
          <a:bodyPr/>
          <a:lstStyle/>
          <a:p>
            <a:r>
              <a:rPr lang="en-US" altLang="en-US" b="1"/>
              <a:t>Reticulocytosis without hemolysis</a:t>
            </a:r>
            <a:endParaRPr lang="ro-RO" altLang="en-US"/>
          </a:p>
        </p:txBody>
      </p:sp>
      <p:sp>
        <p:nvSpPr>
          <p:cNvPr id="3" name="Content Placeholder 2">
            <a:extLst>
              <a:ext uri="{FF2B5EF4-FFF2-40B4-BE49-F238E27FC236}">
                <a16:creationId xmlns:a16="http://schemas.microsoft.com/office/drawing/2014/main" id="{1A44C122-B9B9-49F9-B440-98C386F2BC97}"/>
              </a:ext>
            </a:extLst>
          </p:cNvPr>
          <p:cNvSpPr>
            <a:spLocks noGrp="1"/>
          </p:cNvSpPr>
          <p:nvPr>
            <p:ph idx="1"/>
          </p:nvPr>
        </p:nvSpPr>
        <p:spPr>
          <a:xfrm>
            <a:off x="1524000" y="1600200"/>
            <a:ext cx="9144000" cy="5257800"/>
          </a:xfrm>
        </p:spPr>
        <p:txBody>
          <a:bodyPr>
            <a:normAutofit/>
          </a:bodyPr>
          <a:lstStyle/>
          <a:p>
            <a:pPr marL="0" indent="0">
              <a:buNone/>
              <a:defRPr/>
            </a:pPr>
            <a:r>
              <a:rPr lang="en-US" dirty="0"/>
              <a:t>If the clinical picture is not fully consistent with hemolytic anemia or a specific cause of hemolysis cannot be identified, it may be appropriate to evaluate the patient for </a:t>
            </a:r>
            <a:r>
              <a:rPr lang="en-US" dirty="0">
                <a:solidFill>
                  <a:srgbClr val="FF0000"/>
                </a:solidFill>
              </a:rPr>
              <a:t>other causes of </a:t>
            </a:r>
            <a:r>
              <a:rPr lang="en-US" dirty="0" err="1">
                <a:solidFill>
                  <a:srgbClr val="FF0000"/>
                </a:solidFill>
              </a:rPr>
              <a:t>reticulocytosis</a:t>
            </a:r>
            <a:r>
              <a:rPr lang="en-US" dirty="0">
                <a:solidFill>
                  <a:srgbClr val="FF0000"/>
                </a:solidFill>
              </a:rPr>
              <a:t> </a:t>
            </a:r>
            <a:r>
              <a:rPr lang="en-US" dirty="0"/>
              <a:t>such as:</a:t>
            </a:r>
          </a:p>
          <a:p>
            <a:pPr marL="0" indent="0">
              <a:buNone/>
              <a:defRPr/>
            </a:pPr>
            <a:endParaRPr lang="en-US" dirty="0"/>
          </a:p>
          <a:p>
            <a:pPr marL="0" indent="0">
              <a:buNone/>
              <a:defRPr/>
            </a:pPr>
            <a:r>
              <a:rPr lang="en-US" dirty="0"/>
              <a:t>●Recovery from an episode of bleeding or ongoing bleeding.</a:t>
            </a:r>
          </a:p>
          <a:p>
            <a:pPr marL="0" indent="0">
              <a:buNone/>
              <a:defRPr/>
            </a:pPr>
            <a:r>
              <a:rPr lang="en-US" dirty="0"/>
              <a:t>●Repletion of iron, vitamin B12, or folate in a patient who was deficient.</a:t>
            </a:r>
          </a:p>
          <a:p>
            <a:pPr marL="0" indent="0">
              <a:buNone/>
              <a:defRPr/>
            </a:pPr>
            <a:r>
              <a:rPr lang="en-US" dirty="0"/>
              <a:t>●Administration of erythropoietin.</a:t>
            </a:r>
          </a:p>
          <a:p>
            <a:pPr marL="0" indent="0">
              <a:buNone/>
              <a:defRPr/>
            </a:pPr>
            <a:r>
              <a:rPr lang="en-US" dirty="0"/>
              <a:t>●Recovery from a bone marrow insult such as an infection (</a:t>
            </a:r>
            <a:r>
              <a:rPr lang="en-US" dirty="0" err="1"/>
              <a:t>eg</a:t>
            </a:r>
            <a:r>
              <a:rPr lang="en-US" dirty="0"/>
              <a:t>, parvovirus), medication, or alcohol.</a:t>
            </a:r>
          </a:p>
          <a:p>
            <a:pPr>
              <a:defRPr/>
            </a:pPr>
            <a:endParaRPr lang="ro-RO"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2485</Words>
  <Application>Microsoft Office PowerPoint</Application>
  <PresentationFormat>Ecran lat</PresentationFormat>
  <Paragraphs>256</Paragraphs>
  <Slides>53</Slides>
  <Notes>1</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53</vt:i4>
      </vt:variant>
    </vt:vector>
  </HeadingPairs>
  <TitlesOfParts>
    <vt:vector size="59" baseType="lpstr">
      <vt:lpstr>Arial</vt:lpstr>
      <vt:lpstr>Calibri</vt:lpstr>
      <vt:lpstr>MS Shell Dlg 2</vt:lpstr>
      <vt:lpstr>Wingdings</vt:lpstr>
      <vt:lpstr>Wingdings 3</vt:lpstr>
      <vt:lpstr>Madison</vt:lpstr>
      <vt:lpstr>Hematology  practical work no. 2       Asis. Univ. Dr. Pătrașcu Ana-Maria </vt:lpstr>
      <vt:lpstr>Prezentare PowerPoint</vt:lpstr>
      <vt:lpstr>Hemolytic anemia is defined as an anemic state due primarily to an increased rate of destruction of red blood cells, resulting in a RBC survival of less than 100 days. </vt:lpstr>
      <vt:lpstr>Extravascular hemolysis</vt:lpstr>
      <vt:lpstr>Intravascular hemolysis </vt:lpstr>
      <vt:lpstr>Diagosis of hemolytic anemia</vt:lpstr>
      <vt:lpstr>Prezentare PowerPoint</vt:lpstr>
      <vt:lpstr>Prezentare PowerPoint</vt:lpstr>
      <vt:lpstr>Reticulocytosis without hemolysis</vt:lpstr>
      <vt:lpstr>Hemolysis without reticulocytosis</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Case 1</vt:lpstr>
      <vt:lpstr>Case 1</vt:lpstr>
      <vt:lpstr>Case 1</vt:lpstr>
      <vt:lpstr>Case 1</vt:lpstr>
      <vt:lpstr>Case 1</vt:lpstr>
      <vt:lpstr>Case 1</vt:lpstr>
      <vt:lpstr>Case 1</vt:lpstr>
      <vt:lpstr>Case 1</vt:lpstr>
      <vt:lpstr>Case 1</vt:lpstr>
      <vt:lpstr>Case 1</vt:lpstr>
      <vt:lpstr>Case 1</vt:lpstr>
      <vt:lpstr>Case 2</vt:lpstr>
      <vt:lpstr>Case 2</vt:lpstr>
      <vt:lpstr>Case 2</vt:lpstr>
      <vt:lpstr>Case 2</vt:lpstr>
      <vt:lpstr>Case 2</vt:lpstr>
      <vt:lpstr>Case 2</vt:lpstr>
      <vt:lpstr>Case 2</vt:lpstr>
      <vt:lpstr>Case 3</vt:lpstr>
      <vt:lpstr>Case 3</vt:lpstr>
      <vt:lpstr>Case 3</vt:lpstr>
      <vt:lpstr>Case 3</vt:lpstr>
      <vt:lpstr>Case 3</vt:lpstr>
      <vt:lpstr>Case 3</vt:lpstr>
      <vt:lpstr>Case 3</vt:lpstr>
      <vt:lpstr>Case 3 </vt:lpstr>
      <vt:lpstr>Case 3</vt:lpstr>
      <vt:lpstr>Case 3: Anemia of Chronic Inflammation</vt:lpstr>
      <vt:lpstr>Case 3: Pathophysiology</vt:lpstr>
      <vt:lpstr>Case 3: Laboratory Abnormalities</vt:lpstr>
      <vt:lpstr>Case 3</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work no.2  Asis. Univ. Dr. Pătrașcu Ana-Maria </dc:title>
  <dc:creator>patrascuanamarya1@gmail.com</dc:creator>
  <cp:lastModifiedBy>patrascuanamarya1@gmail.com</cp:lastModifiedBy>
  <cp:revision>7</cp:revision>
  <dcterms:created xsi:type="dcterms:W3CDTF">2020-10-12T03:51:02Z</dcterms:created>
  <dcterms:modified xsi:type="dcterms:W3CDTF">2020-10-15T08:43:49Z</dcterms:modified>
</cp:coreProperties>
</file>