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72" r:id="rId3"/>
    <p:sldId id="286" r:id="rId4"/>
    <p:sldId id="330" r:id="rId5"/>
    <p:sldId id="332" r:id="rId6"/>
    <p:sldId id="333" r:id="rId7"/>
    <p:sldId id="334" r:id="rId8"/>
    <p:sldId id="335" r:id="rId9"/>
    <p:sldId id="336" r:id="rId10"/>
    <p:sldId id="260" r:id="rId11"/>
    <p:sldId id="288" r:id="rId12"/>
    <p:sldId id="289" r:id="rId13"/>
    <p:sldId id="290" r:id="rId14"/>
    <p:sldId id="291" r:id="rId15"/>
    <p:sldId id="292" r:id="rId16"/>
    <p:sldId id="294" r:id="rId17"/>
    <p:sldId id="295" r:id="rId18"/>
    <p:sldId id="262" r:id="rId19"/>
    <p:sldId id="280" r:id="rId20"/>
    <p:sldId id="278" r:id="rId21"/>
    <p:sldId id="279" r:id="rId22"/>
    <p:sldId id="296" r:id="rId23"/>
    <p:sldId id="300" r:id="rId24"/>
    <p:sldId id="297" r:id="rId25"/>
    <p:sldId id="301" r:id="rId26"/>
    <p:sldId id="298" r:id="rId27"/>
    <p:sldId id="267" r:id="rId28"/>
    <p:sldId id="268" r:id="rId29"/>
    <p:sldId id="269" r:id="rId30"/>
    <p:sldId id="299" r:id="rId31"/>
    <p:sldId id="257" r:id="rId32"/>
    <p:sldId id="302" r:id="rId33"/>
    <p:sldId id="270" r:id="rId34"/>
    <p:sldId id="303" r:id="rId35"/>
    <p:sldId id="304" r:id="rId36"/>
    <p:sldId id="306" r:id="rId37"/>
    <p:sldId id="305" r:id="rId38"/>
    <p:sldId id="308" r:id="rId39"/>
    <p:sldId id="309" r:id="rId40"/>
    <p:sldId id="310" r:id="rId41"/>
    <p:sldId id="312" r:id="rId42"/>
    <p:sldId id="311" r:id="rId43"/>
    <p:sldId id="313" r:id="rId44"/>
    <p:sldId id="314" r:id="rId45"/>
    <p:sldId id="315" r:id="rId46"/>
    <p:sldId id="316" r:id="rId47"/>
    <p:sldId id="317" r:id="rId48"/>
    <p:sldId id="318" r:id="rId49"/>
    <p:sldId id="319" r:id="rId50"/>
    <p:sldId id="320" r:id="rId51"/>
    <p:sldId id="321" r:id="rId52"/>
    <p:sldId id="324" r:id="rId53"/>
    <p:sldId id="327" r:id="rId54"/>
    <p:sldId id="338" r:id="rId55"/>
    <p:sldId id="339" r:id="rId56"/>
    <p:sldId id="33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60"/>
  </p:normalViewPr>
  <p:slideViewPr>
    <p:cSldViewPr snapToGrid="0">
      <p:cViewPr>
        <p:scale>
          <a:sx n="68" d="100"/>
          <a:sy n="68" d="100"/>
        </p:scale>
        <p:origin x="5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1945E-6B03-4AF0-B392-4A3BF30B459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BBB20C3-F480-4536-94E7-8276BAF5E31D}">
      <dgm:prSet/>
      <dgm:spPr/>
      <dgm:t>
        <a:bodyPr/>
        <a:lstStyle/>
        <a:p>
          <a:r>
            <a:rPr lang="en-GB" b="0" i="0" baseline="0"/>
            <a:t>Chromosomal abnormalities are found in the blasts in 70% of cases of AML and 90% of ALL</a:t>
          </a:r>
          <a:endParaRPr lang="en-US"/>
        </a:p>
      </dgm:t>
    </dgm:pt>
    <dgm:pt modelId="{0A50C6D9-D85C-459F-B89C-D710FA43B57A}" type="parTrans" cxnId="{C1EE5FFD-4850-4764-98E6-E9465CE97A1C}">
      <dgm:prSet/>
      <dgm:spPr/>
      <dgm:t>
        <a:bodyPr/>
        <a:lstStyle/>
        <a:p>
          <a:endParaRPr lang="en-US"/>
        </a:p>
      </dgm:t>
    </dgm:pt>
    <dgm:pt modelId="{2D383D0A-881D-4B1E-BE42-E7D891656948}" type="sibTrans" cxnId="{C1EE5FFD-4850-4764-98E6-E9465CE97A1C}">
      <dgm:prSet/>
      <dgm:spPr/>
      <dgm:t>
        <a:bodyPr/>
        <a:lstStyle/>
        <a:p>
          <a:endParaRPr lang="en-US"/>
        </a:p>
      </dgm:t>
    </dgm:pt>
    <dgm:pt modelId="{9E5F3A16-0583-4BF1-B281-089286484E34}">
      <dgm:prSet/>
      <dgm:spPr/>
      <dgm:t>
        <a:bodyPr/>
        <a:lstStyle/>
        <a:p>
          <a:r>
            <a:rPr lang="en-GB" b="0" i="0" baseline="0"/>
            <a:t>Important in the pathogenesis of the disease</a:t>
          </a:r>
          <a:endParaRPr lang="en-US"/>
        </a:p>
      </dgm:t>
    </dgm:pt>
    <dgm:pt modelId="{2D53E052-F98D-4F6A-99FF-B8FB61DE2E40}" type="parTrans" cxnId="{E246E755-45D0-40D5-9D4F-C7E6C55A9B72}">
      <dgm:prSet/>
      <dgm:spPr/>
      <dgm:t>
        <a:bodyPr/>
        <a:lstStyle/>
        <a:p>
          <a:endParaRPr lang="en-US"/>
        </a:p>
      </dgm:t>
    </dgm:pt>
    <dgm:pt modelId="{81910165-F6DB-4048-83FA-BF609BB29FB3}" type="sibTrans" cxnId="{E246E755-45D0-40D5-9D4F-C7E6C55A9B72}">
      <dgm:prSet/>
      <dgm:spPr/>
      <dgm:t>
        <a:bodyPr/>
        <a:lstStyle/>
        <a:p>
          <a:endParaRPr lang="en-US"/>
        </a:p>
      </dgm:t>
    </dgm:pt>
    <dgm:pt modelId="{D6B04F34-22F2-4E45-B23A-B5941DB5E6B1}">
      <dgm:prSet/>
      <dgm:spPr/>
      <dgm:t>
        <a:bodyPr/>
        <a:lstStyle/>
        <a:p>
          <a:r>
            <a:rPr lang="en-GB" b="0" i="0" baseline="0"/>
            <a:t>Important for diagnosis </a:t>
          </a:r>
          <a:endParaRPr lang="en-US"/>
        </a:p>
      </dgm:t>
    </dgm:pt>
    <dgm:pt modelId="{A7366697-4B34-4A33-A4F2-1A0D524899C2}" type="parTrans" cxnId="{88E655A3-FD98-4195-AF0C-DCFB77E54BB6}">
      <dgm:prSet/>
      <dgm:spPr/>
      <dgm:t>
        <a:bodyPr/>
        <a:lstStyle/>
        <a:p>
          <a:endParaRPr lang="en-US"/>
        </a:p>
      </dgm:t>
    </dgm:pt>
    <dgm:pt modelId="{1CCCBA51-D0E2-4964-873F-6674D147D858}" type="sibTrans" cxnId="{88E655A3-FD98-4195-AF0C-DCFB77E54BB6}">
      <dgm:prSet/>
      <dgm:spPr/>
      <dgm:t>
        <a:bodyPr/>
        <a:lstStyle/>
        <a:p>
          <a:endParaRPr lang="en-US"/>
        </a:p>
      </dgm:t>
    </dgm:pt>
    <dgm:pt modelId="{198A91F0-4E49-4A5E-98B4-8423EF84ECAD}">
      <dgm:prSet/>
      <dgm:spPr/>
      <dgm:t>
        <a:bodyPr/>
        <a:lstStyle/>
        <a:p>
          <a:r>
            <a:rPr lang="en-GB" b="0" i="0" baseline="0"/>
            <a:t>Prognostic implications</a:t>
          </a:r>
          <a:endParaRPr lang="en-US"/>
        </a:p>
      </dgm:t>
    </dgm:pt>
    <dgm:pt modelId="{3CEA3721-D6B6-4FD6-9FA1-E3466BDABD82}" type="parTrans" cxnId="{510E5C6A-9B30-45EB-90F8-29960421A5CA}">
      <dgm:prSet/>
      <dgm:spPr/>
      <dgm:t>
        <a:bodyPr/>
        <a:lstStyle/>
        <a:p>
          <a:endParaRPr lang="en-US"/>
        </a:p>
      </dgm:t>
    </dgm:pt>
    <dgm:pt modelId="{00655461-AA0A-4FE3-B7C6-B92991E350C3}" type="sibTrans" cxnId="{510E5C6A-9B30-45EB-90F8-29960421A5CA}">
      <dgm:prSet/>
      <dgm:spPr/>
      <dgm:t>
        <a:bodyPr/>
        <a:lstStyle/>
        <a:p>
          <a:endParaRPr lang="en-US"/>
        </a:p>
      </dgm:t>
    </dgm:pt>
    <dgm:pt modelId="{594A7245-ACBA-47AF-8FF2-CF3624E7A679}">
      <dgm:prSet/>
      <dgm:spPr/>
      <dgm:t>
        <a:bodyPr/>
        <a:lstStyle/>
        <a:p>
          <a:r>
            <a:rPr lang="en-GB" b="0" i="0" baseline="0"/>
            <a:t>Eg t(15;17) and M3 AML</a:t>
          </a:r>
          <a:endParaRPr lang="en-US"/>
        </a:p>
      </dgm:t>
    </dgm:pt>
    <dgm:pt modelId="{9089D04F-C675-43F8-861E-89D4F4F2DC71}" type="parTrans" cxnId="{7CDE4006-C6DB-4A14-99D2-82C1B8F2DA86}">
      <dgm:prSet/>
      <dgm:spPr/>
      <dgm:t>
        <a:bodyPr/>
        <a:lstStyle/>
        <a:p>
          <a:endParaRPr lang="en-US"/>
        </a:p>
      </dgm:t>
    </dgm:pt>
    <dgm:pt modelId="{5C3FE88B-83C6-429B-9744-FF8F5298605F}" type="sibTrans" cxnId="{7CDE4006-C6DB-4A14-99D2-82C1B8F2DA86}">
      <dgm:prSet/>
      <dgm:spPr/>
      <dgm:t>
        <a:bodyPr/>
        <a:lstStyle/>
        <a:p>
          <a:endParaRPr lang="en-US"/>
        </a:p>
      </dgm:t>
    </dgm:pt>
    <dgm:pt modelId="{8B53B599-7680-4877-9C20-939386ECA0F0}" type="pres">
      <dgm:prSet presAssocID="{78C1945E-6B03-4AF0-B392-4A3BF30B4595}" presName="outerComposite" presStyleCnt="0">
        <dgm:presLayoutVars>
          <dgm:chMax val="5"/>
          <dgm:dir/>
          <dgm:resizeHandles val="exact"/>
        </dgm:presLayoutVars>
      </dgm:prSet>
      <dgm:spPr/>
    </dgm:pt>
    <dgm:pt modelId="{EA196F43-31CE-4C39-8F23-CAB10E8A5055}" type="pres">
      <dgm:prSet presAssocID="{78C1945E-6B03-4AF0-B392-4A3BF30B4595}" presName="dummyMaxCanvas" presStyleCnt="0">
        <dgm:presLayoutVars/>
      </dgm:prSet>
      <dgm:spPr/>
    </dgm:pt>
    <dgm:pt modelId="{E6A91B12-E589-49E8-ADB7-41FA9D57EDB3}" type="pres">
      <dgm:prSet presAssocID="{78C1945E-6B03-4AF0-B392-4A3BF30B4595}" presName="FiveNodes_1" presStyleLbl="node1" presStyleIdx="0" presStyleCnt="5">
        <dgm:presLayoutVars>
          <dgm:bulletEnabled val="1"/>
        </dgm:presLayoutVars>
      </dgm:prSet>
      <dgm:spPr/>
    </dgm:pt>
    <dgm:pt modelId="{79D11F1D-FAAB-4A96-89DF-92B298FFE0FB}" type="pres">
      <dgm:prSet presAssocID="{78C1945E-6B03-4AF0-B392-4A3BF30B4595}" presName="FiveNodes_2" presStyleLbl="node1" presStyleIdx="1" presStyleCnt="5">
        <dgm:presLayoutVars>
          <dgm:bulletEnabled val="1"/>
        </dgm:presLayoutVars>
      </dgm:prSet>
      <dgm:spPr/>
    </dgm:pt>
    <dgm:pt modelId="{7336D9AA-BFCD-4C3A-BAC2-6F059C2351DD}" type="pres">
      <dgm:prSet presAssocID="{78C1945E-6B03-4AF0-B392-4A3BF30B4595}" presName="FiveNodes_3" presStyleLbl="node1" presStyleIdx="2" presStyleCnt="5">
        <dgm:presLayoutVars>
          <dgm:bulletEnabled val="1"/>
        </dgm:presLayoutVars>
      </dgm:prSet>
      <dgm:spPr/>
    </dgm:pt>
    <dgm:pt modelId="{2533C1F9-AD63-40D7-9565-54B344032759}" type="pres">
      <dgm:prSet presAssocID="{78C1945E-6B03-4AF0-B392-4A3BF30B4595}" presName="FiveNodes_4" presStyleLbl="node1" presStyleIdx="3" presStyleCnt="5">
        <dgm:presLayoutVars>
          <dgm:bulletEnabled val="1"/>
        </dgm:presLayoutVars>
      </dgm:prSet>
      <dgm:spPr/>
    </dgm:pt>
    <dgm:pt modelId="{DB1A3B47-76B5-427A-8867-14FB4587C470}" type="pres">
      <dgm:prSet presAssocID="{78C1945E-6B03-4AF0-B392-4A3BF30B4595}" presName="FiveNodes_5" presStyleLbl="node1" presStyleIdx="4" presStyleCnt="5">
        <dgm:presLayoutVars>
          <dgm:bulletEnabled val="1"/>
        </dgm:presLayoutVars>
      </dgm:prSet>
      <dgm:spPr/>
    </dgm:pt>
    <dgm:pt modelId="{A52E3EFB-3FFB-4201-9DF5-99F09B3C6225}" type="pres">
      <dgm:prSet presAssocID="{78C1945E-6B03-4AF0-B392-4A3BF30B4595}" presName="FiveConn_1-2" presStyleLbl="fgAccFollowNode1" presStyleIdx="0" presStyleCnt="4">
        <dgm:presLayoutVars>
          <dgm:bulletEnabled val="1"/>
        </dgm:presLayoutVars>
      </dgm:prSet>
      <dgm:spPr/>
    </dgm:pt>
    <dgm:pt modelId="{559A6992-1C42-4BC6-8629-58390F1BD1E3}" type="pres">
      <dgm:prSet presAssocID="{78C1945E-6B03-4AF0-B392-4A3BF30B4595}" presName="FiveConn_2-3" presStyleLbl="fgAccFollowNode1" presStyleIdx="1" presStyleCnt="4">
        <dgm:presLayoutVars>
          <dgm:bulletEnabled val="1"/>
        </dgm:presLayoutVars>
      </dgm:prSet>
      <dgm:spPr/>
    </dgm:pt>
    <dgm:pt modelId="{65A3D66A-D7FE-4430-99E8-E414D23DC48F}" type="pres">
      <dgm:prSet presAssocID="{78C1945E-6B03-4AF0-B392-4A3BF30B4595}" presName="FiveConn_3-4" presStyleLbl="fgAccFollowNode1" presStyleIdx="2" presStyleCnt="4">
        <dgm:presLayoutVars>
          <dgm:bulletEnabled val="1"/>
        </dgm:presLayoutVars>
      </dgm:prSet>
      <dgm:spPr/>
    </dgm:pt>
    <dgm:pt modelId="{F24C64FC-E8E5-4A43-A232-6C93A9D04828}" type="pres">
      <dgm:prSet presAssocID="{78C1945E-6B03-4AF0-B392-4A3BF30B4595}" presName="FiveConn_4-5" presStyleLbl="fgAccFollowNode1" presStyleIdx="3" presStyleCnt="4">
        <dgm:presLayoutVars>
          <dgm:bulletEnabled val="1"/>
        </dgm:presLayoutVars>
      </dgm:prSet>
      <dgm:spPr/>
    </dgm:pt>
    <dgm:pt modelId="{315064D7-01A0-46E1-A093-ADF0241EAFFB}" type="pres">
      <dgm:prSet presAssocID="{78C1945E-6B03-4AF0-B392-4A3BF30B4595}" presName="FiveNodes_1_text" presStyleLbl="node1" presStyleIdx="4" presStyleCnt="5">
        <dgm:presLayoutVars>
          <dgm:bulletEnabled val="1"/>
        </dgm:presLayoutVars>
      </dgm:prSet>
      <dgm:spPr/>
    </dgm:pt>
    <dgm:pt modelId="{00361C66-4DA1-48D1-8075-7CBD56D389EA}" type="pres">
      <dgm:prSet presAssocID="{78C1945E-6B03-4AF0-B392-4A3BF30B4595}" presName="FiveNodes_2_text" presStyleLbl="node1" presStyleIdx="4" presStyleCnt="5">
        <dgm:presLayoutVars>
          <dgm:bulletEnabled val="1"/>
        </dgm:presLayoutVars>
      </dgm:prSet>
      <dgm:spPr/>
    </dgm:pt>
    <dgm:pt modelId="{152206CF-3A06-4181-B188-5B6F9C959CCC}" type="pres">
      <dgm:prSet presAssocID="{78C1945E-6B03-4AF0-B392-4A3BF30B4595}" presName="FiveNodes_3_text" presStyleLbl="node1" presStyleIdx="4" presStyleCnt="5">
        <dgm:presLayoutVars>
          <dgm:bulletEnabled val="1"/>
        </dgm:presLayoutVars>
      </dgm:prSet>
      <dgm:spPr/>
    </dgm:pt>
    <dgm:pt modelId="{F0F0D42A-8C71-449C-A3B0-7BDCB67AEADB}" type="pres">
      <dgm:prSet presAssocID="{78C1945E-6B03-4AF0-B392-4A3BF30B4595}" presName="FiveNodes_4_text" presStyleLbl="node1" presStyleIdx="4" presStyleCnt="5">
        <dgm:presLayoutVars>
          <dgm:bulletEnabled val="1"/>
        </dgm:presLayoutVars>
      </dgm:prSet>
      <dgm:spPr/>
    </dgm:pt>
    <dgm:pt modelId="{4CF6448F-9159-43FD-A177-FBF157C02591}" type="pres">
      <dgm:prSet presAssocID="{78C1945E-6B03-4AF0-B392-4A3BF30B4595}" presName="FiveNodes_5_text" presStyleLbl="node1" presStyleIdx="4" presStyleCnt="5">
        <dgm:presLayoutVars>
          <dgm:bulletEnabled val="1"/>
        </dgm:presLayoutVars>
      </dgm:prSet>
      <dgm:spPr/>
    </dgm:pt>
  </dgm:ptLst>
  <dgm:cxnLst>
    <dgm:cxn modelId="{D6DA6D02-E215-41E4-BCB0-6494A3E94D4D}" type="presOf" srcId="{ABBB20C3-F480-4536-94E7-8276BAF5E31D}" destId="{E6A91B12-E589-49E8-ADB7-41FA9D57EDB3}" srcOrd="0" destOrd="0" presId="urn:microsoft.com/office/officeart/2005/8/layout/vProcess5"/>
    <dgm:cxn modelId="{7CDE4006-C6DB-4A14-99D2-82C1B8F2DA86}" srcId="{78C1945E-6B03-4AF0-B392-4A3BF30B4595}" destId="{594A7245-ACBA-47AF-8FF2-CF3624E7A679}" srcOrd="4" destOrd="0" parTransId="{9089D04F-C675-43F8-861E-89D4F4F2DC71}" sibTransId="{5C3FE88B-83C6-429B-9744-FF8F5298605F}"/>
    <dgm:cxn modelId="{DF0D7108-876D-4440-9C9C-A27B060AE023}" type="presOf" srcId="{198A91F0-4E49-4A5E-98B4-8423EF84ECAD}" destId="{2533C1F9-AD63-40D7-9565-54B344032759}" srcOrd="0" destOrd="0" presId="urn:microsoft.com/office/officeart/2005/8/layout/vProcess5"/>
    <dgm:cxn modelId="{A0E04D47-1E3F-4689-AEF0-6180A64595CB}" type="presOf" srcId="{9E5F3A16-0583-4BF1-B281-089286484E34}" destId="{00361C66-4DA1-48D1-8075-7CBD56D389EA}" srcOrd="1" destOrd="0" presId="urn:microsoft.com/office/officeart/2005/8/layout/vProcess5"/>
    <dgm:cxn modelId="{510E5C6A-9B30-45EB-90F8-29960421A5CA}" srcId="{78C1945E-6B03-4AF0-B392-4A3BF30B4595}" destId="{198A91F0-4E49-4A5E-98B4-8423EF84ECAD}" srcOrd="3" destOrd="0" parTransId="{3CEA3721-D6B6-4FD6-9FA1-E3466BDABD82}" sibTransId="{00655461-AA0A-4FE3-B7C6-B92991E350C3}"/>
    <dgm:cxn modelId="{0A45826D-3E11-4552-ACAE-B0E3D1E02BAA}" type="presOf" srcId="{ABBB20C3-F480-4536-94E7-8276BAF5E31D}" destId="{315064D7-01A0-46E1-A093-ADF0241EAFFB}" srcOrd="1" destOrd="0" presId="urn:microsoft.com/office/officeart/2005/8/layout/vProcess5"/>
    <dgm:cxn modelId="{E246E755-45D0-40D5-9D4F-C7E6C55A9B72}" srcId="{78C1945E-6B03-4AF0-B392-4A3BF30B4595}" destId="{9E5F3A16-0583-4BF1-B281-089286484E34}" srcOrd="1" destOrd="0" parTransId="{2D53E052-F98D-4F6A-99FF-B8FB61DE2E40}" sibTransId="{81910165-F6DB-4048-83FA-BF609BB29FB3}"/>
    <dgm:cxn modelId="{EEA31E82-7A65-4DAE-BF09-2985C4A1DA1D}" type="presOf" srcId="{D6B04F34-22F2-4E45-B23A-B5941DB5E6B1}" destId="{152206CF-3A06-4181-B188-5B6F9C959CCC}" srcOrd="1" destOrd="0" presId="urn:microsoft.com/office/officeart/2005/8/layout/vProcess5"/>
    <dgm:cxn modelId="{BEAC1F85-4A91-4860-9ED0-FA5C64F5C282}" type="presOf" srcId="{198A91F0-4E49-4A5E-98B4-8423EF84ECAD}" destId="{F0F0D42A-8C71-449C-A3B0-7BDCB67AEADB}" srcOrd="1" destOrd="0" presId="urn:microsoft.com/office/officeart/2005/8/layout/vProcess5"/>
    <dgm:cxn modelId="{AB662593-44A6-46B4-96CA-8AEFE7E8835D}" type="presOf" srcId="{9E5F3A16-0583-4BF1-B281-089286484E34}" destId="{79D11F1D-FAAB-4A96-89DF-92B298FFE0FB}" srcOrd="0" destOrd="0" presId="urn:microsoft.com/office/officeart/2005/8/layout/vProcess5"/>
    <dgm:cxn modelId="{88E655A3-FD98-4195-AF0C-DCFB77E54BB6}" srcId="{78C1945E-6B03-4AF0-B392-4A3BF30B4595}" destId="{D6B04F34-22F2-4E45-B23A-B5941DB5E6B1}" srcOrd="2" destOrd="0" parTransId="{A7366697-4B34-4A33-A4F2-1A0D524899C2}" sibTransId="{1CCCBA51-D0E2-4964-873F-6674D147D858}"/>
    <dgm:cxn modelId="{D45FE7A6-B61B-494A-8F41-58B35EEF9AE1}" type="presOf" srcId="{594A7245-ACBA-47AF-8FF2-CF3624E7A679}" destId="{DB1A3B47-76B5-427A-8867-14FB4587C470}" srcOrd="0" destOrd="0" presId="urn:microsoft.com/office/officeart/2005/8/layout/vProcess5"/>
    <dgm:cxn modelId="{8B59A1C0-3EFC-421A-89E9-9517B0E18BA2}" type="presOf" srcId="{00655461-AA0A-4FE3-B7C6-B92991E350C3}" destId="{F24C64FC-E8E5-4A43-A232-6C93A9D04828}" srcOrd="0" destOrd="0" presId="urn:microsoft.com/office/officeart/2005/8/layout/vProcess5"/>
    <dgm:cxn modelId="{0BB179C2-53AF-4E8E-990E-4F3439785F1C}" type="presOf" srcId="{D6B04F34-22F2-4E45-B23A-B5941DB5E6B1}" destId="{7336D9AA-BFCD-4C3A-BAC2-6F059C2351DD}" srcOrd="0" destOrd="0" presId="urn:microsoft.com/office/officeart/2005/8/layout/vProcess5"/>
    <dgm:cxn modelId="{31E6BDC9-E94C-42D1-BE5C-351042241573}" type="presOf" srcId="{78C1945E-6B03-4AF0-B392-4A3BF30B4595}" destId="{8B53B599-7680-4877-9C20-939386ECA0F0}" srcOrd="0" destOrd="0" presId="urn:microsoft.com/office/officeart/2005/8/layout/vProcess5"/>
    <dgm:cxn modelId="{0679D6D2-3E0F-4A0D-AC55-0BF66073B755}" type="presOf" srcId="{594A7245-ACBA-47AF-8FF2-CF3624E7A679}" destId="{4CF6448F-9159-43FD-A177-FBF157C02591}" srcOrd="1" destOrd="0" presId="urn:microsoft.com/office/officeart/2005/8/layout/vProcess5"/>
    <dgm:cxn modelId="{A00ECBF2-51B2-4DA0-9E2E-1C4AF8C32C9F}" type="presOf" srcId="{1CCCBA51-D0E2-4964-873F-6674D147D858}" destId="{65A3D66A-D7FE-4430-99E8-E414D23DC48F}" srcOrd="0" destOrd="0" presId="urn:microsoft.com/office/officeart/2005/8/layout/vProcess5"/>
    <dgm:cxn modelId="{DC2E69F7-1346-4F3A-BCC8-7DAE2AC8BC66}" type="presOf" srcId="{81910165-F6DB-4048-83FA-BF609BB29FB3}" destId="{559A6992-1C42-4BC6-8629-58390F1BD1E3}" srcOrd="0" destOrd="0" presId="urn:microsoft.com/office/officeart/2005/8/layout/vProcess5"/>
    <dgm:cxn modelId="{644A86FA-A5B3-42F1-A87A-28F7B96FB62C}" type="presOf" srcId="{2D383D0A-881D-4B1E-BE42-E7D891656948}" destId="{A52E3EFB-3FFB-4201-9DF5-99F09B3C6225}" srcOrd="0" destOrd="0" presId="urn:microsoft.com/office/officeart/2005/8/layout/vProcess5"/>
    <dgm:cxn modelId="{C1EE5FFD-4850-4764-98E6-E9465CE97A1C}" srcId="{78C1945E-6B03-4AF0-B392-4A3BF30B4595}" destId="{ABBB20C3-F480-4536-94E7-8276BAF5E31D}" srcOrd="0" destOrd="0" parTransId="{0A50C6D9-D85C-459F-B89C-D710FA43B57A}" sibTransId="{2D383D0A-881D-4B1E-BE42-E7D891656948}"/>
    <dgm:cxn modelId="{36D6EBF0-6384-44B3-BAE2-619910FEE94F}" type="presParOf" srcId="{8B53B599-7680-4877-9C20-939386ECA0F0}" destId="{EA196F43-31CE-4C39-8F23-CAB10E8A5055}" srcOrd="0" destOrd="0" presId="urn:microsoft.com/office/officeart/2005/8/layout/vProcess5"/>
    <dgm:cxn modelId="{FF82845E-F592-4C72-9198-6B2CFD80E911}" type="presParOf" srcId="{8B53B599-7680-4877-9C20-939386ECA0F0}" destId="{E6A91B12-E589-49E8-ADB7-41FA9D57EDB3}" srcOrd="1" destOrd="0" presId="urn:microsoft.com/office/officeart/2005/8/layout/vProcess5"/>
    <dgm:cxn modelId="{D9D8072E-2D2A-440B-A2E2-4158024ED976}" type="presParOf" srcId="{8B53B599-7680-4877-9C20-939386ECA0F0}" destId="{79D11F1D-FAAB-4A96-89DF-92B298FFE0FB}" srcOrd="2" destOrd="0" presId="urn:microsoft.com/office/officeart/2005/8/layout/vProcess5"/>
    <dgm:cxn modelId="{99EFD2AA-610D-4E4F-8653-71F8468C2ED0}" type="presParOf" srcId="{8B53B599-7680-4877-9C20-939386ECA0F0}" destId="{7336D9AA-BFCD-4C3A-BAC2-6F059C2351DD}" srcOrd="3" destOrd="0" presId="urn:microsoft.com/office/officeart/2005/8/layout/vProcess5"/>
    <dgm:cxn modelId="{00AD7141-5D3E-40CB-8C26-ACB8A9471F6E}" type="presParOf" srcId="{8B53B599-7680-4877-9C20-939386ECA0F0}" destId="{2533C1F9-AD63-40D7-9565-54B344032759}" srcOrd="4" destOrd="0" presId="urn:microsoft.com/office/officeart/2005/8/layout/vProcess5"/>
    <dgm:cxn modelId="{301C2199-4ED8-4394-AAC6-A78FF84626EF}" type="presParOf" srcId="{8B53B599-7680-4877-9C20-939386ECA0F0}" destId="{DB1A3B47-76B5-427A-8867-14FB4587C470}" srcOrd="5" destOrd="0" presId="urn:microsoft.com/office/officeart/2005/8/layout/vProcess5"/>
    <dgm:cxn modelId="{F0406E1E-369B-4D27-836D-05BDE43BDBE5}" type="presParOf" srcId="{8B53B599-7680-4877-9C20-939386ECA0F0}" destId="{A52E3EFB-3FFB-4201-9DF5-99F09B3C6225}" srcOrd="6" destOrd="0" presId="urn:microsoft.com/office/officeart/2005/8/layout/vProcess5"/>
    <dgm:cxn modelId="{B72A112F-087B-4E45-ABFC-7912A5DF6B37}" type="presParOf" srcId="{8B53B599-7680-4877-9C20-939386ECA0F0}" destId="{559A6992-1C42-4BC6-8629-58390F1BD1E3}" srcOrd="7" destOrd="0" presId="urn:microsoft.com/office/officeart/2005/8/layout/vProcess5"/>
    <dgm:cxn modelId="{A8D18106-05F1-468E-A02A-406931B9FC9E}" type="presParOf" srcId="{8B53B599-7680-4877-9C20-939386ECA0F0}" destId="{65A3D66A-D7FE-4430-99E8-E414D23DC48F}" srcOrd="8" destOrd="0" presId="urn:microsoft.com/office/officeart/2005/8/layout/vProcess5"/>
    <dgm:cxn modelId="{17E6F6FF-85B5-4D2C-BCC3-847F1590F2CC}" type="presParOf" srcId="{8B53B599-7680-4877-9C20-939386ECA0F0}" destId="{F24C64FC-E8E5-4A43-A232-6C93A9D04828}" srcOrd="9" destOrd="0" presId="urn:microsoft.com/office/officeart/2005/8/layout/vProcess5"/>
    <dgm:cxn modelId="{5A4975C1-ED0F-4637-8F62-0FE07DAA6606}" type="presParOf" srcId="{8B53B599-7680-4877-9C20-939386ECA0F0}" destId="{315064D7-01A0-46E1-A093-ADF0241EAFFB}" srcOrd="10" destOrd="0" presId="urn:microsoft.com/office/officeart/2005/8/layout/vProcess5"/>
    <dgm:cxn modelId="{86EB442E-677D-4979-ADB7-431E476975F8}" type="presParOf" srcId="{8B53B599-7680-4877-9C20-939386ECA0F0}" destId="{00361C66-4DA1-48D1-8075-7CBD56D389EA}" srcOrd="11" destOrd="0" presId="urn:microsoft.com/office/officeart/2005/8/layout/vProcess5"/>
    <dgm:cxn modelId="{150D6382-2104-458A-9E43-06280328234E}" type="presParOf" srcId="{8B53B599-7680-4877-9C20-939386ECA0F0}" destId="{152206CF-3A06-4181-B188-5B6F9C959CCC}" srcOrd="12" destOrd="0" presId="urn:microsoft.com/office/officeart/2005/8/layout/vProcess5"/>
    <dgm:cxn modelId="{816A598E-DCF5-4CC3-AE3A-684A635E5290}" type="presParOf" srcId="{8B53B599-7680-4877-9C20-939386ECA0F0}" destId="{F0F0D42A-8C71-449C-A3B0-7BDCB67AEADB}" srcOrd="13" destOrd="0" presId="urn:microsoft.com/office/officeart/2005/8/layout/vProcess5"/>
    <dgm:cxn modelId="{151E9ECE-83FD-4478-B8CD-E40C734D40AA}" type="presParOf" srcId="{8B53B599-7680-4877-9C20-939386ECA0F0}" destId="{4CF6448F-9159-43FD-A177-FBF157C025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91B12-E589-49E8-ADB7-41FA9D57EDB3}">
      <dsp:nvSpPr>
        <dsp:cNvPr id="0" name=""/>
        <dsp:cNvSpPr/>
      </dsp:nvSpPr>
      <dsp:spPr>
        <a:xfrm>
          <a:off x="0" y="0"/>
          <a:ext cx="4423407" cy="8507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Chromosomal abnormalities are found in the blasts in 70% of cases of AML and 90% of ALL</a:t>
          </a:r>
          <a:endParaRPr lang="en-US" sz="1600" kern="1200"/>
        </a:p>
      </dsp:txBody>
      <dsp:txXfrm>
        <a:off x="24917" y="24917"/>
        <a:ext cx="3405868" cy="800895"/>
      </dsp:txXfrm>
    </dsp:sp>
    <dsp:sp modelId="{79D11F1D-FAAB-4A96-89DF-92B298FFE0FB}">
      <dsp:nvSpPr>
        <dsp:cNvPr id="0" name=""/>
        <dsp:cNvSpPr/>
      </dsp:nvSpPr>
      <dsp:spPr>
        <a:xfrm>
          <a:off x="330319" y="968886"/>
          <a:ext cx="4423407" cy="850729"/>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Important in the pathogenesis of the disease</a:t>
          </a:r>
          <a:endParaRPr lang="en-US" sz="1600" kern="1200"/>
        </a:p>
      </dsp:txBody>
      <dsp:txXfrm>
        <a:off x="355236" y="993803"/>
        <a:ext cx="3490279" cy="800895"/>
      </dsp:txXfrm>
    </dsp:sp>
    <dsp:sp modelId="{7336D9AA-BFCD-4C3A-BAC2-6F059C2351DD}">
      <dsp:nvSpPr>
        <dsp:cNvPr id="0" name=""/>
        <dsp:cNvSpPr/>
      </dsp:nvSpPr>
      <dsp:spPr>
        <a:xfrm>
          <a:off x="660638" y="1937773"/>
          <a:ext cx="4423407" cy="85072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Important for diagnosis </a:t>
          </a:r>
          <a:endParaRPr lang="en-US" sz="1600" kern="1200"/>
        </a:p>
      </dsp:txBody>
      <dsp:txXfrm>
        <a:off x="685555" y="1962690"/>
        <a:ext cx="3490279" cy="800895"/>
      </dsp:txXfrm>
    </dsp:sp>
    <dsp:sp modelId="{2533C1F9-AD63-40D7-9565-54B344032759}">
      <dsp:nvSpPr>
        <dsp:cNvPr id="0" name=""/>
        <dsp:cNvSpPr/>
      </dsp:nvSpPr>
      <dsp:spPr>
        <a:xfrm>
          <a:off x="990958" y="2906659"/>
          <a:ext cx="4423407" cy="850729"/>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Prognostic implications</a:t>
          </a:r>
          <a:endParaRPr lang="en-US" sz="1600" kern="1200"/>
        </a:p>
      </dsp:txBody>
      <dsp:txXfrm>
        <a:off x="1015875" y="2931576"/>
        <a:ext cx="3490279" cy="800895"/>
      </dsp:txXfrm>
    </dsp:sp>
    <dsp:sp modelId="{DB1A3B47-76B5-427A-8867-14FB4587C470}">
      <dsp:nvSpPr>
        <dsp:cNvPr id="0" name=""/>
        <dsp:cNvSpPr/>
      </dsp:nvSpPr>
      <dsp:spPr>
        <a:xfrm>
          <a:off x="1321277" y="3875546"/>
          <a:ext cx="4423407" cy="85072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baseline="0"/>
            <a:t>Eg t(15;17) and M3 AML</a:t>
          </a:r>
          <a:endParaRPr lang="en-US" sz="1600" kern="1200"/>
        </a:p>
      </dsp:txBody>
      <dsp:txXfrm>
        <a:off x="1346194" y="3900463"/>
        <a:ext cx="3490279" cy="800895"/>
      </dsp:txXfrm>
    </dsp:sp>
    <dsp:sp modelId="{A52E3EFB-3FFB-4201-9DF5-99F09B3C6225}">
      <dsp:nvSpPr>
        <dsp:cNvPr id="0" name=""/>
        <dsp:cNvSpPr/>
      </dsp:nvSpPr>
      <dsp:spPr>
        <a:xfrm>
          <a:off x="3870433" y="621505"/>
          <a:ext cx="552974" cy="55297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994852" y="621505"/>
        <a:ext cx="304136" cy="416113"/>
      </dsp:txXfrm>
    </dsp:sp>
    <dsp:sp modelId="{559A6992-1C42-4BC6-8629-58390F1BD1E3}">
      <dsp:nvSpPr>
        <dsp:cNvPr id="0" name=""/>
        <dsp:cNvSpPr/>
      </dsp:nvSpPr>
      <dsp:spPr>
        <a:xfrm>
          <a:off x="4200752" y="1590391"/>
          <a:ext cx="552974" cy="55297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325171" y="1590391"/>
        <a:ext cx="304136" cy="416113"/>
      </dsp:txXfrm>
    </dsp:sp>
    <dsp:sp modelId="{65A3D66A-D7FE-4430-99E8-E414D23DC48F}">
      <dsp:nvSpPr>
        <dsp:cNvPr id="0" name=""/>
        <dsp:cNvSpPr/>
      </dsp:nvSpPr>
      <dsp:spPr>
        <a:xfrm>
          <a:off x="4531071" y="2545099"/>
          <a:ext cx="552974" cy="55297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655490" y="2545099"/>
        <a:ext cx="304136" cy="416113"/>
      </dsp:txXfrm>
    </dsp:sp>
    <dsp:sp modelId="{F24C64FC-E8E5-4A43-A232-6C93A9D04828}">
      <dsp:nvSpPr>
        <dsp:cNvPr id="0" name=""/>
        <dsp:cNvSpPr/>
      </dsp:nvSpPr>
      <dsp:spPr>
        <a:xfrm>
          <a:off x="4861391" y="3523438"/>
          <a:ext cx="552974" cy="55297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4985810" y="3523438"/>
        <a:ext cx="304136" cy="4161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6CAAE5-2637-42C1-9C59-3660C44D996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0F465208-049E-4397-B879-A320FA410A4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47BAF027-FFDA-4E20-8D21-563E15861412}" type="datetime1">
              <a:rPr lang="en-US"/>
              <a:pPr lvl="0"/>
              <a:t>10/27/2020</a:t>
            </a:fld>
            <a:endParaRPr lang="en-US"/>
          </a:p>
        </p:txBody>
      </p:sp>
      <p:sp>
        <p:nvSpPr>
          <p:cNvPr id="4" name="Slide Image Placeholder 3">
            <a:extLst>
              <a:ext uri="{FF2B5EF4-FFF2-40B4-BE49-F238E27FC236}">
                <a16:creationId xmlns:a16="http://schemas.microsoft.com/office/drawing/2014/main" id="{3DB00276-18BD-40FC-AEE4-B031CC67C471}"/>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A3D641D-6E87-4401-B328-444127B3E956}"/>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DE3317C-A306-4534-B079-4DDDD8AD9A0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CFAEA5A2-09F7-4CC9-A0D4-826032F0785F}"/>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4ED382C-8CFB-447B-B57B-081BBB7C070F}" type="slidenum">
              <a:t>‹#›</a:t>
            </a:fld>
            <a:endParaRPr lang="en-US"/>
          </a:p>
        </p:txBody>
      </p:sp>
    </p:spTree>
    <p:extLst>
      <p:ext uri="{BB962C8B-B14F-4D97-AF65-F5344CB8AC3E}">
        <p14:creationId xmlns:p14="http://schemas.microsoft.com/office/powerpoint/2010/main" val="407817781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a:xfrm>
            <a:off x="685800" y="1143000"/>
            <a:ext cx="5486400" cy="3086100"/>
          </a:xfrm>
        </p:spPr>
      </p:sp>
      <p:sp>
        <p:nvSpPr>
          <p:cNvPr id="3" name="Substituent note 2"/>
          <p:cNvSpPr>
            <a:spLocks noGrp="1"/>
          </p:cNvSpPr>
          <p:nvPr>
            <p:ph type="body" idx="1"/>
          </p:nvPr>
        </p:nvSpPr>
        <p:spPr/>
        <p:txBody>
          <a:bodyPr/>
          <a:lstStyle/>
          <a:p>
            <a:r>
              <a:rPr lang="ro-RO" dirty="0"/>
              <a:t>Eu nu am </a:t>
            </a:r>
            <a:r>
              <a:rPr lang="ro-RO" dirty="0" err="1"/>
              <a:t>facut</a:t>
            </a:r>
            <a:r>
              <a:rPr lang="ro-RO" dirty="0"/>
              <a:t> asta cu ei</a:t>
            </a:r>
          </a:p>
        </p:txBody>
      </p:sp>
      <p:sp>
        <p:nvSpPr>
          <p:cNvPr id="4" name="Substituent număr diapozitiv 3"/>
          <p:cNvSpPr>
            <a:spLocks noGrp="1"/>
          </p:cNvSpPr>
          <p:nvPr>
            <p:ph type="sldNum" sz="quarter" idx="5"/>
          </p:nvPr>
        </p:nvSpPr>
        <p:spPr/>
        <p:txBody>
          <a:bodyPr/>
          <a:lstStyle/>
          <a:p>
            <a:fld id="{54B8CD39-05D8-4A8E-B824-8DD9CA2173C6}" type="slidenum">
              <a:rPr lang="ro-RO" smtClean="0"/>
              <a:t>2</a:t>
            </a:fld>
            <a:endParaRPr lang="ro-RO"/>
          </a:p>
        </p:txBody>
      </p:sp>
    </p:spTree>
    <p:extLst>
      <p:ext uri="{BB962C8B-B14F-4D97-AF65-F5344CB8AC3E}">
        <p14:creationId xmlns:p14="http://schemas.microsoft.com/office/powerpoint/2010/main" val="54247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0B2A209-8549-447E-97BF-A24E08D80506}"/>
              </a:ext>
            </a:extLst>
          </p:cNvPr>
          <p:cNvSpPr>
            <a:spLocks noGrp="1" noRot="1" noChangeAspect="1" noChangeArrowheads="1" noTextEdit="1"/>
          </p:cNvSpPr>
          <p:nvPr>
            <p:ph type="sldImg"/>
          </p:nvPr>
        </p:nvSpPr>
        <p:spPr>
          <a:xfrm>
            <a:off x="685800" y="1143000"/>
            <a:ext cx="5486400" cy="3086100"/>
          </a:xfrm>
          <a:ln/>
        </p:spPr>
      </p:sp>
      <p:sp>
        <p:nvSpPr>
          <p:cNvPr id="45059" name="Notes Placeholder 2">
            <a:extLst>
              <a:ext uri="{FF2B5EF4-FFF2-40B4-BE49-F238E27FC236}">
                <a16:creationId xmlns:a16="http://schemas.microsoft.com/office/drawing/2014/main" id="{5999A60B-6205-49DF-8ED1-92DD77FCB7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45060" name="Slide Number Placeholder 3">
            <a:extLst>
              <a:ext uri="{FF2B5EF4-FFF2-40B4-BE49-F238E27FC236}">
                <a16:creationId xmlns:a16="http://schemas.microsoft.com/office/drawing/2014/main" id="{AE017273-2B48-4BA0-8A9E-33DEF380F7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F1E01-6D67-4195-BEF6-16F536819B95}" type="slidenum">
              <a:rPr lang="en-US" altLang="ro-RO"/>
              <a:pPr/>
              <a:t>44</a:t>
            </a:fld>
            <a:endParaRPr lang="en-US" altLang="ro-R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E72AA61-F69F-47A2-B6C7-90850DF7576B}"/>
              </a:ext>
            </a:extLst>
          </p:cNvPr>
          <p:cNvSpPr>
            <a:spLocks noGrp="1" noRot="1" noChangeAspect="1" noChangeArrowheads="1" noTextEdit="1"/>
          </p:cNvSpPr>
          <p:nvPr>
            <p:ph type="sldImg"/>
          </p:nvPr>
        </p:nvSpPr>
        <p:spPr>
          <a:xfrm>
            <a:off x="685800" y="1143000"/>
            <a:ext cx="5486400" cy="3086100"/>
          </a:xfrm>
          <a:ln/>
        </p:spPr>
      </p:sp>
      <p:sp>
        <p:nvSpPr>
          <p:cNvPr id="47107" name="Notes Placeholder 2">
            <a:extLst>
              <a:ext uri="{FF2B5EF4-FFF2-40B4-BE49-F238E27FC236}">
                <a16:creationId xmlns:a16="http://schemas.microsoft.com/office/drawing/2014/main" id="{F8C4C3F8-ACD1-4FF9-9BCC-77040DAE5F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47108" name="Slide Number Placeholder 3">
            <a:extLst>
              <a:ext uri="{FF2B5EF4-FFF2-40B4-BE49-F238E27FC236}">
                <a16:creationId xmlns:a16="http://schemas.microsoft.com/office/drawing/2014/main" id="{C254FE89-9B66-47DC-8000-854E92AAD0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33D4E2-6C0A-46F4-BEB3-EB2FB7ED7D52}" type="slidenum">
              <a:rPr lang="en-US" altLang="ro-RO"/>
              <a:pPr/>
              <a:t>45</a:t>
            </a:fld>
            <a:endParaRPr lang="en-US" altLang="ro-R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530F6C0-4E2C-4699-A2B6-5B1F5CE320A4}"/>
              </a:ext>
            </a:extLst>
          </p:cNvPr>
          <p:cNvSpPr>
            <a:spLocks noGrp="1" noRot="1" noChangeAspect="1" noChangeArrowheads="1" noTextEdit="1"/>
          </p:cNvSpPr>
          <p:nvPr>
            <p:ph type="sldImg"/>
          </p:nvPr>
        </p:nvSpPr>
        <p:spPr>
          <a:xfrm>
            <a:off x="685800" y="1143000"/>
            <a:ext cx="5486400" cy="3086100"/>
          </a:xfrm>
          <a:ln/>
        </p:spPr>
      </p:sp>
      <p:sp>
        <p:nvSpPr>
          <p:cNvPr id="49155" name="Notes Placeholder 2">
            <a:extLst>
              <a:ext uri="{FF2B5EF4-FFF2-40B4-BE49-F238E27FC236}">
                <a16:creationId xmlns:a16="http://schemas.microsoft.com/office/drawing/2014/main" id="{D4ED2040-C8AB-4242-84A6-AD3D1381CD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49156" name="Slide Number Placeholder 3">
            <a:extLst>
              <a:ext uri="{FF2B5EF4-FFF2-40B4-BE49-F238E27FC236}">
                <a16:creationId xmlns:a16="http://schemas.microsoft.com/office/drawing/2014/main" id="{32001561-15FD-4E3E-9AB0-A723F1AA57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D5B7AD-70C7-41DB-953E-577E4E53C40E}" type="slidenum">
              <a:rPr lang="en-US" altLang="ro-RO"/>
              <a:pPr/>
              <a:t>46</a:t>
            </a:fld>
            <a:endParaRPr lang="en-US" altLang="ro-R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8C021EB-C386-4A12-9FEB-778D9D22A2D3}"/>
              </a:ext>
            </a:extLst>
          </p:cNvPr>
          <p:cNvSpPr>
            <a:spLocks noGrp="1" noRot="1" noChangeAspect="1" noChangeArrowheads="1" noTextEdit="1"/>
          </p:cNvSpPr>
          <p:nvPr>
            <p:ph type="sldImg"/>
          </p:nvPr>
        </p:nvSpPr>
        <p:spPr>
          <a:xfrm>
            <a:off x="685800" y="1143000"/>
            <a:ext cx="5486400" cy="3086100"/>
          </a:xfrm>
          <a:ln/>
        </p:spPr>
      </p:sp>
      <p:sp>
        <p:nvSpPr>
          <p:cNvPr id="55299" name="Notes Placeholder 2">
            <a:extLst>
              <a:ext uri="{FF2B5EF4-FFF2-40B4-BE49-F238E27FC236}">
                <a16:creationId xmlns:a16="http://schemas.microsoft.com/office/drawing/2014/main" id="{89771834-E7EF-4608-9E24-9FD6564396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55300" name="Slide Number Placeholder 3">
            <a:extLst>
              <a:ext uri="{FF2B5EF4-FFF2-40B4-BE49-F238E27FC236}">
                <a16:creationId xmlns:a16="http://schemas.microsoft.com/office/drawing/2014/main" id="{EB8E96A5-9414-4186-9426-68282F21D7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FB02A9-7BFA-4B46-9DE1-C511934A5CF0}" type="slidenum">
              <a:rPr lang="en-US" altLang="ro-RO"/>
              <a:pPr/>
              <a:t>47</a:t>
            </a:fld>
            <a:endParaRPr lang="en-US" altLang="ro-R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9D86F13-EBB8-472B-B916-448708999737}"/>
              </a:ext>
            </a:extLst>
          </p:cNvPr>
          <p:cNvSpPr>
            <a:spLocks noGrp="1" noRot="1" noChangeAspect="1" noChangeArrowheads="1" noTextEdit="1"/>
          </p:cNvSpPr>
          <p:nvPr>
            <p:ph type="sldImg"/>
          </p:nvPr>
        </p:nvSpPr>
        <p:spPr>
          <a:xfrm>
            <a:off x="685800" y="1143000"/>
            <a:ext cx="5486400" cy="3086100"/>
          </a:xfrm>
          <a:ln/>
        </p:spPr>
      </p:sp>
      <p:sp>
        <p:nvSpPr>
          <p:cNvPr id="57347" name="Notes Placeholder 2">
            <a:extLst>
              <a:ext uri="{FF2B5EF4-FFF2-40B4-BE49-F238E27FC236}">
                <a16:creationId xmlns:a16="http://schemas.microsoft.com/office/drawing/2014/main" id="{F66AF226-7856-4CA3-9AF3-15606D6B9A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57348" name="Slide Number Placeholder 3">
            <a:extLst>
              <a:ext uri="{FF2B5EF4-FFF2-40B4-BE49-F238E27FC236}">
                <a16:creationId xmlns:a16="http://schemas.microsoft.com/office/drawing/2014/main" id="{CA161A9F-B61D-40BC-A0B6-FB3E45F64C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8F4124-B2E8-4365-8341-67466874529F}" type="slidenum">
              <a:rPr lang="en-US" altLang="ro-RO"/>
              <a:pPr/>
              <a:t>48</a:t>
            </a:fld>
            <a:endParaRPr lang="en-US" altLang="ro-R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5ADBC40-36DB-4F07-AE93-265A25D49F22}"/>
              </a:ext>
            </a:extLst>
          </p:cNvPr>
          <p:cNvSpPr>
            <a:spLocks noGrp="1" noRot="1" noChangeAspect="1" noChangeArrowheads="1" noTextEdit="1"/>
          </p:cNvSpPr>
          <p:nvPr>
            <p:ph type="sldImg"/>
          </p:nvPr>
        </p:nvSpPr>
        <p:spPr>
          <a:xfrm>
            <a:off x="685800" y="1143000"/>
            <a:ext cx="5486400" cy="3086100"/>
          </a:xfrm>
          <a:ln/>
        </p:spPr>
      </p:sp>
      <p:sp>
        <p:nvSpPr>
          <p:cNvPr id="59395" name="Notes Placeholder 2">
            <a:extLst>
              <a:ext uri="{FF2B5EF4-FFF2-40B4-BE49-F238E27FC236}">
                <a16:creationId xmlns:a16="http://schemas.microsoft.com/office/drawing/2014/main" id="{4EAD2991-6089-41FC-91DC-131DA22ECC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59396" name="Slide Number Placeholder 3">
            <a:extLst>
              <a:ext uri="{FF2B5EF4-FFF2-40B4-BE49-F238E27FC236}">
                <a16:creationId xmlns:a16="http://schemas.microsoft.com/office/drawing/2014/main" id="{189FF010-DE1F-45B8-8F80-FFE814274F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D850B-5B5E-4B85-8ABE-D78A73A20E66}" type="slidenum">
              <a:rPr lang="en-US" altLang="ro-RO"/>
              <a:pPr/>
              <a:t>49</a:t>
            </a:fld>
            <a:endParaRPr lang="en-US" altLang="ro-R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C8C1008-EC08-4853-BFD3-DDD90702ADAA}"/>
              </a:ext>
            </a:extLst>
          </p:cNvPr>
          <p:cNvSpPr>
            <a:spLocks noGrp="1" noRot="1" noChangeAspect="1" noChangeArrowheads="1" noTextEdit="1"/>
          </p:cNvSpPr>
          <p:nvPr>
            <p:ph type="sldImg"/>
          </p:nvPr>
        </p:nvSpPr>
        <p:spPr>
          <a:xfrm>
            <a:off x="685800" y="1143000"/>
            <a:ext cx="5486400" cy="3086100"/>
          </a:xfrm>
          <a:ln/>
        </p:spPr>
      </p:sp>
      <p:sp>
        <p:nvSpPr>
          <p:cNvPr id="63491" name="Notes Placeholder 2">
            <a:extLst>
              <a:ext uri="{FF2B5EF4-FFF2-40B4-BE49-F238E27FC236}">
                <a16:creationId xmlns:a16="http://schemas.microsoft.com/office/drawing/2014/main" id="{5C91AE03-F12F-4ECF-B178-C8F2E58CF7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63492" name="Slide Number Placeholder 3">
            <a:extLst>
              <a:ext uri="{FF2B5EF4-FFF2-40B4-BE49-F238E27FC236}">
                <a16:creationId xmlns:a16="http://schemas.microsoft.com/office/drawing/2014/main" id="{D9E2BB65-F1B4-480C-B1B6-A3DC20A22E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EEC909-3A6C-4BD8-B3CC-0870B5E92D3E}" type="slidenum">
              <a:rPr lang="en-US" altLang="ro-RO"/>
              <a:pPr/>
              <a:t>50</a:t>
            </a:fld>
            <a:endParaRPr lang="en-US" altLang="ro-R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769689D-9671-4945-8D6A-60B80EF24588}"/>
              </a:ext>
            </a:extLst>
          </p:cNvPr>
          <p:cNvSpPr>
            <a:spLocks noGrp="1" noRot="1" noChangeAspect="1" noChangeArrowheads="1" noTextEdit="1"/>
          </p:cNvSpPr>
          <p:nvPr>
            <p:ph type="sldImg"/>
          </p:nvPr>
        </p:nvSpPr>
        <p:spPr>
          <a:xfrm>
            <a:off x="685800" y="1143000"/>
            <a:ext cx="5486400" cy="3086100"/>
          </a:xfrm>
          <a:ln/>
        </p:spPr>
      </p:sp>
      <p:sp>
        <p:nvSpPr>
          <p:cNvPr id="65539" name="Notes Placeholder 2">
            <a:extLst>
              <a:ext uri="{FF2B5EF4-FFF2-40B4-BE49-F238E27FC236}">
                <a16:creationId xmlns:a16="http://schemas.microsoft.com/office/drawing/2014/main" id="{C449C46B-A3D0-4252-A06F-C13B49CD43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65540" name="Slide Number Placeholder 3">
            <a:extLst>
              <a:ext uri="{FF2B5EF4-FFF2-40B4-BE49-F238E27FC236}">
                <a16:creationId xmlns:a16="http://schemas.microsoft.com/office/drawing/2014/main" id="{13902583-401D-4AE4-937F-AEEA203C18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9B6659-BC61-45E4-B46E-907BAE713B1F}" type="slidenum">
              <a:rPr lang="en-US" altLang="ro-RO"/>
              <a:pPr/>
              <a:t>51</a:t>
            </a:fld>
            <a:endParaRPr lang="en-US" altLang="ro-R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465C933-497B-45EF-8019-70644ECBF9C5}"/>
              </a:ext>
            </a:extLst>
          </p:cNvPr>
          <p:cNvSpPr>
            <a:spLocks noGrp="1" noRot="1" noChangeAspect="1" noChangeArrowheads="1" noTextEdit="1"/>
          </p:cNvSpPr>
          <p:nvPr>
            <p:ph type="sldImg"/>
          </p:nvPr>
        </p:nvSpPr>
        <p:spPr>
          <a:xfrm>
            <a:off x="685800" y="1143000"/>
            <a:ext cx="5486400" cy="3086100"/>
          </a:xfrm>
          <a:ln/>
        </p:spPr>
      </p:sp>
      <p:sp>
        <p:nvSpPr>
          <p:cNvPr id="71683" name="Notes Placeholder 2">
            <a:extLst>
              <a:ext uri="{FF2B5EF4-FFF2-40B4-BE49-F238E27FC236}">
                <a16:creationId xmlns:a16="http://schemas.microsoft.com/office/drawing/2014/main" id="{7A9ADF57-CFA0-40C9-9603-EBF253F132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71684" name="Slide Number Placeholder 3">
            <a:extLst>
              <a:ext uri="{FF2B5EF4-FFF2-40B4-BE49-F238E27FC236}">
                <a16:creationId xmlns:a16="http://schemas.microsoft.com/office/drawing/2014/main" id="{3B199404-B806-4506-940C-C105AFC094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22DEC2-D0BD-4E3D-AF08-902894C8EAAF}" type="slidenum">
              <a:rPr lang="en-US" altLang="ro-RO"/>
              <a:pPr/>
              <a:t>52</a:t>
            </a:fld>
            <a:endParaRPr lang="en-US" altLang="ro-R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2DF21C3-B486-4AFB-9CB9-66452312544E}"/>
              </a:ext>
            </a:extLst>
          </p:cNvPr>
          <p:cNvSpPr>
            <a:spLocks noGrp="1" noRot="1" noChangeAspect="1" noChangeArrowheads="1" noTextEdit="1"/>
          </p:cNvSpPr>
          <p:nvPr>
            <p:ph type="sldImg"/>
          </p:nvPr>
        </p:nvSpPr>
        <p:spPr>
          <a:xfrm>
            <a:off x="685800" y="1143000"/>
            <a:ext cx="5486400" cy="3086100"/>
          </a:xfrm>
          <a:ln/>
        </p:spPr>
      </p:sp>
      <p:sp>
        <p:nvSpPr>
          <p:cNvPr id="77827" name="Notes Placeholder 2">
            <a:extLst>
              <a:ext uri="{FF2B5EF4-FFF2-40B4-BE49-F238E27FC236}">
                <a16:creationId xmlns:a16="http://schemas.microsoft.com/office/drawing/2014/main" id="{A39B89EB-C1D0-4552-B1B1-323E67D62B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77828" name="Slide Number Placeholder 3">
            <a:extLst>
              <a:ext uri="{FF2B5EF4-FFF2-40B4-BE49-F238E27FC236}">
                <a16:creationId xmlns:a16="http://schemas.microsoft.com/office/drawing/2014/main" id="{694AF2C5-A471-40B5-B4D4-10236816AB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D7FC7-342F-466D-85AE-9ED20E5EFE3F}" type="slidenum">
              <a:rPr lang="en-US" altLang="ro-RO"/>
              <a:pPr/>
              <a:t>53</a:t>
            </a:fld>
            <a:endParaRPr lang="en-US" alt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0190C55-2A35-4D3E-986C-205CFEDA375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334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83DD29-9DB0-49E0-9960-83B933EA78E0}" type="slidenum">
              <a:t>3</a:t>
            </a:fld>
            <a:endParaRPr lang="en-GB"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B2E4714E-C05B-412B-9366-75EBE995925F}"/>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A89BE168-1207-4806-9CF6-4775B0CB5D3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ADBC1D8-A791-4702-8EF9-FE6AAF7F74B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334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948DB4-2A46-43E2-B171-F00F9551E388}" type="slidenum">
              <a:t>10</a:t>
            </a:fld>
            <a:endParaRPr lang="en-GB"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A1527420-C5E5-4E2A-8185-27D27C5C0BB1}"/>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8C5151A1-15FF-42A5-A60C-B7254A7BFDCB}"/>
              </a:ext>
            </a:extLst>
          </p:cNvPr>
          <p:cNvSpPr txBox="1">
            <a:spLocks noGrp="1"/>
          </p:cNvSpPr>
          <p:nvPr>
            <p:ph type="body" sz="quarter" idx="1"/>
          </p:nvPr>
        </p:nvSpPr>
        <p:spPr/>
        <p:txBody>
          <a:bodyPr/>
          <a:lstStyle/>
          <a:p>
            <a:pPr lvl="0"/>
            <a:r>
              <a:rPr lang="en-GB"/>
              <a:t>ALL is the commonest from of leukaemia in childhood. Its incidence is highest between 3-7 years.</a:t>
            </a:r>
          </a:p>
          <a:p>
            <a:pPr lvl="0"/>
            <a:r>
              <a:rPr lang="en-GB"/>
              <a:t>There is a second peak in adults after the age of 40 years.</a:t>
            </a:r>
          </a:p>
          <a:p>
            <a:pPr lvl="0"/>
            <a:r>
              <a:rPr lang="en-GB"/>
              <a:t>AML is much more common in adults. 10% of childhood leukaemia.</a:t>
            </a:r>
          </a:p>
          <a:p>
            <a:pPr lvl="0"/>
            <a:r>
              <a:rPr lang="en-GB"/>
              <a:t>From an aetiological point of view there are no proven environmental factors</a:t>
            </a:r>
          </a:p>
          <a:p>
            <a:pPr lvl="0"/>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D0B0EEB-0B05-455F-BEFA-81B44BDA273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334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7E9897-6EA5-46DE-8FD2-8AD0898527FB}" type="slidenum">
              <a:t>16</a:t>
            </a:fld>
            <a:endParaRPr lang="en-GB" sz="1200" b="0" i="0" u="none" strike="noStrike" kern="1200" cap="none" spc="0" baseline="0">
              <a:solidFill>
                <a:srgbClr val="000000"/>
              </a:solidFill>
              <a:uFillTx/>
              <a:latin typeface="Times New Roman" pitchFamily="18"/>
            </a:endParaRPr>
          </a:p>
        </p:txBody>
      </p:sp>
      <p:sp>
        <p:nvSpPr>
          <p:cNvPr id="3" name="Rectangle 2">
            <a:extLst>
              <a:ext uri="{FF2B5EF4-FFF2-40B4-BE49-F238E27FC236}">
                <a16:creationId xmlns:a16="http://schemas.microsoft.com/office/drawing/2014/main" id="{092F09C7-8593-4DD9-AD23-D917F4361A14}"/>
              </a:ext>
            </a:extLst>
          </p:cNvPr>
          <p:cNvSpPr/>
          <p:nvPr/>
        </p:nvSpPr>
        <p:spPr>
          <a:xfrm>
            <a:off x="3979861" y="0"/>
            <a:ext cx="3043232" cy="465136"/>
          </a:xfrm>
          <a:prstGeom prst="rect">
            <a:avLst/>
          </a:pr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o-RO" sz="1800" b="0" i="0" u="none" strike="noStrike" kern="1200" cap="none" spc="0" baseline="0">
              <a:solidFill>
                <a:srgbClr val="000000"/>
              </a:solidFill>
              <a:uFillTx/>
              <a:latin typeface="Tahoma" pitchFamily="34"/>
            </a:endParaRPr>
          </a:p>
        </p:txBody>
      </p:sp>
      <p:sp>
        <p:nvSpPr>
          <p:cNvPr id="4" name="Rectangle 3">
            <a:extLst>
              <a:ext uri="{FF2B5EF4-FFF2-40B4-BE49-F238E27FC236}">
                <a16:creationId xmlns:a16="http://schemas.microsoft.com/office/drawing/2014/main" id="{2FB6AB5B-14B2-4E63-AC74-E12F41763CFD}"/>
              </a:ext>
            </a:extLst>
          </p:cNvPr>
          <p:cNvSpPr/>
          <p:nvPr/>
        </p:nvSpPr>
        <p:spPr>
          <a:xfrm>
            <a:off x="3979861" y="8843967"/>
            <a:ext cx="3043232" cy="465136"/>
          </a:xfrm>
          <a:prstGeom prst="rect">
            <a:avLst/>
          </a:prstGeom>
          <a:noFill/>
          <a:ln cap="flat">
            <a:noFill/>
            <a:prstDash val="solid"/>
          </a:ln>
        </p:spPr>
        <p:txBody>
          <a:bodyPr vert="horz" wrap="square" lIns="20811" tIns="0" rIns="20811" bIns="0" anchor="b" anchorCtr="0" compatLnSpc="1">
            <a:noAutofit/>
          </a:bodyPr>
          <a:lstStyle/>
          <a:p>
            <a:pPr marL="0" marR="0" lvl="0" indent="0" algn="r" defTabSz="83184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u-HU" sz="1100" b="0" i="1" u="none" strike="noStrike" kern="1200" cap="none" spc="0" baseline="0">
                <a:solidFill>
                  <a:srgbClr val="000000"/>
                </a:solidFill>
                <a:uFillTx/>
                <a:latin typeface="Times New Roman" pitchFamily="18"/>
              </a:rPr>
              <a:t>7</a:t>
            </a:r>
            <a:endParaRPr lang="hu-HU" sz="1100" b="0" i="1" u="none" strike="noStrike" kern="1200" cap="none" spc="0" baseline="0">
              <a:solidFill>
                <a:srgbClr val="000000"/>
              </a:solidFill>
              <a:uFillTx/>
              <a:latin typeface="Times New Roman CE" pitchFamily="18"/>
            </a:endParaRPr>
          </a:p>
        </p:txBody>
      </p:sp>
      <p:sp>
        <p:nvSpPr>
          <p:cNvPr id="5" name="Rectangle 4">
            <a:extLst>
              <a:ext uri="{FF2B5EF4-FFF2-40B4-BE49-F238E27FC236}">
                <a16:creationId xmlns:a16="http://schemas.microsoft.com/office/drawing/2014/main" id="{26F5E956-97E5-4E33-B85A-20AA6CFE3682}"/>
              </a:ext>
            </a:extLst>
          </p:cNvPr>
          <p:cNvSpPr/>
          <p:nvPr/>
        </p:nvSpPr>
        <p:spPr>
          <a:xfrm>
            <a:off x="0" y="8843967"/>
            <a:ext cx="3043242" cy="465136"/>
          </a:xfrm>
          <a:prstGeom prst="rect">
            <a:avLst/>
          </a:pr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o-RO" sz="1800" b="0" i="0" u="none" strike="noStrike" kern="1200" cap="none" spc="0" baseline="0">
              <a:solidFill>
                <a:srgbClr val="000000"/>
              </a:solidFill>
              <a:uFillTx/>
              <a:latin typeface="Tahoma" pitchFamily="34"/>
            </a:endParaRPr>
          </a:p>
        </p:txBody>
      </p:sp>
      <p:sp>
        <p:nvSpPr>
          <p:cNvPr id="6" name="Rectangle 5">
            <a:extLst>
              <a:ext uri="{FF2B5EF4-FFF2-40B4-BE49-F238E27FC236}">
                <a16:creationId xmlns:a16="http://schemas.microsoft.com/office/drawing/2014/main" id="{5FE69F69-6C77-49AC-88BA-E2AF42F9F763}"/>
              </a:ext>
            </a:extLst>
          </p:cNvPr>
          <p:cNvSpPr/>
          <p:nvPr/>
        </p:nvSpPr>
        <p:spPr>
          <a:xfrm>
            <a:off x="0" y="0"/>
            <a:ext cx="3043242" cy="465136"/>
          </a:xfrm>
          <a:prstGeom prst="rect">
            <a:avLst/>
          </a:pr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o-RO" sz="1800" b="0" i="0" u="none" strike="noStrike" kern="1200" cap="none" spc="0" baseline="0">
              <a:solidFill>
                <a:srgbClr val="000000"/>
              </a:solidFill>
              <a:uFillTx/>
              <a:latin typeface="Tahoma" pitchFamily="34"/>
            </a:endParaRPr>
          </a:p>
        </p:txBody>
      </p:sp>
      <p:sp>
        <p:nvSpPr>
          <p:cNvPr id="7" name="Rectangle 6">
            <a:extLst>
              <a:ext uri="{FF2B5EF4-FFF2-40B4-BE49-F238E27FC236}">
                <a16:creationId xmlns:a16="http://schemas.microsoft.com/office/drawing/2014/main" id="{9CF8FDF2-FF49-4146-A1FF-32D5808DC8A5}"/>
              </a:ext>
            </a:extLst>
          </p:cNvPr>
          <p:cNvSpPr txBox="1">
            <a:spLocks noGrp="1"/>
          </p:cNvSpPr>
          <p:nvPr>
            <p:ph type="body" sz="quarter" idx="1"/>
          </p:nvPr>
        </p:nvSpPr>
        <p:spPr>
          <a:xfrm>
            <a:off x="935038" y="4422779"/>
            <a:ext cx="5146672" cy="4189415"/>
          </a:xfrm>
        </p:spPr>
        <p:txBody>
          <a:bodyPr lIns="98846" tIns="48554" rIns="98846" bIns="48554"/>
          <a:lstStyle/>
          <a:p>
            <a:endParaRPr lang="en-US"/>
          </a:p>
        </p:txBody>
      </p:sp>
      <p:sp>
        <p:nvSpPr>
          <p:cNvPr id="8" name="Slide Image Placeholder 7">
            <a:extLst>
              <a:ext uri="{FF2B5EF4-FFF2-40B4-BE49-F238E27FC236}">
                <a16:creationId xmlns:a16="http://schemas.microsoft.com/office/drawing/2014/main" id="{45B830DE-4491-47D9-87AF-D0A6D1CC795C}"/>
              </a:ext>
            </a:extLst>
          </p:cNvPr>
          <p:cNvSpPr>
            <a:spLocks noGrp="1" noRot="1" noChangeAspect="1"/>
          </p:cNvSpPr>
          <p:nvPr>
            <p:ph type="sldImg"/>
          </p:nvPr>
        </p:nvSpPr>
        <p:spPr>
          <a:xfrm>
            <a:off x="423863" y="704850"/>
            <a:ext cx="6175375" cy="3475038"/>
          </a:xfrm>
          <a:ln w="12701" cap="flat">
            <a:solidFill>
              <a:srgbClr val="000000"/>
            </a:solidFill>
            <a:prstDash val="soli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9A7FC8C-2D6B-4809-88EC-55C7E3EDC89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33446"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DF11BC-F92C-42C2-A5FF-42A36BD5D94E}" type="slidenum">
              <a:t>18</a:t>
            </a:fld>
            <a:endParaRPr lang="en-GB"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AD206B50-6CD4-4135-A41B-FD9082DBA3D1}"/>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2AB752C3-A44E-426C-B9CD-B38A850CAF0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01911E0-7381-4AB2-A1E5-1A04FC2CF21C}"/>
              </a:ext>
            </a:extLst>
          </p:cNvPr>
          <p:cNvSpPr>
            <a:spLocks noGrp="1" noRot="1" noChangeAspect="1" noChangeArrowheads="1" noTextEdit="1"/>
          </p:cNvSpPr>
          <p:nvPr>
            <p:ph type="sldImg"/>
          </p:nvPr>
        </p:nvSpPr>
        <p:spPr>
          <a:xfrm>
            <a:off x="685800" y="1143000"/>
            <a:ext cx="5486400" cy="3086100"/>
          </a:xfrm>
          <a:ln/>
        </p:spPr>
      </p:sp>
      <p:sp>
        <p:nvSpPr>
          <p:cNvPr id="6147" name="Notes Placeholder 2">
            <a:extLst>
              <a:ext uri="{FF2B5EF4-FFF2-40B4-BE49-F238E27FC236}">
                <a16:creationId xmlns:a16="http://schemas.microsoft.com/office/drawing/2014/main" id="{9297CEF6-6F61-42A3-BBC5-34521303C9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p:txBody>
      </p:sp>
      <p:sp>
        <p:nvSpPr>
          <p:cNvPr id="6148" name="Slide Number Placeholder 3">
            <a:extLst>
              <a:ext uri="{FF2B5EF4-FFF2-40B4-BE49-F238E27FC236}">
                <a16:creationId xmlns:a16="http://schemas.microsoft.com/office/drawing/2014/main" id="{7BD4FECA-A4F8-4F2F-90BB-A08AC82E0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0D8601-E534-411D-958C-7B2644F95A94}" type="slidenum">
              <a:rPr lang="en-US" altLang="ro-RO"/>
              <a:pPr/>
              <a:t>40</a:t>
            </a:fld>
            <a:endParaRPr lang="en-US" altLang="ro-R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CEB6151-87F9-43C9-90EB-DDCBCF5FC3EF}"/>
              </a:ext>
            </a:extLst>
          </p:cNvPr>
          <p:cNvSpPr>
            <a:spLocks noGrp="1" noRot="1" noChangeAspect="1" noChangeArrowheads="1" noTextEdit="1"/>
          </p:cNvSpPr>
          <p:nvPr>
            <p:ph type="sldImg"/>
          </p:nvPr>
        </p:nvSpPr>
        <p:spPr>
          <a:xfrm>
            <a:off x="685800" y="1143000"/>
            <a:ext cx="5486400" cy="3086100"/>
          </a:xfrm>
          <a:ln/>
        </p:spPr>
      </p:sp>
      <p:sp>
        <p:nvSpPr>
          <p:cNvPr id="11267" name="Notes Placeholder 2">
            <a:extLst>
              <a:ext uri="{FF2B5EF4-FFF2-40B4-BE49-F238E27FC236}">
                <a16:creationId xmlns:a16="http://schemas.microsoft.com/office/drawing/2014/main" id="{9D670B95-7895-4136-8DBD-3C0D61A0CA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11268" name="Slide Number Placeholder 3">
            <a:extLst>
              <a:ext uri="{FF2B5EF4-FFF2-40B4-BE49-F238E27FC236}">
                <a16:creationId xmlns:a16="http://schemas.microsoft.com/office/drawing/2014/main" id="{9D8CC550-34E7-492F-99B2-EB088F12EA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7D6F6B-CECF-4373-B2D9-94E23439B6BE}" type="slidenum">
              <a:rPr lang="en-US" altLang="ro-RO"/>
              <a:pPr/>
              <a:t>41</a:t>
            </a:fld>
            <a:endParaRPr lang="en-US" altLang="ro-R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58B5516-36D7-4042-8270-592FEBD2AFC1}"/>
              </a:ext>
            </a:extLst>
          </p:cNvPr>
          <p:cNvSpPr>
            <a:spLocks noGrp="1" noRot="1" noChangeAspect="1" noChangeArrowheads="1" noTextEdit="1"/>
          </p:cNvSpPr>
          <p:nvPr>
            <p:ph type="sldImg"/>
          </p:nvPr>
        </p:nvSpPr>
        <p:spPr>
          <a:xfrm>
            <a:off x="685800" y="1143000"/>
            <a:ext cx="5486400" cy="3086100"/>
          </a:xfrm>
          <a:ln/>
        </p:spPr>
      </p:sp>
      <p:sp>
        <p:nvSpPr>
          <p:cNvPr id="9219" name="Notes Placeholder 2">
            <a:extLst>
              <a:ext uri="{FF2B5EF4-FFF2-40B4-BE49-F238E27FC236}">
                <a16:creationId xmlns:a16="http://schemas.microsoft.com/office/drawing/2014/main" id="{E13AB75C-5AB2-4F43-A6D9-ED52D67DE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9220" name="Slide Number Placeholder 3">
            <a:extLst>
              <a:ext uri="{FF2B5EF4-FFF2-40B4-BE49-F238E27FC236}">
                <a16:creationId xmlns:a16="http://schemas.microsoft.com/office/drawing/2014/main" id="{0DAE7681-CFDC-49F4-A931-AF01F6F719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D184BB-C509-424F-AF7E-E1D5AEA80607}" type="slidenum">
              <a:rPr lang="en-US" altLang="ro-RO"/>
              <a:pPr/>
              <a:t>42</a:t>
            </a:fld>
            <a:endParaRPr lang="en-US" altLang="ro-RO"/>
          </a:p>
        </p:txBody>
      </p:sp>
    </p:spTree>
    <p:extLst>
      <p:ext uri="{BB962C8B-B14F-4D97-AF65-F5344CB8AC3E}">
        <p14:creationId xmlns:p14="http://schemas.microsoft.com/office/powerpoint/2010/main" val="192757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59D9FDC-062B-4035-BD18-E4D95629525D}"/>
              </a:ext>
            </a:extLst>
          </p:cNvPr>
          <p:cNvSpPr>
            <a:spLocks noGrp="1" noRot="1" noChangeAspect="1" noChangeArrowheads="1" noTextEdit="1"/>
          </p:cNvSpPr>
          <p:nvPr>
            <p:ph type="sldImg"/>
          </p:nvPr>
        </p:nvSpPr>
        <p:spPr>
          <a:xfrm>
            <a:off x="685800" y="1143000"/>
            <a:ext cx="5486400" cy="3086100"/>
          </a:xfrm>
          <a:ln/>
        </p:spPr>
      </p:sp>
      <p:sp>
        <p:nvSpPr>
          <p:cNvPr id="18435" name="Notes Placeholder 2">
            <a:extLst>
              <a:ext uri="{FF2B5EF4-FFF2-40B4-BE49-F238E27FC236}">
                <a16:creationId xmlns:a16="http://schemas.microsoft.com/office/drawing/2014/main" id="{4AF0F900-17B9-42E7-A085-C3D1834F9F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o-RO">
                <a:solidFill>
                  <a:srgbClr val="FFFF00"/>
                </a:solidFill>
              </a:rPr>
              <a:t>Case history</a:t>
            </a:r>
            <a:endParaRPr lang="ru-RU" altLang="ro-RO">
              <a:solidFill>
                <a:srgbClr val="FFFF00"/>
              </a:solidFill>
            </a:endParaRPr>
          </a:p>
          <a:p>
            <a:pPr eaLnBrk="1" hangingPunct="1"/>
            <a:endParaRPr lang="ru-RU" altLang="ro-RO"/>
          </a:p>
        </p:txBody>
      </p:sp>
      <p:sp>
        <p:nvSpPr>
          <p:cNvPr id="18436" name="Slide Number Placeholder 3">
            <a:extLst>
              <a:ext uri="{FF2B5EF4-FFF2-40B4-BE49-F238E27FC236}">
                <a16:creationId xmlns:a16="http://schemas.microsoft.com/office/drawing/2014/main" id="{BDBE7CBF-2138-427C-BDBE-D84383AC21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7CAD1B-3C15-4B6E-9C94-766CA6F82790}" type="slidenum">
              <a:rPr lang="en-US" altLang="ro-RO"/>
              <a:pPr/>
              <a:t>43</a:t>
            </a:fld>
            <a:endParaRPr lang="en-US" alt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9061-50A1-4D77-BF09-2305B2E834D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DFDBFF67-0247-48CE-ADC9-4926A8D3D90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83CBD22E-22A3-439A-9012-007AECA3CC49}"/>
              </a:ext>
            </a:extLst>
          </p:cNvPr>
          <p:cNvSpPr txBox="1">
            <a:spLocks noGrp="1"/>
          </p:cNvSpPr>
          <p:nvPr>
            <p:ph type="dt" sz="half" idx="7"/>
          </p:nvPr>
        </p:nvSpPr>
        <p:spPr/>
        <p:txBody>
          <a:bodyPr/>
          <a:lstStyle>
            <a:lvl1pPr>
              <a:defRPr/>
            </a:lvl1pPr>
          </a:lstStyle>
          <a:p>
            <a:pPr lvl="0"/>
            <a:fld id="{26B1F6B4-D365-43CA-B675-6F4EFB7ED63A}" type="datetime1">
              <a:rPr lang="en-US"/>
              <a:pPr lvl="0"/>
              <a:t>10/27/2020</a:t>
            </a:fld>
            <a:endParaRPr lang="en-US"/>
          </a:p>
        </p:txBody>
      </p:sp>
      <p:sp>
        <p:nvSpPr>
          <p:cNvPr id="5" name="Footer Placeholder 4">
            <a:extLst>
              <a:ext uri="{FF2B5EF4-FFF2-40B4-BE49-F238E27FC236}">
                <a16:creationId xmlns:a16="http://schemas.microsoft.com/office/drawing/2014/main" id="{5C95A281-DEC0-4ECF-BC79-48A8A8F3A71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A4D1597-63C3-4644-8F95-E98110AE227C}"/>
              </a:ext>
            </a:extLst>
          </p:cNvPr>
          <p:cNvSpPr txBox="1">
            <a:spLocks noGrp="1"/>
          </p:cNvSpPr>
          <p:nvPr>
            <p:ph type="sldNum" sz="quarter" idx="8"/>
          </p:nvPr>
        </p:nvSpPr>
        <p:spPr/>
        <p:txBody>
          <a:bodyPr/>
          <a:lstStyle>
            <a:lvl1pPr>
              <a:defRPr/>
            </a:lvl1pPr>
          </a:lstStyle>
          <a:p>
            <a:pPr lvl="0"/>
            <a:fld id="{9574CDFC-F0BA-4520-8FD3-2902C46D5C1A}" type="slidenum">
              <a:t>‹#›</a:t>
            </a:fld>
            <a:endParaRPr lang="en-US"/>
          </a:p>
        </p:txBody>
      </p:sp>
    </p:spTree>
    <p:extLst>
      <p:ext uri="{BB962C8B-B14F-4D97-AF65-F5344CB8AC3E}">
        <p14:creationId xmlns:p14="http://schemas.microsoft.com/office/powerpoint/2010/main" val="2981670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F410-DE5C-4881-8548-9790E3FCCF3B}"/>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FAB3860-8954-43C8-98CD-2C466D85C83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55C2D-31AB-4DCE-8BA3-BF27AD399FBD}"/>
              </a:ext>
            </a:extLst>
          </p:cNvPr>
          <p:cNvSpPr txBox="1">
            <a:spLocks noGrp="1"/>
          </p:cNvSpPr>
          <p:nvPr>
            <p:ph type="dt" sz="half" idx="7"/>
          </p:nvPr>
        </p:nvSpPr>
        <p:spPr/>
        <p:txBody>
          <a:bodyPr/>
          <a:lstStyle>
            <a:lvl1pPr>
              <a:defRPr/>
            </a:lvl1pPr>
          </a:lstStyle>
          <a:p>
            <a:pPr lvl="0"/>
            <a:fld id="{A468E595-4C86-4198-A3D5-5C0660F9BC23}" type="datetime1">
              <a:rPr lang="en-US"/>
              <a:pPr lvl="0"/>
              <a:t>10/27/2020</a:t>
            </a:fld>
            <a:endParaRPr lang="en-US"/>
          </a:p>
        </p:txBody>
      </p:sp>
      <p:sp>
        <p:nvSpPr>
          <p:cNvPr id="5" name="Footer Placeholder 4">
            <a:extLst>
              <a:ext uri="{FF2B5EF4-FFF2-40B4-BE49-F238E27FC236}">
                <a16:creationId xmlns:a16="http://schemas.microsoft.com/office/drawing/2014/main" id="{AE331DEE-810F-4819-B336-D9240E02461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A3934EF-7558-4A5A-9FF1-17EAE6E2912F}"/>
              </a:ext>
            </a:extLst>
          </p:cNvPr>
          <p:cNvSpPr txBox="1">
            <a:spLocks noGrp="1"/>
          </p:cNvSpPr>
          <p:nvPr>
            <p:ph type="sldNum" sz="quarter" idx="8"/>
          </p:nvPr>
        </p:nvSpPr>
        <p:spPr/>
        <p:txBody>
          <a:bodyPr/>
          <a:lstStyle>
            <a:lvl1pPr>
              <a:defRPr/>
            </a:lvl1pPr>
          </a:lstStyle>
          <a:p>
            <a:pPr lvl="0"/>
            <a:fld id="{8D242CD8-753E-4EB9-A1D4-155EC8835677}" type="slidenum">
              <a:t>‹#›</a:t>
            </a:fld>
            <a:endParaRPr lang="en-US"/>
          </a:p>
        </p:txBody>
      </p:sp>
    </p:spTree>
    <p:extLst>
      <p:ext uri="{BB962C8B-B14F-4D97-AF65-F5344CB8AC3E}">
        <p14:creationId xmlns:p14="http://schemas.microsoft.com/office/powerpoint/2010/main" val="1257909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D2332-1038-4B85-9764-1F7417142653}"/>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4E01760-97F4-4B75-9CFD-8D9620B388E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BFDDF-A8F5-47C8-8DF2-53979B782581}"/>
              </a:ext>
            </a:extLst>
          </p:cNvPr>
          <p:cNvSpPr txBox="1">
            <a:spLocks noGrp="1"/>
          </p:cNvSpPr>
          <p:nvPr>
            <p:ph type="dt" sz="half" idx="7"/>
          </p:nvPr>
        </p:nvSpPr>
        <p:spPr/>
        <p:txBody>
          <a:bodyPr/>
          <a:lstStyle>
            <a:lvl1pPr>
              <a:defRPr/>
            </a:lvl1pPr>
          </a:lstStyle>
          <a:p>
            <a:pPr lvl="0"/>
            <a:fld id="{64D7EE7C-946F-4FBB-B9E3-025379CA7831}" type="datetime1">
              <a:rPr lang="en-US"/>
              <a:pPr lvl="0"/>
              <a:t>10/27/2020</a:t>
            </a:fld>
            <a:endParaRPr lang="en-US"/>
          </a:p>
        </p:txBody>
      </p:sp>
      <p:sp>
        <p:nvSpPr>
          <p:cNvPr id="5" name="Footer Placeholder 4">
            <a:extLst>
              <a:ext uri="{FF2B5EF4-FFF2-40B4-BE49-F238E27FC236}">
                <a16:creationId xmlns:a16="http://schemas.microsoft.com/office/drawing/2014/main" id="{2E7818FB-2B27-48C9-80C8-9E42089C906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D7F6257-B4FE-4128-AEC5-A356AF3348DB}"/>
              </a:ext>
            </a:extLst>
          </p:cNvPr>
          <p:cNvSpPr txBox="1">
            <a:spLocks noGrp="1"/>
          </p:cNvSpPr>
          <p:nvPr>
            <p:ph type="sldNum" sz="quarter" idx="8"/>
          </p:nvPr>
        </p:nvSpPr>
        <p:spPr/>
        <p:txBody>
          <a:bodyPr/>
          <a:lstStyle>
            <a:lvl1pPr>
              <a:defRPr/>
            </a:lvl1pPr>
          </a:lstStyle>
          <a:p>
            <a:pPr lvl="0"/>
            <a:fld id="{9519FFB2-361E-4FD7-8617-4B5349196809}" type="slidenum">
              <a:t>‹#›</a:t>
            </a:fld>
            <a:endParaRPr lang="en-US"/>
          </a:p>
        </p:txBody>
      </p:sp>
    </p:spTree>
    <p:extLst>
      <p:ext uri="{BB962C8B-B14F-4D97-AF65-F5344CB8AC3E}">
        <p14:creationId xmlns:p14="http://schemas.microsoft.com/office/powerpoint/2010/main" val="3575821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4546-65EC-493A-935D-A940FB9A099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F246526-23EA-4776-BB02-C1CEC2D86E2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585BC-8319-496C-AD41-E3EA0A7CAC84}"/>
              </a:ext>
            </a:extLst>
          </p:cNvPr>
          <p:cNvSpPr txBox="1">
            <a:spLocks noGrp="1"/>
          </p:cNvSpPr>
          <p:nvPr>
            <p:ph type="dt" sz="half" idx="7"/>
          </p:nvPr>
        </p:nvSpPr>
        <p:spPr/>
        <p:txBody>
          <a:bodyPr/>
          <a:lstStyle>
            <a:lvl1pPr>
              <a:defRPr/>
            </a:lvl1pPr>
          </a:lstStyle>
          <a:p>
            <a:pPr lvl="0"/>
            <a:fld id="{FF30EC59-F8EB-4D7D-AB21-57F48A1575B5}" type="datetime1">
              <a:rPr lang="en-US"/>
              <a:pPr lvl="0"/>
              <a:t>10/27/2020</a:t>
            </a:fld>
            <a:endParaRPr lang="en-US"/>
          </a:p>
        </p:txBody>
      </p:sp>
      <p:sp>
        <p:nvSpPr>
          <p:cNvPr id="5" name="Footer Placeholder 4">
            <a:extLst>
              <a:ext uri="{FF2B5EF4-FFF2-40B4-BE49-F238E27FC236}">
                <a16:creationId xmlns:a16="http://schemas.microsoft.com/office/drawing/2014/main" id="{901BE8B4-14B1-4F9F-8B3C-560657E73D6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E9860F5-BDC8-4ADA-BEAE-F72C8D40FF8C}"/>
              </a:ext>
            </a:extLst>
          </p:cNvPr>
          <p:cNvSpPr txBox="1">
            <a:spLocks noGrp="1"/>
          </p:cNvSpPr>
          <p:nvPr>
            <p:ph type="sldNum" sz="quarter" idx="8"/>
          </p:nvPr>
        </p:nvSpPr>
        <p:spPr/>
        <p:txBody>
          <a:bodyPr/>
          <a:lstStyle>
            <a:lvl1pPr>
              <a:defRPr/>
            </a:lvl1pPr>
          </a:lstStyle>
          <a:p>
            <a:pPr lvl="0"/>
            <a:fld id="{AF76E068-593D-4AB8-9502-EF5638361734}" type="slidenum">
              <a:t>‹#›</a:t>
            </a:fld>
            <a:endParaRPr lang="en-US"/>
          </a:p>
        </p:txBody>
      </p:sp>
    </p:spTree>
    <p:extLst>
      <p:ext uri="{BB962C8B-B14F-4D97-AF65-F5344CB8AC3E}">
        <p14:creationId xmlns:p14="http://schemas.microsoft.com/office/powerpoint/2010/main" val="17966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BA701-0648-4D80-B66E-EE2DCF387EC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3F4723B7-2651-4101-B233-4D8991B4CCEE}"/>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0002DB8-1884-4A22-91A2-CD4A8C178020}"/>
              </a:ext>
            </a:extLst>
          </p:cNvPr>
          <p:cNvSpPr txBox="1">
            <a:spLocks noGrp="1"/>
          </p:cNvSpPr>
          <p:nvPr>
            <p:ph type="dt" sz="half" idx="7"/>
          </p:nvPr>
        </p:nvSpPr>
        <p:spPr/>
        <p:txBody>
          <a:bodyPr/>
          <a:lstStyle>
            <a:lvl1pPr>
              <a:defRPr/>
            </a:lvl1pPr>
          </a:lstStyle>
          <a:p>
            <a:pPr lvl="0"/>
            <a:fld id="{5F6B1F99-26E1-45F5-A1D8-F65D88F228C6}" type="datetime1">
              <a:rPr lang="en-US"/>
              <a:pPr lvl="0"/>
              <a:t>10/27/2020</a:t>
            </a:fld>
            <a:endParaRPr lang="en-US"/>
          </a:p>
        </p:txBody>
      </p:sp>
      <p:sp>
        <p:nvSpPr>
          <p:cNvPr id="5" name="Footer Placeholder 4">
            <a:extLst>
              <a:ext uri="{FF2B5EF4-FFF2-40B4-BE49-F238E27FC236}">
                <a16:creationId xmlns:a16="http://schemas.microsoft.com/office/drawing/2014/main" id="{8EE53098-9F41-4A80-93A7-2D75FB5D705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37D38B4-77AE-4E7A-BCA8-73436D2308AB}"/>
              </a:ext>
            </a:extLst>
          </p:cNvPr>
          <p:cNvSpPr txBox="1">
            <a:spLocks noGrp="1"/>
          </p:cNvSpPr>
          <p:nvPr>
            <p:ph type="sldNum" sz="quarter" idx="8"/>
          </p:nvPr>
        </p:nvSpPr>
        <p:spPr/>
        <p:txBody>
          <a:bodyPr/>
          <a:lstStyle>
            <a:lvl1pPr>
              <a:defRPr/>
            </a:lvl1pPr>
          </a:lstStyle>
          <a:p>
            <a:pPr lvl="0"/>
            <a:fld id="{8AB65D49-069E-4090-8614-46C9D180DF84}" type="slidenum">
              <a:t>‹#›</a:t>
            </a:fld>
            <a:endParaRPr lang="en-US"/>
          </a:p>
        </p:txBody>
      </p:sp>
    </p:spTree>
    <p:extLst>
      <p:ext uri="{BB962C8B-B14F-4D97-AF65-F5344CB8AC3E}">
        <p14:creationId xmlns:p14="http://schemas.microsoft.com/office/powerpoint/2010/main" val="2985729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CC34-BDA2-4E11-9605-29CF5D8BE20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ABBCD58-94F7-430F-A1C2-A9851011CB9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1225D-D607-4297-9351-09D70DAD22E8}"/>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9BBBC9-D682-4C6F-A802-7EE08FDAFDCA}"/>
              </a:ext>
            </a:extLst>
          </p:cNvPr>
          <p:cNvSpPr txBox="1">
            <a:spLocks noGrp="1"/>
          </p:cNvSpPr>
          <p:nvPr>
            <p:ph type="dt" sz="half" idx="7"/>
          </p:nvPr>
        </p:nvSpPr>
        <p:spPr/>
        <p:txBody>
          <a:bodyPr/>
          <a:lstStyle>
            <a:lvl1pPr>
              <a:defRPr/>
            </a:lvl1pPr>
          </a:lstStyle>
          <a:p>
            <a:pPr lvl="0"/>
            <a:fld id="{19AEDA3E-4832-4D66-8C7E-9B6D36DBCCE4}" type="datetime1">
              <a:rPr lang="en-US"/>
              <a:pPr lvl="0"/>
              <a:t>10/27/2020</a:t>
            </a:fld>
            <a:endParaRPr lang="en-US"/>
          </a:p>
        </p:txBody>
      </p:sp>
      <p:sp>
        <p:nvSpPr>
          <p:cNvPr id="6" name="Footer Placeholder 5">
            <a:extLst>
              <a:ext uri="{FF2B5EF4-FFF2-40B4-BE49-F238E27FC236}">
                <a16:creationId xmlns:a16="http://schemas.microsoft.com/office/drawing/2014/main" id="{FB6DC7E4-BFA9-4558-9280-95C821A07FBC}"/>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7CA75047-BB12-4702-864B-44D60FDE2A36}"/>
              </a:ext>
            </a:extLst>
          </p:cNvPr>
          <p:cNvSpPr txBox="1">
            <a:spLocks noGrp="1"/>
          </p:cNvSpPr>
          <p:nvPr>
            <p:ph type="sldNum" sz="quarter" idx="8"/>
          </p:nvPr>
        </p:nvSpPr>
        <p:spPr/>
        <p:txBody>
          <a:bodyPr/>
          <a:lstStyle>
            <a:lvl1pPr>
              <a:defRPr/>
            </a:lvl1pPr>
          </a:lstStyle>
          <a:p>
            <a:pPr lvl="0"/>
            <a:fld id="{01E4B915-4792-4D07-A27A-085D237508E9}" type="slidenum">
              <a:t>‹#›</a:t>
            </a:fld>
            <a:endParaRPr lang="en-US"/>
          </a:p>
        </p:txBody>
      </p:sp>
    </p:spTree>
    <p:extLst>
      <p:ext uri="{BB962C8B-B14F-4D97-AF65-F5344CB8AC3E}">
        <p14:creationId xmlns:p14="http://schemas.microsoft.com/office/powerpoint/2010/main" val="209317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FC47-7E8D-4D39-9780-E08A25AABC2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005ADFD-741B-409E-ABAB-0DAB7D415D55}"/>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BAC8963-102C-4DC8-90E1-B9552EBB0AE7}"/>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5715CF-1A68-4281-BD6F-F2C48125319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0FC9F4AA-9D09-48AA-81FA-32405F1CF4E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D2B12A-0871-43A9-9DA2-0BFD28964582}"/>
              </a:ext>
            </a:extLst>
          </p:cNvPr>
          <p:cNvSpPr txBox="1">
            <a:spLocks noGrp="1"/>
          </p:cNvSpPr>
          <p:nvPr>
            <p:ph type="dt" sz="half" idx="7"/>
          </p:nvPr>
        </p:nvSpPr>
        <p:spPr/>
        <p:txBody>
          <a:bodyPr/>
          <a:lstStyle>
            <a:lvl1pPr>
              <a:defRPr/>
            </a:lvl1pPr>
          </a:lstStyle>
          <a:p>
            <a:pPr lvl="0"/>
            <a:fld id="{F3D29938-D9A7-47AB-97BF-72D070221F5A}" type="datetime1">
              <a:rPr lang="en-US"/>
              <a:pPr lvl="0"/>
              <a:t>10/27/2020</a:t>
            </a:fld>
            <a:endParaRPr lang="en-US"/>
          </a:p>
        </p:txBody>
      </p:sp>
      <p:sp>
        <p:nvSpPr>
          <p:cNvPr id="8" name="Footer Placeholder 7">
            <a:extLst>
              <a:ext uri="{FF2B5EF4-FFF2-40B4-BE49-F238E27FC236}">
                <a16:creationId xmlns:a16="http://schemas.microsoft.com/office/drawing/2014/main" id="{791F12F0-5905-4005-9E03-65A289CC6EC9}"/>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A206BBC3-8BFF-4370-A2E4-957759BC6C02}"/>
              </a:ext>
            </a:extLst>
          </p:cNvPr>
          <p:cNvSpPr txBox="1">
            <a:spLocks noGrp="1"/>
          </p:cNvSpPr>
          <p:nvPr>
            <p:ph type="sldNum" sz="quarter" idx="8"/>
          </p:nvPr>
        </p:nvSpPr>
        <p:spPr/>
        <p:txBody>
          <a:bodyPr/>
          <a:lstStyle>
            <a:lvl1pPr>
              <a:defRPr/>
            </a:lvl1pPr>
          </a:lstStyle>
          <a:p>
            <a:pPr lvl="0"/>
            <a:fld id="{8EE46773-31E5-42D8-8718-7678C8A1D620}" type="slidenum">
              <a:t>‹#›</a:t>
            </a:fld>
            <a:endParaRPr lang="en-US"/>
          </a:p>
        </p:txBody>
      </p:sp>
    </p:spTree>
    <p:extLst>
      <p:ext uri="{BB962C8B-B14F-4D97-AF65-F5344CB8AC3E}">
        <p14:creationId xmlns:p14="http://schemas.microsoft.com/office/powerpoint/2010/main" val="1897951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6529-4605-4242-8D5C-39216592BF9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FE50AD13-E00D-4780-A6DC-8713A9834ED2}"/>
              </a:ext>
            </a:extLst>
          </p:cNvPr>
          <p:cNvSpPr txBox="1">
            <a:spLocks noGrp="1"/>
          </p:cNvSpPr>
          <p:nvPr>
            <p:ph type="dt" sz="half" idx="7"/>
          </p:nvPr>
        </p:nvSpPr>
        <p:spPr/>
        <p:txBody>
          <a:bodyPr/>
          <a:lstStyle>
            <a:lvl1pPr>
              <a:defRPr/>
            </a:lvl1pPr>
          </a:lstStyle>
          <a:p>
            <a:pPr lvl="0"/>
            <a:fld id="{7E7D5F8D-46C2-4033-B522-CF368F96D8EB}" type="datetime1">
              <a:rPr lang="en-US"/>
              <a:pPr lvl="0"/>
              <a:t>10/27/2020</a:t>
            </a:fld>
            <a:endParaRPr lang="en-US"/>
          </a:p>
        </p:txBody>
      </p:sp>
      <p:sp>
        <p:nvSpPr>
          <p:cNvPr id="4" name="Footer Placeholder 3">
            <a:extLst>
              <a:ext uri="{FF2B5EF4-FFF2-40B4-BE49-F238E27FC236}">
                <a16:creationId xmlns:a16="http://schemas.microsoft.com/office/drawing/2014/main" id="{F6E72175-2174-4D8B-A5E9-71E5F13161A0}"/>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62EFB35D-CF60-44A8-8E72-FC6A0CE6E7F1}"/>
              </a:ext>
            </a:extLst>
          </p:cNvPr>
          <p:cNvSpPr txBox="1">
            <a:spLocks noGrp="1"/>
          </p:cNvSpPr>
          <p:nvPr>
            <p:ph type="sldNum" sz="quarter" idx="8"/>
          </p:nvPr>
        </p:nvSpPr>
        <p:spPr/>
        <p:txBody>
          <a:bodyPr/>
          <a:lstStyle>
            <a:lvl1pPr>
              <a:defRPr/>
            </a:lvl1pPr>
          </a:lstStyle>
          <a:p>
            <a:pPr lvl="0"/>
            <a:fld id="{41810BF2-3667-4704-B8B2-684111450D91}" type="slidenum">
              <a:t>‹#›</a:t>
            </a:fld>
            <a:endParaRPr lang="en-US"/>
          </a:p>
        </p:txBody>
      </p:sp>
    </p:spTree>
    <p:extLst>
      <p:ext uri="{BB962C8B-B14F-4D97-AF65-F5344CB8AC3E}">
        <p14:creationId xmlns:p14="http://schemas.microsoft.com/office/powerpoint/2010/main" val="44082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BE9E3-F678-4513-BB3A-BF9C583F117D}"/>
              </a:ext>
            </a:extLst>
          </p:cNvPr>
          <p:cNvSpPr txBox="1">
            <a:spLocks noGrp="1"/>
          </p:cNvSpPr>
          <p:nvPr>
            <p:ph type="dt" sz="half" idx="7"/>
          </p:nvPr>
        </p:nvSpPr>
        <p:spPr/>
        <p:txBody>
          <a:bodyPr/>
          <a:lstStyle>
            <a:lvl1pPr>
              <a:defRPr/>
            </a:lvl1pPr>
          </a:lstStyle>
          <a:p>
            <a:pPr lvl="0"/>
            <a:fld id="{833765E8-2E42-405A-B3FE-051E5CD06D95}" type="datetime1">
              <a:rPr lang="en-US"/>
              <a:pPr lvl="0"/>
              <a:t>10/27/2020</a:t>
            </a:fld>
            <a:endParaRPr lang="en-US"/>
          </a:p>
        </p:txBody>
      </p:sp>
      <p:sp>
        <p:nvSpPr>
          <p:cNvPr id="3" name="Footer Placeholder 2">
            <a:extLst>
              <a:ext uri="{FF2B5EF4-FFF2-40B4-BE49-F238E27FC236}">
                <a16:creationId xmlns:a16="http://schemas.microsoft.com/office/drawing/2014/main" id="{B3E6AE04-4166-4CFF-835F-8272B63F5473}"/>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609BC3C2-0531-4F8A-B6FE-585384844C2E}"/>
              </a:ext>
            </a:extLst>
          </p:cNvPr>
          <p:cNvSpPr txBox="1">
            <a:spLocks noGrp="1"/>
          </p:cNvSpPr>
          <p:nvPr>
            <p:ph type="sldNum" sz="quarter" idx="8"/>
          </p:nvPr>
        </p:nvSpPr>
        <p:spPr/>
        <p:txBody>
          <a:bodyPr/>
          <a:lstStyle>
            <a:lvl1pPr>
              <a:defRPr/>
            </a:lvl1pPr>
          </a:lstStyle>
          <a:p>
            <a:pPr lvl="0"/>
            <a:fld id="{29B0D8AD-6E65-4F5A-8EC6-606D2A8FCD09}" type="slidenum">
              <a:t>‹#›</a:t>
            </a:fld>
            <a:endParaRPr lang="en-US"/>
          </a:p>
        </p:txBody>
      </p:sp>
    </p:spTree>
    <p:extLst>
      <p:ext uri="{BB962C8B-B14F-4D97-AF65-F5344CB8AC3E}">
        <p14:creationId xmlns:p14="http://schemas.microsoft.com/office/powerpoint/2010/main" val="1246565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3710-0473-4A7C-9CBE-A8975A2B4ED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3619E0A1-D62A-480C-A2B9-6194E92FA23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A9BA51-33BD-4A91-ACA0-2045F540717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D71D148-788D-440E-86A6-ED9EA6E5FCB7}"/>
              </a:ext>
            </a:extLst>
          </p:cNvPr>
          <p:cNvSpPr txBox="1">
            <a:spLocks noGrp="1"/>
          </p:cNvSpPr>
          <p:nvPr>
            <p:ph type="dt" sz="half" idx="7"/>
          </p:nvPr>
        </p:nvSpPr>
        <p:spPr/>
        <p:txBody>
          <a:bodyPr/>
          <a:lstStyle>
            <a:lvl1pPr>
              <a:defRPr/>
            </a:lvl1pPr>
          </a:lstStyle>
          <a:p>
            <a:pPr lvl="0"/>
            <a:fld id="{7F967843-6C8C-4E9A-A172-0ED393F7555C}" type="datetime1">
              <a:rPr lang="en-US"/>
              <a:pPr lvl="0"/>
              <a:t>10/27/2020</a:t>
            </a:fld>
            <a:endParaRPr lang="en-US"/>
          </a:p>
        </p:txBody>
      </p:sp>
      <p:sp>
        <p:nvSpPr>
          <p:cNvPr id="6" name="Footer Placeholder 5">
            <a:extLst>
              <a:ext uri="{FF2B5EF4-FFF2-40B4-BE49-F238E27FC236}">
                <a16:creationId xmlns:a16="http://schemas.microsoft.com/office/drawing/2014/main" id="{ADD6ADBC-76FC-4599-9A5F-79A0FD6122E0}"/>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4C5E960-E3FB-4AA0-88DF-E94C0609B400}"/>
              </a:ext>
            </a:extLst>
          </p:cNvPr>
          <p:cNvSpPr txBox="1">
            <a:spLocks noGrp="1"/>
          </p:cNvSpPr>
          <p:nvPr>
            <p:ph type="sldNum" sz="quarter" idx="8"/>
          </p:nvPr>
        </p:nvSpPr>
        <p:spPr/>
        <p:txBody>
          <a:bodyPr/>
          <a:lstStyle>
            <a:lvl1pPr>
              <a:defRPr/>
            </a:lvl1pPr>
          </a:lstStyle>
          <a:p>
            <a:pPr lvl="0"/>
            <a:fld id="{7CC639D5-6453-4B18-ACFF-BF4D2AB29FD1}" type="slidenum">
              <a:t>‹#›</a:t>
            </a:fld>
            <a:endParaRPr lang="en-US"/>
          </a:p>
        </p:txBody>
      </p:sp>
    </p:spTree>
    <p:extLst>
      <p:ext uri="{BB962C8B-B14F-4D97-AF65-F5344CB8AC3E}">
        <p14:creationId xmlns:p14="http://schemas.microsoft.com/office/powerpoint/2010/main" val="1661184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5E63-AF07-4CFD-A534-D1EBBE304D97}"/>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4069D32C-3CC1-4020-BFBE-445424AA02BF}"/>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AD311307-4FF0-46A8-A35B-596654C9F43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DDEE5AC-7B9C-4905-9C02-6397DA0DEE37}"/>
              </a:ext>
            </a:extLst>
          </p:cNvPr>
          <p:cNvSpPr txBox="1">
            <a:spLocks noGrp="1"/>
          </p:cNvSpPr>
          <p:nvPr>
            <p:ph type="dt" sz="half" idx="7"/>
          </p:nvPr>
        </p:nvSpPr>
        <p:spPr/>
        <p:txBody>
          <a:bodyPr/>
          <a:lstStyle>
            <a:lvl1pPr>
              <a:defRPr/>
            </a:lvl1pPr>
          </a:lstStyle>
          <a:p>
            <a:pPr lvl="0"/>
            <a:fld id="{12FC1990-98A5-4944-9FEB-E6765388CA7E}" type="datetime1">
              <a:rPr lang="en-US"/>
              <a:pPr lvl="0"/>
              <a:t>10/27/2020</a:t>
            </a:fld>
            <a:endParaRPr lang="en-US"/>
          </a:p>
        </p:txBody>
      </p:sp>
      <p:sp>
        <p:nvSpPr>
          <p:cNvPr id="6" name="Footer Placeholder 5">
            <a:extLst>
              <a:ext uri="{FF2B5EF4-FFF2-40B4-BE49-F238E27FC236}">
                <a16:creationId xmlns:a16="http://schemas.microsoft.com/office/drawing/2014/main" id="{A6EC3A1C-9B03-478A-BD04-60A5A6B1D65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0FD459F-8A86-43A3-B720-040287BE1DB2}"/>
              </a:ext>
            </a:extLst>
          </p:cNvPr>
          <p:cNvSpPr txBox="1">
            <a:spLocks noGrp="1"/>
          </p:cNvSpPr>
          <p:nvPr>
            <p:ph type="sldNum" sz="quarter" idx="8"/>
          </p:nvPr>
        </p:nvSpPr>
        <p:spPr/>
        <p:txBody>
          <a:bodyPr/>
          <a:lstStyle>
            <a:lvl1pPr>
              <a:defRPr/>
            </a:lvl1pPr>
          </a:lstStyle>
          <a:p>
            <a:pPr lvl="0"/>
            <a:fld id="{0D159707-5BA0-45D2-82B2-30F4485519E2}" type="slidenum">
              <a:t>‹#›</a:t>
            </a:fld>
            <a:endParaRPr lang="en-US"/>
          </a:p>
        </p:txBody>
      </p:sp>
    </p:spTree>
    <p:extLst>
      <p:ext uri="{BB962C8B-B14F-4D97-AF65-F5344CB8AC3E}">
        <p14:creationId xmlns:p14="http://schemas.microsoft.com/office/powerpoint/2010/main" val="1728158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9A94F9-8CEA-404A-A6BD-52E4091D864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307DF70D-73BE-4931-A8DB-ABBA4BD7B54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90F1E-D629-4A59-954B-57879DCFD84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BC9C04E1-9D82-4D62-8D5A-A613BA32AE3C}" type="datetime1">
              <a:rPr lang="en-US"/>
              <a:pPr lvl="0"/>
              <a:t>10/27/2020</a:t>
            </a:fld>
            <a:endParaRPr lang="en-US"/>
          </a:p>
        </p:txBody>
      </p:sp>
      <p:sp>
        <p:nvSpPr>
          <p:cNvPr id="5" name="Footer Placeholder 4">
            <a:extLst>
              <a:ext uri="{FF2B5EF4-FFF2-40B4-BE49-F238E27FC236}">
                <a16:creationId xmlns:a16="http://schemas.microsoft.com/office/drawing/2014/main" id="{A2E330E0-9E0C-4899-9A41-8D7C897DD29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74C735AB-5A30-4C84-A90D-B1E04498018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6B2ABF4-875C-484A-A048-282B0386348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22">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24">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26">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28">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3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Freeform: Shape 32">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5A6DB3B-33D1-43EA-AA5E-245BFC2C1F6E}"/>
              </a:ext>
            </a:extLst>
          </p:cNvPr>
          <p:cNvSpPr txBox="1">
            <a:spLocks noGrp="1"/>
          </p:cNvSpPr>
          <p:nvPr>
            <p:ph type="ctrTitle"/>
          </p:nvPr>
        </p:nvSpPr>
        <p:spPr>
          <a:xfrm>
            <a:off x="1116677" y="1834799"/>
            <a:ext cx="4248318" cy="1952947"/>
          </a:xfrm>
          <a:noFill/>
        </p:spPr>
        <p:txBody>
          <a:bodyPr anchor="ctr">
            <a:normAutofit/>
          </a:bodyPr>
          <a:lstStyle/>
          <a:p>
            <a:pPr lvl="0"/>
            <a:r>
              <a:rPr lang="hu-HU" sz="3600" dirty="0">
                <a:solidFill>
                  <a:srgbClr val="080808"/>
                </a:solidFill>
                <a:latin typeface="Comic Sans MS" pitchFamily="66"/>
              </a:rPr>
              <a:t>Practical work no.4</a:t>
            </a:r>
            <a:endParaRPr lang="en-US" sz="3600" dirty="0">
              <a:solidFill>
                <a:srgbClr val="080808"/>
              </a:solidFill>
            </a:endParaRPr>
          </a:p>
        </p:txBody>
      </p:sp>
      <p:sp>
        <p:nvSpPr>
          <p:cNvPr id="51" name="Isosceles Triangle 34">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36">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BBF5CE6D-7C83-4493-8956-06C24C5815C7}"/>
              </a:ext>
            </a:extLst>
          </p:cNvPr>
          <p:cNvSpPr txBox="1">
            <a:spLocks noGrp="1"/>
          </p:cNvSpPr>
          <p:nvPr>
            <p:ph type="title"/>
          </p:nvPr>
        </p:nvSpPr>
        <p:spPr>
          <a:xfrm>
            <a:off x="686834" y="1153572"/>
            <a:ext cx="3200400" cy="4461163"/>
          </a:xfrm>
        </p:spPr>
        <p:txBody>
          <a:bodyPr>
            <a:normAutofit/>
          </a:bodyPr>
          <a:lstStyle/>
          <a:p>
            <a:pPr lvl="0"/>
            <a:r>
              <a:rPr lang="en-GB" sz="4100">
                <a:solidFill>
                  <a:srgbClr val="FFFFFF"/>
                </a:solidFill>
              </a:rPr>
              <a:t>Epidemiology and Aetiology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3">
            <a:extLst>
              <a:ext uri="{FF2B5EF4-FFF2-40B4-BE49-F238E27FC236}">
                <a16:creationId xmlns:a16="http://schemas.microsoft.com/office/drawing/2014/main" id="{F62BDAD6-89A6-4E3D-A339-A5B45BC36D07}"/>
              </a:ext>
            </a:extLst>
          </p:cNvPr>
          <p:cNvSpPr txBox="1">
            <a:spLocks noGrp="1"/>
          </p:cNvSpPr>
          <p:nvPr>
            <p:ph idx="1"/>
          </p:nvPr>
        </p:nvSpPr>
        <p:spPr>
          <a:xfrm>
            <a:off x="4447308" y="591344"/>
            <a:ext cx="6906491" cy="5585619"/>
          </a:xfrm>
        </p:spPr>
        <p:txBody>
          <a:bodyPr anchor="ctr">
            <a:normAutofit/>
          </a:bodyPr>
          <a:lstStyle/>
          <a:p>
            <a:pPr lvl="0"/>
            <a:r>
              <a:rPr lang="en-GB" sz="1500" dirty="0"/>
              <a:t>ALL commoner in childhood with a peak age of 4 years</a:t>
            </a:r>
          </a:p>
          <a:p>
            <a:pPr lvl="0"/>
            <a:r>
              <a:rPr lang="en-GB" sz="1500" dirty="0"/>
              <a:t>AML commoner in adults</a:t>
            </a:r>
          </a:p>
          <a:p>
            <a:pPr lvl="0"/>
            <a:r>
              <a:rPr lang="en-GB" sz="1500" dirty="0"/>
              <a:t>Genetic / Constitutional</a:t>
            </a:r>
          </a:p>
          <a:p>
            <a:pPr lvl="1"/>
            <a:r>
              <a:rPr lang="en-GB" sz="1500" dirty="0"/>
              <a:t>Down’s syndrome</a:t>
            </a:r>
          </a:p>
          <a:p>
            <a:pPr lvl="1"/>
            <a:r>
              <a:rPr lang="en-GB" sz="1500" dirty="0"/>
              <a:t>Fanconi’s anaemia</a:t>
            </a:r>
          </a:p>
          <a:p>
            <a:pPr lvl="0"/>
            <a:r>
              <a:rPr lang="en-GB" sz="1500" dirty="0"/>
              <a:t>Acquired</a:t>
            </a:r>
          </a:p>
          <a:p>
            <a:pPr lvl="1"/>
            <a:r>
              <a:rPr lang="en-GB" sz="1500" dirty="0"/>
              <a:t>Myelodysplasia</a:t>
            </a:r>
          </a:p>
          <a:p>
            <a:pPr lvl="1"/>
            <a:r>
              <a:rPr lang="en-GB" sz="1500" dirty="0"/>
              <a:t>Chemotherapy/radiotherapy</a:t>
            </a:r>
          </a:p>
          <a:p>
            <a:pPr lvl="1"/>
            <a:r>
              <a:rPr lang="en-GB" sz="1500" dirty="0"/>
              <a:t>Chronic myeloproliferative disorders</a:t>
            </a:r>
          </a:p>
          <a:p>
            <a:pPr lvl="1"/>
            <a:r>
              <a:rPr lang="en-US" sz="1500" dirty="0"/>
              <a:t>Ionizing radiation exposure</a:t>
            </a:r>
          </a:p>
          <a:p>
            <a:pPr lvl="1"/>
            <a:r>
              <a:rPr lang="en-US" sz="1500" dirty="0"/>
              <a:t>Occupational chemical exposure : benzene</a:t>
            </a:r>
            <a:endParaRPr lang="en-GB" sz="1500" dirty="0"/>
          </a:p>
          <a:p>
            <a:pPr lvl="0"/>
            <a:r>
              <a:rPr lang="en-US" sz="1500" dirty="0"/>
              <a:t>Viral infection ( HTLV-1)</a:t>
            </a:r>
          </a:p>
          <a:p>
            <a:pPr lvl="0"/>
            <a:r>
              <a:rPr lang="en-US" sz="1500" dirty="0"/>
              <a:t>Immunological : hypogammaglobulinemia</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D2862-DFE7-4B95-9213-9B6256F8F458}"/>
              </a:ext>
            </a:extLst>
          </p:cNvPr>
          <p:cNvSpPr txBox="1">
            <a:spLocks noGrp="1"/>
          </p:cNvSpPr>
          <p:nvPr>
            <p:ph type="title"/>
          </p:nvPr>
        </p:nvSpPr>
        <p:spPr>
          <a:xfrm>
            <a:off x="838200" y="963877"/>
            <a:ext cx="3494362" cy="4930246"/>
          </a:xfrm>
        </p:spPr>
        <p:txBody>
          <a:bodyPr>
            <a:normAutofit/>
          </a:bodyPr>
          <a:lstStyle/>
          <a:p>
            <a:pPr lvl="0" algn="r"/>
            <a:r>
              <a:rPr lang="en-US" sz="3400" b="1">
                <a:solidFill>
                  <a:schemeClr val="accent1"/>
                </a:solidFill>
                <a:latin typeface="Droid Serif"/>
              </a:rPr>
              <a:t>Acute Leukemias</a:t>
            </a:r>
            <a:r>
              <a:rPr lang="en-US" sz="3400">
                <a:solidFill>
                  <a:schemeClr val="accent1"/>
                </a:solidFill>
                <a:latin typeface="Droid Serif"/>
              </a:rPr>
              <a:t> </a:t>
            </a:r>
            <a:r>
              <a:rPr lang="en-US" sz="3400" b="1">
                <a:solidFill>
                  <a:schemeClr val="accent1"/>
                </a:solidFill>
                <a:latin typeface="Droid Serif"/>
              </a:rPr>
              <a:t>Criteria</a:t>
            </a:r>
            <a:endParaRPr lang="en-US" sz="340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299BB1-F522-477E-9023-80EBD3B1B417}"/>
              </a:ext>
            </a:extLst>
          </p:cNvPr>
          <p:cNvSpPr txBox="1">
            <a:spLocks noGrp="1"/>
          </p:cNvSpPr>
          <p:nvPr>
            <p:ph idx="1"/>
          </p:nvPr>
        </p:nvSpPr>
        <p:spPr>
          <a:xfrm>
            <a:off x="4976031" y="963877"/>
            <a:ext cx="6377769" cy="4930246"/>
          </a:xfrm>
        </p:spPr>
        <p:txBody>
          <a:bodyPr anchor="ctr">
            <a:normAutofit/>
          </a:bodyPr>
          <a:lstStyle/>
          <a:p>
            <a:pPr marL="514350" lvl="0" indent="-514350">
              <a:buAutoNum type="arabicPeriod"/>
            </a:pPr>
            <a:r>
              <a:rPr lang="en-US" sz="2000">
                <a:latin typeface="Droid Serif"/>
              </a:rPr>
              <a:t>Acute leukemias are characterized by abnormal differentiation and proliferation of malignantly transformed hematopoietic blast cells.</a:t>
            </a:r>
          </a:p>
          <a:p>
            <a:pPr marL="514350" lvl="0" indent="-514350">
              <a:buAutoNum type="arabicPeriod"/>
            </a:pPr>
            <a:r>
              <a:rPr lang="en-US" sz="2000">
                <a:latin typeface="Droid Serif"/>
              </a:rPr>
              <a:t>These cells proliferate in the bone marrow and lead to the suppression of the normal cells.</a:t>
            </a:r>
          </a:p>
          <a:p>
            <a:pPr marL="514350" lvl="0" indent="-514350">
              <a:buAutoNum type="arabicPeriod"/>
            </a:pPr>
            <a:r>
              <a:rPr lang="en-US" sz="2000">
                <a:latin typeface="Droid Serif"/>
              </a:rPr>
              <a:t>These have little or no maturation and may see mainly blast cells.</a:t>
            </a:r>
          </a:p>
          <a:p>
            <a:pPr marL="514350" lvl="0" indent="-514350">
              <a:buAutoNum type="arabicPeriod"/>
            </a:pPr>
            <a:r>
              <a:rPr lang="en-US" sz="2000">
                <a:latin typeface="Droid Serif"/>
              </a:rPr>
              <a:t>Acute Leukemias are diagnosed on the percentage of blast cells in the bone marrow (30% or more blast cells are needed to classify the disorder as acute leukemia).</a:t>
            </a:r>
          </a:p>
          <a:p>
            <a:pPr marL="514350" lvl="0" indent="-514350">
              <a:buAutoNum type="arabicPeriod"/>
            </a:pPr>
            <a:r>
              <a:rPr lang="en-US" sz="2000">
                <a:latin typeface="Droid Serif"/>
              </a:rPr>
              <a:t>These leukemias are associated with varying degrees of anemia, neutropenia, thrombocytopenia, and or infiltration of the tissues (the most common site of infiltration is lymph nodes, liver, spleen, CNS, and skin).</a:t>
            </a:r>
          </a:p>
          <a:p>
            <a:pPr lvl="0"/>
            <a:endParaRPr lang="en-US" sz="200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0D04-81B0-48B3-BB1A-49B7E440FCF4}"/>
              </a:ext>
            </a:extLst>
          </p:cNvPr>
          <p:cNvSpPr txBox="1">
            <a:spLocks noGrp="1"/>
          </p:cNvSpPr>
          <p:nvPr>
            <p:ph type="title"/>
          </p:nvPr>
        </p:nvSpPr>
        <p:spPr>
          <a:xfrm>
            <a:off x="923044" y="681037"/>
            <a:ext cx="10515600" cy="1325559"/>
          </a:xfrm>
        </p:spPr>
        <p:txBody>
          <a:bodyPr>
            <a:normAutofit fontScale="90000"/>
          </a:bodyPr>
          <a:lstStyle/>
          <a:p>
            <a:pPr lvl="0" algn="ctr"/>
            <a:r>
              <a:rPr lang="en-US" sz="4000" b="1" dirty="0">
                <a:solidFill>
                  <a:srgbClr val="323232"/>
                </a:solidFill>
                <a:latin typeface="Droid Serif"/>
              </a:rPr>
              <a:t>French-American-British (FAB) Classification Of Acute Myelocytic Leukemia</a:t>
            </a:r>
            <a:br>
              <a:rPr lang="en-US" sz="4000" b="1" dirty="0">
                <a:solidFill>
                  <a:srgbClr val="323232"/>
                </a:solidFill>
                <a:latin typeface="Droid Serif"/>
              </a:rPr>
            </a:br>
            <a:br>
              <a:rPr lang="en-US" sz="4000" dirty="0"/>
            </a:br>
            <a:endParaRPr lang="en-US" sz="4000" dirty="0"/>
          </a:p>
        </p:txBody>
      </p:sp>
      <p:pic>
        <p:nvPicPr>
          <p:cNvPr id="3" name="Content Placeholder 4" descr="Graphical user interface, application&#10;&#10;Description automatically generated">
            <a:extLst>
              <a:ext uri="{FF2B5EF4-FFF2-40B4-BE49-F238E27FC236}">
                <a16:creationId xmlns:a16="http://schemas.microsoft.com/office/drawing/2014/main" id="{D4D9E05F-A77C-433E-A4B2-1B50F6BFC4F7}"/>
              </a:ext>
            </a:extLst>
          </p:cNvPr>
          <p:cNvPicPr>
            <a:picLocks noGrp="1" noChangeAspect="1"/>
          </p:cNvPicPr>
          <p:nvPr>
            <p:ph idx="1"/>
          </p:nvPr>
        </p:nvPicPr>
        <p:blipFill>
          <a:blip r:embed="rId2"/>
          <a:stretch>
            <a:fillRect/>
          </a:stretch>
        </p:blipFill>
        <p:spPr>
          <a:xfrm>
            <a:off x="1526985" y="1445416"/>
            <a:ext cx="9307718" cy="4987646"/>
          </a:xfr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Graphical user interface, text, application&#10;&#10;Description automatically generated">
            <a:extLst>
              <a:ext uri="{FF2B5EF4-FFF2-40B4-BE49-F238E27FC236}">
                <a16:creationId xmlns:a16="http://schemas.microsoft.com/office/drawing/2014/main" id="{7579C1C9-4C0B-4B92-A308-E8A5B3590DAA}"/>
              </a:ext>
            </a:extLst>
          </p:cNvPr>
          <p:cNvPicPr>
            <a:picLocks noGrp="1" noChangeAspect="1"/>
          </p:cNvPicPr>
          <p:nvPr>
            <p:ph idx="1"/>
          </p:nvPr>
        </p:nvPicPr>
        <p:blipFill>
          <a:blip r:embed="rId2"/>
          <a:stretch>
            <a:fillRect/>
          </a:stretch>
        </p:blipFill>
        <p:spPr>
          <a:xfrm>
            <a:off x="1132201" y="656316"/>
            <a:ext cx="9927598" cy="5545367"/>
          </a:xfr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5D61A1-8484-4749-8AD0-A3455E075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Graphical user interface, text, application&#10;&#10;Description automatically generated">
            <a:extLst>
              <a:ext uri="{FF2B5EF4-FFF2-40B4-BE49-F238E27FC236}">
                <a16:creationId xmlns:a16="http://schemas.microsoft.com/office/drawing/2014/main" id="{1A0FDC53-E5E7-4959-B4D9-E13AE704118F}"/>
              </a:ext>
            </a:extLst>
          </p:cNvPr>
          <p:cNvPicPr>
            <a:picLocks noGrp="1" noChangeAspect="1"/>
          </p:cNvPicPr>
          <p:nvPr>
            <p:ph idx="1"/>
          </p:nvPr>
        </p:nvPicPr>
        <p:blipFill rotWithShape="1">
          <a:blip r:embed="rId2"/>
          <a:srcRect r="9780" b="1"/>
          <a:stretch/>
        </p:blipFill>
        <p:spPr>
          <a:xfrm>
            <a:off x="1158240" y="2149222"/>
            <a:ext cx="9875520" cy="3721608"/>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37">
    <p:bg>
      <p:bgPr>
        <a:solidFill>
          <a:srgbClr val="FFFFFF"/>
        </a:solid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8734E829-1BBC-4DC0-A758-774F2A5BDB8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0">
            <a:extLst>
              <a:ext uri="{FF2B5EF4-FFF2-40B4-BE49-F238E27FC236}">
                <a16:creationId xmlns:a16="http://schemas.microsoft.com/office/drawing/2014/main" id="{744A77F2-D119-4B9A-B0F6-A4B45EFF0BB9}"/>
              </a:ext>
            </a:extLst>
          </p:cNvPr>
          <p:cNvSpPr>
            <a:spLocks noMove="1" noResize="1"/>
          </p:cNvSpPr>
          <p:nvPr/>
        </p:nvSpPr>
        <p:spPr>
          <a:xfrm>
            <a:off x="1371600" y="1371600"/>
            <a:ext cx="3354567" cy="4114800"/>
          </a:xfrm>
          <a:prstGeom prst="rect">
            <a:avLst/>
          </a:prstGeom>
          <a:solidFill>
            <a:srgbClr val="FBE5D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23B0AD41-3D73-4BE9-91BE-25FAF50609A6}"/>
              </a:ext>
            </a:extLst>
          </p:cNvPr>
          <p:cNvSpPr txBox="1">
            <a:spLocks noGrp="1"/>
          </p:cNvSpPr>
          <p:nvPr>
            <p:ph type="title"/>
          </p:nvPr>
        </p:nvSpPr>
        <p:spPr>
          <a:xfrm>
            <a:off x="1733108" y="1887275"/>
            <a:ext cx="2573075" cy="1854403"/>
          </a:xfrm>
        </p:spPr>
        <p:txBody>
          <a:bodyPr anchor="b" anchorCtr="1"/>
          <a:lstStyle/>
          <a:p>
            <a:pPr lvl="0" algn="ctr"/>
            <a:r>
              <a:rPr lang="en-US" sz="2000">
                <a:solidFill>
                  <a:srgbClr val="595959"/>
                </a:solidFill>
              </a:rPr>
              <a:t>FAB (French-American-British) classification of Acute Lymphocytic Leukemia:</a:t>
            </a:r>
            <a:br>
              <a:rPr lang="en-US" sz="2000">
                <a:solidFill>
                  <a:srgbClr val="595959"/>
                </a:solidFill>
              </a:rPr>
            </a:br>
            <a:br>
              <a:rPr lang="en-US" sz="2000">
                <a:solidFill>
                  <a:srgbClr val="595959"/>
                </a:solidFill>
              </a:rPr>
            </a:br>
            <a:endParaRPr lang="en-US" sz="2000">
              <a:solidFill>
                <a:srgbClr val="595959"/>
              </a:solidFill>
            </a:endParaRPr>
          </a:p>
        </p:txBody>
      </p:sp>
      <p:pic>
        <p:nvPicPr>
          <p:cNvPr id="5" name="Content Placeholder 4" descr="Graphical user interface, application, Teams&#10;&#10;Description automatically generated">
            <a:extLst>
              <a:ext uri="{FF2B5EF4-FFF2-40B4-BE49-F238E27FC236}">
                <a16:creationId xmlns:a16="http://schemas.microsoft.com/office/drawing/2014/main" id="{42DE6549-D83F-4256-893F-4C5EB95174E0}"/>
              </a:ext>
            </a:extLst>
          </p:cNvPr>
          <p:cNvPicPr>
            <a:picLocks noGrp="1" noChangeAspect="1"/>
          </p:cNvPicPr>
          <p:nvPr>
            <p:ph idx="1"/>
          </p:nvPr>
        </p:nvPicPr>
        <p:blipFill>
          <a:blip r:embed="rId2"/>
          <a:srcRect r="-3" b="4357"/>
          <a:stretch>
            <a:fillRect/>
          </a:stretch>
        </p:blipFill>
        <p:spPr>
          <a:xfrm>
            <a:off x="6095500" y="-68085"/>
            <a:ext cx="6095006" cy="6857990"/>
          </a:xfr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5"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Rectangle 4">
            <a:extLst>
              <a:ext uri="{FF2B5EF4-FFF2-40B4-BE49-F238E27FC236}">
                <a16:creationId xmlns:a16="http://schemas.microsoft.com/office/drawing/2014/main" id="{DD514067-BC4C-430F-8C80-99FDB5E08587}"/>
              </a:ext>
            </a:extLst>
          </p:cNvPr>
          <p:cNvSpPr txBox="1">
            <a:spLocks noGrp="1"/>
          </p:cNvSpPr>
          <p:nvPr>
            <p:ph type="title"/>
          </p:nvPr>
        </p:nvSpPr>
        <p:spPr>
          <a:xfrm rot="16200000">
            <a:off x="-1325880" y="1947672"/>
            <a:ext cx="5961888" cy="2788920"/>
          </a:xfrm>
        </p:spPr>
        <p:txBody>
          <a:bodyPr lIns="90489" tIns="44448" rIns="90489" bIns="44448" anchor="ctr">
            <a:normAutofit/>
          </a:bodyPr>
          <a:lstStyle/>
          <a:p>
            <a:pPr lvl="0"/>
            <a:r>
              <a:rPr lang="hu-HU" sz="4800">
                <a:solidFill>
                  <a:schemeClr val="bg1"/>
                </a:solidFill>
                <a:latin typeface="Times New Roman" panose="02020603050405020304" pitchFamily="18" charset="0"/>
                <a:cs typeface="Times New Roman" panose="02020603050405020304" pitchFamily="18" charset="0"/>
              </a:rPr>
              <a:t>CLINICAL APPEARANCE OF ACUTE LEUKAEMIAS</a:t>
            </a:r>
          </a:p>
        </p:txBody>
      </p:sp>
      <p:sp>
        <p:nvSpPr>
          <p:cNvPr id="5" name="Rectangle 5">
            <a:extLst>
              <a:ext uri="{FF2B5EF4-FFF2-40B4-BE49-F238E27FC236}">
                <a16:creationId xmlns:a16="http://schemas.microsoft.com/office/drawing/2014/main" id="{5A23A010-FEB9-4A6A-A937-116DCD183E13}"/>
              </a:ext>
            </a:extLst>
          </p:cNvPr>
          <p:cNvSpPr txBox="1">
            <a:spLocks noGrp="1"/>
          </p:cNvSpPr>
          <p:nvPr>
            <p:ph idx="1"/>
          </p:nvPr>
        </p:nvSpPr>
        <p:spPr>
          <a:xfrm>
            <a:off x="4071068" y="841247"/>
            <a:ext cx="6877878" cy="5120640"/>
          </a:xfrm>
        </p:spPr>
        <p:txBody>
          <a:bodyPr lIns="90489" tIns="44448" rIns="90489" bIns="44448" anchor="ctr">
            <a:normAutofit/>
          </a:bodyPr>
          <a:lstStyle/>
          <a:p>
            <a:pPr lvl="0">
              <a:buNone/>
            </a:pPr>
            <a:r>
              <a:rPr lang="hu-HU" sz="1800" dirty="0">
                <a:solidFill>
                  <a:schemeClr val="tx2"/>
                </a:solidFill>
                <a:latin typeface="Times New Roman" panose="02020603050405020304" pitchFamily="18" charset="0"/>
                <a:cs typeface="Times New Roman" panose="02020603050405020304" pitchFamily="18" charset="0"/>
              </a:rPr>
              <a:t>Weakness				-	anaemia</a:t>
            </a:r>
          </a:p>
          <a:p>
            <a:pPr lvl="0">
              <a:buNone/>
            </a:pPr>
            <a:r>
              <a:rPr lang="hu-HU" sz="1800" dirty="0">
                <a:solidFill>
                  <a:schemeClr val="tx2"/>
                </a:solidFill>
                <a:latin typeface="Times New Roman" panose="02020603050405020304" pitchFamily="18" charset="0"/>
                <a:cs typeface="Times New Roman" panose="02020603050405020304" pitchFamily="18" charset="0"/>
              </a:rPr>
              <a:t>Fever, infection			-	granulocytopenia</a:t>
            </a:r>
          </a:p>
          <a:p>
            <a:pPr lvl="0">
              <a:buNone/>
            </a:pPr>
            <a:r>
              <a:rPr lang="hu-HU" sz="1800" dirty="0">
                <a:solidFill>
                  <a:schemeClr val="tx2"/>
                </a:solidFill>
                <a:latin typeface="Times New Roman" panose="02020603050405020304" pitchFamily="18" charset="0"/>
                <a:cs typeface="Times New Roman" panose="02020603050405020304" pitchFamily="18" charset="0"/>
              </a:rPr>
              <a:t>Hemorrhage		</a:t>
            </a:r>
            <a:r>
              <a:rPr lang="en-US" sz="1800" dirty="0">
                <a:solidFill>
                  <a:schemeClr val="tx2"/>
                </a:solidFill>
                <a:latin typeface="Times New Roman" panose="02020603050405020304" pitchFamily="18" charset="0"/>
                <a:cs typeface="Times New Roman" panose="02020603050405020304" pitchFamily="18" charset="0"/>
              </a:rPr>
              <a:t>                </a:t>
            </a:r>
            <a:r>
              <a:rPr lang="hu-HU" sz="1800" dirty="0">
                <a:solidFill>
                  <a:schemeClr val="tx2"/>
                </a:solidFill>
                <a:latin typeface="Times New Roman" panose="02020603050405020304" pitchFamily="18" charset="0"/>
                <a:cs typeface="Times New Roman" panose="02020603050405020304" pitchFamily="18" charset="0"/>
              </a:rPr>
              <a:t>-</a:t>
            </a:r>
            <a:r>
              <a:rPr lang="en-US" sz="1800" dirty="0">
                <a:solidFill>
                  <a:schemeClr val="tx2"/>
                </a:solidFill>
                <a:latin typeface="Times New Roman" panose="02020603050405020304" pitchFamily="18" charset="0"/>
                <a:cs typeface="Times New Roman" panose="02020603050405020304" pitchFamily="18" charset="0"/>
              </a:rPr>
              <a:t>              </a:t>
            </a:r>
            <a:r>
              <a:rPr lang="hu-HU" sz="1800" dirty="0">
                <a:solidFill>
                  <a:schemeClr val="tx2"/>
                </a:solidFill>
                <a:latin typeface="Times New Roman" panose="02020603050405020304" pitchFamily="18" charset="0"/>
                <a:cs typeface="Times New Roman" panose="02020603050405020304" pitchFamily="18" charset="0"/>
              </a:rPr>
              <a:t>thrombocytopenia	</a:t>
            </a:r>
            <a:r>
              <a:rPr lang="en-US" sz="1800" dirty="0">
                <a:solidFill>
                  <a:schemeClr val="tx2"/>
                </a:solidFill>
                <a:latin typeface="Times New Roman" panose="02020603050405020304" pitchFamily="18" charset="0"/>
                <a:cs typeface="Times New Roman" panose="02020603050405020304" pitchFamily="18" charset="0"/>
              </a:rPr>
              <a:t>                 </a:t>
            </a:r>
            <a:r>
              <a:rPr lang="hu-HU" sz="1800" dirty="0">
                <a:solidFill>
                  <a:schemeClr val="tx2"/>
                </a:solidFill>
                <a:latin typeface="Times New Roman" panose="02020603050405020304" pitchFamily="18" charset="0"/>
                <a:cs typeface="Times New Roman" panose="02020603050405020304" pitchFamily="18" charset="0"/>
              </a:rPr>
              <a:t>(anywhere in the body)</a:t>
            </a:r>
          </a:p>
          <a:p>
            <a:pPr lvl="0">
              <a:buNone/>
            </a:pPr>
            <a:r>
              <a:rPr lang="hu-HU" sz="1800" dirty="0">
                <a:solidFill>
                  <a:schemeClr val="tx2"/>
                </a:solidFill>
                <a:latin typeface="Times New Roman" panose="02020603050405020304" pitchFamily="18" charset="0"/>
                <a:cs typeface="Times New Roman" panose="02020603050405020304" pitchFamily="18" charset="0"/>
              </a:rPr>
              <a:t>Bone pain, tenderness		-</a:t>
            </a:r>
            <a:r>
              <a:rPr lang="en-US" sz="1800" dirty="0">
                <a:solidFill>
                  <a:schemeClr val="tx2"/>
                </a:solidFill>
                <a:latin typeface="Times New Roman" panose="02020603050405020304" pitchFamily="18" charset="0"/>
                <a:cs typeface="Times New Roman" panose="02020603050405020304" pitchFamily="18" charset="0"/>
              </a:rPr>
              <a:t>          </a:t>
            </a:r>
            <a:r>
              <a:rPr lang="hu-HU" sz="1800" dirty="0">
                <a:solidFill>
                  <a:schemeClr val="tx2"/>
                </a:solidFill>
                <a:latin typeface="Times New Roman" panose="02020603050405020304" pitchFamily="18" charset="0"/>
                <a:cs typeface="Times New Roman" panose="02020603050405020304" pitchFamily="18" charset="0"/>
              </a:rPr>
              <a:t>subperiosteal</a:t>
            </a:r>
            <a:r>
              <a:rPr lang="en-US" sz="1800" dirty="0">
                <a:solidFill>
                  <a:schemeClr val="tx2"/>
                </a:solidFill>
                <a:latin typeface="Times New Roman" panose="02020603050405020304" pitchFamily="18" charset="0"/>
                <a:cs typeface="Times New Roman" panose="02020603050405020304" pitchFamily="18" charset="0"/>
              </a:rPr>
              <a:t> </a:t>
            </a:r>
            <a:r>
              <a:rPr lang="hu-HU" sz="1800" dirty="0">
                <a:solidFill>
                  <a:schemeClr val="tx2"/>
                </a:solidFill>
                <a:latin typeface="Times New Roman" panose="02020603050405020304" pitchFamily="18" charset="0"/>
                <a:cs typeface="Times New Roman" panose="02020603050405020304" pitchFamily="18" charset="0"/>
              </a:rPr>
              <a:t>leukaemic 					infiltration</a:t>
            </a:r>
          </a:p>
          <a:p>
            <a:pPr lvl="0">
              <a:buNone/>
            </a:pPr>
            <a:r>
              <a:rPr lang="hu-HU" sz="1800" dirty="0">
                <a:solidFill>
                  <a:schemeClr val="tx2"/>
                </a:solidFill>
                <a:latin typeface="Times New Roman" panose="02020603050405020304" pitchFamily="18" charset="0"/>
                <a:cs typeface="Times New Roman" panose="02020603050405020304" pitchFamily="18" charset="0"/>
              </a:rPr>
              <a:t>Meningeal symptoms		-	 CNS involvement /</a:t>
            </a:r>
          </a:p>
          <a:p>
            <a:pPr lvl="0">
              <a:buNone/>
            </a:pPr>
            <a:r>
              <a:rPr lang="hu-HU" sz="1800" dirty="0">
                <a:solidFill>
                  <a:schemeClr val="tx2"/>
                </a:solidFill>
                <a:latin typeface="Times New Roman" panose="02020603050405020304" pitchFamily="18" charset="0"/>
                <a:cs typeface="Times New Roman" panose="02020603050405020304" pitchFamily="18" charset="0"/>
              </a:rPr>
              <a:t>(headache, nausea, vomit, 		</a:t>
            </a:r>
            <a:r>
              <a:rPr lang="en-US" sz="1800" dirty="0">
                <a:solidFill>
                  <a:schemeClr val="tx2"/>
                </a:solidFill>
                <a:latin typeface="Times New Roman" panose="02020603050405020304" pitchFamily="18" charset="0"/>
                <a:cs typeface="Times New Roman" panose="02020603050405020304" pitchFamily="18" charset="0"/>
              </a:rPr>
              <a:t>         </a:t>
            </a:r>
            <a:r>
              <a:rPr lang="hu-HU" sz="1800" dirty="0">
                <a:solidFill>
                  <a:schemeClr val="tx2"/>
                </a:solidFill>
                <a:latin typeface="Times New Roman" panose="02020603050405020304" pitchFamily="18" charset="0"/>
                <a:cs typeface="Times New Roman" panose="02020603050405020304" pitchFamily="18" charset="0"/>
              </a:rPr>
              <a:t>subarachnoidal bleeding</a:t>
            </a:r>
          </a:p>
          <a:p>
            <a:pPr lvl="0">
              <a:buNone/>
            </a:pPr>
            <a:r>
              <a:rPr lang="hu-HU" sz="1800" dirty="0">
                <a:solidFill>
                  <a:schemeClr val="tx2"/>
                </a:solidFill>
                <a:latin typeface="Times New Roman" panose="02020603050405020304" pitchFamily="18" charset="0"/>
                <a:cs typeface="Times New Roman" panose="02020603050405020304" pitchFamily="18" charset="0"/>
              </a:rPr>
              <a:t>cerebral palsy, intracerebral,</a:t>
            </a:r>
          </a:p>
          <a:p>
            <a:pPr lvl="0">
              <a:buNone/>
            </a:pPr>
            <a:r>
              <a:rPr lang="hu-HU" sz="1800" dirty="0">
                <a:solidFill>
                  <a:schemeClr val="tx2"/>
                </a:solidFill>
                <a:latin typeface="Times New Roman" panose="02020603050405020304" pitchFamily="18" charset="0"/>
                <a:cs typeface="Times New Roman" panose="02020603050405020304" pitchFamily="18" charset="0"/>
              </a:rPr>
              <a:t>meningeal infiltration) 							</a:t>
            </a:r>
          </a:p>
        </p:txBody>
      </p:sp>
      <p:sp>
        <p:nvSpPr>
          <p:cNvPr id="2" name="Rectangle 2">
            <a:extLst>
              <a:ext uri="{FF2B5EF4-FFF2-40B4-BE49-F238E27FC236}">
                <a16:creationId xmlns:a16="http://schemas.microsoft.com/office/drawing/2014/main" id="{06237785-5E49-4602-B953-40E477E55167}"/>
              </a:ext>
            </a:extLst>
          </p:cNvPr>
          <p:cNvSpPr/>
          <p:nvPr/>
        </p:nvSpPr>
        <p:spPr>
          <a:xfrm>
            <a:off x="2235205" y="6248396"/>
            <a:ext cx="1897059" cy="457200"/>
          </a:xfrm>
          <a:prstGeom prst="rect">
            <a:avLst/>
          </a:pr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o-RO" sz="1800" b="0" i="0" u="none" strike="noStrike" kern="1200" cap="none" spc="0" baseline="0">
              <a:solidFill>
                <a:srgbClr val="000000"/>
              </a:solidFill>
              <a:uFillTx/>
              <a:latin typeface="Tahoma" pitchFamily="34"/>
            </a:endParaRPr>
          </a:p>
        </p:txBody>
      </p:sp>
      <p:sp>
        <p:nvSpPr>
          <p:cNvPr id="3" name="Rectangle 3">
            <a:extLst>
              <a:ext uri="{FF2B5EF4-FFF2-40B4-BE49-F238E27FC236}">
                <a16:creationId xmlns:a16="http://schemas.microsoft.com/office/drawing/2014/main" id="{EE23536D-EBDC-4728-995B-E03A593B7547}"/>
              </a:ext>
            </a:extLst>
          </p:cNvPr>
          <p:cNvSpPr/>
          <p:nvPr/>
        </p:nvSpPr>
        <p:spPr>
          <a:xfrm>
            <a:off x="4673598" y="6248396"/>
            <a:ext cx="2844798" cy="457200"/>
          </a:xfrm>
          <a:prstGeom prst="rect">
            <a:avLst/>
          </a:pr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o-RO" sz="1800" b="0" i="0" u="none" strike="noStrike" kern="1200" cap="none" spc="0" baseline="0">
              <a:solidFill>
                <a:srgbClr val="000000"/>
              </a:solidFill>
              <a:uFillTx/>
              <a:latin typeface="Tahoma"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0"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10"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0"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10"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0"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1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1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1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722076A-2F0C-41BC-B3AB-BABB5C07AF39}"/>
              </a:ext>
            </a:extLst>
          </p:cNvPr>
          <p:cNvSpPr txBox="1">
            <a:spLocks noGrp="1"/>
          </p:cNvSpPr>
          <p:nvPr>
            <p:ph type="title"/>
          </p:nvPr>
        </p:nvSpPr>
        <p:spPr>
          <a:xfrm>
            <a:off x="838200" y="894027"/>
            <a:ext cx="3494362" cy="4782873"/>
          </a:xfrm>
        </p:spPr>
        <p:txBody>
          <a:bodyPr>
            <a:normAutofit/>
          </a:bodyPr>
          <a:lstStyle/>
          <a:p>
            <a:pPr lvl="0" algn="r"/>
            <a:r>
              <a:rPr lang="hu-HU" dirty="0">
                <a:solidFill>
                  <a:schemeClr val="bg1"/>
                </a:solidFill>
                <a:latin typeface="Times New Roman" panose="02020603050405020304" pitchFamily="18" charset="0"/>
                <a:cs typeface="Times New Roman" panose="02020603050405020304" pitchFamily="18" charset="0"/>
              </a:rPr>
              <a:t>Symptoms, specific to certain leukaemias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2EA41299-236A-4EFA-AB83-B4B197CA8DEB}"/>
              </a:ext>
            </a:extLst>
          </p:cNvPr>
          <p:cNvSpPr txBox="1">
            <a:spLocks noGrp="1"/>
          </p:cNvSpPr>
          <p:nvPr>
            <p:ph idx="1"/>
          </p:nvPr>
        </p:nvSpPr>
        <p:spPr>
          <a:xfrm>
            <a:off x="4976032" y="894027"/>
            <a:ext cx="6377768" cy="4782873"/>
          </a:xfrm>
        </p:spPr>
        <p:txBody>
          <a:bodyPr anchor="ctr">
            <a:normAutofit/>
          </a:bodyPr>
          <a:lstStyle/>
          <a:p>
            <a:pPr lvl="0">
              <a:buNone/>
            </a:pPr>
            <a:r>
              <a:rPr lang="hu-HU" sz="2400" dirty="0">
                <a:solidFill>
                  <a:schemeClr val="bg1"/>
                </a:solidFill>
                <a:latin typeface="Times New Roman" panose="02020603050405020304" pitchFamily="18" charset="0"/>
                <a:cs typeface="Times New Roman" panose="02020603050405020304" pitchFamily="18" charset="0"/>
              </a:rPr>
              <a:t>AML	M3</a:t>
            </a:r>
            <a:r>
              <a:rPr lang="en-US" sz="2400" dirty="0">
                <a:solidFill>
                  <a:schemeClr val="bg1"/>
                </a:solidFill>
                <a:latin typeface="Times New Roman" panose="02020603050405020304" pitchFamily="18" charset="0"/>
                <a:cs typeface="Times New Roman" panose="02020603050405020304" pitchFamily="18" charset="0"/>
              </a:rPr>
              <a:t>                               - DIC</a:t>
            </a:r>
          </a:p>
          <a:p>
            <a:pPr lvl="0">
              <a:buNone/>
            </a:pPr>
            <a:r>
              <a:rPr lang="hu-HU" sz="2400" dirty="0">
                <a:solidFill>
                  <a:schemeClr val="bg1"/>
                </a:solidFill>
                <a:latin typeface="Times New Roman" panose="02020603050405020304" pitchFamily="18" charset="0"/>
                <a:cs typeface="Times New Roman" panose="02020603050405020304" pitchFamily="18" charset="0"/>
              </a:rPr>
              <a:t>(promyelocytic</a:t>
            </a:r>
            <a:r>
              <a:rPr lang="en-US" sz="2400" dirty="0">
                <a:solidFill>
                  <a:schemeClr val="bg1"/>
                </a:solidFill>
                <a:latin typeface="Times New Roman" panose="02020603050405020304" pitchFamily="18" charset="0"/>
                <a:cs typeface="Times New Roman" panose="02020603050405020304" pitchFamily="18" charset="0"/>
              </a:rPr>
              <a:t>)</a:t>
            </a:r>
          </a:p>
          <a:p>
            <a:pPr lvl="0">
              <a:buNone/>
            </a:pPr>
            <a:endParaRPr lang="hu-HU" sz="2400" dirty="0">
              <a:solidFill>
                <a:schemeClr val="bg1"/>
              </a:solidFill>
              <a:latin typeface="Times New Roman" panose="02020603050405020304" pitchFamily="18" charset="0"/>
              <a:cs typeface="Times New Roman" panose="02020603050405020304" pitchFamily="18" charset="0"/>
            </a:endParaRPr>
          </a:p>
          <a:p>
            <a:pPr lvl="0">
              <a:buNone/>
            </a:pPr>
            <a:r>
              <a:rPr lang="hu-HU" sz="2400" dirty="0">
                <a:solidFill>
                  <a:schemeClr val="bg1"/>
                </a:solidFill>
                <a:latin typeface="Times New Roman" panose="02020603050405020304" pitchFamily="18" charset="0"/>
                <a:cs typeface="Times New Roman" panose="02020603050405020304" pitchFamily="18" charset="0"/>
              </a:rPr>
              <a:t>AML	M1-2	</a:t>
            </a:r>
            <a:r>
              <a:rPr lang="en-US" sz="2400" dirty="0">
                <a:solidFill>
                  <a:schemeClr val="bg1"/>
                </a:solidFill>
                <a:latin typeface="Times New Roman" panose="02020603050405020304" pitchFamily="18" charset="0"/>
                <a:cs typeface="Times New Roman" panose="02020603050405020304" pitchFamily="18" charset="0"/>
              </a:rPr>
              <a:t>          </a:t>
            </a:r>
            <a:r>
              <a:rPr lang="hu-HU"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r>
              <a:rPr lang="hu-HU" sz="2400" dirty="0">
                <a:solidFill>
                  <a:schemeClr val="bg1"/>
                </a:solidFill>
                <a:latin typeface="Times New Roman" panose="02020603050405020304" pitchFamily="18" charset="0"/>
                <a:cs typeface="Times New Roman" panose="02020603050405020304" pitchFamily="18" charset="0"/>
              </a:rPr>
              <a:t>soft tissue</a:t>
            </a:r>
            <a:r>
              <a:rPr lang="en-US" sz="2400" dirty="0">
                <a:solidFill>
                  <a:schemeClr val="bg1"/>
                </a:solidFill>
                <a:latin typeface="Times New Roman" panose="02020603050405020304" pitchFamily="18" charset="0"/>
                <a:cs typeface="Times New Roman" panose="02020603050405020304" pitchFamily="18" charset="0"/>
              </a:rPr>
              <a:t> </a:t>
            </a:r>
            <a:r>
              <a:rPr lang="hu-HU" sz="2400" dirty="0">
                <a:solidFill>
                  <a:schemeClr val="bg1"/>
                </a:solidFill>
                <a:latin typeface="Times New Roman" panose="02020603050405020304" pitchFamily="18" charset="0"/>
                <a:cs typeface="Times New Roman" panose="02020603050405020304" pitchFamily="18" charset="0"/>
              </a:rPr>
              <a:t>or subperiostal 			</a:t>
            </a:r>
            <a:r>
              <a:rPr lang="en-US" sz="2400" dirty="0">
                <a:solidFill>
                  <a:schemeClr val="bg1"/>
                </a:solidFill>
                <a:latin typeface="Times New Roman" panose="02020603050405020304" pitchFamily="18" charset="0"/>
                <a:cs typeface="Times New Roman" panose="02020603050405020304" pitchFamily="18" charset="0"/>
              </a:rPr>
              <a:t>           </a:t>
            </a:r>
            <a:r>
              <a:rPr lang="hu-HU" sz="2400" dirty="0">
                <a:solidFill>
                  <a:schemeClr val="bg1"/>
                </a:solidFill>
                <a:latin typeface="Times New Roman" panose="02020603050405020304" pitchFamily="18" charset="0"/>
                <a:cs typeface="Times New Roman" panose="02020603050405020304" pitchFamily="18" charset="0"/>
              </a:rPr>
              <a:t>infiltration</a:t>
            </a:r>
          </a:p>
          <a:p>
            <a:pPr lvl="0">
              <a:buNone/>
            </a:pPr>
            <a:endParaRPr lang="hu-HU" sz="2400" dirty="0">
              <a:solidFill>
                <a:schemeClr val="bg1"/>
              </a:solidFill>
              <a:latin typeface="Times New Roman" panose="02020603050405020304" pitchFamily="18" charset="0"/>
              <a:cs typeface="Times New Roman" panose="02020603050405020304" pitchFamily="18" charset="0"/>
            </a:endParaRPr>
          </a:p>
          <a:p>
            <a:pPr lvl="0">
              <a:buNone/>
            </a:pPr>
            <a:r>
              <a:rPr lang="hu-HU" sz="2400" dirty="0">
                <a:solidFill>
                  <a:schemeClr val="bg1"/>
                </a:solidFill>
                <a:latin typeface="Times New Roman" panose="02020603050405020304" pitchFamily="18" charset="0"/>
                <a:cs typeface="Times New Roman" panose="02020603050405020304" pitchFamily="18" charset="0"/>
              </a:rPr>
              <a:t>AML	4-5		-	skin, gum</a:t>
            </a:r>
            <a:r>
              <a:rPr lang="en-US" sz="2400" dirty="0">
                <a:solidFill>
                  <a:schemeClr val="bg1"/>
                </a:solidFill>
                <a:latin typeface="Times New Roman" panose="02020603050405020304" pitchFamily="18" charset="0"/>
                <a:cs typeface="Times New Roman" panose="02020603050405020304" pitchFamily="18" charset="0"/>
              </a:rPr>
              <a:t>          				</a:t>
            </a:r>
            <a:r>
              <a:rPr lang="hu-HU" sz="2400" dirty="0">
                <a:solidFill>
                  <a:schemeClr val="bg1"/>
                </a:solidFill>
                <a:latin typeface="Times New Roman" panose="02020603050405020304" pitchFamily="18" charset="0"/>
                <a:cs typeface="Times New Roman" panose="02020603050405020304" pitchFamily="18" charset="0"/>
              </a:rPr>
              <a:t>infiltration</a:t>
            </a:r>
          </a:p>
          <a:p>
            <a:pPr lvl="0">
              <a:buNone/>
            </a:pPr>
            <a:endParaRPr lang="hu-HU" sz="2400" dirty="0">
              <a:solidFill>
                <a:schemeClr val="bg1"/>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0"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10"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8C02930C-0C8A-4EA6-BADA-23AA67AD9150}"/>
              </a:ext>
            </a:extLst>
          </p:cNvPr>
          <p:cNvSpPr txBox="1">
            <a:spLocks noGrp="1"/>
          </p:cNvSpPr>
          <p:nvPr>
            <p:ph type="title"/>
          </p:nvPr>
        </p:nvSpPr>
        <p:spPr>
          <a:xfrm>
            <a:off x="1075767" y="1188637"/>
            <a:ext cx="2988234" cy="4480726"/>
          </a:xfrm>
        </p:spPr>
        <p:txBody>
          <a:bodyPr>
            <a:normAutofit/>
          </a:bodyPr>
          <a:lstStyle/>
          <a:p>
            <a:pPr lvl="0" algn="r"/>
            <a:r>
              <a:rPr lang="en-GB" sz="6100"/>
              <a:t>Clinical Features</a:t>
            </a:r>
          </a:p>
        </p:txBody>
      </p:sp>
      <p:cxnSp>
        <p:nvCxnSpPr>
          <p:cNvPr id="29"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266261E7-D689-45C0-8EAF-4C2B934BCA60}"/>
              </a:ext>
            </a:extLst>
          </p:cNvPr>
          <p:cNvSpPr txBox="1">
            <a:spLocks noGrp="1"/>
          </p:cNvSpPr>
          <p:nvPr>
            <p:ph idx="1"/>
          </p:nvPr>
        </p:nvSpPr>
        <p:spPr>
          <a:xfrm>
            <a:off x="5255260" y="1648870"/>
            <a:ext cx="4702848" cy="3560260"/>
          </a:xfrm>
        </p:spPr>
        <p:txBody>
          <a:bodyPr anchor="ctr">
            <a:normAutofit/>
          </a:bodyPr>
          <a:lstStyle/>
          <a:p>
            <a:pPr lvl="0"/>
            <a:r>
              <a:rPr lang="en-GB" sz="2000"/>
              <a:t>Bone marrow failure</a:t>
            </a:r>
          </a:p>
          <a:p>
            <a:pPr lvl="1"/>
            <a:r>
              <a:rPr lang="en-GB" sz="2000"/>
              <a:t>Anaemia, bruising/bleeding, DIC (M3), infection</a:t>
            </a:r>
          </a:p>
          <a:p>
            <a:pPr lvl="0"/>
            <a:r>
              <a:rPr lang="en-GB" sz="2000"/>
              <a:t>Lymphadenopathy / hepatosplenomegaly</a:t>
            </a:r>
          </a:p>
          <a:p>
            <a:pPr lvl="1"/>
            <a:r>
              <a:rPr lang="en-GB" sz="2000"/>
              <a:t>Commoner in ALL</a:t>
            </a:r>
          </a:p>
          <a:p>
            <a:pPr lvl="0"/>
            <a:r>
              <a:rPr lang="en-GB" sz="2000"/>
              <a:t>Tissue infiltration</a:t>
            </a:r>
          </a:p>
          <a:p>
            <a:pPr lvl="1"/>
            <a:r>
              <a:rPr lang="en-GB" sz="2000"/>
              <a:t>CNS, testes (ALL), gum hypertrophy (M4)</a:t>
            </a:r>
          </a:p>
          <a:p>
            <a:pPr lvl="0"/>
            <a:r>
              <a:rPr lang="en-GB" sz="2000"/>
              <a:t>Increased cellular catabolism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27B32F-07F3-4C94-B09B-8C8F310F0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
            <a:ext cx="768096" cy="6089895"/>
          </a:xfrm>
          <a:prstGeom prst="rect">
            <a:avLst/>
          </a:prstGeom>
          <a:solidFill>
            <a:srgbClr val="564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0D8340B6-75BB-410B-8CA9-CF2C47B292C8}"/>
              </a:ext>
            </a:extLst>
          </p:cNvPr>
          <p:cNvPicPr>
            <a:picLocks noChangeAspect="1"/>
          </p:cNvPicPr>
          <p:nvPr/>
        </p:nvPicPr>
        <p:blipFill rotWithShape="1">
          <a:blip r:embed="rId2"/>
          <a:srcRect t="25884" r="1" b="35257"/>
          <a:stretch/>
        </p:blipFill>
        <p:spPr>
          <a:xfrm>
            <a:off x="6088088" y="3264090"/>
            <a:ext cx="6103911" cy="3593910"/>
          </a:xfrm>
          <a:prstGeom prst="rect">
            <a:avLst/>
          </a:prstGeom>
          <a:noFill/>
        </p:spPr>
      </p:pic>
      <p:pic>
        <p:nvPicPr>
          <p:cNvPr id="5" name="Picture 2">
            <a:extLst>
              <a:ext uri="{FF2B5EF4-FFF2-40B4-BE49-F238E27FC236}">
                <a16:creationId xmlns:a16="http://schemas.microsoft.com/office/drawing/2014/main" id="{D3528008-C4D5-45DC-9293-4577FBC62B2B}"/>
              </a:ext>
            </a:extLst>
          </p:cNvPr>
          <p:cNvPicPr>
            <a:picLocks noChangeAspect="1"/>
          </p:cNvPicPr>
          <p:nvPr/>
        </p:nvPicPr>
        <p:blipFill rotWithShape="1">
          <a:blip r:embed="rId3"/>
          <a:srcRect t="16611"/>
          <a:stretch/>
        </p:blipFill>
        <p:spPr>
          <a:xfrm>
            <a:off x="926036" y="9"/>
            <a:ext cx="727991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p:spPr>
      </p:pic>
      <p:sp>
        <p:nvSpPr>
          <p:cNvPr id="14" name="Rectangle 13">
            <a:extLst>
              <a:ext uri="{FF2B5EF4-FFF2-40B4-BE49-F238E27FC236}">
                <a16:creationId xmlns:a16="http://schemas.microsoft.com/office/drawing/2014/main" id="{7F41D4CC-403D-465E-9223-3277868A5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1417" y="643467"/>
            <a:ext cx="3850583" cy="24735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C4C688-715E-4A31-AB90-6A575288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036" y="4069422"/>
            <a:ext cx="5001186" cy="2020482"/>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a:extLst>
              <a:ext uri="{FF2B5EF4-FFF2-40B4-BE49-F238E27FC236}">
                <a16:creationId xmlns:a16="http://schemas.microsoft.com/office/drawing/2014/main" id="{831138E3-5FC0-436D-A187-DE4629295142}"/>
              </a:ext>
            </a:extLst>
          </p:cNvPr>
          <p:cNvSpPr txBox="1"/>
          <p:nvPr/>
        </p:nvSpPr>
        <p:spPr>
          <a:xfrm>
            <a:off x="2990897" y="5825848"/>
            <a:ext cx="4751386"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spcBef>
                <a:spcPts val="0"/>
              </a:spcBef>
              <a:spcAft>
                <a:spcPts val="60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Times New Roman" pitchFamily="18"/>
              </a:rPr>
              <a:t>ACUTE LEUKAEMIA - PURPURA</a:t>
            </a:r>
          </a:p>
        </p:txBody>
      </p:sp>
      <p:sp>
        <p:nvSpPr>
          <p:cNvPr id="7" name="Text Box 3">
            <a:extLst>
              <a:ext uri="{FF2B5EF4-FFF2-40B4-BE49-F238E27FC236}">
                <a16:creationId xmlns:a16="http://schemas.microsoft.com/office/drawing/2014/main" id="{E0BF0805-9121-4C86-89E9-1A03AAC67A66}"/>
              </a:ext>
            </a:extLst>
          </p:cNvPr>
          <p:cNvSpPr txBox="1"/>
          <p:nvPr/>
        </p:nvSpPr>
        <p:spPr>
          <a:xfrm>
            <a:off x="1358593" y="72834"/>
            <a:ext cx="5716591" cy="4572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spcBef>
                <a:spcPts val="0"/>
              </a:spcBef>
              <a:spcAft>
                <a:spcPts val="60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Times New Roman" pitchFamily="18"/>
              </a:rPr>
              <a:t>ACUTE LEUKAEMIA - HAEMORRHAGE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ubstituent conținut 6">
            <a:extLst>
              <a:ext uri="{FF2B5EF4-FFF2-40B4-BE49-F238E27FC236}">
                <a16:creationId xmlns:a16="http://schemas.microsoft.com/office/drawing/2014/main" id="{D775E46F-F8EE-4EB8-B838-60C96B0F9875}"/>
              </a:ext>
            </a:extLst>
          </p:cNvPr>
          <p:cNvGraphicFramePr>
            <a:graphicFrameLocks noGrp="1"/>
          </p:cNvGraphicFramePr>
          <p:nvPr>
            <p:ph idx="1"/>
          </p:nvPr>
        </p:nvGraphicFramePr>
        <p:xfrm>
          <a:off x="816545" y="643467"/>
          <a:ext cx="10558912" cy="5571066"/>
        </p:xfrm>
        <a:graphic>
          <a:graphicData uri="http://schemas.openxmlformats.org/drawingml/2006/table">
            <a:tbl>
              <a:tblPr firstRow="1" firstCol="1" bandRow="1">
                <a:tableStyleId>{5C22544A-7EE6-4342-B048-85BDC9FD1C3A}</a:tableStyleId>
              </a:tblPr>
              <a:tblGrid>
                <a:gridCol w="2884195">
                  <a:extLst>
                    <a:ext uri="{9D8B030D-6E8A-4147-A177-3AD203B41FA5}">
                      <a16:colId xmlns:a16="http://schemas.microsoft.com/office/drawing/2014/main" val="2296627337"/>
                    </a:ext>
                  </a:extLst>
                </a:gridCol>
                <a:gridCol w="4960362">
                  <a:extLst>
                    <a:ext uri="{9D8B030D-6E8A-4147-A177-3AD203B41FA5}">
                      <a16:colId xmlns:a16="http://schemas.microsoft.com/office/drawing/2014/main" val="924448992"/>
                    </a:ext>
                  </a:extLst>
                </a:gridCol>
                <a:gridCol w="2714355">
                  <a:extLst>
                    <a:ext uri="{9D8B030D-6E8A-4147-A177-3AD203B41FA5}">
                      <a16:colId xmlns:a16="http://schemas.microsoft.com/office/drawing/2014/main" val="3288621997"/>
                    </a:ext>
                  </a:extLst>
                </a:gridCol>
              </a:tblGrid>
              <a:tr h="5571066">
                <a:tc>
                  <a:txBody>
                    <a:bodyPr/>
                    <a:lstStyle/>
                    <a:p>
                      <a:pPr algn="ctr">
                        <a:lnSpc>
                          <a:spcPct val="115000"/>
                        </a:lnSpc>
                        <a:spcAft>
                          <a:spcPts val="1000"/>
                        </a:spcAft>
                      </a:pPr>
                      <a:r>
                        <a:rPr lang="en-US" sz="1900">
                          <a:effectLst/>
                        </a:rPr>
                        <a:t> </a:t>
                      </a:r>
                      <a:endParaRPr lang="ro-RO" sz="1800">
                        <a:effectLst/>
                      </a:endParaRPr>
                    </a:p>
                    <a:p>
                      <a:pPr algn="ctr">
                        <a:lnSpc>
                          <a:spcPct val="115000"/>
                        </a:lnSpc>
                        <a:spcAft>
                          <a:spcPts val="1000"/>
                        </a:spcAft>
                      </a:pPr>
                      <a:r>
                        <a:rPr lang="en-US" sz="1900">
                          <a:effectLst/>
                        </a:rPr>
                        <a:t> </a:t>
                      </a:r>
                      <a:endParaRPr lang="ro-RO" sz="1800">
                        <a:effectLst/>
                      </a:endParaRPr>
                    </a:p>
                    <a:p>
                      <a:pPr algn="ctr">
                        <a:lnSpc>
                          <a:spcPct val="115000"/>
                        </a:lnSpc>
                        <a:spcAft>
                          <a:spcPts val="1000"/>
                        </a:spcAft>
                      </a:pPr>
                      <a:r>
                        <a:rPr lang="en-US" sz="1900">
                          <a:effectLst/>
                        </a:rPr>
                        <a:t> </a:t>
                      </a:r>
                      <a:endParaRPr lang="ro-RO" sz="1800">
                        <a:effectLst/>
                      </a:endParaRPr>
                    </a:p>
                    <a:p>
                      <a:pPr algn="ctr">
                        <a:lnSpc>
                          <a:spcPct val="115000"/>
                        </a:lnSpc>
                        <a:spcAft>
                          <a:spcPts val="1000"/>
                        </a:spcAft>
                      </a:pPr>
                      <a:r>
                        <a:rPr lang="en-US" sz="1900">
                          <a:effectLst/>
                        </a:rPr>
                        <a:t> </a:t>
                      </a:r>
                      <a:endParaRPr lang="ro-RO" sz="1800">
                        <a:effectLst/>
                      </a:endParaRPr>
                    </a:p>
                    <a:p>
                      <a:pPr algn="ctr">
                        <a:lnSpc>
                          <a:spcPct val="115000"/>
                        </a:lnSpc>
                        <a:spcAft>
                          <a:spcPts val="1000"/>
                        </a:spcAft>
                      </a:pPr>
                      <a:r>
                        <a:rPr lang="en-US" sz="2300">
                          <a:effectLst/>
                        </a:rPr>
                        <a:t>Hemoliza intravasculară</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111168" marR="111168" marT="0" marB="0"/>
                </a:tc>
                <a:tc>
                  <a:txBody>
                    <a:bodyPr/>
                    <a:lstStyle/>
                    <a:p>
                      <a:pPr marL="342900" lvl="0" indent="-342900">
                        <a:lnSpc>
                          <a:spcPct val="106000"/>
                        </a:lnSpc>
                        <a:buFont typeface="+mj-lt"/>
                        <a:buAutoNum type="arabicPeriod"/>
                      </a:pPr>
                      <a:endParaRPr lang="en-US" sz="1900" dirty="0">
                        <a:effectLst/>
                      </a:endParaRPr>
                    </a:p>
                    <a:p>
                      <a:pPr marL="342900" lvl="0" indent="-342900">
                        <a:lnSpc>
                          <a:spcPct val="106000"/>
                        </a:lnSpc>
                        <a:buFont typeface="+mj-lt"/>
                        <a:buAutoNum type="arabicPeriod"/>
                      </a:pPr>
                      <a:r>
                        <a:rPr lang="en-US" sz="1900" dirty="0">
                          <a:effectLst/>
                        </a:rPr>
                        <a:t>La </a:t>
                      </a:r>
                      <a:r>
                        <a:rPr lang="en-US" sz="1900" dirty="0" err="1">
                          <a:effectLst/>
                        </a:rPr>
                        <a:t>nivelul</a:t>
                      </a:r>
                      <a:r>
                        <a:rPr lang="en-US" sz="1900" dirty="0">
                          <a:effectLst/>
                        </a:rPr>
                        <a:t> </a:t>
                      </a:r>
                      <a:r>
                        <a:rPr lang="en-US" sz="1900" dirty="0" err="1">
                          <a:effectLst/>
                        </a:rPr>
                        <a:t>splinei</a:t>
                      </a:r>
                      <a:r>
                        <a:rPr lang="en-US" sz="1900" dirty="0">
                          <a:effectLst/>
                        </a:rPr>
                        <a:t>, </a:t>
                      </a:r>
                      <a:r>
                        <a:rPr lang="en-US" sz="1900" dirty="0" err="1">
                          <a:effectLst/>
                        </a:rPr>
                        <a:t>ficatului</a:t>
                      </a:r>
                      <a:endParaRPr lang="ro-RO" sz="1800" dirty="0">
                        <a:effectLst/>
                      </a:endParaRPr>
                    </a:p>
                    <a:p>
                      <a:pPr marL="342900" lvl="0" indent="-342900">
                        <a:lnSpc>
                          <a:spcPct val="106000"/>
                        </a:lnSpc>
                        <a:buFont typeface="+mj-lt"/>
                        <a:buAutoNum type="arabicPeriod"/>
                      </a:pPr>
                      <a:r>
                        <a:rPr lang="en-US" sz="1900" dirty="0" err="1">
                          <a:effectLst/>
                        </a:rPr>
                        <a:t>Bilirubina</a:t>
                      </a:r>
                      <a:r>
                        <a:rPr lang="en-US" sz="1900" dirty="0">
                          <a:effectLst/>
                        </a:rPr>
                        <a:t> </a:t>
                      </a:r>
                      <a:r>
                        <a:rPr lang="en-US" sz="1900" dirty="0" err="1">
                          <a:effectLst/>
                        </a:rPr>
                        <a:t>crescută</a:t>
                      </a:r>
                      <a:r>
                        <a:rPr lang="en-US" sz="1900" dirty="0">
                          <a:effectLst/>
                        </a:rPr>
                        <a:t> pe </a:t>
                      </a:r>
                      <a:r>
                        <a:rPr lang="en-US" sz="1900" dirty="0" err="1">
                          <a:effectLst/>
                        </a:rPr>
                        <a:t>seama</a:t>
                      </a:r>
                      <a:r>
                        <a:rPr lang="en-US" sz="1900" dirty="0">
                          <a:effectLst/>
                        </a:rPr>
                        <a:t> </a:t>
                      </a:r>
                      <a:r>
                        <a:rPr lang="en-US" sz="1900" dirty="0" err="1">
                          <a:effectLst/>
                        </a:rPr>
                        <a:t>indirectei</a:t>
                      </a:r>
                      <a:endParaRPr lang="ro-RO" sz="1800" dirty="0">
                        <a:effectLst/>
                      </a:endParaRPr>
                    </a:p>
                    <a:p>
                      <a:pPr marL="342900" lvl="0" indent="-342900">
                        <a:lnSpc>
                          <a:spcPct val="106000"/>
                        </a:lnSpc>
                        <a:buFont typeface="+mj-lt"/>
                        <a:buAutoNum type="arabicPeriod"/>
                      </a:pPr>
                      <a:r>
                        <a:rPr lang="en-US" sz="1900" dirty="0" err="1">
                          <a:effectLst/>
                        </a:rPr>
                        <a:t>Hemoglobinemie</a:t>
                      </a:r>
                      <a:r>
                        <a:rPr lang="en-US" sz="1900" dirty="0">
                          <a:effectLst/>
                        </a:rPr>
                        <a:t> </a:t>
                      </a:r>
                      <a:endParaRPr lang="ro-RO" sz="1800" dirty="0">
                        <a:effectLst/>
                      </a:endParaRPr>
                    </a:p>
                    <a:p>
                      <a:pPr marL="342900" lvl="0" indent="-342900">
                        <a:lnSpc>
                          <a:spcPct val="106000"/>
                        </a:lnSpc>
                        <a:buFont typeface="+mj-lt"/>
                        <a:buAutoNum type="arabicPeriod"/>
                      </a:pPr>
                      <a:r>
                        <a:rPr lang="en-US" sz="1900" dirty="0" err="1">
                          <a:effectLst/>
                        </a:rPr>
                        <a:t>Haptoglobina</a:t>
                      </a:r>
                      <a:r>
                        <a:rPr lang="en-US" sz="1900" dirty="0">
                          <a:effectLst/>
                        </a:rPr>
                        <a:t> </a:t>
                      </a:r>
                      <a:r>
                        <a:rPr lang="en-US" sz="1900" dirty="0" err="1">
                          <a:effectLst/>
                        </a:rPr>
                        <a:t>crescută</a:t>
                      </a:r>
                      <a:endParaRPr lang="ro-RO" sz="1800" dirty="0">
                        <a:effectLst/>
                      </a:endParaRPr>
                    </a:p>
                    <a:p>
                      <a:pPr marL="342900" lvl="0" indent="-342900">
                        <a:lnSpc>
                          <a:spcPct val="106000"/>
                        </a:lnSpc>
                        <a:buFont typeface="+mj-lt"/>
                        <a:buAutoNum type="arabicPeriod"/>
                      </a:pPr>
                      <a:r>
                        <a:rPr lang="en-US" sz="1900" dirty="0" err="1">
                          <a:effectLst/>
                        </a:rPr>
                        <a:t>Hemoglobinurie</a:t>
                      </a:r>
                      <a:r>
                        <a:rPr lang="en-US" sz="1900" dirty="0">
                          <a:effectLst/>
                        </a:rPr>
                        <a:t> </a:t>
                      </a:r>
                      <a:endParaRPr lang="ro-RO" sz="1800" dirty="0">
                        <a:effectLst/>
                      </a:endParaRPr>
                    </a:p>
                    <a:p>
                      <a:pPr marL="342900" lvl="0" indent="-342900">
                        <a:lnSpc>
                          <a:spcPct val="106000"/>
                        </a:lnSpc>
                        <a:buFont typeface="+mj-lt"/>
                        <a:buAutoNum type="arabicPeriod"/>
                      </a:pPr>
                      <a:r>
                        <a:rPr lang="en-US" sz="1900" dirty="0">
                          <a:effectLst/>
                        </a:rPr>
                        <a:t>Intravascular</a:t>
                      </a:r>
                      <a:endParaRPr lang="ro-RO" sz="1800" dirty="0">
                        <a:effectLst/>
                      </a:endParaRPr>
                    </a:p>
                    <a:p>
                      <a:pPr marL="342900" lvl="0" indent="-342900">
                        <a:lnSpc>
                          <a:spcPct val="106000"/>
                        </a:lnSpc>
                        <a:buFont typeface="+mj-lt"/>
                        <a:buAutoNum type="arabicPeriod"/>
                      </a:pPr>
                      <a:r>
                        <a:rPr lang="en-US" sz="1900" dirty="0">
                          <a:effectLst/>
                        </a:rPr>
                        <a:t>LDH </a:t>
                      </a:r>
                      <a:r>
                        <a:rPr lang="en-US" sz="1900" dirty="0" err="1">
                          <a:effectLst/>
                        </a:rPr>
                        <a:t>crescut</a:t>
                      </a:r>
                      <a:r>
                        <a:rPr lang="en-US" sz="1900" dirty="0">
                          <a:effectLst/>
                        </a:rPr>
                        <a:t> </a:t>
                      </a:r>
                      <a:endParaRPr lang="ro-RO" sz="1800" dirty="0">
                        <a:effectLst/>
                      </a:endParaRPr>
                    </a:p>
                    <a:p>
                      <a:pPr marL="342900" lvl="0" indent="-342900">
                        <a:lnSpc>
                          <a:spcPct val="106000"/>
                        </a:lnSpc>
                        <a:buFont typeface="+mj-lt"/>
                        <a:buAutoNum type="arabicPeriod"/>
                      </a:pPr>
                      <a:r>
                        <a:rPr lang="en-US" sz="1900" dirty="0" err="1">
                          <a:effectLst/>
                        </a:rPr>
                        <a:t>Reticulocitoză</a:t>
                      </a:r>
                      <a:endParaRPr lang="ro-RO" sz="1800" dirty="0">
                        <a:effectLst/>
                      </a:endParaRPr>
                    </a:p>
                    <a:p>
                      <a:pPr marL="342900" lvl="0" indent="-342900">
                        <a:lnSpc>
                          <a:spcPct val="106000"/>
                        </a:lnSpc>
                        <a:buFont typeface="+mj-lt"/>
                        <a:buAutoNum type="arabicPeriod"/>
                      </a:pPr>
                      <a:r>
                        <a:rPr lang="en-US" sz="1900" dirty="0" err="1">
                          <a:effectLst/>
                        </a:rPr>
                        <a:t>Hemosiderinurie</a:t>
                      </a:r>
                      <a:endParaRPr lang="ro-RO" sz="1800" dirty="0">
                        <a:effectLst/>
                      </a:endParaRPr>
                    </a:p>
                    <a:p>
                      <a:pPr marL="342900" lvl="0" indent="-342900">
                        <a:lnSpc>
                          <a:spcPct val="106000"/>
                        </a:lnSpc>
                        <a:buFont typeface="+mj-lt"/>
                        <a:buAutoNum type="arabicPeriod"/>
                      </a:pPr>
                      <a:r>
                        <a:rPr lang="en-US" sz="1900" dirty="0" err="1">
                          <a:effectLst/>
                        </a:rPr>
                        <a:t>Talasemia</a:t>
                      </a:r>
                      <a:r>
                        <a:rPr lang="en-US" sz="1900" dirty="0">
                          <a:effectLst/>
                        </a:rPr>
                        <a:t> </a:t>
                      </a:r>
                      <a:r>
                        <a:rPr lang="en-US" sz="1900" dirty="0" err="1">
                          <a:effectLst/>
                        </a:rPr>
                        <a:t>majoră</a:t>
                      </a:r>
                      <a:endParaRPr lang="ro-RO" sz="1800" dirty="0">
                        <a:effectLst/>
                      </a:endParaRPr>
                    </a:p>
                    <a:p>
                      <a:pPr marL="342900" lvl="0" indent="-342900">
                        <a:lnSpc>
                          <a:spcPct val="106000"/>
                        </a:lnSpc>
                        <a:buFont typeface="+mj-lt"/>
                        <a:buAutoNum type="arabicPeriod"/>
                      </a:pPr>
                      <a:r>
                        <a:rPr lang="en-US" sz="1900" dirty="0" err="1">
                          <a:effectLst/>
                        </a:rPr>
                        <a:t>Agresivă</a:t>
                      </a:r>
                      <a:endParaRPr lang="ro-RO" sz="1800" dirty="0">
                        <a:effectLst/>
                      </a:endParaRPr>
                    </a:p>
                    <a:p>
                      <a:pPr marL="342900" lvl="0" indent="-342900">
                        <a:lnSpc>
                          <a:spcPct val="106000"/>
                        </a:lnSpc>
                        <a:buFont typeface="+mj-lt"/>
                        <a:buAutoNum type="arabicPeriod"/>
                      </a:pPr>
                      <a:r>
                        <a:rPr lang="en-US" sz="1900" dirty="0" err="1">
                          <a:effectLst/>
                        </a:rPr>
                        <a:t>Tulburari</a:t>
                      </a:r>
                      <a:r>
                        <a:rPr lang="en-US" sz="1900" dirty="0">
                          <a:effectLst/>
                        </a:rPr>
                        <a:t> </a:t>
                      </a:r>
                      <a:r>
                        <a:rPr lang="en-US" sz="1900" dirty="0" err="1">
                          <a:effectLst/>
                        </a:rPr>
                        <a:t>membranare</a:t>
                      </a:r>
                      <a:r>
                        <a:rPr lang="en-US" sz="1900" dirty="0">
                          <a:effectLst/>
                        </a:rPr>
                        <a:t>, </a:t>
                      </a:r>
                      <a:r>
                        <a:rPr lang="en-US" sz="1900" dirty="0" err="1">
                          <a:effectLst/>
                        </a:rPr>
                        <a:t>enzimatice</a:t>
                      </a:r>
                      <a:r>
                        <a:rPr lang="en-US" sz="1900" dirty="0">
                          <a:effectLst/>
                        </a:rPr>
                        <a:t> </a:t>
                      </a:r>
                      <a:endParaRPr lang="ro-RO" sz="1800" dirty="0">
                        <a:effectLst/>
                      </a:endParaRPr>
                    </a:p>
                    <a:p>
                      <a:pPr marL="342900" lvl="0" indent="-342900">
                        <a:lnSpc>
                          <a:spcPct val="106000"/>
                        </a:lnSpc>
                        <a:buFont typeface="+mj-lt"/>
                        <a:buAutoNum type="arabicPeriod"/>
                      </a:pPr>
                      <a:r>
                        <a:rPr lang="en-US" sz="1900" dirty="0" err="1">
                          <a:effectLst/>
                        </a:rPr>
                        <a:t>Poastransfuzională</a:t>
                      </a:r>
                      <a:endParaRPr lang="ro-RO" sz="1800" dirty="0">
                        <a:effectLst/>
                      </a:endParaRPr>
                    </a:p>
                    <a:p>
                      <a:pPr marL="342900" lvl="0" indent="-342900">
                        <a:lnSpc>
                          <a:spcPct val="106000"/>
                        </a:lnSpc>
                        <a:buFont typeface="+mj-lt"/>
                        <a:buAutoNum type="arabicPeriod"/>
                      </a:pPr>
                      <a:r>
                        <a:rPr lang="en-US" sz="1900" dirty="0" err="1">
                          <a:effectLst/>
                        </a:rPr>
                        <a:t>Incompatibilitatea</a:t>
                      </a:r>
                      <a:r>
                        <a:rPr lang="en-US" sz="1900" dirty="0">
                          <a:effectLst/>
                        </a:rPr>
                        <a:t> </a:t>
                      </a:r>
                      <a:r>
                        <a:rPr lang="en-US" sz="1900" dirty="0" err="1">
                          <a:effectLst/>
                        </a:rPr>
                        <a:t>în</a:t>
                      </a:r>
                      <a:r>
                        <a:rPr lang="en-US" sz="1900" dirty="0">
                          <a:effectLst/>
                        </a:rPr>
                        <a:t> </a:t>
                      </a:r>
                      <a:r>
                        <a:rPr lang="en-US" sz="1900" dirty="0" err="1">
                          <a:effectLst/>
                        </a:rPr>
                        <a:t>sistemul</a:t>
                      </a:r>
                      <a:r>
                        <a:rPr lang="en-US" sz="1900" dirty="0">
                          <a:effectLst/>
                        </a:rPr>
                        <a:t> Rh</a:t>
                      </a:r>
                      <a:endParaRPr lang="ro-RO" sz="1800" dirty="0">
                        <a:effectLst/>
                      </a:endParaRPr>
                    </a:p>
                    <a:p>
                      <a:pPr marL="342900" lvl="0" indent="-342900">
                        <a:lnSpc>
                          <a:spcPct val="106000"/>
                        </a:lnSpc>
                        <a:spcAft>
                          <a:spcPts val="800"/>
                        </a:spcAft>
                        <a:buFont typeface="+mj-lt"/>
                        <a:buAutoNum type="arabicPeriod"/>
                      </a:pPr>
                      <a:r>
                        <a:rPr lang="en-US" sz="1900" dirty="0">
                          <a:effectLst/>
                        </a:rPr>
                        <a:t>Hemoglobinuria </a:t>
                      </a:r>
                      <a:r>
                        <a:rPr lang="en-US" sz="1900" dirty="0" err="1">
                          <a:effectLst/>
                        </a:rPr>
                        <a:t>paroxistică</a:t>
                      </a:r>
                      <a:r>
                        <a:rPr lang="en-US" sz="1900" dirty="0">
                          <a:effectLst/>
                        </a:rPr>
                        <a:t> </a:t>
                      </a:r>
                      <a:r>
                        <a:rPr lang="en-US" sz="1900" dirty="0" err="1">
                          <a:effectLst/>
                        </a:rPr>
                        <a:t>nocturnă</a:t>
                      </a:r>
                      <a:endParaRPr lang="ro-RO" sz="1800" dirty="0">
                        <a:effectLst/>
                      </a:endParaRPr>
                    </a:p>
                    <a:p>
                      <a:pPr marL="228600">
                        <a:lnSpc>
                          <a:spcPct val="115000"/>
                        </a:lnSpc>
                        <a:spcAft>
                          <a:spcPts val="1000"/>
                        </a:spcAft>
                      </a:pPr>
                      <a:r>
                        <a:rPr lang="en-US" sz="19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1168" marR="111168" marT="0" marB="0"/>
                </a:tc>
                <a:tc>
                  <a:txBody>
                    <a:bodyPr/>
                    <a:lstStyle/>
                    <a:p>
                      <a:pPr algn="ctr">
                        <a:lnSpc>
                          <a:spcPct val="115000"/>
                        </a:lnSpc>
                        <a:spcAft>
                          <a:spcPts val="1000"/>
                        </a:spcAft>
                      </a:pPr>
                      <a:r>
                        <a:rPr lang="en-US" sz="1900" dirty="0">
                          <a:effectLst/>
                        </a:rPr>
                        <a:t> </a:t>
                      </a:r>
                      <a:endParaRPr lang="ro-RO" sz="1800" dirty="0">
                        <a:effectLst/>
                      </a:endParaRPr>
                    </a:p>
                    <a:p>
                      <a:pPr algn="ctr">
                        <a:lnSpc>
                          <a:spcPct val="115000"/>
                        </a:lnSpc>
                        <a:spcAft>
                          <a:spcPts val="1000"/>
                        </a:spcAft>
                      </a:pPr>
                      <a:r>
                        <a:rPr lang="en-US" sz="1900" dirty="0">
                          <a:effectLst/>
                        </a:rPr>
                        <a:t> </a:t>
                      </a:r>
                      <a:endParaRPr lang="ro-RO" sz="1800" dirty="0">
                        <a:effectLst/>
                      </a:endParaRPr>
                    </a:p>
                    <a:p>
                      <a:pPr algn="ctr">
                        <a:lnSpc>
                          <a:spcPct val="115000"/>
                        </a:lnSpc>
                        <a:spcAft>
                          <a:spcPts val="1000"/>
                        </a:spcAft>
                      </a:pPr>
                      <a:r>
                        <a:rPr lang="en-US" sz="1900" dirty="0">
                          <a:effectLst/>
                        </a:rPr>
                        <a:t> </a:t>
                      </a:r>
                      <a:endParaRPr lang="ro-RO" sz="1800" dirty="0">
                        <a:effectLst/>
                      </a:endParaRPr>
                    </a:p>
                    <a:p>
                      <a:pPr algn="ctr">
                        <a:lnSpc>
                          <a:spcPct val="115000"/>
                        </a:lnSpc>
                        <a:spcAft>
                          <a:spcPts val="1000"/>
                        </a:spcAft>
                      </a:pPr>
                      <a:r>
                        <a:rPr lang="en-US" sz="1900" dirty="0">
                          <a:effectLst/>
                        </a:rPr>
                        <a:t> </a:t>
                      </a:r>
                      <a:endParaRPr lang="ro-RO" sz="1800" dirty="0">
                        <a:effectLst/>
                      </a:endParaRPr>
                    </a:p>
                    <a:p>
                      <a:pPr algn="ctr">
                        <a:lnSpc>
                          <a:spcPct val="115000"/>
                        </a:lnSpc>
                        <a:spcAft>
                          <a:spcPts val="1000"/>
                        </a:spcAft>
                      </a:pPr>
                      <a:r>
                        <a:rPr lang="en-US" sz="2300" dirty="0" err="1">
                          <a:effectLst/>
                        </a:rPr>
                        <a:t>Hemoliza</a:t>
                      </a:r>
                      <a:r>
                        <a:rPr lang="en-US" sz="2300" dirty="0">
                          <a:effectLst/>
                        </a:rPr>
                        <a:t> </a:t>
                      </a:r>
                      <a:r>
                        <a:rPr lang="en-US" sz="2300" dirty="0" err="1">
                          <a:effectLst/>
                        </a:rPr>
                        <a:t>extravasculară</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1168" marR="111168" marT="0" marB="0"/>
                </a:tc>
                <a:extLst>
                  <a:ext uri="{0D108BD9-81ED-4DB2-BD59-A6C34878D82A}">
                    <a16:rowId xmlns:a16="http://schemas.microsoft.com/office/drawing/2014/main" val="2193353370"/>
                  </a:ext>
                </a:extLst>
              </a:tr>
            </a:tbl>
          </a:graphicData>
        </a:graphic>
      </p:graphicFrame>
    </p:spTree>
    <p:extLst>
      <p:ext uri="{BB962C8B-B14F-4D97-AF65-F5344CB8AC3E}">
        <p14:creationId xmlns:p14="http://schemas.microsoft.com/office/powerpoint/2010/main" val="2581958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a:extLst>
              <a:ext uri="{FF2B5EF4-FFF2-40B4-BE49-F238E27FC236}">
                <a16:creationId xmlns:a16="http://schemas.microsoft.com/office/drawing/2014/main" id="{A0F3BEB5-8C54-4DF5-82BB-3491D6DF4E9C}"/>
              </a:ext>
            </a:extLst>
          </p:cNvPr>
          <p:cNvPicPr>
            <a:picLocks noChangeAspect="1"/>
          </p:cNvPicPr>
          <p:nvPr/>
        </p:nvPicPr>
        <p:blipFill rotWithShape="1">
          <a:blip r:embed="rId2">
            <a:alphaModFix/>
          </a:blip>
          <a:srcRect t="11969" r="-1" b="11281"/>
          <a:stretch/>
        </p:blipFill>
        <p:spPr>
          <a:xfrm>
            <a:off x="4547937" y="-5"/>
            <a:ext cx="7644062" cy="3681406"/>
          </a:xfrm>
          <a:prstGeom prst="rect">
            <a:avLst/>
          </a:prstGeom>
          <a:noFill/>
        </p:spPr>
      </p:pic>
      <p:pic>
        <p:nvPicPr>
          <p:cNvPr id="4" name="Picture 4" descr="gum hypertrophy- AML">
            <a:extLst>
              <a:ext uri="{FF2B5EF4-FFF2-40B4-BE49-F238E27FC236}">
                <a16:creationId xmlns:a16="http://schemas.microsoft.com/office/drawing/2014/main" id="{DC6861BA-7A66-460D-B7C6-5532AD6C4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04" r="-1" b="16683"/>
          <a:stretch/>
        </p:blipFill>
        <p:spPr>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a:extLst>
              <a:ext uri="{FF2B5EF4-FFF2-40B4-BE49-F238E27FC236}">
                <a16:creationId xmlns:a16="http://schemas.microsoft.com/office/drawing/2014/main" id="{792CE381-8943-434F-AB9B-203D8ACE10B3}"/>
              </a:ext>
            </a:extLst>
          </p:cNvPr>
          <p:cNvSpPr txBox="1"/>
          <p:nvPr/>
        </p:nvSpPr>
        <p:spPr>
          <a:xfrm>
            <a:off x="838200" y="1115219"/>
            <a:ext cx="5395912" cy="2387600"/>
          </a:xfrm>
          <a:prstGeom prst="rect">
            <a:avLst/>
          </a:prstGeom>
        </p:spPr>
        <p:txBody>
          <a:bodyPr vert="horz" lIns="91440" tIns="45720" rIns="91440" bIns="45720" rtlCol="0" anchor="b"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5000" b="0" i="0" u="none" strike="noStrike" kern="1200" cap="none" spc="0" baseline="0">
                <a:solidFill>
                  <a:schemeClr val="bg1"/>
                </a:solidFill>
                <a:uFillTx/>
                <a:latin typeface="+mj-lt"/>
                <a:ea typeface="+mj-ea"/>
                <a:cs typeface="+mj-cs"/>
              </a:rPr>
              <a:t>ACUTE MYELOID LEUKAEMIA – GUM HYPERTROPHY</a:t>
            </a:r>
          </a:p>
        </p:txBody>
      </p:sp>
      <p:cxnSp>
        <p:nvCxnSpPr>
          <p:cNvPr id="17" name="Straight Connector 1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F7B17667-612A-4975-B09D-79AB10B4328A}"/>
              </a:ext>
            </a:extLst>
          </p:cNvPr>
          <p:cNvSpPr txBox="1"/>
          <p:nvPr/>
        </p:nvSpPr>
        <p:spPr>
          <a:xfrm>
            <a:off x="5021821" y="4004732"/>
            <a:ext cx="6465287" cy="1324235"/>
          </a:xfrm>
          <a:prstGeom prst="rect">
            <a:avLst/>
          </a:prstGeom>
        </p:spPr>
        <p:txBody>
          <a:bodyPr vert="horz" lIns="91440" tIns="45720" rIns="91440" bIns="45720" rtlCol="0" anchor="b" anchorCtr="0" compatLnSpc="1">
            <a:normAutofit/>
          </a:bodyPr>
          <a:lstStyle/>
          <a:p>
            <a:pPr marL="0" marR="0" lvl="0" indent="0" fontAlgn="auto">
              <a:lnSpc>
                <a:spcPct val="90000"/>
              </a:lnSpc>
              <a:spcBef>
                <a:spcPct val="0"/>
              </a:spcBef>
              <a:spcAft>
                <a:spcPts val="600"/>
              </a:spcAft>
              <a:tabLst/>
              <a:defRPr sz="1800" b="0" i="0" u="none" strike="noStrike" kern="0" cap="none" spc="0" baseline="0">
                <a:solidFill>
                  <a:srgbClr val="000000"/>
                </a:solidFill>
                <a:uFillTx/>
              </a:defRPr>
            </a:pPr>
            <a:r>
              <a:rPr lang="en-US" sz="4100" b="0" i="0" u="none" strike="noStrike" cap="none" spc="0" baseline="0">
                <a:uFillTx/>
                <a:latin typeface="+mj-lt"/>
                <a:ea typeface="+mj-ea"/>
                <a:cs typeface="+mj-cs"/>
              </a:rPr>
              <a:t>ACUTE MYELOID LEUKAEMIA – SKIN INFILTRATION</a:t>
            </a:r>
          </a:p>
        </p:txBody>
      </p:sp>
      <p:sp>
        <p:nvSpPr>
          <p:cNvPr id="19" name="Rectangle 10">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1">
            <a:extLst>
              <a:ext uri="{FF2B5EF4-FFF2-40B4-BE49-F238E27FC236}">
                <a16:creationId xmlns:a16="http://schemas.microsoft.com/office/drawing/2014/main" id="{45A31156-2B9D-439F-81E4-30F7EEE53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04" t="833" r="27405" b="66667"/>
          <a:stretch>
            <a:fillRect/>
          </a:stretch>
        </p:blipFill>
        <p:spPr bwMode="auto">
          <a:xfrm>
            <a:off x="701373" y="628650"/>
            <a:ext cx="3359512" cy="5449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2">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a:extLst>
              <a:ext uri="{FF2B5EF4-FFF2-40B4-BE49-F238E27FC236}">
                <a16:creationId xmlns:a16="http://schemas.microsoft.com/office/drawing/2014/main" id="{86E8C4FA-4F9A-4053-9E25-9BD3148BF3EC}"/>
              </a:ext>
            </a:extLst>
          </p:cNvPr>
          <p:cNvPicPr>
            <a:picLocks noChangeAspect="1"/>
          </p:cNvPicPr>
          <p:nvPr/>
        </p:nvPicPr>
        <p:blipFill>
          <a:blip r:embed="rId3"/>
          <a:stretch>
            <a:fillRect/>
          </a:stretch>
        </p:blipFill>
        <p:spPr>
          <a:xfrm>
            <a:off x="5090338" y="1061532"/>
            <a:ext cx="2804299" cy="1773717"/>
          </a:xfrm>
          <a:prstGeom prst="rect">
            <a:avLst/>
          </a:prstGeom>
          <a:noFill/>
        </p:spPr>
      </p:pic>
      <p:sp>
        <p:nvSpPr>
          <p:cNvPr id="21" name="Rectangle 14">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0" descr="leukemic deposits">
            <a:extLst>
              <a:ext uri="{FF2B5EF4-FFF2-40B4-BE49-F238E27FC236}">
                <a16:creationId xmlns:a16="http://schemas.microsoft.com/office/drawing/2014/main" id="{2362D163-54B4-484B-AC10-A1A449C28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545"/>
          <a:stretch>
            <a:fillRect/>
          </a:stretch>
        </p:blipFill>
        <p:spPr>
          <a:xfrm>
            <a:off x="9357955" y="628649"/>
            <a:ext cx="1720255" cy="263948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16">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47EBE66-CDF9-4524-B9EE-A25F6FC986B8}"/>
              </a:ext>
            </a:extLst>
          </p:cNvPr>
          <p:cNvSpPr txBox="1"/>
          <p:nvPr/>
        </p:nvSpPr>
        <p:spPr>
          <a:xfrm>
            <a:off x="640079" y="2053641"/>
            <a:ext cx="3669161" cy="2760098"/>
          </a:xfrm>
          <a:prstGeom prst="rect">
            <a:avLst/>
          </a:prstGeom>
        </p:spPr>
        <p:txBody>
          <a:bodyPr vert="horz" lIns="91440" tIns="45720" rIns="91440" bIns="45720" rtlCol="0" anchor="ctr" anchorCtr="0" compatLnSpc="1">
            <a:normAutofit/>
          </a:bodyPr>
          <a:lstStyle/>
          <a:p>
            <a:pPr>
              <a:lnSpc>
                <a:spcPct val="90000"/>
              </a:lnSpc>
              <a:spcBef>
                <a:spcPct val="0"/>
              </a:spcBef>
              <a:spcAft>
                <a:spcPts val="600"/>
              </a:spcAft>
              <a:defRPr sz="1800" b="0" i="0" u="none" strike="noStrike" kern="0" cap="none" spc="0" baseline="0">
                <a:solidFill>
                  <a:srgbClr val="000000"/>
                </a:solidFill>
                <a:uFillTx/>
              </a:defRPr>
            </a:pPr>
            <a:r>
              <a:rPr lang="en-US" sz="4400" b="1" i="0" u="none" strike="noStrike" kern="1200" cap="none" spc="0" baseline="0">
                <a:solidFill>
                  <a:srgbClr val="FFFFFF"/>
                </a:solidFill>
                <a:uFillTx/>
                <a:latin typeface="+mj-lt"/>
                <a:ea typeface="+mj-ea"/>
                <a:cs typeface="+mj-cs"/>
              </a:rPr>
              <a:t>Lab. findings in </a:t>
            </a:r>
            <a:r>
              <a:rPr lang="en-US" sz="4400" b="0" i="0" u="none" strike="noStrike" kern="1200" cap="none" spc="0" baseline="0">
                <a:solidFill>
                  <a:srgbClr val="FFFFFF"/>
                </a:solidFill>
                <a:uFillTx/>
                <a:latin typeface="+mj-lt"/>
                <a:ea typeface="+mj-ea"/>
                <a:cs typeface="+mj-cs"/>
              </a:rPr>
              <a:t>AML</a:t>
            </a:r>
          </a:p>
        </p:txBody>
      </p:sp>
      <p:sp>
        <p:nvSpPr>
          <p:cNvPr id="2" name="TextBox 1">
            <a:extLst>
              <a:ext uri="{FF2B5EF4-FFF2-40B4-BE49-F238E27FC236}">
                <a16:creationId xmlns:a16="http://schemas.microsoft.com/office/drawing/2014/main" id="{4D3DA566-ACD4-45E6-AB4A-B8E4FE07BF6F}"/>
              </a:ext>
            </a:extLst>
          </p:cNvPr>
          <p:cNvSpPr txBox="1"/>
          <p:nvPr/>
        </p:nvSpPr>
        <p:spPr>
          <a:xfrm>
            <a:off x="5314548" y="0"/>
            <a:ext cx="6877452" cy="7324928"/>
          </a:xfrm>
          <a:prstGeom prst="rect">
            <a:avLst/>
          </a:prstGeom>
        </p:spPr>
        <p:txBody>
          <a:bodyPr vert="horz" lIns="91440" tIns="45720" rIns="91440" bIns="45720" rtlCol="0" anchor="ctr" anchorCtr="0" compatLnSpc="1">
            <a:normAutofit/>
          </a:bodyPr>
          <a:lstStyle/>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WBC count is variable. 25% of the patient has &gt;50,000/</a:t>
            </a:r>
            <a:r>
              <a:rPr lang="en-US" sz="1400" b="0" i="0" u="none" strike="noStrike" cap="none" spc="0" baseline="0" dirty="0" err="1">
                <a:solidFill>
                  <a:srgbClr val="000000"/>
                </a:solidFill>
                <a:uFillTx/>
              </a:rPr>
              <a:t>cmm</a:t>
            </a:r>
            <a:r>
              <a:rPr lang="en-US" sz="1400" b="0" i="0" u="none" strike="noStrike" cap="none" spc="0" baseline="0" dirty="0">
                <a:solidFill>
                  <a:srgbClr val="000000"/>
                </a:solidFill>
                <a:uFillTx/>
              </a:rPr>
              <a:t>, 25% has &lt;5000/</a:t>
            </a:r>
            <a:r>
              <a:rPr lang="en-US" sz="1400" b="0" i="0" u="none" strike="noStrike" cap="none" spc="0" baseline="0" dirty="0" err="1">
                <a:solidFill>
                  <a:srgbClr val="000000"/>
                </a:solidFill>
                <a:uFillTx/>
              </a:rPr>
              <a:t>cmm</a:t>
            </a:r>
            <a:r>
              <a:rPr lang="en-US" sz="1400" b="0" i="0" u="none" strike="noStrike" cap="none" spc="0" baseline="0" dirty="0">
                <a:solidFill>
                  <a:srgbClr val="000000"/>
                </a:solidFill>
                <a:uFillTx/>
              </a:rPr>
              <a:t> and 5 to 10% has count between 5000 to 10,000/</a:t>
            </a:r>
            <a:r>
              <a:rPr lang="en-US" sz="1400" b="0" i="0" u="none" strike="noStrike" cap="none" spc="0" baseline="0" dirty="0" err="1">
                <a:solidFill>
                  <a:srgbClr val="000000"/>
                </a:solidFill>
                <a:uFillTx/>
              </a:rPr>
              <a:t>cmm</a:t>
            </a:r>
            <a:r>
              <a:rPr lang="en-US" sz="1400" b="0" i="0" u="none" strike="noStrike" cap="none" spc="0" baseline="0" dirty="0">
                <a:solidFill>
                  <a:srgbClr val="000000"/>
                </a:solidFill>
                <a:uFillTx/>
              </a:rPr>
              <a:t>.</a:t>
            </a:r>
          </a:p>
          <a:p>
            <a:pPr marL="1143000" marR="0" lvl="2"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A count&gt;100,000/</a:t>
            </a:r>
            <a:r>
              <a:rPr lang="en-US" sz="1400" b="0" i="0" u="none" strike="noStrike" cap="none" spc="0" baseline="0" dirty="0" err="1">
                <a:solidFill>
                  <a:srgbClr val="000000"/>
                </a:solidFill>
                <a:uFillTx/>
              </a:rPr>
              <a:t>cmm</a:t>
            </a:r>
            <a:r>
              <a:rPr lang="en-US" sz="1400" b="0" i="0" u="none" strike="noStrike" cap="none" spc="0" baseline="0" dirty="0">
                <a:solidFill>
                  <a:srgbClr val="000000"/>
                </a:solidFill>
                <a:uFillTx/>
              </a:rPr>
              <a:t> is reported in &lt;10% of the patients but these patients have severe CNS or respiratory diseases due to </a:t>
            </a:r>
            <a:r>
              <a:rPr lang="en-US" sz="1400" b="0" i="0" u="none" strike="noStrike" cap="none" spc="0" baseline="0" dirty="0" err="1">
                <a:solidFill>
                  <a:srgbClr val="000000"/>
                </a:solidFill>
                <a:uFillTx/>
              </a:rPr>
              <a:t>leukostasis</a:t>
            </a:r>
            <a:r>
              <a:rPr lang="en-US" sz="1400" b="0" i="0" u="none" strike="noStrike" cap="none" spc="0" baseline="0" dirty="0">
                <a:solidFill>
                  <a:srgbClr val="000000"/>
                </a:solidFill>
                <a:uFillTx/>
              </a:rPr>
              <a:t>.</a:t>
            </a:r>
          </a:p>
          <a:p>
            <a:pPr marL="1143000" marR="0" lvl="2"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In these patients, leukapheresis and chemotherapy may be life-saving.</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WBC morphology. These are morphologically abnormal and immature cells.</a:t>
            </a:r>
          </a:p>
          <a:p>
            <a:pPr marL="1143000" marR="0" lvl="2"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20% or more of the blast cells in the bone marrow as diagnostic of AML.</a:t>
            </a:r>
          </a:p>
          <a:p>
            <a:pPr marL="1143000" marR="0" lvl="2"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The peripheral blood smear may show blast cells in 85 to 90% of the cases.</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Uric acid in 50% of the cases is raised which indicates increased cell turnover.</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Lactate dehydrogenase (LDH) about 50% shows a raised level. This is not as common as in ALL.</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Bone marrow shows &gt;20% blast cells. Promyelocytes are numerous particularly in M3.</a:t>
            </a:r>
          </a:p>
          <a:p>
            <a:pPr marL="1143000" marR="0" lvl="2"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Auer rods can be seen in the cytoplasm.</a:t>
            </a:r>
          </a:p>
          <a:p>
            <a:pPr marL="1143000" marR="0" lvl="2"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Cytochemical stains, peroxidase reaction, and Sudan black are positive.</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Nucleated RBCs may be seen.</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Platelet count may be low and may see count between 30,000 to 100,000/</a:t>
            </a:r>
            <a:r>
              <a:rPr lang="en-US" sz="1400" b="0" i="0" u="none" strike="noStrike" cap="none" spc="0" baseline="0" dirty="0" err="1">
                <a:solidFill>
                  <a:srgbClr val="000000"/>
                </a:solidFill>
                <a:uFillTx/>
              </a:rPr>
              <a:t>cmm</a:t>
            </a:r>
            <a:r>
              <a:rPr lang="en-US" sz="1400" b="0" i="0" u="none" strike="noStrike" cap="none" spc="0" baseline="0" dirty="0">
                <a:solidFill>
                  <a:srgbClr val="000000"/>
                </a:solidFill>
                <a:uFillTx/>
              </a:rPr>
              <a:t>. In some cases may be &lt;20,000/</a:t>
            </a:r>
            <a:r>
              <a:rPr lang="en-US" sz="1400" b="0" i="0" u="none" strike="noStrike" cap="none" spc="0" baseline="0" dirty="0" err="1">
                <a:solidFill>
                  <a:srgbClr val="000000"/>
                </a:solidFill>
                <a:uFillTx/>
              </a:rPr>
              <a:t>cmm</a:t>
            </a:r>
            <a:r>
              <a:rPr lang="en-US" sz="1400" b="0" i="0" u="none" strike="noStrike" cap="none" spc="0" baseline="0" dirty="0">
                <a:solidFill>
                  <a:srgbClr val="000000"/>
                </a:solidFill>
                <a:uFillTx/>
              </a:rPr>
              <a:t>.</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400" b="0" i="0" u="none" strike="noStrike" cap="none" spc="0" baseline="0" dirty="0">
                <a:solidFill>
                  <a:srgbClr val="000000"/>
                </a:solidFill>
                <a:uFillTx/>
              </a:rPr>
              <a:t>Coagulation abnormalities are also seen. PT, PTT, and Thrombin time are prolonged</a:t>
            </a:r>
            <a:br>
              <a:rPr lang="en-US" sz="1400" b="0" i="0" u="none" strike="noStrike" cap="none" spc="0" baseline="0" dirty="0">
                <a:solidFill>
                  <a:srgbClr val="000000"/>
                </a:solidFill>
                <a:uFillTx/>
              </a:rPr>
            </a:br>
            <a:endParaRPr lang="en-US" sz="1400" b="0" i="0" u="none" strike="noStrike" cap="none" spc="0" baseline="0" dirty="0">
              <a:solidFill>
                <a:srgbClr val="000000"/>
              </a:solidFill>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321F8D2B-B7A5-4058-AE1E-D6074488EDE1}"/>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438400" y="381000"/>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3795" name="Text Box 5">
            <a:extLst>
              <a:ext uri="{FF2B5EF4-FFF2-40B4-BE49-F238E27FC236}">
                <a16:creationId xmlns:a16="http://schemas.microsoft.com/office/drawing/2014/main" id="{BC315245-CA07-42CD-82B8-B66FA71A54D5}"/>
              </a:ext>
            </a:extLst>
          </p:cNvPr>
          <p:cNvSpPr txBox="1">
            <a:spLocks noChangeArrowheads="1"/>
          </p:cNvSpPr>
          <p:nvPr/>
        </p:nvSpPr>
        <p:spPr bwMode="auto">
          <a:xfrm>
            <a:off x="5029200" y="5807075"/>
            <a:ext cx="2916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b="1" dirty="0"/>
              <a:t>P. Smear AML</a:t>
            </a:r>
          </a:p>
        </p:txBody>
      </p:sp>
      <p:sp>
        <p:nvSpPr>
          <p:cNvPr id="33796" name="Line 6">
            <a:extLst>
              <a:ext uri="{FF2B5EF4-FFF2-40B4-BE49-F238E27FC236}">
                <a16:creationId xmlns:a16="http://schemas.microsoft.com/office/drawing/2014/main" id="{5DA3ABE3-BABB-4D8F-B6B8-9746873B4D73}"/>
              </a:ext>
            </a:extLst>
          </p:cNvPr>
          <p:cNvSpPr>
            <a:spLocks noChangeShapeType="1"/>
          </p:cNvSpPr>
          <p:nvPr/>
        </p:nvSpPr>
        <p:spPr bwMode="auto">
          <a:xfrm flipV="1">
            <a:off x="4419600" y="2286000"/>
            <a:ext cx="457200" cy="533400"/>
          </a:xfrm>
          <a:prstGeom prst="line">
            <a:avLst/>
          </a:prstGeom>
          <a:noFill/>
          <a:ln w="38100" cap="sq">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3797" name="Line 8">
            <a:extLst>
              <a:ext uri="{FF2B5EF4-FFF2-40B4-BE49-F238E27FC236}">
                <a16:creationId xmlns:a16="http://schemas.microsoft.com/office/drawing/2014/main" id="{30F56813-E83D-4EAB-BEAD-2766B99ED48A}"/>
              </a:ext>
            </a:extLst>
          </p:cNvPr>
          <p:cNvSpPr>
            <a:spLocks noChangeShapeType="1"/>
          </p:cNvSpPr>
          <p:nvPr/>
        </p:nvSpPr>
        <p:spPr bwMode="auto">
          <a:xfrm flipH="1" flipV="1">
            <a:off x="5562600" y="4114800"/>
            <a:ext cx="152400" cy="533400"/>
          </a:xfrm>
          <a:prstGeom prst="line">
            <a:avLst/>
          </a:prstGeom>
          <a:noFill/>
          <a:ln w="38100" cap="sq">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1D30588-FC67-4965-9865-3CAD9C59562D}"/>
              </a:ext>
            </a:extLst>
          </p:cNvPr>
          <p:cNvSpPr txBox="1"/>
          <p:nvPr/>
        </p:nvSpPr>
        <p:spPr>
          <a:xfrm>
            <a:off x="1179226" y="826680"/>
            <a:ext cx="9833548" cy="1325563"/>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SzPct val="100000"/>
              <a:tabLst/>
              <a:defRPr sz="1800" b="0" i="0" u="none" strike="noStrike" kern="0" cap="none" spc="0" baseline="0">
                <a:solidFill>
                  <a:srgbClr val="000000"/>
                </a:solidFill>
                <a:uFillTx/>
              </a:defRPr>
            </a:pPr>
            <a:r>
              <a:rPr lang="en-US" sz="4000" b="1" i="0" u="none" strike="noStrike" kern="1200" cap="none" spc="0" baseline="0">
                <a:solidFill>
                  <a:srgbClr val="FFFFFF"/>
                </a:solidFill>
                <a:uFillTx/>
                <a:latin typeface="+mj-lt"/>
                <a:ea typeface="+mj-ea"/>
                <a:cs typeface="+mj-cs"/>
              </a:rPr>
              <a:t>Lab. findings in ALL </a:t>
            </a:r>
            <a:endParaRPr lang="en-US" sz="4000" b="0" i="0" u="none" strike="noStrike" kern="1200" cap="none" spc="0" baseline="0">
              <a:solidFill>
                <a:srgbClr val="FFFFFF"/>
              </a:solidFill>
              <a:uFillTx/>
              <a:latin typeface="+mj-lt"/>
              <a:ea typeface="+mj-ea"/>
              <a:cs typeface="+mj-cs"/>
            </a:endParaRPr>
          </a:p>
        </p:txBody>
      </p:sp>
      <p:sp>
        <p:nvSpPr>
          <p:cNvPr id="2" name="TextBox 1">
            <a:extLst>
              <a:ext uri="{FF2B5EF4-FFF2-40B4-BE49-F238E27FC236}">
                <a16:creationId xmlns:a16="http://schemas.microsoft.com/office/drawing/2014/main" id="{96B2A4C7-5BEB-4A4F-905B-0F83E30E5E02}"/>
              </a:ext>
            </a:extLst>
          </p:cNvPr>
          <p:cNvSpPr txBox="1"/>
          <p:nvPr/>
        </p:nvSpPr>
        <p:spPr>
          <a:xfrm>
            <a:off x="589613" y="2929035"/>
            <a:ext cx="11012470" cy="3753865"/>
          </a:xfrm>
          <a:prstGeom prst="rect">
            <a:avLst/>
          </a:prstGeom>
        </p:spPr>
        <p:txBody>
          <a:bodyPr vert="horz" lIns="91440" tIns="45720" rIns="91440" bIns="45720" rtlCol="0" anchorCtr="0" compatLnSpc="1">
            <a:normAutofit/>
          </a:bodyPr>
          <a:lstStyle/>
          <a:p>
            <a:pPr marL="0" marR="0" lvl="0"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endParaRPr lang="en-US" sz="1600" b="0" i="0" u="none" strike="noStrike" cap="none" spc="0" baseline="0" dirty="0">
              <a:solidFill>
                <a:srgbClr val="000000"/>
              </a:solidFill>
              <a:uFillTx/>
            </a:endParaRP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WBC count is variable from very high to low count.</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There are anemia and thrombocytopenia.</a:t>
            </a:r>
          </a:p>
          <a:p>
            <a:pPr marL="0" marR="0" lvl="0"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Bone marrow: Very few leucocytes are seen.</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Difficult to find normal WBCs or RBCs in the bone marrow.</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Characteristically there are blast cells.</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Auer rods are absent.</a:t>
            </a:r>
          </a:p>
          <a:p>
            <a:pPr marL="0" marR="0" lvl="0"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Flow cytometry studies (differentiation of the antigens over the surface of these abnormal cells) provide rapid diagnosis.</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80% of the ALL arises from the B-lymphocytes and will show CD molecules of CD19, CD20, or both.</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Few cases of the ALL may show CALA (common ALL antigen) which is CD10.</a:t>
            </a:r>
          </a:p>
          <a:p>
            <a:pPr marL="742950" marR="0" lvl="1" indent="-228600" fontAlgn="auto">
              <a:lnSpc>
                <a:spcPct val="90000"/>
              </a:lnSpc>
              <a:spcBef>
                <a:spcPts val="0"/>
              </a:spcBef>
              <a:spcAft>
                <a:spcPts val="600"/>
              </a:spcAft>
              <a:buSzPct val="100000"/>
              <a:buFont typeface="Arial" panose="020B0604020202020204" pitchFamily="34" charset="0"/>
              <a:buChar char="•"/>
              <a:tabLst/>
              <a:defRPr sz="1800" b="0" i="0" u="none" strike="noStrike" kern="0" cap="none" spc="0" baseline="0">
                <a:solidFill>
                  <a:srgbClr val="000000"/>
                </a:solidFill>
                <a:uFillTx/>
              </a:defRPr>
            </a:pPr>
            <a:r>
              <a:rPr lang="en-US" sz="1600" b="0" i="0" u="none" strike="noStrike" cap="none" spc="0" baseline="0" dirty="0">
                <a:solidFill>
                  <a:srgbClr val="000000"/>
                </a:solidFill>
                <a:uFillTx/>
              </a:rPr>
              <a:t>Roughly 20% of the CD10-positive cases may show cµ and are called pre-B – ALL.</a:t>
            </a: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1600" b="0" i="0" u="none" strike="noStrike" cap="none" spc="0" baseline="0" dirty="0">
              <a:solidFill>
                <a:srgbClr val="000000"/>
              </a:solidFill>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90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4C8C1FB-9D5C-4DA2-9659-F7D4A6A206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437" y="927495"/>
            <a:ext cx="6253058" cy="500244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one Marrow Aspiration Needles">
            <a:extLst>
              <a:ext uri="{FF2B5EF4-FFF2-40B4-BE49-F238E27FC236}">
                <a16:creationId xmlns:a16="http://schemas.microsoft.com/office/drawing/2014/main" id="{AC53DB03-F7BA-4E03-B657-986EB5D44A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3059" y="885500"/>
            <a:ext cx="3502643" cy="269703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indoor, holding, photo&#10;&#10;Description automatically generated">
            <a:extLst>
              <a:ext uri="{FF2B5EF4-FFF2-40B4-BE49-F238E27FC236}">
                <a16:creationId xmlns:a16="http://schemas.microsoft.com/office/drawing/2014/main" id="{E80DDAD2-9994-4C16-A3D1-08B692865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1184" y="4259277"/>
            <a:ext cx="2926391" cy="1982630"/>
          </a:xfrm>
          <a:prstGeom prst="rect">
            <a:avLst/>
          </a:prstGeom>
        </p:spPr>
      </p:pic>
    </p:spTree>
    <p:extLst>
      <p:ext uri="{BB962C8B-B14F-4D97-AF65-F5344CB8AC3E}">
        <p14:creationId xmlns:p14="http://schemas.microsoft.com/office/powerpoint/2010/main" val="2038848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a:extLst>
              <a:ext uri="{FF2B5EF4-FFF2-40B4-BE49-F238E27FC236}">
                <a16:creationId xmlns:a16="http://schemas.microsoft.com/office/drawing/2014/main" id="{78947C0F-8C94-4136-9523-093FF4DF054A}"/>
              </a:ext>
            </a:extLst>
          </p:cNvPr>
          <p:cNvPicPr>
            <a:picLocks noChangeAspect="1"/>
          </p:cNvPicPr>
          <p:nvPr/>
        </p:nvPicPr>
        <p:blipFill>
          <a:blip r:embed="rId2"/>
          <a:srcRect/>
          <a:stretch>
            <a:fillRect/>
          </a:stretch>
        </p:blipFill>
        <p:spPr>
          <a:xfrm>
            <a:off x="1117600" y="1625600"/>
            <a:ext cx="2324100" cy="3556000"/>
          </a:xfrm>
          <a:prstGeom prst="rect">
            <a:avLst/>
          </a:prstGeom>
        </p:spPr>
      </p:pic>
      <p:sp>
        <p:nvSpPr>
          <p:cNvPr id="13" name="Text Box 3">
            <a:extLst>
              <a:ext uri="{FF2B5EF4-FFF2-40B4-BE49-F238E27FC236}">
                <a16:creationId xmlns:a16="http://schemas.microsoft.com/office/drawing/2014/main" id="{4429E03D-79CE-43F1-A67B-D79D6520AFDF}"/>
              </a:ext>
            </a:extLst>
          </p:cNvPr>
          <p:cNvSpPr txBox="1"/>
          <p:nvPr/>
        </p:nvSpPr>
        <p:spPr>
          <a:xfrm>
            <a:off x="1117600" y="4483100"/>
            <a:ext cx="2324100" cy="711200"/>
          </a:xfrm>
          <a:prstGeom prst="rect">
            <a:avLst/>
          </a:prstGeom>
          <a:solidFill>
            <a:srgbClr val="000000">
              <a:alpha val="50000"/>
            </a:srgbClr>
          </a:solidFill>
          <a:ln>
            <a:noFill/>
          </a:ln>
        </p:spPr>
        <p:txBody>
          <a:bodyPr vert="horz" wrap="square" lIns="91440" tIns="45720" rIns="91440" bIns="45720" anchor="ctr" anchorCtr="0" compatLnSpc="1">
            <a:noAutofit/>
          </a:bodyPr>
          <a:lstStyle/>
          <a:p>
            <a:pPr marL="0" marR="0" lvl="0" indent="0" algn="ctr" defTabSz="914400" rtl="0" fontAlgn="auto" hangingPunct="1">
              <a:spcBef>
                <a:spcPts val="0"/>
              </a:spcBef>
              <a:spcAft>
                <a:spcPts val="600"/>
              </a:spcAft>
              <a:buNone/>
              <a:tabLst/>
              <a:defRPr sz="1800" b="0" i="0" u="none" strike="noStrike" kern="0" cap="none" spc="0" baseline="0">
                <a:solidFill>
                  <a:srgbClr val="000000"/>
                </a:solidFill>
                <a:uFillTx/>
              </a:defRPr>
            </a:pPr>
            <a:r>
              <a:rPr lang="en-GB" sz="900" b="0" i="0" u="none" strike="noStrike" kern="1200" cap="none" spc="0" baseline="0">
                <a:solidFill>
                  <a:srgbClr val="FFFFFF"/>
                </a:solidFill>
                <a:uFillTx/>
                <a:latin typeface="Times New Roman" pitchFamily="18"/>
              </a:rPr>
              <a:t>NORMAL BONE MARROW</a:t>
            </a:r>
          </a:p>
        </p:txBody>
      </p:sp>
      <p:pic>
        <p:nvPicPr>
          <p:cNvPr id="9" name="Picture 2">
            <a:extLst>
              <a:ext uri="{FF2B5EF4-FFF2-40B4-BE49-F238E27FC236}">
                <a16:creationId xmlns:a16="http://schemas.microsoft.com/office/drawing/2014/main" id="{D49D831A-97B7-4216-B8C4-E69316DB3FB0}"/>
              </a:ext>
            </a:extLst>
          </p:cNvPr>
          <p:cNvPicPr>
            <a:picLocks noChangeAspect="1"/>
          </p:cNvPicPr>
          <p:nvPr/>
        </p:nvPicPr>
        <p:blipFill>
          <a:blip r:embed="rId3"/>
          <a:srcRect/>
          <a:stretch>
            <a:fillRect/>
          </a:stretch>
        </p:blipFill>
        <p:spPr>
          <a:xfrm>
            <a:off x="3505200" y="1625600"/>
            <a:ext cx="2311400" cy="3556000"/>
          </a:xfrm>
          <a:prstGeom prst="rect">
            <a:avLst/>
          </a:prstGeom>
        </p:spPr>
      </p:pic>
      <p:sp>
        <p:nvSpPr>
          <p:cNvPr id="11" name="Text Box 3">
            <a:extLst>
              <a:ext uri="{FF2B5EF4-FFF2-40B4-BE49-F238E27FC236}">
                <a16:creationId xmlns:a16="http://schemas.microsoft.com/office/drawing/2014/main" id="{30AE6652-84B1-4152-AC00-9BCF0AF9FC8F}"/>
              </a:ext>
            </a:extLst>
          </p:cNvPr>
          <p:cNvSpPr txBox="1"/>
          <p:nvPr/>
        </p:nvSpPr>
        <p:spPr>
          <a:xfrm>
            <a:off x="3505200" y="4483100"/>
            <a:ext cx="2311400" cy="711200"/>
          </a:xfrm>
          <a:prstGeom prst="rect">
            <a:avLst/>
          </a:prstGeom>
          <a:solidFill>
            <a:srgbClr val="000000">
              <a:alpha val="50000"/>
            </a:srgbClr>
          </a:solidFill>
          <a:ln>
            <a:noFill/>
          </a:ln>
        </p:spPr>
        <p:txBody>
          <a:bodyPr vert="horz" wrap="square" lIns="91440" tIns="45720" rIns="91440" bIns="45720" anchor="ctr" anchorCtr="0" compatLnSpc="1">
            <a:noAutofit/>
          </a:bodyPr>
          <a:lstStyle/>
          <a:p>
            <a:pPr marL="0" marR="0" lvl="0" indent="0" algn="ctr" defTabSz="914400" rtl="0" fontAlgn="auto" hangingPunct="1">
              <a:spcBef>
                <a:spcPts val="0"/>
              </a:spcBef>
              <a:spcAft>
                <a:spcPts val="600"/>
              </a:spcAft>
              <a:buNone/>
              <a:tabLst/>
              <a:defRPr sz="1800" b="0" i="0" u="none" strike="noStrike" kern="0" cap="none" spc="0" baseline="0">
                <a:solidFill>
                  <a:srgbClr val="000000"/>
                </a:solidFill>
                <a:uFillTx/>
              </a:defRPr>
            </a:pPr>
            <a:r>
              <a:rPr lang="en-GB" sz="900" b="0" i="0" u="none" strike="noStrike" kern="1200" cap="none" spc="0" baseline="0">
                <a:solidFill>
                  <a:srgbClr val="FFFFFF"/>
                </a:solidFill>
                <a:uFillTx/>
                <a:latin typeface="Times New Roman" pitchFamily="18"/>
              </a:rPr>
              <a:t>ACUTE LYMPHOBLASTIC LEUKAEMIA</a:t>
            </a:r>
          </a:p>
        </p:txBody>
      </p:sp>
      <p:pic>
        <p:nvPicPr>
          <p:cNvPr id="5" name="Picture 2">
            <a:extLst>
              <a:ext uri="{FF2B5EF4-FFF2-40B4-BE49-F238E27FC236}">
                <a16:creationId xmlns:a16="http://schemas.microsoft.com/office/drawing/2014/main" id="{FF4082D1-391D-49A9-B6D7-CB4A6624AAE2}"/>
              </a:ext>
            </a:extLst>
          </p:cNvPr>
          <p:cNvPicPr>
            <a:picLocks noChangeAspect="1"/>
          </p:cNvPicPr>
          <p:nvPr/>
        </p:nvPicPr>
        <p:blipFill>
          <a:blip r:embed="rId4"/>
          <a:srcRect/>
          <a:stretch>
            <a:fillRect/>
          </a:stretch>
        </p:blipFill>
        <p:spPr>
          <a:xfrm>
            <a:off x="5892800" y="1625600"/>
            <a:ext cx="5156200" cy="3556000"/>
          </a:xfrm>
          <a:prstGeom prst="rect">
            <a:avLst/>
          </a:prstGeom>
        </p:spPr>
      </p:pic>
      <p:sp>
        <p:nvSpPr>
          <p:cNvPr id="7" name="Text Box 3">
            <a:extLst>
              <a:ext uri="{FF2B5EF4-FFF2-40B4-BE49-F238E27FC236}">
                <a16:creationId xmlns:a16="http://schemas.microsoft.com/office/drawing/2014/main" id="{FE38A241-917E-49D7-B656-EDD796B0FA3A}"/>
              </a:ext>
            </a:extLst>
          </p:cNvPr>
          <p:cNvSpPr txBox="1"/>
          <p:nvPr/>
        </p:nvSpPr>
        <p:spPr>
          <a:xfrm>
            <a:off x="5892800" y="4483100"/>
            <a:ext cx="5156200" cy="711200"/>
          </a:xfrm>
          <a:prstGeom prst="rect">
            <a:avLst/>
          </a:prstGeom>
          <a:solidFill>
            <a:srgbClr val="000000">
              <a:alpha val="50000"/>
            </a:srgbClr>
          </a:solidFill>
          <a:ln>
            <a:noFill/>
          </a:ln>
        </p:spPr>
        <p:txBody>
          <a:bodyPr vert="horz" wrap="square" lIns="91440" tIns="45720" rIns="91440" bIns="45720" anchor="ctr" anchorCtr="0" compatLnSpc="1">
            <a:noAutofit/>
          </a:bodyPr>
          <a:lstStyle/>
          <a:p>
            <a:pPr marL="0" marR="0" lvl="0" indent="0" algn="ctr" defTabSz="914400" rtl="0" fontAlgn="auto" hangingPunct="1">
              <a:spcBef>
                <a:spcPts val="0"/>
              </a:spcBef>
              <a:spcAft>
                <a:spcPts val="600"/>
              </a:spcAft>
              <a:buNone/>
              <a:tabLst/>
              <a:defRPr sz="1800" b="0" i="0" u="none" strike="noStrike" kern="0" cap="none" spc="0" baseline="0">
                <a:solidFill>
                  <a:srgbClr val="000000"/>
                </a:solidFill>
                <a:uFillTx/>
              </a:defRPr>
            </a:pPr>
            <a:r>
              <a:rPr lang="en-GB" sz="900" b="0" i="0" u="none" strike="noStrike" kern="1200" cap="none" spc="0" baseline="0">
                <a:solidFill>
                  <a:srgbClr val="FFFFFF"/>
                </a:solidFill>
                <a:uFillTx/>
                <a:latin typeface="Times New Roman" pitchFamily="18"/>
              </a:rPr>
              <a:t>ACUTE MYELOID LEUKAEMIA</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Rectangle 2">
            <a:extLst>
              <a:ext uri="{FF2B5EF4-FFF2-40B4-BE49-F238E27FC236}">
                <a16:creationId xmlns:a16="http://schemas.microsoft.com/office/drawing/2014/main" id="{45AACBA5-DCEA-4A6F-9651-C0435FFF6BAB}"/>
              </a:ext>
            </a:extLst>
          </p:cNvPr>
          <p:cNvSpPr>
            <a:spLocks noGrp="1" noChangeArrowheads="1"/>
          </p:cNvSpPr>
          <p:nvPr>
            <p:ph type="title"/>
          </p:nvPr>
        </p:nvSpPr>
        <p:spPr>
          <a:xfrm>
            <a:off x="804671" y="640263"/>
            <a:ext cx="3284331" cy="5254510"/>
          </a:xfrm>
        </p:spPr>
        <p:txBody>
          <a:bodyPr>
            <a:normAutofit/>
          </a:bodyPr>
          <a:lstStyle/>
          <a:p>
            <a:pPr eaLnBrk="1" hangingPunct="1">
              <a:defRPr/>
            </a:pPr>
            <a:r>
              <a:rPr lang="en-GB" altLang="ro-RO" sz="4100" b="1" dirty="0">
                <a:solidFill>
                  <a:schemeClr val="tx1"/>
                </a:solidFill>
              </a:rPr>
              <a:t>Cytochemistry</a:t>
            </a:r>
          </a:p>
        </p:txBody>
      </p:sp>
      <p:sp>
        <p:nvSpPr>
          <p:cNvPr id="14339" name="Rectangle 3">
            <a:extLst>
              <a:ext uri="{FF2B5EF4-FFF2-40B4-BE49-F238E27FC236}">
                <a16:creationId xmlns:a16="http://schemas.microsoft.com/office/drawing/2014/main" id="{893BB3EF-067D-41C9-81AB-9724B074E835}"/>
              </a:ext>
            </a:extLst>
          </p:cNvPr>
          <p:cNvSpPr>
            <a:spLocks noGrp="1" noChangeArrowheads="1"/>
          </p:cNvSpPr>
          <p:nvPr>
            <p:ph type="body" idx="1"/>
          </p:nvPr>
        </p:nvSpPr>
        <p:spPr>
          <a:xfrm>
            <a:off x="5358384" y="640263"/>
            <a:ext cx="6028944" cy="5254510"/>
          </a:xfrm>
        </p:spPr>
        <p:txBody>
          <a:bodyPr anchor="ctr">
            <a:normAutofit/>
          </a:bodyPr>
          <a:lstStyle/>
          <a:p>
            <a:pPr eaLnBrk="1" hangingPunct="1">
              <a:buClr>
                <a:schemeClr val="tx1"/>
              </a:buClr>
              <a:buFont typeface="Wingdings" panose="05000000000000000000" pitchFamily="2" charset="2"/>
              <a:buNone/>
              <a:defRPr/>
            </a:pPr>
            <a:r>
              <a:rPr lang="en-GB" altLang="ro-RO" sz="2200" dirty="0">
                <a:solidFill>
                  <a:schemeClr val="bg1"/>
                </a:solidFill>
              </a:rPr>
              <a:t>AML </a:t>
            </a:r>
          </a:p>
          <a:p>
            <a:pPr eaLnBrk="1" hangingPunct="1">
              <a:defRPr/>
            </a:pPr>
            <a:r>
              <a:rPr lang="en-GB" altLang="ro-RO" sz="2200" dirty="0">
                <a:solidFill>
                  <a:schemeClr val="bg1"/>
                </a:solidFill>
              </a:rPr>
              <a:t>Sudan black, Myeloperoxidase, Chloroacetate Esterase</a:t>
            </a:r>
          </a:p>
          <a:p>
            <a:pPr eaLnBrk="1" hangingPunct="1">
              <a:defRPr/>
            </a:pPr>
            <a:r>
              <a:rPr lang="en-GB" altLang="ro-RO" sz="2200" dirty="0">
                <a:solidFill>
                  <a:schemeClr val="bg1"/>
                </a:solidFill>
              </a:rPr>
              <a:t>Monoblastic – Non Specific Esterase</a:t>
            </a:r>
          </a:p>
          <a:p>
            <a:pPr eaLnBrk="1" hangingPunct="1">
              <a:defRPr/>
            </a:pPr>
            <a:endParaRPr lang="en-GB" altLang="ro-RO" sz="2200" dirty="0">
              <a:solidFill>
                <a:schemeClr val="bg1"/>
              </a:solidFill>
            </a:endParaRPr>
          </a:p>
          <a:p>
            <a:pPr eaLnBrk="1" hangingPunct="1">
              <a:buClr>
                <a:schemeClr val="tx1"/>
              </a:buClr>
              <a:buFont typeface="Wingdings" panose="05000000000000000000" pitchFamily="2" charset="2"/>
              <a:buNone/>
              <a:defRPr/>
            </a:pPr>
            <a:r>
              <a:rPr lang="en-GB" altLang="ro-RO" sz="2200" dirty="0">
                <a:solidFill>
                  <a:schemeClr val="bg1"/>
                </a:solidFill>
              </a:rPr>
              <a:t>ALL</a:t>
            </a:r>
          </a:p>
          <a:p>
            <a:pPr eaLnBrk="1" hangingPunct="1">
              <a:defRPr/>
            </a:pPr>
            <a:r>
              <a:rPr lang="en-GB" altLang="ro-RO" sz="2200" dirty="0">
                <a:solidFill>
                  <a:schemeClr val="bg1"/>
                </a:solidFill>
              </a:rPr>
              <a:t>B lineage – PAS</a:t>
            </a:r>
          </a:p>
          <a:p>
            <a:pPr eaLnBrk="1" hangingPunct="1">
              <a:defRPr/>
            </a:pPr>
            <a:r>
              <a:rPr lang="en-GB" altLang="ro-RO" sz="2200" dirty="0">
                <a:solidFill>
                  <a:schemeClr val="bg1"/>
                </a:solidFill>
              </a:rPr>
              <a:t>T lineage – Acid Phosphatase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362" name="Rectangle 2">
            <a:extLst>
              <a:ext uri="{FF2B5EF4-FFF2-40B4-BE49-F238E27FC236}">
                <a16:creationId xmlns:a16="http://schemas.microsoft.com/office/drawing/2014/main" id="{33324E42-9958-4729-8266-EBF31E7EACF0}"/>
              </a:ext>
            </a:extLst>
          </p:cNvPr>
          <p:cNvSpPr>
            <a:spLocks noGrp="1" noChangeArrowheads="1"/>
          </p:cNvSpPr>
          <p:nvPr>
            <p:ph type="title"/>
          </p:nvPr>
        </p:nvSpPr>
        <p:spPr>
          <a:xfrm>
            <a:off x="1014141" y="1450655"/>
            <a:ext cx="3932030" cy="3956690"/>
          </a:xfrm>
        </p:spPr>
        <p:txBody>
          <a:bodyPr anchor="ctr">
            <a:normAutofit/>
          </a:bodyPr>
          <a:lstStyle/>
          <a:p>
            <a:pPr eaLnBrk="1" hangingPunct="1">
              <a:defRPr/>
            </a:pPr>
            <a:r>
              <a:rPr lang="en-GB" altLang="ro-RO" sz="3200">
                <a:solidFill>
                  <a:schemeClr val="bg1"/>
                </a:solidFill>
              </a:rPr>
              <a:t>Immunophenotyping</a:t>
            </a:r>
          </a:p>
        </p:txBody>
      </p:sp>
      <p:cxnSp>
        <p:nvCxnSpPr>
          <p:cNvPr id="74" name="Straight Connector 73">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363" name="Rectangle 3">
            <a:extLst>
              <a:ext uri="{FF2B5EF4-FFF2-40B4-BE49-F238E27FC236}">
                <a16:creationId xmlns:a16="http://schemas.microsoft.com/office/drawing/2014/main" id="{533DB1B2-8C0C-46D7-A079-D1DBA56596DD}"/>
              </a:ext>
            </a:extLst>
          </p:cNvPr>
          <p:cNvSpPr>
            <a:spLocks noGrp="1" noChangeArrowheads="1"/>
          </p:cNvSpPr>
          <p:nvPr>
            <p:ph type="body" idx="1"/>
          </p:nvPr>
        </p:nvSpPr>
        <p:spPr>
          <a:xfrm>
            <a:off x="6096000" y="1108061"/>
            <a:ext cx="5008901" cy="4571972"/>
          </a:xfrm>
        </p:spPr>
        <p:txBody>
          <a:bodyPr anchor="ctr">
            <a:normAutofit/>
          </a:bodyPr>
          <a:lstStyle/>
          <a:p>
            <a:pPr eaLnBrk="1" hangingPunct="1">
              <a:defRPr/>
            </a:pPr>
            <a:r>
              <a:rPr lang="en-GB" altLang="ro-RO" sz="2000">
                <a:solidFill>
                  <a:schemeClr val="bg1"/>
                </a:solidFill>
              </a:rPr>
              <a:t>Use of antibodies to identify cell antigens (clusters of differentiation or CD)</a:t>
            </a:r>
          </a:p>
          <a:p>
            <a:pPr eaLnBrk="1" hangingPunct="1">
              <a:defRPr/>
            </a:pPr>
            <a:r>
              <a:rPr lang="en-GB" altLang="ro-RO" sz="2000">
                <a:solidFill>
                  <a:schemeClr val="bg1"/>
                </a:solidFill>
              </a:rPr>
              <a:t>The pattern of antigens expressed by the cells correlates with lineage and maturity</a:t>
            </a:r>
          </a:p>
          <a:p>
            <a:pPr eaLnBrk="1" hangingPunct="1">
              <a:defRPr/>
            </a:pPr>
            <a:r>
              <a:rPr lang="en-GB" altLang="ro-RO" sz="2000">
                <a:solidFill>
                  <a:schemeClr val="bg1"/>
                </a:solidFill>
              </a:rPr>
              <a:t>Eg AML -  CD 13,  CD33 positive, CD19, CD20 negative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0" name="Picture 16389">
            <a:extLst>
              <a:ext uri="{FF2B5EF4-FFF2-40B4-BE49-F238E27FC236}">
                <a16:creationId xmlns:a16="http://schemas.microsoft.com/office/drawing/2014/main" id="{AA0EFEE0-38DD-447C-9894-1718725D5E20}"/>
              </a:ext>
            </a:extLst>
          </p:cNvPr>
          <p:cNvPicPr>
            <a:picLocks noChangeAspect="1"/>
          </p:cNvPicPr>
          <p:nvPr/>
        </p:nvPicPr>
        <p:blipFill rotWithShape="1">
          <a:blip r:embed="rId2">
            <a:alphaModFix amt="35000"/>
          </a:blip>
          <a:srcRect t="1150" b="14580"/>
          <a:stretch/>
        </p:blipFill>
        <p:spPr>
          <a:xfrm>
            <a:off x="20" y="1"/>
            <a:ext cx="12191980" cy="6857999"/>
          </a:xfrm>
          <a:prstGeom prst="rect">
            <a:avLst/>
          </a:prstGeom>
        </p:spPr>
      </p:pic>
      <p:sp>
        <p:nvSpPr>
          <p:cNvPr id="16386" name="Rectangle 2">
            <a:extLst>
              <a:ext uri="{FF2B5EF4-FFF2-40B4-BE49-F238E27FC236}">
                <a16:creationId xmlns:a16="http://schemas.microsoft.com/office/drawing/2014/main" id="{0D2445E0-F6EF-45BC-96F0-36FDB1999FEC}"/>
              </a:ext>
            </a:extLst>
          </p:cNvPr>
          <p:cNvSpPr>
            <a:spLocks noGrp="1" noChangeArrowheads="1"/>
          </p:cNvSpPr>
          <p:nvPr>
            <p:ph type="title"/>
          </p:nvPr>
        </p:nvSpPr>
        <p:spPr>
          <a:xfrm>
            <a:off x="838201" y="1065862"/>
            <a:ext cx="3313164" cy="4726276"/>
          </a:xfrm>
        </p:spPr>
        <p:txBody>
          <a:bodyPr>
            <a:normAutofit/>
          </a:bodyPr>
          <a:lstStyle/>
          <a:p>
            <a:pPr algn="r" eaLnBrk="1" hangingPunct="1">
              <a:defRPr/>
            </a:pPr>
            <a:r>
              <a:rPr lang="en-GB" altLang="ro-RO" sz="4000">
                <a:solidFill>
                  <a:srgbClr val="FFFFFF"/>
                </a:solidFill>
              </a:rPr>
              <a:t>Cytogenetics</a:t>
            </a:r>
          </a:p>
        </p:txBody>
      </p:sp>
      <p:cxnSp>
        <p:nvCxnSpPr>
          <p:cNvPr id="76" name="Straight Connector 7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16391" name="Rectangle 3">
            <a:extLst>
              <a:ext uri="{FF2B5EF4-FFF2-40B4-BE49-F238E27FC236}">
                <a16:creationId xmlns:a16="http://schemas.microsoft.com/office/drawing/2014/main" id="{5855A7A6-8E2F-418B-827A-6EC9AFBEAB61}"/>
              </a:ext>
            </a:extLst>
          </p:cNvPr>
          <p:cNvGraphicFramePr/>
          <p:nvPr>
            <p:extLst>
              <p:ext uri="{D42A27DB-BD31-4B8C-83A1-F6EECF244321}">
                <p14:modId xmlns:p14="http://schemas.microsoft.com/office/powerpoint/2010/main" val="2660813284"/>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4E16461-2BF4-42B4-841E-B5925B10A671}"/>
              </a:ext>
            </a:extLst>
          </p:cNvPr>
          <p:cNvSpPr/>
          <p:nvPr/>
        </p:nvSpPr>
        <p:spPr>
          <a:xfrm>
            <a:off x="3143250" y="576264"/>
            <a:ext cx="5905496" cy="110489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LEUKAEMIA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A disorder characterised by the accumulation of malignant white cells in the bone marrow and peripheral blood.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Rectangle: Rounded Corners 2">
            <a:extLst>
              <a:ext uri="{FF2B5EF4-FFF2-40B4-BE49-F238E27FC236}">
                <a16:creationId xmlns:a16="http://schemas.microsoft.com/office/drawing/2014/main" id="{5C210C5A-6FAB-4B09-BBEA-077855F9D8C4}"/>
              </a:ext>
            </a:extLst>
          </p:cNvPr>
          <p:cNvSpPr/>
          <p:nvPr/>
        </p:nvSpPr>
        <p:spPr>
          <a:xfrm>
            <a:off x="909635" y="2455858"/>
            <a:ext cx="4467228" cy="156368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Acute leukaemia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	A malignant disorder in which blasts constitute &gt;</a:t>
            </a:r>
            <a:r>
              <a:rPr lang="ro-RO" sz="1800" b="0" i="0" u="none" strike="noStrike" kern="1200" cap="none" spc="0" baseline="0" dirty="0">
                <a:solidFill>
                  <a:srgbClr val="FFFFFF"/>
                </a:solidFill>
                <a:uFillTx/>
                <a:latin typeface="Calibri"/>
              </a:rPr>
              <a:t>2</a:t>
            </a:r>
            <a:r>
              <a:rPr lang="en-GB" sz="1800" b="0" i="0" u="none" strike="noStrike" kern="1200" cap="none" spc="0" baseline="0" dirty="0">
                <a:solidFill>
                  <a:srgbClr val="FFFFFF"/>
                </a:solidFill>
                <a:uFillTx/>
                <a:latin typeface="Calibri"/>
              </a:rPr>
              <a:t>0% of the bone marrow cells</a:t>
            </a:r>
          </a:p>
        </p:txBody>
      </p:sp>
      <p:sp>
        <p:nvSpPr>
          <p:cNvPr id="4" name="Rectangle: Rounded Corners 3">
            <a:extLst>
              <a:ext uri="{FF2B5EF4-FFF2-40B4-BE49-F238E27FC236}">
                <a16:creationId xmlns:a16="http://schemas.microsoft.com/office/drawing/2014/main" id="{789E3224-A931-4B34-99D1-DE6633A49E74}"/>
              </a:ext>
            </a:extLst>
          </p:cNvPr>
          <p:cNvSpPr/>
          <p:nvPr/>
        </p:nvSpPr>
        <p:spPr>
          <a:xfrm>
            <a:off x="6696078" y="2093911"/>
            <a:ext cx="2114549" cy="72390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Chronic leukaemia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5" name="Straight Arrow Connector 8">
            <a:extLst>
              <a:ext uri="{FF2B5EF4-FFF2-40B4-BE49-F238E27FC236}">
                <a16:creationId xmlns:a16="http://schemas.microsoft.com/office/drawing/2014/main" id="{345DA196-2BC8-4939-9C09-E1595E914954}"/>
              </a:ext>
            </a:extLst>
          </p:cNvPr>
          <p:cNvCxnSpPr>
            <a:stCxn id="2" idx="2"/>
            <a:endCxn id="4" idx="0"/>
          </p:cNvCxnSpPr>
          <p:nvPr/>
        </p:nvCxnSpPr>
        <p:spPr>
          <a:xfrm>
            <a:off x="6095998" y="1681160"/>
            <a:ext cx="1657355" cy="412751"/>
          </a:xfrm>
          <a:prstGeom prst="straightConnector1">
            <a:avLst/>
          </a:prstGeom>
          <a:noFill/>
          <a:ln w="6345" cap="flat">
            <a:solidFill>
              <a:srgbClr val="4472C4"/>
            </a:solidFill>
            <a:prstDash val="solid"/>
            <a:miter/>
            <a:tailEnd type="arrow"/>
          </a:ln>
        </p:spPr>
      </p:cxnSp>
      <p:cxnSp>
        <p:nvCxnSpPr>
          <p:cNvPr id="6" name="Straight Arrow Connector 10">
            <a:extLst>
              <a:ext uri="{FF2B5EF4-FFF2-40B4-BE49-F238E27FC236}">
                <a16:creationId xmlns:a16="http://schemas.microsoft.com/office/drawing/2014/main" id="{6B6F3FC2-AC95-4F07-8E42-CB8422458750}"/>
              </a:ext>
            </a:extLst>
          </p:cNvPr>
          <p:cNvCxnSpPr>
            <a:stCxn id="2" idx="2"/>
            <a:endCxn id="3" idx="0"/>
          </p:cNvCxnSpPr>
          <p:nvPr/>
        </p:nvCxnSpPr>
        <p:spPr>
          <a:xfrm flipH="1">
            <a:off x="3143249" y="1681160"/>
            <a:ext cx="2952749" cy="774698"/>
          </a:xfrm>
          <a:prstGeom prst="straightConnector1">
            <a:avLst/>
          </a:prstGeom>
          <a:noFill/>
          <a:ln w="6345" cap="flat">
            <a:solidFill>
              <a:srgbClr val="4472C4"/>
            </a:solidFill>
            <a:prstDash val="solid"/>
            <a:miter/>
            <a:tailEnd type="arrow"/>
          </a:ln>
        </p:spPr>
      </p:cxnSp>
      <p:sp>
        <p:nvSpPr>
          <p:cNvPr id="7" name="Rectangle: Rounded Corners 12">
            <a:extLst>
              <a:ext uri="{FF2B5EF4-FFF2-40B4-BE49-F238E27FC236}">
                <a16:creationId xmlns:a16="http://schemas.microsoft.com/office/drawing/2014/main" id="{404F92ED-C5DF-45C7-8877-5D5C613E443E}"/>
              </a:ext>
            </a:extLst>
          </p:cNvPr>
          <p:cNvSpPr/>
          <p:nvPr/>
        </p:nvSpPr>
        <p:spPr>
          <a:xfrm>
            <a:off x="261939" y="4905371"/>
            <a:ext cx="2157417" cy="87629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Acute Myeloid Leukaemia (AML)</a:t>
            </a:r>
          </a:p>
        </p:txBody>
      </p:sp>
      <p:sp>
        <p:nvSpPr>
          <p:cNvPr id="8" name="Rectangle: Rounded Corners 13">
            <a:extLst>
              <a:ext uri="{FF2B5EF4-FFF2-40B4-BE49-F238E27FC236}">
                <a16:creationId xmlns:a16="http://schemas.microsoft.com/office/drawing/2014/main" id="{6FB0D45F-885B-4D30-8BD1-DAAE6CF6F6FF}"/>
              </a:ext>
            </a:extLst>
          </p:cNvPr>
          <p:cNvSpPr/>
          <p:nvPr/>
        </p:nvSpPr>
        <p:spPr>
          <a:xfrm>
            <a:off x="4043357" y="4905371"/>
            <a:ext cx="2157417" cy="87629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Acute Lymphoblastic Leukaemia (ALL)</a:t>
            </a:r>
          </a:p>
        </p:txBody>
      </p:sp>
      <p:cxnSp>
        <p:nvCxnSpPr>
          <p:cNvPr id="9" name="Straight Arrow Connector 16">
            <a:extLst>
              <a:ext uri="{FF2B5EF4-FFF2-40B4-BE49-F238E27FC236}">
                <a16:creationId xmlns:a16="http://schemas.microsoft.com/office/drawing/2014/main" id="{D91C81ED-F763-41B3-8FBF-5692B24689E5}"/>
              </a:ext>
            </a:extLst>
          </p:cNvPr>
          <p:cNvCxnSpPr>
            <a:stCxn id="3" idx="2"/>
            <a:endCxn id="8" idx="0"/>
          </p:cNvCxnSpPr>
          <p:nvPr/>
        </p:nvCxnSpPr>
        <p:spPr>
          <a:xfrm>
            <a:off x="3143249" y="4019546"/>
            <a:ext cx="1978817" cy="885825"/>
          </a:xfrm>
          <a:prstGeom prst="straightConnector1">
            <a:avLst/>
          </a:prstGeom>
          <a:noFill/>
          <a:ln w="6345" cap="flat">
            <a:solidFill>
              <a:srgbClr val="4472C4"/>
            </a:solidFill>
            <a:prstDash val="solid"/>
            <a:miter/>
            <a:tailEnd type="arrow"/>
          </a:ln>
        </p:spPr>
      </p:cxnSp>
      <p:cxnSp>
        <p:nvCxnSpPr>
          <p:cNvPr id="10" name="Straight Arrow Connector 18">
            <a:extLst>
              <a:ext uri="{FF2B5EF4-FFF2-40B4-BE49-F238E27FC236}">
                <a16:creationId xmlns:a16="http://schemas.microsoft.com/office/drawing/2014/main" id="{F6894C12-3DC8-4D58-9A57-3729A2F9C82E}"/>
              </a:ext>
            </a:extLst>
          </p:cNvPr>
          <p:cNvCxnSpPr>
            <a:stCxn id="3" idx="2"/>
            <a:endCxn id="7" idx="0"/>
          </p:cNvCxnSpPr>
          <p:nvPr/>
        </p:nvCxnSpPr>
        <p:spPr>
          <a:xfrm flipH="1">
            <a:off x="1340648" y="4019546"/>
            <a:ext cx="1802601" cy="885825"/>
          </a:xfrm>
          <a:prstGeom prst="straightConnector1">
            <a:avLst/>
          </a:prstGeom>
          <a:noFill/>
          <a:ln w="6345" cap="flat">
            <a:solidFill>
              <a:srgbClr val="4472C4"/>
            </a:solidFill>
            <a:prstDash val="solid"/>
            <a:miter/>
            <a:tailEnd type="arrow"/>
          </a:ln>
        </p:spPr>
      </p:cxnSp>
      <p:pic>
        <p:nvPicPr>
          <p:cNvPr id="11" name="Picture 5">
            <a:extLst>
              <a:ext uri="{FF2B5EF4-FFF2-40B4-BE49-F238E27FC236}">
                <a16:creationId xmlns:a16="http://schemas.microsoft.com/office/drawing/2014/main" id="{587E0EAE-BD75-4CC9-A473-E81A39C3C089}"/>
              </a:ext>
            </a:extLst>
          </p:cNvPr>
          <p:cNvPicPr>
            <a:picLocks noChangeAspect="1"/>
          </p:cNvPicPr>
          <p:nvPr/>
        </p:nvPicPr>
        <p:blipFill>
          <a:blip r:embed="rId3"/>
          <a:srcRect/>
          <a:stretch>
            <a:fillRect/>
          </a:stretch>
        </p:blipFill>
        <p:spPr>
          <a:xfrm>
            <a:off x="6376989" y="2941633"/>
            <a:ext cx="5706989" cy="3470568"/>
          </a:xfrm>
          <a:prstGeom prst="rect">
            <a:avLst/>
          </a:prstGeom>
          <a:noFill/>
          <a:ln cap="flat">
            <a:noFill/>
          </a:ln>
        </p:spPr>
      </p:pic>
      <p:sp>
        <p:nvSpPr>
          <p:cNvPr id="12" name="TextBox 23">
            <a:extLst>
              <a:ext uri="{FF2B5EF4-FFF2-40B4-BE49-F238E27FC236}">
                <a16:creationId xmlns:a16="http://schemas.microsoft.com/office/drawing/2014/main" id="{A3BB8E26-C109-46F2-A13C-2885A4A62692}"/>
              </a:ext>
            </a:extLst>
          </p:cNvPr>
          <p:cNvSpPr txBox="1"/>
          <p:nvPr/>
        </p:nvSpPr>
        <p:spPr>
          <a:xfrm>
            <a:off x="7753353" y="6488664"/>
            <a:ext cx="3248021"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000000"/>
                </a:solidFill>
                <a:uFillTx/>
                <a:latin typeface="Calibri"/>
              </a:rPr>
              <a:t>Normal White Cell Development</a:t>
            </a:r>
            <a:endParaRPr lang="en-US" sz="1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0B951ED-0D2A-4DA2-B7B2-A1EA81F9D7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4" r="1" b="10432"/>
          <a:stretch/>
        </p:blipFill>
        <p:spPr>
          <a:xfrm>
            <a:off x="643467" y="643467"/>
            <a:ext cx="10905066" cy="5571065"/>
          </a:xfrm>
          <a:prstGeom prst="rect">
            <a:avLst/>
          </a:prstGeom>
          <a:ln>
            <a:noFill/>
          </a:ln>
        </p:spPr>
      </p:pic>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052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7"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0"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4" name="Rectangle 2">
            <a:extLst>
              <a:ext uri="{FF2B5EF4-FFF2-40B4-BE49-F238E27FC236}">
                <a16:creationId xmlns:a16="http://schemas.microsoft.com/office/drawing/2014/main" id="{8F13A65E-B5FF-47E2-8605-F322E345978E}"/>
              </a:ext>
            </a:extLst>
          </p:cNvPr>
          <p:cNvSpPr>
            <a:spLocks noGrp="1" noChangeArrowheads="1"/>
          </p:cNvSpPr>
          <p:nvPr>
            <p:ph type="title"/>
          </p:nvPr>
        </p:nvSpPr>
        <p:spPr>
          <a:xfrm>
            <a:off x="934872" y="982272"/>
            <a:ext cx="3388419" cy="4560970"/>
          </a:xfrm>
        </p:spPr>
        <p:txBody>
          <a:bodyPr>
            <a:normAutofit/>
          </a:bodyPr>
          <a:lstStyle/>
          <a:p>
            <a:pPr eaLnBrk="1" hangingPunct="1">
              <a:defRPr/>
            </a:pPr>
            <a:r>
              <a:rPr lang="en-GB" altLang="ro-RO" sz="4000">
                <a:solidFill>
                  <a:srgbClr val="FFFFFF"/>
                </a:solidFill>
              </a:rPr>
              <a:t>Clinical Management</a:t>
            </a:r>
          </a:p>
        </p:txBody>
      </p:sp>
      <p:sp>
        <p:nvSpPr>
          <p:cNvPr id="308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75" name="Rectangle 3">
            <a:extLst>
              <a:ext uri="{FF2B5EF4-FFF2-40B4-BE49-F238E27FC236}">
                <a16:creationId xmlns:a16="http://schemas.microsoft.com/office/drawing/2014/main" id="{D9B5CC32-1D49-41D3-ADB4-14EEB1F3AE53}"/>
              </a:ext>
            </a:extLst>
          </p:cNvPr>
          <p:cNvSpPr>
            <a:spLocks noGrp="1" noChangeArrowheads="1"/>
          </p:cNvSpPr>
          <p:nvPr>
            <p:ph type="body" idx="1"/>
          </p:nvPr>
        </p:nvSpPr>
        <p:spPr>
          <a:xfrm>
            <a:off x="5221862" y="1719618"/>
            <a:ext cx="5948831" cy="4334629"/>
          </a:xfrm>
        </p:spPr>
        <p:txBody>
          <a:bodyPr anchor="ctr">
            <a:normAutofit/>
          </a:bodyPr>
          <a:lstStyle/>
          <a:p>
            <a:pPr eaLnBrk="1" hangingPunct="1">
              <a:defRPr/>
            </a:pPr>
            <a:r>
              <a:rPr lang="en-GB" altLang="ro-RO" sz="2400">
                <a:solidFill>
                  <a:srgbClr val="FEFFFF"/>
                </a:solidFill>
              </a:rPr>
              <a:t>Supportive care</a:t>
            </a:r>
          </a:p>
          <a:p>
            <a:pPr eaLnBrk="1" hangingPunct="1">
              <a:defRPr/>
            </a:pPr>
            <a:r>
              <a:rPr lang="en-GB" altLang="ro-RO" sz="2400">
                <a:solidFill>
                  <a:srgbClr val="FEFFFF"/>
                </a:solidFill>
              </a:rPr>
              <a:t>Remission induction</a:t>
            </a:r>
          </a:p>
          <a:p>
            <a:pPr eaLnBrk="1" hangingPunct="1">
              <a:defRPr/>
            </a:pPr>
            <a:r>
              <a:rPr lang="en-GB" altLang="ro-RO" sz="2400">
                <a:solidFill>
                  <a:srgbClr val="FEFFFF"/>
                </a:solidFill>
              </a:rPr>
              <a:t>Maintenance therapy</a:t>
            </a:r>
          </a:p>
          <a:p>
            <a:pPr eaLnBrk="1" hangingPunct="1">
              <a:defRPr/>
            </a:pPr>
            <a:r>
              <a:rPr lang="en-GB" altLang="ro-RO" sz="2400">
                <a:solidFill>
                  <a:srgbClr val="FEFFFF"/>
                </a:solidFill>
              </a:rPr>
              <a:t>Bone marrow transplantation</a:t>
            </a:r>
          </a:p>
          <a:p>
            <a:pPr eaLnBrk="1" hangingPunct="1">
              <a:defRPr/>
            </a:pPr>
            <a:r>
              <a:rPr lang="en-GB" altLang="ro-RO" sz="2400">
                <a:solidFill>
                  <a:srgbClr val="FEFFFF"/>
                </a:solidFill>
              </a:rPr>
              <a:t>Treatment of relapse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962" name="Rectangle 2">
            <a:extLst>
              <a:ext uri="{FF2B5EF4-FFF2-40B4-BE49-F238E27FC236}">
                <a16:creationId xmlns:a16="http://schemas.microsoft.com/office/drawing/2014/main" id="{C2E4F622-AD43-4CD9-8B41-61E98734917E}"/>
              </a:ext>
            </a:extLst>
          </p:cNvPr>
          <p:cNvSpPr>
            <a:spLocks noGrp="1" noChangeArrowheads="1"/>
          </p:cNvSpPr>
          <p:nvPr>
            <p:ph type="title"/>
          </p:nvPr>
        </p:nvSpPr>
        <p:spPr>
          <a:xfrm>
            <a:off x="958506" y="800392"/>
            <a:ext cx="10264697" cy="1212102"/>
          </a:xfrm>
        </p:spPr>
        <p:txBody>
          <a:bodyPr>
            <a:normAutofit/>
          </a:bodyPr>
          <a:lstStyle/>
          <a:p>
            <a:r>
              <a:rPr lang="en-US" sz="4000" b="1">
                <a:solidFill>
                  <a:srgbClr val="FFFFFF"/>
                </a:solidFill>
              </a:rPr>
              <a:t> Supportive care</a:t>
            </a:r>
            <a:r>
              <a:rPr lang="en-US" sz="4000">
                <a:solidFill>
                  <a:srgbClr val="FFFFFF"/>
                </a:solidFill>
              </a:rPr>
              <a:t> </a:t>
            </a:r>
            <a:br>
              <a:rPr lang="en-US" sz="4000">
                <a:solidFill>
                  <a:srgbClr val="FFFFFF"/>
                </a:solidFill>
              </a:rPr>
            </a:br>
            <a:endParaRPr lang="en-US" altLang="ro-RO" sz="4000" b="1">
              <a:solidFill>
                <a:srgbClr val="FFFFFF"/>
              </a:solidFill>
              <a:effectLst/>
            </a:endParaRPr>
          </a:p>
        </p:txBody>
      </p:sp>
      <p:sp>
        <p:nvSpPr>
          <p:cNvPr id="16387" name="Rectangle 3">
            <a:extLst>
              <a:ext uri="{FF2B5EF4-FFF2-40B4-BE49-F238E27FC236}">
                <a16:creationId xmlns:a16="http://schemas.microsoft.com/office/drawing/2014/main" id="{968D5553-1A28-4E38-8541-BE65F6E035A6}"/>
              </a:ext>
            </a:extLst>
          </p:cNvPr>
          <p:cNvSpPr>
            <a:spLocks noGrp="1" noChangeArrowheads="1"/>
          </p:cNvSpPr>
          <p:nvPr>
            <p:ph type="body" idx="1"/>
          </p:nvPr>
        </p:nvSpPr>
        <p:spPr>
          <a:xfrm>
            <a:off x="1367624" y="2490436"/>
            <a:ext cx="9708995" cy="3567173"/>
          </a:xfrm>
        </p:spPr>
        <p:txBody>
          <a:bodyPr anchor="ctr">
            <a:normAutofit/>
          </a:bodyPr>
          <a:lstStyle/>
          <a:p>
            <a:pPr eaLnBrk="1" hangingPunct="1">
              <a:buFont typeface="Arial" panose="020B0604020202020204" pitchFamily="34" charset="0"/>
              <a:buChar char="•"/>
              <a:defRPr/>
            </a:pPr>
            <a:r>
              <a:rPr lang="en-US" sz="2400"/>
              <a:t>Anemia – red cell transfusion</a:t>
            </a:r>
          </a:p>
          <a:p>
            <a:pPr eaLnBrk="1" hangingPunct="1">
              <a:buFont typeface="Arial" panose="020B0604020202020204" pitchFamily="34" charset="0"/>
              <a:buChar char="•"/>
              <a:defRPr/>
            </a:pPr>
            <a:r>
              <a:rPr lang="en-US" sz="2400"/>
              <a:t>Thrombocytopenia – platelet concentrates</a:t>
            </a:r>
          </a:p>
          <a:p>
            <a:pPr eaLnBrk="1" hangingPunct="1">
              <a:buFont typeface="Arial" panose="020B0604020202020204" pitchFamily="34" charset="0"/>
              <a:buChar char="•"/>
              <a:defRPr/>
            </a:pPr>
            <a:r>
              <a:rPr lang="en-US" sz="2400"/>
              <a:t>Infection – broad spectrum IV antibiotics</a:t>
            </a:r>
          </a:p>
          <a:p>
            <a:pPr eaLnBrk="1" hangingPunct="1">
              <a:buFont typeface="Arial" panose="020B0604020202020204" pitchFamily="34" charset="0"/>
              <a:buChar char="•"/>
              <a:defRPr/>
            </a:pPr>
            <a:r>
              <a:rPr lang="en-US" sz="2400"/>
              <a:t>Hematopoietic growth factors :   GM-CSF, G-CSF </a:t>
            </a:r>
          </a:p>
          <a:p>
            <a:pPr eaLnBrk="1" hangingPunct="1">
              <a:buFont typeface="Arial" panose="020B0604020202020204" pitchFamily="34" charset="0"/>
              <a:buChar char="•"/>
              <a:defRPr/>
            </a:pPr>
            <a:endParaRPr lang="en-US" sz="2400"/>
          </a:p>
          <a:p>
            <a:pPr eaLnBrk="1" hangingPunct="1">
              <a:buFont typeface="Arial" panose="020B0604020202020204" pitchFamily="34" charset="0"/>
              <a:buChar char="•"/>
              <a:defRPr/>
            </a:pPr>
            <a:r>
              <a:rPr lang="en-US" sz="2400"/>
              <a:t>Barrier nursing</a:t>
            </a:r>
          </a:p>
          <a:p>
            <a:pPr eaLnBrk="1" hangingPunct="1">
              <a:buFont typeface="Arial" panose="020B0604020202020204" pitchFamily="34" charset="0"/>
              <a:buChar char="•"/>
              <a:defRPr/>
            </a:pPr>
            <a:r>
              <a:rPr lang="en-US" sz="2400"/>
              <a:t>Indwelling central venous catheter</a:t>
            </a:r>
          </a:p>
          <a:p>
            <a:pPr eaLnBrk="1" hangingPunct="1">
              <a:defRPr/>
            </a:pP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35">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51D51471-8B6A-4759-BAF2-B3B16C36FC22}"/>
              </a:ext>
            </a:extLst>
          </p:cNvPr>
          <p:cNvSpPr>
            <a:spLocks noGrp="1" noChangeArrowheads="1"/>
          </p:cNvSpPr>
          <p:nvPr>
            <p:ph type="title"/>
          </p:nvPr>
        </p:nvSpPr>
        <p:spPr>
          <a:xfrm>
            <a:off x="764949" y="3499076"/>
            <a:ext cx="6053558" cy="2424774"/>
          </a:xfrm>
        </p:spPr>
        <p:txBody>
          <a:bodyPr vert="horz" lIns="91440" tIns="45720" rIns="91440" bIns="45720" rtlCol="0" anchor="ctr">
            <a:normAutofit/>
          </a:bodyPr>
          <a:lstStyle/>
          <a:p>
            <a:pPr>
              <a:spcBef>
                <a:spcPct val="0"/>
              </a:spcBef>
              <a:defRPr/>
            </a:pPr>
            <a:r>
              <a:rPr lang="ro-RO" altLang="ro-RO" kern="1200" dirty="0" err="1">
                <a:solidFill>
                  <a:srgbClr val="FFFFFF"/>
                </a:solidFill>
                <a:latin typeface="+mj-lt"/>
                <a:ea typeface="+mj-ea"/>
                <a:cs typeface="+mj-cs"/>
              </a:rPr>
              <a:t>Treatment</a:t>
            </a:r>
            <a:endParaRPr lang="en-US" altLang="ro-RO" kern="1200" dirty="0">
              <a:solidFill>
                <a:srgbClr val="FFFFFF"/>
              </a:solidFill>
              <a:latin typeface="+mj-lt"/>
              <a:ea typeface="+mj-ea"/>
              <a:cs typeface="+mj-cs"/>
            </a:endParaRPr>
          </a:p>
        </p:txBody>
      </p:sp>
      <p:sp>
        <p:nvSpPr>
          <p:cNvPr id="17414" name="Freeform: Shape 137">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1" name="Rectangle 3">
            <a:extLst>
              <a:ext uri="{FF2B5EF4-FFF2-40B4-BE49-F238E27FC236}">
                <a16:creationId xmlns:a16="http://schemas.microsoft.com/office/drawing/2014/main" id="{2B4E691D-7E2C-4485-B2E8-C21DADD93DCD}"/>
              </a:ext>
            </a:extLst>
          </p:cNvPr>
          <p:cNvSpPr>
            <a:spLocks noGrp="1" noChangeArrowheads="1"/>
          </p:cNvSpPr>
          <p:nvPr>
            <p:ph type="body" idx="1"/>
          </p:nvPr>
        </p:nvSpPr>
        <p:spPr>
          <a:xfrm>
            <a:off x="4215161" y="356187"/>
            <a:ext cx="2878409" cy="1792281"/>
          </a:xfrm>
        </p:spPr>
        <p:txBody>
          <a:bodyPr vert="horz" lIns="91440" tIns="45720" rIns="91440" bIns="45720" rtlCol="0" anchor="ctr">
            <a:noAutofit/>
          </a:bodyPr>
          <a:lstStyle/>
          <a:p>
            <a:pPr marL="0" indent="0">
              <a:buClr>
                <a:schemeClr val="tx1"/>
              </a:buClr>
              <a:buNone/>
              <a:defRPr/>
            </a:pPr>
            <a:r>
              <a:rPr lang="en-US" altLang="ro-RO" sz="1600" dirty="0">
                <a:solidFill>
                  <a:schemeClr val="tx1"/>
                </a:solidFill>
                <a:latin typeface="+mn-lt"/>
                <a:ea typeface="+mn-ea"/>
                <a:cs typeface="+mn-cs"/>
              </a:rPr>
              <a:t>	AML</a:t>
            </a:r>
          </a:p>
          <a:p>
            <a:pPr>
              <a:buFont typeface="Arial" panose="020B0604020202020204" pitchFamily="34" charset="0"/>
              <a:buChar char="•"/>
              <a:defRPr/>
            </a:pPr>
            <a:r>
              <a:rPr lang="en-US" altLang="ro-RO" sz="1600" dirty="0">
                <a:solidFill>
                  <a:schemeClr val="tx1"/>
                </a:solidFill>
                <a:latin typeface="+mn-lt"/>
                <a:ea typeface="+mn-ea"/>
                <a:cs typeface="+mn-cs"/>
              </a:rPr>
              <a:t>Remission induction + consolidation usually with 4 courses of chemotherapy</a:t>
            </a:r>
          </a:p>
          <a:p>
            <a:pPr>
              <a:buFont typeface="Arial" panose="020B0604020202020204" pitchFamily="34" charset="0"/>
              <a:buChar char="•"/>
              <a:defRPr/>
            </a:pPr>
            <a:r>
              <a:rPr lang="en-US" altLang="ro-RO" sz="1600" dirty="0">
                <a:solidFill>
                  <a:schemeClr val="tx1"/>
                </a:solidFill>
                <a:latin typeface="+mn-lt"/>
                <a:ea typeface="+mn-ea"/>
                <a:cs typeface="+mn-cs"/>
              </a:rPr>
              <a:t>M3 – chemotherapy + ATRA </a:t>
            </a:r>
          </a:p>
          <a:p>
            <a:pPr>
              <a:buFont typeface="Arial" panose="020B0604020202020204" pitchFamily="34" charset="0"/>
              <a:buChar char="•"/>
              <a:defRPr/>
            </a:pPr>
            <a:r>
              <a:rPr lang="en-US" altLang="ro-RO" sz="1600" dirty="0">
                <a:solidFill>
                  <a:schemeClr val="tx1"/>
                </a:solidFill>
                <a:latin typeface="+mn-lt"/>
                <a:ea typeface="+mn-ea"/>
                <a:cs typeface="+mn-cs"/>
              </a:rPr>
              <a:t>Bone Marrow or stem cell transplantation for those with poor prognosis disease who have a suitable donor</a:t>
            </a:r>
          </a:p>
        </p:txBody>
      </p:sp>
      <p:sp>
        <p:nvSpPr>
          <p:cNvPr id="144" name="Freeform: Shape 143">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F4293A6-A8F4-4210-9A5B-E4602515C43B}"/>
              </a:ext>
            </a:extLst>
          </p:cNvPr>
          <p:cNvSpPr txBox="1">
            <a:spLocks noChangeArrowheads="1"/>
          </p:cNvSpPr>
          <p:nvPr/>
        </p:nvSpPr>
        <p:spPr>
          <a:xfrm>
            <a:off x="8386139" y="3143438"/>
            <a:ext cx="3474621" cy="2780412"/>
          </a:xfrm>
          <a:prstGeom prst="rect">
            <a:avLst/>
          </a:prstGeom>
        </p:spPr>
        <p:txBody>
          <a:bodyPr vert="horz" lIns="91440" tIns="45720" rIns="91440" bIns="45720" rtlCol="0" anchor="ctr"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ro-RO" sz="1700" dirty="0">
                <a:solidFill>
                  <a:schemeClr val="tx1"/>
                </a:solidFill>
                <a:latin typeface="+mn-lt"/>
              </a:rPr>
              <a:t>	ALL</a:t>
            </a:r>
          </a:p>
          <a:p>
            <a:pPr>
              <a:buFont typeface="Arial" panose="020B0604020202020204" pitchFamily="34" charset="0"/>
              <a:buChar char="•"/>
              <a:defRPr/>
            </a:pPr>
            <a:r>
              <a:rPr lang="en-US" altLang="ro-RO" sz="1700" dirty="0">
                <a:solidFill>
                  <a:schemeClr val="tx1"/>
                </a:solidFill>
                <a:latin typeface="+mn-lt"/>
              </a:rPr>
              <a:t>Remission induction + consolidation</a:t>
            </a:r>
          </a:p>
          <a:p>
            <a:pPr>
              <a:buFont typeface="Arial" panose="020B0604020202020204" pitchFamily="34" charset="0"/>
              <a:buChar char="•"/>
              <a:defRPr/>
            </a:pPr>
            <a:r>
              <a:rPr lang="en-US" altLang="ro-RO" sz="1700" dirty="0">
                <a:solidFill>
                  <a:schemeClr val="tx1"/>
                </a:solidFill>
                <a:latin typeface="+mn-lt"/>
              </a:rPr>
              <a:t>CNS prophylaxis</a:t>
            </a:r>
          </a:p>
          <a:p>
            <a:pPr>
              <a:buFont typeface="Arial" panose="020B0604020202020204" pitchFamily="34" charset="0"/>
              <a:buChar char="•"/>
              <a:defRPr/>
            </a:pPr>
            <a:r>
              <a:rPr lang="en-US" altLang="ro-RO" sz="1700" dirty="0">
                <a:solidFill>
                  <a:schemeClr val="tx1"/>
                </a:solidFill>
                <a:latin typeface="+mn-lt"/>
              </a:rPr>
              <a:t>Maintenance therapy for 2-3 years</a:t>
            </a:r>
          </a:p>
          <a:p>
            <a:pPr>
              <a:buFont typeface="Arial" panose="020B0604020202020204" pitchFamily="34" charset="0"/>
              <a:buChar char="•"/>
              <a:defRPr/>
            </a:pPr>
            <a:r>
              <a:rPr lang="en-US" altLang="ro-RO" sz="1700" dirty="0">
                <a:solidFill>
                  <a:schemeClr val="tx1"/>
                </a:solidFill>
                <a:latin typeface="+mn-lt"/>
              </a:rPr>
              <a:t>Bone marrow or stem cell transplant for those with poor prognosis disease with a suitable donor</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26F19E7-F0A9-4041-8A84-75815ADDC6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59" y="458872"/>
            <a:ext cx="4378162" cy="5940255"/>
          </a:xfrm>
        </p:spPr>
      </p:pic>
      <p:pic>
        <p:nvPicPr>
          <p:cNvPr id="7" name="Picture 6" descr="Diagram&#10;&#10;Description automatically generated">
            <a:extLst>
              <a:ext uri="{FF2B5EF4-FFF2-40B4-BE49-F238E27FC236}">
                <a16:creationId xmlns:a16="http://schemas.microsoft.com/office/drawing/2014/main" id="{F8A70704-EAF8-4F51-873F-0D7106786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155" y="458872"/>
            <a:ext cx="6295604" cy="3252998"/>
          </a:xfrm>
          <a:prstGeom prst="rect">
            <a:avLst/>
          </a:prstGeom>
        </p:spPr>
      </p:pic>
    </p:spTree>
    <p:extLst>
      <p:ext uri="{BB962C8B-B14F-4D97-AF65-F5344CB8AC3E}">
        <p14:creationId xmlns:p14="http://schemas.microsoft.com/office/powerpoint/2010/main" val="2091330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CBB45095-EE55-4E4A-987A-317FCBF1E8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1684" y="13227"/>
            <a:ext cx="8504112" cy="6844773"/>
          </a:xfrm>
        </p:spPr>
      </p:pic>
    </p:spTree>
    <p:extLst>
      <p:ext uri="{BB962C8B-B14F-4D97-AF65-F5344CB8AC3E}">
        <p14:creationId xmlns:p14="http://schemas.microsoft.com/office/powerpoint/2010/main" val="4206541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643C-1DE9-4B86-B65A-B224B9DD1FB6}"/>
              </a:ext>
            </a:extLst>
          </p:cNvPr>
          <p:cNvSpPr>
            <a:spLocks noGrp="1"/>
          </p:cNvSpPr>
          <p:nvPr>
            <p:ph type="title"/>
          </p:nvPr>
        </p:nvSpPr>
        <p:spPr>
          <a:xfrm>
            <a:off x="838203" y="335946"/>
            <a:ext cx="10515600" cy="1325559"/>
          </a:xfrm>
        </p:spPr>
        <p:txBody>
          <a:bodyPr/>
          <a:lstStyle/>
          <a:p>
            <a:r>
              <a:rPr lang="en-US" b="1" i="0">
                <a:solidFill>
                  <a:srgbClr val="323232"/>
                </a:solidFill>
                <a:effectLst/>
                <a:latin typeface="Droid Serif"/>
              </a:rPr>
              <a:t>AML and prognostic factors</a:t>
            </a:r>
            <a:endParaRPr lang="en-US" dirty="0"/>
          </a:p>
        </p:txBody>
      </p:sp>
      <p:pic>
        <p:nvPicPr>
          <p:cNvPr id="5" name="Content Placeholder 4" descr="Graphical user interface, application&#10;&#10;Description automatically generated">
            <a:extLst>
              <a:ext uri="{FF2B5EF4-FFF2-40B4-BE49-F238E27FC236}">
                <a16:creationId xmlns:a16="http://schemas.microsoft.com/office/drawing/2014/main" id="{CB16D97B-5AAE-4FCA-ACAF-C61A961686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0251" y="2535811"/>
            <a:ext cx="10103552" cy="2990230"/>
          </a:xfrm>
        </p:spPr>
      </p:pic>
    </p:spTree>
    <p:extLst>
      <p:ext uri="{BB962C8B-B14F-4D97-AF65-F5344CB8AC3E}">
        <p14:creationId xmlns:p14="http://schemas.microsoft.com/office/powerpoint/2010/main" val="706906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8065-9ADA-4303-8FA2-EE7A15FFB120}"/>
              </a:ext>
            </a:extLst>
          </p:cNvPr>
          <p:cNvSpPr>
            <a:spLocks noGrp="1"/>
          </p:cNvSpPr>
          <p:nvPr>
            <p:ph type="title"/>
          </p:nvPr>
        </p:nvSpPr>
        <p:spPr/>
        <p:txBody>
          <a:bodyPr>
            <a:normAutofit/>
          </a:bodyPr>
          <a:lstStyle/>
          <a:p>
            <a:r>
              <a:rPr lang="en-US" b="1" i="0">
                <a:solidFill>
                  <a:srgbClr val="323232"/>
                </a:solidFill>
                <a:effectLst/>
                <a:latin typeface="Droid Serif"/>
              </a:rPr>
              <a:t>Prognosis Of The ALL and AML:</a:t>
            </a:r>
            <a:endParaRPr lang="en-US" dirty="0"/>
          </a:p>
        </p:txBody>
      </p:sp>
      <p:pic>
        <p:nvPicPr>
          <p:cNvPr id="5" name="Content Placeholder 4" descr="Table&#10;&#10;Description automatically generated">
            <a:extLst>
              <a:ext uri="{FF2B5EF4-FFF2-40B4-BE49-F238E27FC236}">
                <a16:creationId xmlns:a16="http://schemas.microsoft.com/office/drawing/2014/main" id="{1FFBF54D-5658-4C16-B03B-B9D3D49ED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874" y="1593130"/>
            <a:ext cx="8914252" cy="4512777"/>
          </a:xfrm>
        </p:spPr>
      </p:pic>
    </p:spTree>
    <p:extLst>
      <p:ext uri="{BB962C8B-B14F-4D97-AF65-F5344CB8AC3E}">
        <p14:creationId xmlns:p14="http://schemas.microsoft.com/office/powerpoint/2010/main" val="1258759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6D7829-A0E2-4372-8555-8589E303818C}"/>
              </a:ext>
            </a:extLst>
          </p:cNvPr>
          <p:cNvSpPr>
            <a:spLocks noGrp="1"/>
          </p:cNvSpPr>
          <p:nvPr>
            <p:ph type="title"/>
          </p:nvPr>
        </p:nvSpPr>
        <p:spPr>
          <a:xfrm>
            <a:off x="1094095" y="851517"/>
            <a:ext cx="5238466" cy="2991416"/>
          </a:xfrm>
        </p:spPr>
        <p:txBody>
          <a:bodyPr vert="horz" lIns="91440" tIns="45720" rIns="91440" bIns="45720" rtlCol="0" anchor="b">
            <a:normAutofit/>
          </a:bodyPr>
          <a:lstStyle/>
          <a:p>
            <a:pPr>
              <a:spcBef>
                <a:spcPct val="0"/>
              </a:spcBef>
            </a:pPr>
            <a:r>
              <a:rPr lang="en-US" sz="6000" kern="1200">
                <a:solidFill>
                  <a:schemeClr val="tx1"/>
                </a:solidFill>
                <a:latin typeface="+mj-lt"/>
                <a:ea typeface="+mj-ea"/>
                <a:cs typeface="+mj-cs"/>
              </a:rPr>
              <a:t>CLINICAL CASES</a:t>
            </a:r>
          </a:p>
        </p:txBody>
      </p:sp>
      <p:sp>
        <p:nvSpPr>
          <p:cNvPr id="19"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tethoscope">
            <a:extLst>
              <a:ext uri="{FF2B5EF4-FFF2-40B4-BE49-F238E27FC236}">
                <a16:creationId xmlns:a16="http://schemas.microsoft.com/office/drawing/2014/main" id="{51E7F78B-40EC-4E3B-8729-3791D3DA67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63498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3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F584F-1114-46AD-A6BE-EFA7F52C6F1F}"/>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spcBef>
                <a:spcPct val="0"/>
              </a:spcBef>
            </a:pPr>
            <a:r>
              <a:rPr lang="en-US" sz="3600" dirty="0">
                <a:solidFill>
                  <a:srgbClr val="FFFFFF"/>
                </a:solidFill>
                <a:latin typeface="+mj-lt"/>
                <a:ea typeface="+mj-ea"/>
                <a:cs typeface="+mj-cs"/>
              </a:rPr>
              <a:t>Which is the most likely diagnosis?</a:t>
            </a:r>
            <a:br>
              <a:rPr lang="en-US" sz="3600" dirty="0">
                <a:solidFill>
                  <a:srgbClr val="FFFFFF"/>
                </a:solidFill>
                <a:latin typeface="+mj-lt"/>
                <a:ea typeface="+mj-ea"/>
                <a:cs typeface="+mj-cs"/>
              </a:rPr>
            </a:br>
            <a:r>
              <a:rPr lang="en-US" sz="3600" dirty="0">
                <a:solidFill>
                  <a:srgbClr val="FFFFFF"/>
                </a:solidFill>
                <a:latin typeface="+mj-lt"/>
                <a:ea typeface="+mj-ea"/>
                <a:cs typeface="+mj-cs"/>
              </a:rPr>
              <a:t>Why?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689D8F72-599E-44BD-8923-19109F590B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007"/>
          <a:stretch/>
        </p:blipFill>
        <p:spPr>
          <a:xfrm>
            <a:off x="976251" y="952812"/>
            <a:ext cx="7163222" cy="4808332"/>
          </a:xfrm>
          <a:prstGeom prst="rect">
            <a:avLst/>
          </a:prstGeom>
          <a:effectLst/>
        </p:spPr>
      </p:pic>
    </p:spTree>
    <p:extLst>
      <p:ext uri="{BB962C8B-B14F-4D97-AF65-F5344CB8AC3E}">
        <p14:creationId xmlns:p14="http://schemas.microsoft.com/office/powerpoint/2010/main" val="1618144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CD95532-5373-4B69-92AA-8F3D24013E0B}"/>
              </a:ext>
            </a:extLst>
          </p:cNvPr>
          <p:cNvSpPr>
            <a:spLocks noGrp="1"/>
          </p:cNvSpPr>
          <p:nvPr>
            <p:ph type="title"/>
          </p:nvPr>
        </p:nvSpPr>
        <p:spPr/>
        <p:txBody>
          <a:bodyPr/>
          <a:lstStyle/>
          <a:p>
            <a:endParaRPr lang="ro-RO"/>
          </a:p>
        </p:txBody>
      </p:sp>
      <p:pic>
        <p:nvPicPr>
          <p:cNvPr id="1026" name="Picture 2" descr="[​IMG]                                                                                                                                                     More">
            <a:extLst>
              <a:ext uri="{FF2B5EF4-FFF2-40B4-BE49-F238E27FC236}">
                <a16:creationId xmlns:a16="http://schemas.microsoft.com/office/drawing/2014/main" id="{1E4F9784-D46B-43B6-B8A8-9B6B521F18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4440" y="-27341"/>
            <a:ext cx="5291191" cy="690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35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Shape 7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738" name="Rectangle 2">
            <a:extLst>
              <a:ext uri="{FF2B5EF4-FFF2-40B4-BE49-F238E27FC236}">
                <a16:creationId xmlns:a16="http://schemas.microsoft.com/office/drawing/2014/main" id="{650C06A8-BF26-4C34-AF8A-68D16C75B4D7}"/>
              </a:ext>
            </a:extLst>
          </p:cNvPr>
          <p:cNvSpPr>
            <a:spLocks noGrp="1" noChangeArrowheads="1"/>
          </p:cNvSpPr>
          <p:nvPr>
            <p:ph type="title"/>
          </p:nvPr>
        </p:nvSpPr>
        <p:spPr>
          <a:xfrm>
            <a:off x="880281" y="2961564"/>
            <a:ext cx="5124734" cy="3268639"/>
          </a:xfrm>
        </p:spPr>
        <p:txBody>
          <a:bodyPr vert="horz" lIns="91440" tIns="45720" rIns="91440" bIns="45720" rtlCol="0" anchor="ctr">
            <a:normAutofit/>
          </a:bodyPr>
          <a:lstStyle/>
          <a:p>
            <a:pPr>
              <a:spcBef>
                <a:spcPct val="0"/>
              </a:spcBef>
              <a:defRPr/>
            </a:pPr>
            <a:r>
              <a:rPr lang="en-US" sz="3400" kern="1200">
                <a:solidFill>
                  <a:schemeClr val="bg1"/>
                </a:solidFill>
                <a:effectLst>
                  <a:outerShdw blurRad="38100" dist="38100" dir="2700000" algn="tl">
                    <a:srgbClr val="010199"/>
                  </a:outerShdw>
                </a:effectLst>
                <a:latin typeface="+mj-lt"/>
                <a:ea typeface="+mj-ea"/>
                <a:cs typeface="+mj-cs"/>
              </a:rPr>
              <a:t>A 16 year old girl</a:t>
            </a:r>
            <a:br>
              <a:rPr lang="en-US" sz="3400" kern="1200">
                <a:solidFill>
                  <a:schemeClr val="bg1"/>
                </a:solidFill>
                <a:effectLst>
                  <a:outerShdw blurRad="38100" dist="38100" dir="2700000" algn="tl">
                    <a:srgbClr val="010199"/>
                  </a:outerShdw>
                </a:effectLst>
                <a:latin typeface="+mj-lt"/>
                <a:ea typeface="+mj-ea"/>
                <a:cs typeface="+mj-cs"/>
              </a:rPr>
            </a:br>
            <a:br>
              <a:rPr lang="en-US" sz="3400" kern="1200">
                <a:solidFill>
                  <a:schemeClr val="bg1"/>
                </a:solidFill>
                <a:effectLst>
                  <a:outerShdw blurRad="38100" dist="38100" dir="2700000" algn="tl">
                    <a:srgbClr val="010199"/>
                  </a:outerShdw>
                </a:effectLst>
                <a:latin typeface="+mj-lt"/>
                <a:ea typeface="+mj-ea"/>
                <a:cs typeface="+mj-cs"/>
              </a:rPr>
            </a:br>
            <a:r>
              <a:rPr lang="en-US" sz="3400" kern="1200">
                <a:solidFill>
                  <a:schemeClr val="bg1"/>
                </a:solidFill>
                <a:effectLst>
                  <a:outerShdw blurRad="38100" dist="38100" dir="2700000" algn="tl">
                    <a:srgbClr val="010199"/>
                  </a:outerShdw>
                </a:effectLst>
                <a:latin typeface="+mj-lt"/>
                <a:ea typeface="+mj-ea"/>
                <a:cs typeface="+mj-cs"/>
              </a:rPr>
              <a:t>Extreme pallor</a:t>
            </a:r>
            <a:br>
              <a:rPr lang="en-US" sz="3400" kern="1200">
                <a:solidFill>
                  <a:schemeClr val="bg1"/>
                </a:solidFill>
                <a:effectLst>
                  <a:outerShdw blurRad="38100" dist="38100" dir="2700000" algn="tl">
                    <a:srgbClr val="010199"/>
                  </a:outerShdw>
                </a:effectLst>
                <a:latin typeface="+mj-lt"/>
                <a:ea typeface="+mj-ea"/>
                <a:cs typeface="+mj-cs"/>
              </a:rPr>
            </a:br>
            <a:r>
              <a:rPr lang="en-US" sz="3400" kern="1200">
                <a:solidFill>
                  <a:schemeClr val="bg1"/>
                </a:solidFill>
                <a:effectLst>
                  <a:outerShdw blurRad="38100" dist="38100" dir="2700000" algn="tl">
                    <a:srgbClr val="010199"/>
                  </a:outerShdw>
                </a:effectLst>
                <a:latin typeface="+mj-lt"/>
                <a:ea typeface="+mj-ea"/>
                <a:cs typeface="+mj-cs"/>
              </a:rPr>
              <a:t>gum bleeds, Purpura,With Lymphadenopathy and Hepatosplenomegaly</a:t>
            </a:r>
          </a:p>
        </p:txBody>
      </p:sp>
      <p:grpSp>
        <p:nvGrpSpPr>
          <p:cNvPr id="79" name="Group 78">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80"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Rectangle 1026">
            <a:extLst>
              <a:ext uri="{FF2B5EF4-FFF2-40B4-BE49-F238E27FC236}">
                <a16:creationId xmlns:a16="http://schemas.microsoft.com/office/drawing/2014/main" id="{EDCC82BB-0A0F-471A-A9B5-7CD31960DC85}"/>
              </a:ext>
            </a:extLst>
          </p:cNvPr>
          <p:cNvSpPr>
            <a:spLocks noGrp="1" noChangeArrowheads="1"/>
          </p:cNvSpPr>
          <p:nvPr>
            <p:ph type="title"/>
          </p:nvPr>
        </p:nvSpPr>
        <p:spPr>
          <a:xfrm>
            <a:off x="880281" y="921452"/>
            <a:ext cx="4985018" cy="3268639"/>
          </a:xfrm>
        </p:spPr>
        <p:txBody>
          <a:bodyPr vert="horz" lIns="91440" tIns="45720" rIns="91440" bIns="45720" rtlCol="0" anchor="b">
            <a:normAutofit/>
          </a:bodyPr>
          <a:lstStyle/>
          <a:p>
            <a:pPr>
              <a:spcBef>
                <a:spcPct val="0"/>
              </a:spcBef>
              <a:defRPr/>
            </a:pPr>
            <a:r>
              <a:rPr lang="en-US" sz="2900" kern="1200" dirty="0">
                <a:solidFill>
                  <a:schemeClr val="tx1"/>
                </a:solidFill>
                <a:effectLst>
                  <a:outerShdw blurRad="38100" dist="38100" dir="2700000" algn="tl">
                    <a:srgbClr val="010199"/>
                  </a:outerShdw>
                </a:effectLst>
                <a:latin typeface="+mj-lt"/>
                <a:ea typeface="+mj-ea"/>
                <a:cs typeface="+mj-cs"/>
              </a:rPr>
              <a:t>During a sunny spring weekend, </a:t>
            </a:r>
            <a:r>
              <a:rPr lang="ro-RO" sz="2900" kern="1200" dirty="0" err="1">
                <a:solidFill>
                  <a:schemeClr val="tx1"/>
                </a:solidFill>
                <a:effectLst>
                  <a:outerShdw blurRad="38100" dist="38100" dir="2700000" algn="tl">
                    <a:srgbClr val="010199"/>
                  </a:outerShdw>
                </a:effectLst>
                <a:latin typeface="+mj-lt"/>
                <a:ea typeface="+mj-ea"/>
                <a:cs typeface="+mj-cs"/>
              </a:rPr>
              <a:t>patient</a:t>
            </a:r>
            <a:r>
              <a:rPr lang="en-US" sz="2900" kern="1200" dirty="0">
                <a:solidFill>
                  <a:schemeClr val="tx1"/>
                </a:solidFill>
                <a:effectLst>
                  <a:outerShdw blurRad="38100" dist="38100" dir="2700000" algn="tl">
                    <a:srgbClr val="010199"/>
                  </a:outerShdw>
                </a:effectLst>
                <a:latin typeface="+mj-lt"/>
                <a:ea typeface="+mj-ea"/>
                <a:cs typeface="+mj-cs"/>
              </a:rPr>
              <a:t> would go outside to play, only to return minutes later exhausted, flopping herself onto the sofa to rest.</a:t>
            </a:r>
            <a:br>
              <a:rPr lang="en-US" sz="2900" kern="1200" dirty="0">
                <a:solidFill>
                  <a:schemeClr val="tx1"/>
                </a:solidFill>
                <a:effectLst>
                  <a:outerShdw blurRad="38100" dist="38100" dir="2700000" algn="tl">
                    <a:srgbClr val="010199"/>
                  </a:outerShdw>
                </a:effectLst>
                <a:latin typeface="+mj-lt"/>
                <a:ea typeface="+mj-ea"/>
                <a:cs typeface="+mj-cs"/>
              </a:rPr>
            </a:br>
            <a:endParaRPr lang="en-US" sz="2900" kern="1200" dirty="0">
              <a:solidFill>
                <a:schemeClr val="tx1"/>
              </a:solidFill>
              <a:latin typeface="+mj-lt"/>
              <a:ea typeface="+mj-ea"/>
              <a:cs typeface="+mj-cs"/>
            </a:endParaRPr>
          </a:p>
        </p:txBody>
      </p:sp>
      <p:sp>
        <p:nvSpPr>
          <p:cNvPr id="73" name="Freeform: Shape 72">
            <a:extLst>
              <a:ext uri="{FF2B5EF4-FFF2-40B4-BE49-F238E27FC236}">
                <a16:creationId xmlns:a16="http://schemas.microsoft.com/office/drawing/2014/main" id="{16D6FAA8-41A5-46EA-A8AB-E9D2754A6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601" y="1073777"/>
            <a:ext cx="5623281" cy="468694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76"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18786" name="Rectangle 1026">
            <a:extLst>
              <a:ext uri="{FF2B5EF4-FFF2-40B4-BE49-F238E27FC236}">
                <a16:creationId xmlns:a16="http://schemas.microsoft.com/office/drawing/2014/main" id="{2400906F-B208-4CE5-AE45-914B7427A526}"/>
              </a:ext>
            </a:extLst>
          </p:cNvPr>
          <p:cNvSpPr>
            <a:spLocks noGrp="1" noChangeArrowheads="1"/>
          </p:cNvSpPr>
          <p:nvPr>
            <p:ph type="title"/>
          </p:nvPr>
        </p:nvSpPr>
        <p:spPr>
          <a:xfrm>
            <a:off x="539414" y="1270007"/>
            <a:ext cx="5845097" cy="4317987"/>
          </a:xfrm>
        </p:spPr>
        <p:txBody>
          <a:bodyPr vert="horz" lIns="91440" tIns="45720" rIns="91440" bIns="45720" rtlCol="0" anchor="ctr">
            <a:noAutofit/>
          </a:bodyPr>
          <a:lstStyle/>
          <a:p>
            <a:pPr algn="r">
              <a:spcBef>
                <a:spcPct val="0"/>
              </a:spcBef>
              <a:defRPr/>
            </a:pPr>
            <a:r>
              <a:rPr lang="en-US" sz="3600" kern="1200" dirty="0">
                <a:solidFill>
                  <a:schemeClr val="bg1">
                    <a:lumMod val="95000"/>
                  </a:schemeClr>
                </a:solidFill>
                <a:effectLst>
                  <a:outerShdw blurRad="38100" dist="38100" dir="2700000" algn="tl">
                    <a:srgbClr val="010199"/>
                  </a:outerShdw>
                </a:effectLst>
                <a:latin typeface="+mj-lt"/>
                <a:ea typeface="+mj-ea"/>
                <a:cs typeface="+mj-cs"/>
              </a:rPr>
              <a:t>Only a week later, </a:t>
            </a:r>
            <a:r>
              <a:rPr lang="ro-RO" sz="3600" kern="1200" dirty="0" err="1">
                <a:solidFill>
                  <a:schemeClr val="bg1">
                    <a:lumMod val="95000"/>
                  </a:schemeClr>
                </a:solidFill>
                <a:effectLst>
                  <a:outerShdw blurRad="38100" dist="38100" dir="2700000" algn="tl">
                    <a:srgbClr val="010199"/>
                  </a:outerShdw>
                </a:effectLst>
                <a:latin typeface="+mj-lt"/>
                <a:ea typeface="+mj-ea"/>
                <a:cs typeface="+mj-cs"/>
              </a:rPr>
              <a:t>the</a:t>
            </a:r>
            <a:r>
              <a:rPr lang="ro-RO" sz="3600" kern="1200" dirty="0">
                <a:solidFill>
                  <a:schemeClr val="bg1">
                    <a:lumMod val="95000"/>
                  </a:schemeClr>
                </a:solidFill>
                <a:effectLst>
                  <a:outerShdw blurRad="38100" dist="38100" dir="2700000" algn="tl">
                    <a:srgbClr val="010199"/>
                  </a:outerShdw>
                </a:effectLst>
                <a:latin typeface="+mj-lt"/>
                <a:ea typeface="+mj-ea"/>
                <a:cs typeface="+mj-cs"/>
              </a:rPr>
              <a:t> </a:t>
            </a:r>
            <a:r>
              <a:rPr lang="ro-RO" sz="3600" kern="1200" dirty="0" err="1">
                <a:solidFill>
                  <a:schemeClr val="bg1">
                    <a:lumMod val="95000"/>
                  </a:schemeClr>
                </a:solidFill>
                <a:effectLst>
                  <a:outerShdw blurRad="38100" dist="38100" dir="2700000" algn="tl">
                    <a:srgbClr val="010199"/>
                  </a:outerShdw>
                </a:effectLst>
                <a:latin typeface="+mj-lt"/>
                <a:ea typeface="+mj-ea"/>
                <a:cs typeface="+mj-cs"/>
              </a:rPr>
              <a:t>patient</a:t>
            </a:r>
            <a:r>
              <a:rPr lang="en-US" sz="3600" kern="1200" dirty="0">
                <a:solidFill>
                  <a:schemeClr val="bg1">
                    <a:lumMod val="95000"/>
                  </a:schemeClr>
                </a:solidFill>
                <a:effectLst>
                  <a:outerShdw blurRad="38100" dist="38100" dir="2700000" algn="tl">
                    <a:srgbClr val="010199"/>
                  </a:outerShdw>
                </a:effectLst>
                <a:latin typeface="+mj-lt"/>
                <a:ea typeface="+mj-ea"/>
                <a:cs typeface="+mj-cs"/>
              </a:rPr>
              <a:t> was ill again, with a fever, severe headache, and extreme lethargy.</a:t>
            </a:r>
            <a:br>
              <a:rPr lang="en-US" sz="3600" kern="1200" dirty="0">
                <a:solidFill>
                  <a:schemeClr val="bg1">
                    <a:lumMod val="95000"/>
                  </a:schemeClr>
                </a:solidFill>
                <a:effectLst>
                  <a:outerShdw blurRad="38100" dist="38100" dir="2700000" algn="tl">
                    <a:srgbClr val="010199"/>
                  </a:outerShdw>
                </a:effectLst>
                <a:latin typeface="+mj-lt"/>
                <a:ea typeface="+mj-ea"/>
                <a:cs typeface="+mj-cs"/>
              </a:rPr>
            </a:br>
            <a:r>
              <a:rPr lang="en-US" sz="3600" kern="1200" dirty="0">
                <a:solidFill>
                  <a:schemeClr val="bg1">
                    <a:lumMod val="95000"/>
                  </a:schemeClr>
                </a:solidFill>
                <a:effectLst>
                  <a:outerShdw blurRad="38100" dist="38100" dir="2700000" algn="tl">
                    <a:srgbClr val="010199"/>
                  </a:outerShdw>
                </a:effectLst>
                <a:latin typeface="+mj-lt"/>
                <a:ea typeface="+mj-ea"/>
                <a:cs typeface="+mj-cs"/>
              </a:rPr>
              <a:t>Her parents decided to take her to a pediatrician who recommended for them to see an oncologist.</a:t>
            </a:r>
            <a:br>
              <a:rPr lang="en-US" sz="3600" kern="1200" dirty="0">
                <a:solidFill>
                  <a:schemeClr val="bg1">
                    <a:lumMod val="95000"/>
                  </a:schemeClr>
                </a:solidFill>
                <a:latin typeface="+mj-lt"/>
                <a:ea typeface="+mj-ea"/>
                <a:cs typeface="+mj-cs"/>
              </a:rPr>
            </a:br>
            <a:r>
              <a:rPr lang="en-US" sz="3600" kern="1200" dirty="0">
                <a:solidFill>
                  <a:schemeClr val="bg1">
                    <a:lumMod val="95000"/>
                  </a:schemeClr>
                </a:solidFill>
                <a:latin typeface="+mj-lt"/>
                <a:ea typeface="+mj-ea"/>
                <a:cs typeface="+mj-cs"/>
              </a:rPr>
              <a:t> </a:t>
            </a:r>
          </a:p>
        </p:txBody>
      </p:sp>
    </p:spTree>
    <p:extLst>
      <p:ext uri="{BB962C8B-B14F-4D97-AF65-F5344CB8AC3E}">
        <p14:creationId xmlns:p14="http://schemas.microsoft.com/office/powerpoint/2010/main" val="3765328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44BBCE4E-5AEE-403B-949F-811FB09E1DB7}"/>
              </a:ext>
            </a:extLst>
          </p:cNvPr>
          <p:cNvSpPr>
            <a:spLocks noGrp="1" noChangeArrowheads="1"/>
          </p:cNvSpPr>
          <p:nvPr>
            <p:ph type="title"/>
          </p:nvPr>
        </p:nvSpPr>
        <p:spPr>
          <a:xfrm>
            <a:off x="880281" y="921452"/>
            <a:ext cx="4985018" cy="3268639"/>
          </a:xfrm>
        </p:spPr>
        <p:txBody>
          <a:bodyPr vert="horz" lIns="91440" tIns="45720" rIns="91440" bIns="45720" rtlCol="0" anchor="b">
            <a:normAutofit/>
          </a:bodyPr>
          <a:lstStyle/>
          <a:p>
            <a:pPr>
              <a:spcBef>
                <a:spcPct val="0"/>
              </a:spcBef>
            </a:pPr>
            <a:r>
              <a:rPr lang="en-US" altLang="ro-RO" sz="2300" kern="1200" dirty="0">
                <a:solidFill>
                  <a:schemeClr val="tx1"/>
                </a:solidFill>
                <a:effectLst/>
                <a:latin typeface="+mj-lt"/>
                <a:ea typeface="+mj-ea"/>
                <a:cs typeface="+mj-cs"/>
              </a:rPr>
              <a:t>After the oncologist performed a bone marrow aspiration, he realized that </a:t>
            </a:r>
            <a:r>
              <a:rPr lang="ro-RO" altLang="ro-RO" sz="2300" kern="1200" dirty="0" err="1">
                <a:solidFill>
                  <a:schemeClr val="tx1"/>
                </a:solidFill>
                <a:effectLst/>
                <a:latin typeface="+mj-lt"/>
                <a:ea typeface="+mj-ea"/>
                <a:cs typeface="+mj-cs"/>
              </a:rPr>
              <a:t>the</a:t>
            </a:r>
            <a:r>
              <a:rPr lang="ro-RO" altLang="ro-RO" sz="2300" kern="1200" dirty="0">
                <a:solidFill>
                  <a:schemeClr val="tx1"/>
                </a:solidFill>
                <a:effectLst/>
                <a:latin typeface="+mj-lt"/>
                <a:ea typeface="+mj-ea"/>
                <a:cs typeface="+mj-cs"/>
              </a:rPr>
              <a:t> </a:t>
            </a:r>
            <a:r>
              <a:rPr lang="ro-RO" altLang="ro-RO" sz="2300" kern="1200" dirty="0" err="1">
                <a:solidFill>
                  <a:schemeClr val="tx1"/>
                </a:solidFill>
                <a:effectLst/>
                <a:latin typeface="+mj-lt"/>
                <a:ea typeface="+mj-ea"/>
                <a:cs typeface="+mj-cs"/>
              </a:rPr>
              <a:t>patient</a:t>
            </a:r>
            <a:r>
              <a:rPr lang="en-US" altLang="ro-RO" sz="2300" kern="1200" dirty="0">
                <a:solidFill>
                  <a:schemeClr val="tx1"/>
                </a:solidFill>
                <a:effectLst/>
                <a:latin typeface="+mj-lt"/>
                <a:ea typeface="+mj-ea"/>
                <a:cs typeface="+mj-cs"/>
              </a:rPr>
              <a:t> had acute lymphoblastic leukemia, early pre-B cell. </a:t>
            </a:r>
          </a:p>
        </p:txBody>
      </p:sp>
      <p:sp>
        <p:nvSpPr>
          <p:cNvPr id="73" name="Freeform: Shape 72">
            <a:extLst>
              <a:ext uri="{FF2B5EF4-FFF2-40B4-BE49-F238E27FC236}">
                <a16:creationId xmlns:a16="http://schemas.microsoft.com/office/drawing/2014/main" id="{16D6FAA8-41A5-46EA-A8AB-E9D2754A6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601" y="1073777"/>
            <a:ext cx="5623281" cy="468694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Shape 7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906" name="Rectangle 2">
            <a:extLst>
              <a:ext uri="{FF2B5EF4-FFF2-40B4-BE49-F238E27FC236}">
                <a16:creationId xmlns:a16="http://schemas.microsoft.com/office/drawing/2014/main" id="{CFA18E46-243F-457F-8B57-4DCC6CF20261}"/>
              </a:ext>
            </a:extLst>
          </p:cNvPr>
          <p:cNvSpPr>
            <a:spLocks noGrp="1" noChangeArrowheads="1"/>
          </p:cNvSpPr>
          <p:nvPr>
            <p:ph type="title"/>
          </p:nvPr>
        </p:nvSpPr>
        <p:spPr>
          <a:xfrm>
            <a:off x="880281" y="2961564"/>
            <a:ext cx="5124734" cy="3268639"/>
          </a:xfrm>
        </p:spPr>
        <p:txBody>
          <a:bodyPr vert="horz" lIns="91440" tIns="45720" rIns="91440" bIns="45720" rtlCol="0" anchor="ctr">
            <a:normAutofit/>
          </a:bodyPr>
          <a:lstStyle/>
          <a:p>
            <a:pPr>
              <a:spcBef>
                <a:spcPct val="0"/>
              </a:spcBef>
              <a:defRPr/>
            </a:pPr>
            <a:r>
              <a:rPr lang="en-US" sz="2900" kern="1200" dirty="0">
                <a:solidFill>
                  <a:schemeClr val="bg1"/>
                </a:solidFill>
                <a:effectLst/>
                <a:latin typeface="+mj-lt"/>
                <a:ea typeface="+mj-ea"/>
                <a:cs typeface="+mj-cs"/>
              </a:rPr>
              <a:t>The white blood cell count in her peripheral blood was about 550,000. </a:t>
            </a:r>
            <a:br>
              <a:rPr lang="en-US" sz="2900" kern="1200" dirty="0">
                <a:solidFill>
                  <a:schemeClr val="bg1"/>
                </a:solidFill>
                <a:effectLst/>
                <a:latin typeface="+mj-lt"/>
                <a:ea typeface="+mj-ea"/>
                <a:cs typeface="+mj-cs"/>
              </a:rPr>
            </a:br>
            <a:br>
              <a:rPr lang="en-US" sz="2900" kern="1200" dirty="0">
                <a:solidFill>
                  <a:schemeClr val="bg1"/>
                </a:solidFill>
                <a:effectLst/>
                <a:latin typeface="+mj-lt"/>
                <a:ea typeface="+mj-ea"/>
                <a:cs typeface="+mj-cs"/>
              </a:rPr>
            </a:br>
            <a:r>
              <a:rPr lang="en-US" sz="2900" kern="1200" dirty="0">
                <a:solidFill>
                  <a:schemeClr val="bg1"/>
                </a:solidFill>
                <a:effectLst/>
                <a:latin typeface="+mj-lt"/>
                <a:ea typeface="+mj-ea"/>
                <a:cs typeface="+mj-cs"/>
              </a:rPr>
              <a:t>Her bone marrow was packed with leukemia blasts. </a:t>
            </a:r>
            <a:br>
              <a:rPr lang="en-US" sz="2900" kern="1200" dirty="0">
                <a:solidFill>
                  <a:schemeClr val="bg1"/>
                </a:solidFill>
                <a:latin typeface="+mj-lt"/>
                <a:ea typeface="+mj-ea"/>
                <a:cs typeface="+mj-cs"/>
              </a:rPr>
            </a:br>
            <a:endParaRPr lang="en-US" sz="2900" kern="1200" dirty="0">
              <a:solidFill>
                <a:schemeClr val="bg1"/>
              </a:solidFill>
              <a:latin typeface="+mj-lt"/>
              <a:ea typeface="+mj-ea"/>
              <a:cs typeface="+mj-cs"/>
            </a:endParaRPr>
          </a:p>
        </p:txBody>
      </p:sp>
      <p:grpSp>
        <p:nvGrpSpPr>
          <p:cNvPr id="79" name="Group 78">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80"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
            <a:extLst>
              <a:ext uri="{FF2B5EF4-FFF2-40B4-BE49-F238E27FC236}">
                <a16:creationId xmlns:a16="http://schemas.microsoft.com/office/drawing/2014/main" id="{F6285A5F-6712-47A0-8A11-F0DFF60D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645695"/>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Shape 74">
            <a:extLst>
              <a:ext uri="{FF2B5EF4-FFF2-40B4-BE49-F238E27FC236}">
                <a16:creationId xmlns:a16="http://schemas.microsoft.com/office/drawing/2014/main" id="{FA6F8ABB-6C5D-4349-9E1B-198D1ABF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643383"/>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B971ABA8-4CDB-4EEE-8C48-AA4FDB650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071858"/>
            <a:ext cx="8109718" cy="4786143"/>
          </a:xfrm>
          <a:custGeom>
            <a:avLst/>
            <a:gdLst>
              <a:gd name="connsiteX0" fmla="*/ 7381313 w 8109718"/>
              <a:gd name="connsiteY0" fmla="*/ 1839459 h 4786143"/>
              <a:gd name="connsiteX1" fmla="*/ 7381313 w 8109718"/>
              <a:gd name="connsiteY1" fmla="*/ 1853646 h 4786143"/>
              <a:gd name="connsiteX2" fmla="*/ 7379359 w 8109718"/>
              <a:gd name="connsiteY2" fmla="*/ 1846552 h 4786143"/>
              <a:gd name="connsiteX3" fmla="*/ 1321854 w 8109718"/>
              <a:gd name="connsiteY3" fmla="*/ 0 h 4786143"/>
              <a:gd name="connsiteX4" fmla="*/ 5365317 w 8109718"/>
              <a:gd name="connsiteY4" fmla="*/ 0 h 4786143"/>
              <a:gd name="connsiteX5" fmla="*/ 5985373 w 8109718"/>
              <a:gd name="connsiteY5" fmla="*/ 365439 h 4786143"/>
              <a:gd name="connsiteX6" fmla="*/ 8011470 w 8109718"/>
              <a:gd name="connsiteY6" fmla="*/ 3854515 h 4786143"/>
              <a:gd name="connsiteX7" fmla="*/ 8011470 w 8109718"/>
              <a:gd name="connsiteY7" fmla="*/ 4567993 h 4786143"/>
              <a:gd name="connsiteX8" fmla="*/ 7904625 w 8109718"/>
              <a:gd name="connsiteY8" fmla="*/ 4751987 h 4786143"/>
              <a:gd name="connsiteX9" fmla="*/ 7884791 w 8109718"/>
              <a:gd name="connsiteY9" fmla="*/ 4786143 h 4786143"/>
              <a:gd name="connsiteX10" fmla="*/ 0 w 8109718"/>
              <a:gd name="connsiteY10" fmla="*/ 4786143 h 4786143"/>
              <a:gd name="connsiteX11" fmla="*/ 0 w 8109718"/>
              <a:gd name="connsiteY11" fmla="*/ 1564110 h 4786143"/>
              <a:gd name="connsiteX12" fmla="*/ 27177 w 8109718"/>
              <a:gd name="connsiteY12" fmla="*/ 1517107 h 4786143"/>
              <a:gd name="connsiteX13" fmla="*/ 693065 w 8109718"/>
              <a:gd name="connsiteY13" fmla="*/ 365439 h 4786143"/>
              <a:gd name="connsiteX14" fmla="*/ 1321854 w 8109718"/>
              <a:gd name="connsiteY14" fmla="*/ 0 h 478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786143">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04625" y="4751987"/>
                </a:cubicBezTo>
                <a:lnTo>
                  <a:pt x="7884791" y="4786143"/>
                </a:lnTo>
                <a:lnTo>
                  <a:pt x="0" y="4786143"/>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978" name="Rectangle 2">
            <a:extLst>
              <a:ext uri="{FF2B5EF4-FFF2-40B4-BE49-F238E27FC236}">
                <a16:creationId xmlns:a16="http://schemas.microsoft.com/office/drawing/2014/main" id="{034D84D1-F637-46DE-ADD4-1D88AFA4F850}"/>
              </a:ext>
            </a:extLst>
          </p:cNvPr>
          <p:cNvSpPr>
            <a:spLocks noGrp="1" noChangeArrowheads="1"/>
          </p:cNvSpPr>
          <p:nvPr>
            <p:ph type="title"/>
          </p:nvPr>
        </p:nvSpPr>
        <p:spPr>
          <a:xfrm>
            <a:off x="880281" y="2961564"/>
            <a:ext cx="5124734" cy="3268639"/>
          </a:xfrm>
        </p:spPr>
        <p:txBody>
          <a:bodyPr vert="horz" lIns="91440" tIns="45720" rIns="91440" bIns="45720" rtlCol="0" anchor="ctr">
            <a:normAutofit/>
          </a:bodyPr>
          <a:lstStyle/>
          <a:p>
            <a:pPr>
              <a:spcBef>
                <a:spcPct val="0"/>
              </a:spcBef>
              <a:defRPr/>
            </a:pPr>
            <a:r>
              <a:rPr lang="en-US" sz="2300" kern="1200" dirty="0">
                <a:solidFill>
                  <a:schemeClr val="bg1"/>
                </a:solidFill>
                <a:effectLst/>
                <a:latin typeface="+mj-lt"/>
                <a:ea typeface="+mj-ea"/>
                <a:cs typeface="+mj-cs"/>
              </a:rPr>
              <a:t>The next thing that occurred was a procedure called </a:t>
            </a:r>
            <a:r>
              <a:rPr lang="en-US" sz="2300" kern="1200" dirty="0" err="1">
                <a:solidFill>
                  <a:schemeClr val="bg1"/>
                </a:solidFill>
                <a:effectLst/>
                <a:latin typeface="+mj-lt"/>
                <a:ea typeface="+mj-ea"/>
                <a:cs typeface="+mj-cs"/>
              </a:rPr>
              <a:t>leukopheresis</a:t>
            </a:r>
            <a:r>
              <a:rPr lang="en-US" sz="2300" kern="1200" dirty="0">
                <a:solidFill>
                  <a:schemeClr val="bg1"/>
                </a:solidFill>
                <a:effectLst/>
                <a:latin typeface="+mj-lt"/>
                <a:ea typeface="+mj-ea"/>
                <a:cs typeface="+mj-cs"/>
              </a:rPr>
              <a:t>.</a:t>
            </a:r>
            <a:br>
              <a:rPr lang="en-US" sz="2300" kern="1200" dirty="0">
                <a:solidFill>
                  <a:schemeClr val="bg1"/>
                </a:solidFill>
                <a:effectLst/>
                <a:latin typeface="+mj-lt"/>
                <a:ea typeface="+mj-ea"/>
                <a:cs typeface="+mj-cs"/>
              </a:rPr>
            </a:br>
            <a:br>
              <a:rPr lang="en-US" sz="2300" kern="1200" dirty="0">
                <a:solidFill>
                  <a:schemeClr val="bg1"/>
                </a:solidFill>
                <a:effectLst/>
                <a:latin typeface="+mj-lt"/>
                <a:ea typeface="+mj-ea"/>
                <a:cs typeface="+mj-cs"/>
              </a:rPr>
            </a:br>
            <a:r>
              <a:rPr lang="en-US" sz="2300" kern="1200" dirty="0">
                <a:solidFill>
                  <a:schemeClr val="bg1"/>
                </a:solidFill>
                <a:effectLst/>
                <a:latin typeface="+mj-lt"/>
                <a:ea typeface="+mj-ea"/>
                <a:cs typeface="+mj-cs"/>
              </a:rPr>
              <a:t>This procedure lasted 4 hours and cut white blood cell (WBC) count in half--to about 250,000. </a:t>
            </a:r>
            <a:br>
              <a:rPr lang="en-US" sz="2300" kern="1200" dirty="0">
                <a:solidFill>
                  <a:schemeClr val="bg1"/>
                </a:solidFill>
                <a:latin typeface="+mj-lt"/>
                <a:ea typeface="+mj-ea"/>
                <a:cs typeface="+mj-cs"/>
              </a:rPr>
            </a:br>
            <a:endParaRPr lang="en-US" sz="2300" kern="1200" dirty="0">
              <a:solidFill>
                <a:schemeClr val="bg1"/>
              </a:solidFill>
              <a:latin typeface="+mj-lt"/>
              <a:ea typeface="+mj-ea"/>
              <a:cs typeface="+mj-cs"/>
            </a:endParaRPr>
          </a:p>
        </p:txBody>
      </p:sp>
      <p:grpSp>
        <p:nvGrpSpPr>
          <p:cNvPr id="79" name="Group 78">
            <a:extLst>
              <a:ext uri="{FF2B5EF4-FFF2-40B4-BE49-F238E27FC236}">
                <a16:creationId xmlns:a16="http://schemas.microsoft.com/office/drawing/2014/main" id="{DAD463E1-6621-44B4-A995-C70A4631D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385730"/>
            <a:ext cx="1128382" cy="847206"/>
            <a:chOff x="5307830" y="325570"/>
            <a:chExt cx="1128382" cy="847206"/>
          </a:xfrm>
        </p:grpSpPr>
        <p:sp>
          <p:nvSpPr>
            <p:cNvPr id="80"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76"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28002" name="Rectangle 2">
            <a:extLst>
              <a:ext uri="{FF2B5EF4-FFF2-40B4-BE49-F238E27FC236}">
                <a16:creationId xmlns:a16="http://schemas.microsoft.com/office/drawing/2014/main" id="{A166765D-EF3D-4BD4-9E33-0A67615179A9}"/>
              </a:ext>
            </a:extLst>
          </p:cNvPr>
          <p:cNvSpPr>
            <a:spLocks noGrp="1" noChangeArrowheads="1"/>
          </p:cNvSpPr>
          <p:nvPr>
            <p:ph type="title"/>
          </p:nvPr>
        </p:nvSpPr>
        <p:spPr>
          <a:xfrm>
            <a:off x="539414" y="1270007"/>
            <a:ext cx="5845097" cy="4317987"/>
          </a:xfrm>
        </p:spPr>
        <p:txBody>
          <a:bodyPr vert="horz" lIns="91440" tIns="45720" rIns="91440" bIns="45720" rtlCol="0" anchor="ctr">
            <a:normAutofit/>
          </a:bodyPr>
          <a:lstStyle/>
          <a:p>
            <a:pPr algn="r">
              <a:spcBef>
                <a:spcPct val="0"/>
              </a:spcBef>
              <a:defRPr/>
            </a:pPr>
            <a:r>
              <a:rPr lang="en-US" sz="2900" kern="1200" dirty="0">
                <a:solidFill>
                  <a:schemeClr val="bg1"/>
                </a:solidFill>
                <a:effectLst/>
                <a:latin typeface="+mj-lt"/>
                <a:ea typeface="+mj-ea"/>
                <a:cs typeface="+mj-cs"/>
              </a:rPr>
              <a:t>She was administered chemotherapy immediately following the </a:t>
            </a:r>
            <a:r>
              <a:rPr lang="en-US" sz="2900" kern="1200" dirty="0" err="1">
                <a:solidFill>
                  <a:schemeClr val="bg1"/>
                </a:solidFill>
                <a:effectLst/>
                <a:latin typeface="+mj-lt"/>
                <a:ea typeface="+mj-ea"/>
                <a:cs typeface="+mj-cs"/>
              </a:rPr>
              <a:t>leukopheresis</a:t>
            </a:r>
            <a:r>
              <a:rPr lang="en-US" sz="2900" kern="1200" dirty="0">
                <a:solidFill>
                  <a:schemeClr val="bg1"/>
                </a:solidFill>
                <a:effectLst/>
                <a:latin typeface="+mj-lt"/>
                <a:ea typeface="+mj-ea"/>
                <a:cs typeface="+mj-cs"/>
              </a:rPr>
              <a:t> procedure. </a:t>
            </a:r>
            <a:br>
              <a:rPr lang="en-US" sz="2900" kern="1200" dirty="0">
                <a:solidFill>
                  <a:schemeClr val="bg1"/>
                </a:solidFill>
                <a:effectLst/>
                <a:latin typeface="+mj-lt"/>
                <a:ea typeface="+mj-ea"/>
                <a:cs typeface="+mj-cs"/>
              </a:rPr>
            </a:br>
            <a:br>
              <a:rPr lang="en-US" sz="2900" kern="1200" dirty="0">
                <a:solidFill>
                  <a:schemeClr val="bg1"/>
                </a:solidFill>
                <a:effectLst/>
                <a:latin typeface="+mj-lt"/>
                <a:ea typeface="+mj-ea"/>
                <a:cs typeface="+mj-cs"/>
              </a:rPr>
            </a:br>
            <a:r>
              <a:rPr lang="en-US" sz="2900" kern="1200" dirty="0">
                <a:solidFill>
                  <a:schemeClr val="bg1"/>
                </a:solidFill>
                <a:effectLst/>
                <a:latin typeface="+mj-lt"/>
                <a:ea typeface="+mj-ea"/>
                <a:cs typeface="+mj-cs"/>
              </a:rPr>
              <a:t>The next day chemo had produced an effect as well: The WBC -125,000.</a:t>
            </a:r>
            <a:br>
              <a:rPr lang="en-US" sz="2900" kern="1200" dirty="0">
                <a:solidFill>
                  <a:schemeClr val="bg1"/>
                </a:solidFill>
                <a:latin typeface="+mj-lt"/>
                <a:ea typeface="+mj-ea"/>
                <a:cs typeface="+mj-cs"/>
              </a:rPr>
            </a:br>
            <a:endParaRPr lang="en-US" sz="2900" kern="1200" dirty="0">
              <a:solidFill>
                <a:schemeClr val="bg1"/>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76"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29026" name="Rectangle 2">
            <a:extLst>
              <a:ext uri="{FF2B5EF4-FFF2-40B4-BE49-F238E27FC236}">
                <a16:creationId xmlns:a16="http://schemas.microsoft.com/office/drawing/2014/main" id="{A2F5EAD7-5D8C-4BEE-9BE1-97F90EFBD0C1}"/>
              </a:ext>
            </a:extLst>
          </p:cNvPr>
          <p:cNvSpPr>
            <a:spLocks noGrp="1" noChangeArrowheads="1"/>
          </p:cNvSpPr>
          <p:nvPr>
            <p:ph type="title"/>
          </p:nvPr>
        </p:nvSpPr>
        <p:spPr>
          <a:xfrm>
            <a:off x="539414" y="1270007"/>
            <a:ext cx="5845097" cy="4317987"/>
          </a:xfrm>
        </p:spPr>
        <p:txBody>
          <a:bodyPr vert="horz" lIns="91440" tIns="45720" rIns="91440" bIns="45720" rtlCol="0" anchor="ctr">
            <a:normAutofit/>
          </a:bodyPr>
          <a:lstStyle/>
          <a:p>
            <a:pPr algn="r">
              <a:spcBef>
                <a:spcPct val="0"/>
              </a:spcBef>
              <a:defRPr/>
            </a:pPr>
            <a:r>
              <a:rPr lang="en-US" sz="4000" kern="1200" dirty="0">
                <a:solidFill>
                  <a:schemeClr val="bg1"/>
                </a:solidFill>
                <a:effectLst>
                  <a:outerShdw blurRad="38100" dist="38100" dir="2700000" algn="tl">
                    <a:srgbClr val="010199"/>
                  </a:outerShdw>
                </a:effectLst>
                <a:latin typeface="+mj-lt"/>
                <a:ea typeface="+mj-ea"/>
                <a:cs typeface="+mj-cs"/>
              </a:rPr>
              <a:t>At day 29 of the induction protocol</a:t>
            </a:r>
            <a:r>
              <a:rPr lang="ro-RO" sz="4000" kern="1200" dirty="0">
                <a:solidFill>
                  <a:schemeClr val="bg1"/>
                </a:solidFill>
                <a:effectLst>
                  <a:outerShdw blurRad="38100" dist="38100" dir="2700000" algn="tl">
                    <a:srgbClr val="010199"/>
                  </a:outerShdw>
                </a:effectLst>
                <a:latin typeface="+mj-lt"/>
                <a:ea typeface="+mj-ea"/>
                <a:cs typeface="+mj-cs"/>
              </a:rPr>
              <a:t> </a:t>
            </a:r>
            <a:r>
              <a:rPr lang="ro-RO" sz="4000" kern="1200" dirty="0" err="1">
                <a:solidFill>
                  <a:schemeClr val="bg1"/>
                </a:solidFill>
                <a:effectLst>
                  <a:outerShdw blurRad="38100" dist="38100" dir="2700000" algn="tl">
                    <a:srgbClr val="010199"/>
                  </a:outerShdw>
                </a:effectLst>
                <a:latin typeface="+mj-lt"/>
                <a:ea typeface="+mj-ea"/>
                <a:cs typeface="+mj-cs"/>
              </a:rPr>
              <a:t>the</a:t>
            </a:r>
            <a:r>
              <a:rPr lang="ro-RO" sz="4000" kern="1200" dirty="0">
                <a:solidFill>
                  <a:schemeClr val="bg1"/>
                </a:solidFill>
                <a:effectLst>
                  <a:outerShdw blurRad="38100" dist="38100" dir="2700000" algn="tl">
                    <a:srgbClr val="010199"/>
                  </a:outerShdw>
                </a:effectLst>
                <a:latin typeface="+mj-lt"/>
                <a:ea typeface="+mj-ea"/>
                <a:cs typeface="+mj-cs"/>
              </a:rPr>
              <a:t> </a:t>
            </a:r>
            <a:r>
              <a:rPr lang="ro-RO" sz="4000" kern="1200" dirty="0" err="1">
                <a:solidFill>
                  <a:schemeClr val="bg1"/>
                </a:solidFill>
                <a:effectLst>
                  <a:outerShdw blurRad="38100" dist="38100" dir="2700000" algn="tl">
                    <a:srgbClr val="010199"/>
                  </a:outerShdw>
                </a:effectLst>
                <a:latin typeface="+mj-lt"/>
                <a:ea typeface="+mj-ea"/>
                <a:cs typeface="+mj-cs"/>
              </a:rPr>
              <a:t>patient</a:t>
            </a:r>
            <a:r>
              <a:rPr lang="en-US" sz="4000" kern="1200" dirty="0">
                <a:solidFill>
                  <a:schemeClr val="bg1"/>
                </a:solidFill>
                <a:effectLst>
                  <a:outerShdw blurRad="38100" dist="38100" dir="2700000" algn="tl">
                    <a:srgbClr val="010199"/>
                  </a:outerShdw>
                </a:effectLst>
                <a:latin typeface="+mj-lt"/>
                <a:ea typeface="+mj-ea"/>
                <a:cs typeface="+mj-cs"/>
              </a:rPr>
              <a:t> was declared to be in complete remission. </a:t>
            </a:r>
            <a:r>
              <a:rPr lang="en-US" sz="4000" kern="1200" dirty="0">
                <a:solidFill>
                  <a:schemeClr val="bg1"/>
                </a:solidFill>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Rectangle 2">
            <a:extLst>
              <a:ext uri="{FF2B5EF4-FFF2-40B4-BE49-F238E27FC236}">
                <a16:creationId xmlns:a16="http://schemas.microsoft.com/office/drawing/2014/main" id="{C8A86C21-4BEA-45E2-B84F-CAB6F4F7A18D}"/>
              </a:ext>
            </a:extLst>
          </p:cNvPr>
          <p:cNvSpPr>
            <a:spLocks noGrp="1" noChangeArrowheads="1"/>
          </p:cNvSpPr>
          <p:nvPr>
            <p:ph type="title"/>
          </p:nvPr>
        </p:nvSpPr>
        <p:spPr>
          <a:xfrm>
            <a:off x="5041134" y="1270007"/>
            <a:ext cx="6804280" cy="4317987"/>
          </a:xfrm>
        </p:spPr>
        <p:txBody>
          <a:bodyPr vert="horz" lIns="91440" tIns="45720" rIns="91440" bIns="45720" rtlCol="0" anchor="ctr">
            <a:normAutofit/>
          </a:bodyPr>
          <a:lstStyle/>
          <a:p>
            <a:pPr>
              <a:spcBef>
                <a:spcPct val="0"/>
              </a:spcBef>
              <a:defRPr/>
            </a:pPr>
            <a:r>
              <a:rPr lang="en-US" sz="3400" kern="1200" dirty="0">
                <a:solidFill>
                  <a:schemeClr val="tx1"/>
                </a:solidFill>
                <a:effectLst>
                  <a:outerShdw blurRad="38100" dist="38100" dir="2700000" algn="tl">
                    <a:srgbClr val="010199"/>
                  </a:outerShdw>
                </a:effectLst>
                <a:latin typeface="+mj-lt"/>
                <a:ea typeface="+mj-ea"/>
                <a:cs typeface="+mj-cs"/>
              </a:rPr>
              <a:t>Step two </a:t>
            </a:r>
            <a:r>
              <a:rPr lang="ro-RO" sz="3400" kern="1200" dirty="0">
                <a:solidFill>
                  <a:schemeClr val="tx1"/>
                </a:solidFill>
                <a:effectLst>
                  <a:outerShdw blurRad="38100" dist="38100" dir="2700000" algn="tl">
                    <a:srgbClr val="010199"/>
                  </a:outerShdw>
                </a:effectLst>
                <a:latin typeface="+mj-lt"/>
                <a:ea typeface="+mj-ea"/>
                <a:cs typeface="+mj-cs"/>
              </a:rPr>
              <a:t>-</a:t>
            </a:r>
            <a:r>
              <a:rPr lang="en-US" sz="3400" kern="1200" dirty="0">
                <a:solidFill>
                  <a:schemeClr val="tx1"/>
                </a:solidFill>
                <a:effectLst>
                  <a:outerShdw blurRad="38100" dist="38100" dir="2700000" algn="tl">
                    <a:srgbClr val="010199"/>
                  </a:outerShdw>
                </a:effectLst>
                <a:latin typeface="+mj-lt"/>
                <a:ea typeface="+mj-ea"/>
                <a:cs typeface="+mj-cs"/>
              </a:rPr>
              <a:t>consolidation  therapy. </a:t>
            </a:r>
            <a:br>
              <a:rPr lang="en-US" sz="3400" kern="1200" dirty="0">
                <a:solidFill>
                  <a:schemeClr val="tx1"/>
                </a:solidFill>
                <a:effectLst>
                  <a:outerShdw blurRad="38100" dist="38100" dir="2700000" algn="tl">
                    <a:srgbClr val="010199"/>
                  </a:outerShdw>
                </a:effectLst>
                <a:latin typeface="+mj-lt"/>
                <a:ea typeface="+mj-ea"/>
                <a:cs typeface="+mj-cs"/>
              </a:rPr>
            </a:br>
            <a:br>
              <a:rPr lang="en-US" sz="3400" kern="1200" dirty="0">
                <a:solidFill>
                  <a:schemeClr val="tx1"/>
                </a:solidFill>
                <a:effectLst>
                  <a:outerShdw blurRad="38100" dist="38100" dir="2700000" algn="tl">
                    <a:srgbClr val="010199"/>
                  </a:outerShdw>
                </a:effectLst>
                <a:latin typeface="+mj-lt"/>
                <a:ea typeface="+mj-ea"/>
                <a:cs typeface="+mj-cs"/>
              </a:rPr>
            </a:br>
            <a:r>
              <a:rPr lang="en-US" sz="3400" kern="1200" dirty="0">
                <a:solidFill>
                  <a:schemeClr val="tx1"/>
                </a:solidFill>
                <a:effectLst>
                  <a:outerShdw blurRad="38100" dist="38100" dir="2700000" algn="tl">
                    <a:srgbClr val="010199"/>
                  </a:outerShdw>
                </a:effectLst>
                <a:latin typeface="+mj-lt"/>
                <a:ea typeface="+mj-ea"/>
                <a:cs typeface="+mj-cs"/>
              </a:rPr>
              <a:t>This entailed multiple combinations of drugs administered on a rotational basis (on various weeks) for the next six months.</a:t>
            </a:r>
            <a:r>
              <a:rPr lang="en-US" sz="3400" kern="1200" dirty="0">
                <a:solidFill>
                  <a:schemeClr val="tx1"/>
                </a:solidFill>
                <a:latin typeface="+mj-lt"/>
                <a:ea typeface="+mj-ea"/>
                <a:cs typeface="+mj-cs"/>
              </a:rPr>
              <a:t> </a:t>
            </a:r>
          </a:p>
        </p:txBody>
      </p:sp>
      <p:grpSp>
        <p:nvGrpSpPr>
          <p:cNvPr id="75" name="Group 74">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Rectangle 2">
            <a:extLst>
              <a:ext uri="{FF2B5EF4-FFF2-40B4-BE49-F238E27FC236}">
                <a16:creationId xmlns:a16="http://schemas.microsoft.com/office/drawing/2014/main" id="{CAFC3746-62A4-4509-9F20-C5AA713234F6}"/>
              </a:ext>
            </a:extLst>
          </p:cNvPr>
          <p:cNvSpPr>
            <a:spLocks noGrp="1" noChangeArrowheads="1"/>
          </p:cNvSpPr>
          <p:nvPr>
            <p:ph type="title"/>
          </p:nvPr>
        </p:nvSpPr>
        <p:spPr>
          <a:xfrm>
            <a:off x="5041134" y="1270007"/>
            <a:ext cx="6804280" cy="4317987"/>
          </a:xfrm>
        </p:spPr>
        <p:txBody>
          <a:bodyPr vert="horz" lIns="91440" tIns="45720" rIns="91440" bIns="45720" rtlCol="0" anchor="ctr">
            <a:normAutofit/>
          </a:bodyPr>
          <a:lstStyle/>
          <a:p>
            <a:pPr>
              <a:spcBef>
                <a:spcPct val="0"/>
              </a:spcBef>
              <a:defRPr/>
            </a:pPr>
            <a:r>
              <a:rPr lang="en-US" sz="3400" kern="1200" dirty="0">
                <a:solidFill>
                  <a:schemeClr val="tx1"/>
                </a:solidFill>
                <a:effectLst>
                  <a:outerShdw blurRad="38100" dist="38100" dir="2700000" algn="tl">
                    <a:srgbClr val="010199"/>
                  </a:outerShdw>
                </a:effectLst>
                <a:latin typeface="+mj-lt"/>
                <a:ea typeface="+mj-ea"/>
                <a:cs typeface="+mj-cs"/>
              </a:rPr>
              <a:t>For instance, she would receive an infusion of methotrexate for a couple of days and then take 6-MP by mouth for a week. </a:t>
            </a:r>
            <a:br>
              <a:rPr lang="en-US" sz="3400" kern="1200" dirty="0">
                <a:solidFill>
                  <a:schemeClr val="tx1"/>
                </a:solidFill>
                <a:effectLst>
                  <a:outerShdw blurRad="38100" dist="38100" dir="2700000" algn="tl">
                    <a:srgbClr val="010199"/>
                  </a:outerShdw>
                </a:effectLst>
                <a:latin typeface="+mj-lt"/>
                <a:ea typeface="+mj-ea"/>
                <a:cs typeface="+mj-cs"/>
              </a:rPr>
            </a:br>
            <a:br>
              <a:rPr lang="en-US" sz="3400" kern="1200" dirty="0">
                <a:solidFill>
                  <a:schemeClr val="tx1"/>
                </a:solidFill>
                <a:effectLst>
                  <a:outerShdw blurRad="38100" dist="38100" dir="2700000" algn="tl">
                    <a:srgbClr val="010199"/>
                  </a:outerShdw>
                </a:effectLst>
                <a:latin typeface="+mj-lt"/>
                <a:ea typeface="+mj-ea"/>
                <a:cs typeface="+mj-cs"/>
              </a:rPr>
            </a:br>
            <a:br>
              <a:rPr lang="en-US" sz="3400" kern="1200" dirty="0">
                <a:solidFill>
                  <a:schemeClr val="tx1"/>
                </a:solidFill>
                <a:effectLst>
                  <a:outerShdw blurRad="38100" dist="38100" dir="2700000" algn="tl">
                    <a:srgbClr val="010199"/>
                  </a:outerShdw>
                </a:effectLst>
                <a:latin typeface="+mj-lt"/>
                <a:ea typeface="+mj-ea"/>
                <a:cs typeface="+mj-cs"/>
              </a:rPr>
            </a:br>
            <a:r>
              <a:rPr lang="en-US" sz="3400" kern="1200" dirty="0">
                <a:solidFill>
                  <a:schemeClr val="tx1"/>
                </a:solidFill>
                <a:effectLst>
                  <a:outerShdw blurRad="38100" dist="38100" dir="2700000" algn="tl">
                    <a:srgbClr val="010199"/>
                  </a:outerShdw>
                </a:effectLst>
                <a:latin typeface="+mj-lt"/>
                <a:ea typeface="+mj-ea"/>
                <a:cs typeface="+mj-cs"/>
              </a:rPr>
              <a:t>Another cycle included VM-26 (</a:t>
            </a:r>
            <a:r>
              <a:rPr lang="en-US" sz="3400" kern="1200" dirty="0" err="1">
                <a:solidFill>
                  <a:schemeClr val="tx1"/>
                </a:solidFill>
                <a:effectLst>
                  <a:outerShdw blurRad="38100" dist="38100" dir="2700000" algn="tl">
                    <a:srgbClr val="010199"/>
                  </a:outerShdw>
                </a:effectLst>
                <a:latin typeface="+mj-lt"/>
                <a:ea typeface="+mj-ea"/>
                <a:cs typeface="+mj-cs"/>
              </a:rPr>
              <a:t>Teniposide</a:t>
            </a:r>
            <a:r>
              <a:rPr lang="en-US" sz="3400" kern="1200" dirty="0">
                <a:solidFill>
                  <a:schemeClr val="tx1"/>
                </a:solidFill>
                <a:effectLst>
                  <a:outerShdw blurRad="38100" dist="38100" dir="2700000" algn="tl">
                    <a:srgbClr val="010199"/>
                  </a:outerShdw>
                </a:effectLst>
                <a:latin typeface="+mj-lt"/>
                <a:ea typeface="+mj-ea"/>
                <a:cs typeface="+mj-cs"/>
              </a:rPr>
              <a:t>) and Ara-C. </a:t>
            </a:r>
            <a:br>
              <a:rPr lang="en-US" sz="3400" kern="1200" dirty="0">
                <a:solidFill>
                  <a:schemeClr val="tx1"/>
                </a:solidFill>
                <a:effectLst>
                  <a:outerShdw blurRad="38100" dist="38100" dir="2700000" algn="tl">
                    <a:srgbClr val="010199"/>
                  </a:outerShdw>
                </a:effectLst>
                <a:latin typeface="+mj-lt"/>
                <a:ea typeface="+mj-ea"/>
                <a:cs typeface="+mj-cs"/>
              </a:rPr>
            </a:br>
            <a:endParaRPr lang="en-US" sz="3400" kern="1200" dirty="0">
              <a:solidFill>
                <a:schemeClr val="tx1"/>
              </a:solidFill>
              <a:effectLst>
                <a:outerShdw blurRad="38100" dist="38100" dir="2700000" algn="tl">
                  <a:srgbClr val="010199"/>
                </a:outerShdw>
              </a:effectLst>
              <a:latin typeface="+mj-lt"/>
              <a:ea typeface="+mj-ea"/>
              <a:cs typeface="+mj-cs"/>
            </a:endParaRPr>
          </a:p>
        </p:txBody>
      </p:sp>
      <p:grpSp>
        <p:nvGrpSpPr>
          <p:cNvPr id="75" name="Group 74">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FCBFAD-98E6-48CA-B894-1493E56C69FC}"/>
              </a:ext>
            </a:extLst>
          </p:cNvPr>
          <p:cNvSpPr>
            <a:spLocks noGrp="1"/>
          </p:cNvSpPr>
          <p:nvPr>
            <p:ph type="title"/>
          </p:nvPr>
        </p:nvSpPr>
        <p:spPr/>
        <p:txBody>
          <a:bodyPr/>
          <a:lstStyle/>
          <a:p>
            <a:endParaRPr lang="ro-RO"/>
          </a:p>
        </p:txBody>
      </p:sp>
      <p:sp>
        <p:nvSpPr>
          <p:cNvPr id="3" name="Substituent conținut 2">
            <a:extLst>
              <a:ext uri="{FF2B5EF4-FFF2-40B4-BE49-F238E27FC236}">
                <a16:creationId xmlns:a16="http://schemas.microsoft.com/office/drawing/2014/main" id="{C5FB805F-A364-4D22-8ADC-BB0A1E4A20A2}"/>
              </a:ext>
            </a:extLst>
          </p:cNvPr>
          <p:cNvSpPr>
            <a:spLocks noGrp="1"/>
          </p:cNvSpPr>
          <p:nvPr>
            <p:ph idx="1"/>
          </p:nvPr>
        </p:nvSpPr>
        <p:spPr/>
        <p:txBody>
          <a:bodyPr/>
          <a:lstStyle/>
          <a:p>
            <a:endParaRPr lang="ro-RO"/>
          </a:p>
        </p:txBody>
      </p:sp>
      <p:pic>
        <p:nvPicPr>
          <p:cNvPr id="5" name="Imagine 4">
            <a:extLst>
              <a:ext uri="{FF2B5EF4-FFF2-40B4-BE49-F238E27FC236}">
                <a16:creationId xmlns:a16="http://schemas.microsoft.com/office/drawing/2014/main" id="{FE5C3D55-28D9-47BA-81A0-4140E1484955}"/>
              </a:ext>
            </a:extLst>
          </p:cNvPr>
          <p:cNvPicPr>
            <a:picLocks noChangeAspect="1"/>
          </p:cNvPicPr>
          <p:nvPr/>
        </p:nvPicPr>
        <p:blipFill>
          <a:blip r:embed="rId2"/>
          <a:stretch>
            <a:fillRect/>
          </a:stretch>
        </p:blipFill>
        <p:spPr>
          <a:xfrm>
            <a:off x="115201" y="195209"/>
            <a:ext cx="12085109" cy="6534364"/>
          </a:xfrm>
          <a:prstGeom prst="rect">
            <a:avLst/>
          </a:prstGeom>
        </p:spPr>
      </p:pic>
    </p:spTree>
    <p:extLst>
      <p:ext uri="{BB962C8B-B14F-4D97-AF65-F5344CB8AC3E}">
        <p14:creationId xmlns:p14="http://schemas.microsoft.com/office/powerpoint/2010/main" val="3408030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098" name="Rectangle 2">
            <a:extLst>
              <a:ext uri="{FF2B5EF4-FFF2-40B4-BE49-F238E27FC236}">
                <a16:creationId xmlns:a16="http://schemas.microsoft.com/office/drawing/2014/main" id="{AEC25C4F-3CED-43F2-B96D-F108588F5358}"/>
              </a:ext>
            </a:extLst>
          </p:cNvPr>
          <p:cNvSpPr>
            <a:spLocks noGrp="1" noChangeArrowheads="1"/>
          </p:cNvSpPr>
          <p:nvPr>
            <p:ph type="title"/>
          </p:nvPr>
        </p:nvSpPr>
        <p:spPr>
          <a:xfrm>
            <a:off x="2555631" y="1441938"/>
            <a:ext cx="7080738" cy="3974124"/>
          </a:xfrm>
        </p:spPr>
        <p:txBody>
          <a:bodyPr>
            <a:normAutofit/>
          </a:bodyPr>
          <a:lstStyle/>
          <a:p>
            <a:pPr algn="ctr" eaLnBrk="1" hangingPunct="1">
              <a:defRPr/>
            </a:pPr>
            <a:r>
              <a:rPr lang="en-US" sz="3800" dirty="0">
                <a:solidFill>
                  <a:schemeClr val="bg1">
                    <a:lumMod val="95000"/>
                    <a:lumOff val="5000"/>
                  </a:schemeClr>
                </a:solidFill>
                <a:effectLst>
                  <a:outerShdw blurRad="38100" dist="38100" dir="2700000" algn="tl">
                    <a:srgbClr val="010199"/>
                  </a:outerShdw>
                </a:effectLst>
              </a:rPr>
              <a:t>Exactly 5 months since her diagnosis, and 16 weeks of remission…</a:t>
            </a:r>
            <a:br>
              <a:rPr lang="en-US" sz="3800" dirty="0">
                <a:solidFill>
                  <a:schemeClr val="bg1">
                    <a:lumMod val="95000"/>
                    <a:lumOff val="5000"/>
                  </a:schemeClr>
                </a:solidFill>
                <a:effectLst>
                  <a:outerShdw blurRad="38100" dist="38100" dir="2700000" algn="tl">
                    <a:srgbClr val="010199"/>
                  </a:outerShdw>
                </a:effectLst>
              </a:rPr>
            </a:br>
            <a:br>
              <a:rPr lang="en-US" sz="3800" dirty="0">
                <a:solidFill>
                  <a:schemeClr val="bg1">
                    <a:lumMod val="95000"/>
                    <a:lumOff val="5000"/>
                  </a:schemeClr>
                </a:solidFill>
                <a:effectLst>
                  <a:outerShdw blurRad="38100" dist="38100" dir="2700000" algn="tl">
                    <a:srgbClr val="010199"/>
                  </a:outerShdw>
                </a:effectLst>
              </a:rPr>
            </a:br>
            <a:r>
              <a:rPr lang="ro-RO" sz="3800" dirty="0" err="1">
                <a:solidFill>
                  <a:schemeClr val="bg1">
                    <a:lumMod val="95000"/>
                    <a:lumOff val="5000"/>
                  </a:schemeClr>
                </a:solidFill>
                <a:effectLst>
                  <a:outerShdw blurRad="38100" dist="38100" dir="2700000" algn="tl">
                    <a:srgbClr val="010199"/>
                  </a:outerShdw>
                </a:effectLst>
              </a:rPr>
              <a:t>the</a:t>
            </a:r>
            <a:r>
              <a:rPr lang="ro-RO" sz="3800" dirty="0">
                <a:solidFill>
                  <a:schemeClr val="bg1">
                    <a:lumMod val="95000"/>
                    <a:lumOff val="5000"/>
                  </a:schemeClr>
                </a:solidFill>
                <a:effectLst>
                  <a:outerShdw blurRad="38100" dist="38100" dir="2700000" algn="tl">
                    <a:srgbClr val="010199"/>
                  </a:outerShdw>
                </a:effectLst>
              </a:rPr>
              <a:t> </a:t>
            </a:r>
            <a:r>
              <a:rPr lang="ro-RO" sz="3800" dirty="0" err="1">
                <a:solidFill>
                  <a:schemeClr val="bg1">
                    <a:lumMod val="95000"/>
                    <a:lumOff val="5000"/>
                  </a:schemeClr>
                </a:solidFill>
                <a:effectLst>
                  <a:outerShdw blurRad="38100" dist="38100" dir="2700000" algn="tl">
                    <a:srgbClr val="010199"/>
                  </a:outerShdw>
                </a:effectLst>
              </a:rPr>
              <a:t>patient</a:t>
            </a:r>
            <a:r>
              <a:rPr lang="en-US" sz="3800" dirty="0">
                <a:solidFill>
                  <a:schemeClr val="bg1">
                    <a:lumMod val="95000"/>
                    <a:lumOff val="5000"/>
                  </a:schemeClr>
                </a:solidFill>
                <a:effectLst>
                  <a:outerShdw blurRad="38100" dist="38100" dir="2700000" algn="tl">
                    <a:srgbClr val="010199"/>
                  </a:outerShdw>
                </a:effectLst>
              </a:rPr>
              <a:t> has relapsed. Her white count is 27,000. </a:t>
            </a:r>
            <a:br>
              <a:rPr lang="en-US" sz="3800" dirty="0">
                <a:solidFill>
                  <a:schemeClr val="bg1">
                    <a:lumMod val="95000"/>
                    <a:lumOff val="5000"/>
                  </a:schemeClr>
                </a:solidFill>
                <a:effectLst>
                  <a:outerShdw blurRad="38100" dist="38100" dir="2700000" algn="tl">
                    <a:srgbClr val="010199"/>
                  </a:outerShdw>
                </a:effectLst>
              </a:rPr>
            </a:br>
            <a:endParaRPr lang="en-US" sz="3800" dirty="0">
              <a:solidFill>
                <a:schemeClr val="bg1">
                  <a:lumMod val="95000"/>
                  <a:lumOff val="5000"/>
                </a:schemeClr>
              </a:solidFill>
              <a:effectLst>
                <a:outerShdw blurRad="38100" dist="38100" dir="2700000" algn="tl">
                  <a:srgbClr val="010199"/>
                </a:outerShdw>
              </a:effectLst>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22" name="Rectangle 2">
            <a:extLst>
              <a:ext uri="{FF2B5EF4-FFF2-40B4-BE49-F238E27FC236}">
                <a16:creationId xmlns:a16="http://schemas.microsoft.com/office/drawing/2014/main" id="{32B93D3F-5A5D-4E38-A775-39E61DD243EA}"/>
              </a:ext>
            </a:extLst>
          </p:cNvPr>
          <p:cNvSpPr>
            <a:spLocks noGrp="1" noChangeArrowheads="1"/>
          </p:cNvSpPr>
          <p:nvPr>
            <p:ph type="title"/>
          </p:nvPr>
        </p:nvSpPr>
        <p:spPr>
          <a:xfrm>
            <a:off x="2555631" y="1441938"/>
            <a:ext cx="7080738" cy="3974124"/>
          </a:xfrm>
        </p:spPr>
        <p:txBody>
          <a:bodyPr>
            <a:normAutofit/>
          </a:bodyPr>
          <a:lstStyle/>
          <a:p>
            <a:pPr algn="ctr" eaLnBrk="1" hangingPunct="1">
              <a:defRPr/>
            </a:pPr>
            <a:r>
              <a:rPr lang="en-US" sz="3000" dirty="0">
                <a:solidFill>
                  <a:schemeClr val="bg1">
                    <a:lumMod val="95000"/>
                    <a:lumOff val="5000"/>
                  </a:schemeClr>
                </a:solidFill>
                <a:effectLst>
                  <a:outerShdw blurRad="38100" dist="38100" dir="2700000" algn="tl">
                    <a:srgbClr val="010199"/>
                  </a:outerShdw>
                </a:effectLst>
              </a:rPr>
              <a:t>The Consolidation protocol had been dropped and replaced with a new induction protocol. </a:t>
            </a:r>
            <a:br>
              <a:rPr lang="en-US" sz="3000" dirty="0">
                <a:solidFill>
                  <a:schemeClr val="bg1">
                    <a:lumMod val="95000"/>
                    <a:lumOff val="5000"/>
                  </a:schemeClr>
                </a:solidFill>
                <a:effectLst>
                  <a:outerShdw blurRad="38100" dist="38100" dir="2700000" algn="tl">
                    <a:srgbClr val="010199"/>
                  </a:outerShdw>
                </a:effectLst>
              </a:rPr>
            </a:br>
            <a:br>
              <a:rPr lang="en-US" sz="3000" dirty="0">
                <a:solidFill>
                  <a:schemeClr val="bg1">
                    <a:lumMod val="95000"/>
                    <a:lumOff val="5000"/>
                  </a:schemeClr>
                </a:solidFill>
                <a:effectLst>
                  <a:outerShdw blurRad="38100" dist="38100" dir="2700000" algn="tl">
                    <a:srgbClr val="010199"/>
                  </a:outerShdw>
                </a:effectLst>
              </a:rPr>
            </a:br>
            <a:r>
              <a:rPr lang="en-US" sz="3000" dirty="0">
                <a:solidFill>
                  <a:schemeClr val="bg1">
                    <a:lumMod val="95000"/>
                    <a:lumOff val="5000"/>
                  </a:schemeClr>
                </a:solidFill>
                <a:effectLst>
                  <a:outerShdw blurRad="38100" dist="38100" dir="2700000" algn="tl">
                    <a:srgbClr val="010199"/>
                  </a:outerShdw>
                </a:effectLst>
              </a:rPr>
              <a:t>After the bone marrow aspiration to determine the extent of the leukemia relapse, she was given </a:t>
            </a:r>
            <a:r>
              <a:rPr lang="en-US" sz="3000" dirty="0" err="1">
                <a:solidFill>
                  <a:srgbClr val="FF0000"/>
                </a:solidFill>
                <a:effectLst>
                  <a:outerShdw blurRad="38100" dist="38100" dir="2700000" algn="tl">
                    <a:srgbClr val="010199"/>
                  </a:outerShdw>
                </a:effectLst>
              </a:rPr>
              <a:t>doxirubicin</a:t>
            </a:r>
            <a:r>
              <a:rPr lang="en-US" sz="3000" dirty="0">
                <a:solidFill>
                  <a:srgbClr val="FF0000"/>
                </a:solidFill>
                <a:effectLst>
                  <a:outerShdw blurRad="38100" dist="38100" dir="2700000" algn="tl">
                    <a:srgbClr val="010199"/>
                  </a:outerShdw>
                </a:effectLst>
              </a:rPr>
              <a:t>, vincristine and L-asparaginase</a:t>
            </a:r>
            <a:r>
              <a:rPr lang="en-US" sz="3000" dirty="0">
                <a:solidFill>
                  <a:schemeClr val="bg1">
                    <a:lumMod val="95000"/>
                    <a:lumOff val="5000"/>
                  </a:schemeClr>
                </a:solidFill>
                <a:effectLst>
                  <a:outerShdw blurRad="38100" dist="38100" dir="2700000" algn="tl">
                    <a:srgbClr val="010199"/>
                  </a:outerShdw>
                </a:effectLst>
              </a:rPr>
              <a:t>. </a:t>
            </a:r>
            <a:br>
              <a:rPr lang="en-US" sz="3000" dirty="0">
                <a:solidFill>
                  <a:schemeClr val="bg1">
                    <a:lumMod val="95000"/>
                    <a:lumOff val="5000"/>
                  </a:schemeClr>
                </a:solidFill>
                <a:effectLst>
                  <a:outerShdw blurRad="38100" dist="38100" dir="2700000" algn="tl">
                    <a:srgbClr val="010199"/>
                  </a:outerShdw>
                </a:effectLst>
              </a:rPr>
            </a:br>
            <a:endParaRPr lang="en-US" sz="3000" dirty="0">
              <a:solidFill>
                <a:schemeClr val="bg1">
                  <a:lumMod val="95000"/>
                  <a:lumOff val="5000"/>
                </a:schemeClr>
              </a:solidFill>
              <a:effectLst>
                <a:outerShdw blurRad="38100" dist="38100" dir="2700000" algn="tl">
                  <a:srgbClr val="010199"/>
                </a:outerShdw>
              </a:effectLst>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94" name="Rectangle 1026">
            <a:extLst>
              <a:ext uri="{FF2B5EF4-FFF2-40B4-BE49-F238E27FC236}">
                <a16:creationId xmlns:a16="http://schemas.microsoft.com/office/drawing/2014/main" id="{D8E07F03-D719-4EC6-96EA-D4A9378F8FA6}"/>
              </a:ext>
            </a:extLst>
          </p:cNvPr>
          <p:cNvSpPr>
            <a:spLocks noGrp="1" noChangeArrowheads="1"/>
          </p:cNvSpPr>
          <p:nvPr>
            <p:ph type="title"/>
          </p:nvPr>
        </p:nvSpPr>
        <p:spPr>
          <a:xfrm>
            <a:off x="5041134" y="1270007"/>
            <a:ext cx="6804280" cy="4317987"/>
          </a:xfrm>
        </p:spPr>
        <p:txBody>
          <a:bodyPr vert="horz" lIns="91440" tIns="45720" rIns="91440" bIns="45720" rtlCol="0" anchor="ctr">
            <a:normAutofit/>
          </a:bodyPr>
          <a:lstStyle/>
          <a:p>
            <a:pPr>
              <a:spcBef>
                <a:spcPct val="0"/>
              </a:spcBef>
              <a:defRPr/>
            </a:pPr>
            <a:r>
              <a:rPr lang="ro-RO" sz="3400" dirty="0">
                <a:solidFill>
                  <a:schemeClr val="tx1"/>
                </a:solidFill>
                <a:effectLst>
                  <a:outerShdw blurRad="38100" dist="38100" dir="2700000" algn="tl">
                    <a:srgbClr val="010199"/>
                  </a:outerShdw>
                </a:effectLst>
                <a:latin typeface="+mj-lt"/>
                <a:ea typeface="+mj-ea"/>
                <a:cs typeface="+mj-cs"/>
              </a:rPr>
              <a:t>T</a:t>
            </a:r>
            <a:r>
              <a:rPr lang="ro-RO" sz="3400" kern="1200" dirty="0">
                <a:solidFill>
                  <a:schemeClr val="tx1"/>
                </a:solidFill>
                <a:effectLst>
                  <a:outerShdw blurRad="38100" dist="38100" dir="2700000" algn="tl">
                    <a:srgbClr val="010199"/>
                  </a:outerShdw>
                </a:effectLst>
                <a:latin typeface="+mj-lt"/>
                <a:ea typeface="+mj-ea"/>
                <a:cs typeface="+mj-cs"/>
              </a:rPr>
              <a:t>he</a:t>
            </a:r>
            <a:r>
              <a:rPr lang="en-US" sz="3400" kern="1200" dirty="0">
                <a:solidFill>
                  <a:schemeClr val="tx1"/>
                </a:solidFill>
                <a:effectLst>
                  <a:outerShdw blurRad="38100" dist="38100" dir="2700000" algn="tl">
                    <a:srgbClr val="010199"/>
                  </a:outerShdw>
                </a:effectLst>
                <a:latin typeface="+mj-lt"/>
                <a:ea typeface="+mj-ea"/>
                <a:cs typeface="+mj-cs"/>
              </a:rPr>
              <a:t> </a:t>
            </a:r>
            <a:r>
              <a:rPr lang="ro-RO" sz="3400" kern="1200" dirty="0" err="1">
                <a:solidFill>
                  <a:schemeClr val="tx1"/>
                </a:solidFill>
                <a:effectLst>
                  <a:outerShdw blurRad="38100" dist="38100" dir="2700000" algn="tl">
                    <a:srgbClr val="010199"/>
                  </a:outerShdw>
                </a:effectLst>
                <a:latin typeface="+mj-lt"/>
                <a:ea typeface="+mj-ea"/>
                <a:cs typeface="+mj-cs"/>
              </a:rPr>
              <a:t>patient</a:t>
            </a:r>
            <a:r>
              <a:rPr lang="ro-RO" sz="3400" kern="1200" dirty="0">
                <a:solidFill>
                  <a:schemeClr val="tx1"/>
                </a:solidFill>
                <a:effectLst>
                  <a:outerShdw blurRad="38100" dist="38100" dir="2700000" algn="tl">
                    <a:srgbClr val="010199"/>
                  </a:outerShdw>
                </a:effectLst>
                <a:latin typeface="+mj-lt"/>
                <a:ea typeface="+mj-ea"/>
                <a:cs typeface="+mj-cs"/>
              </a:rPr>
              <a:t> </a:t>
            </a:r>
            <a:r>
              <a:rPr lang="en-US" sz="3400" kern="1200" dirty="0">
                <a:solidFill>
                  <a:schemeClr val="tx1"/>
                </a:solidFill>
                <a:effectLst>
                  <a:outerShdw blurRad="38100" dist="38100" dir="2700000" algn="tl">
                    <a:srgbClr val="010199"/>
                  </a:outerShdw>
                </a:effectLst>
                <a:latin typeface="+mj-lt"/>
                <a:ea typeface="+mj-ea"/>
                <a:cs typeface="+mj-cs"/>
              </a:rPr>
              <a:t>proceeds directly to the final 30 days of the </a:t>
            </a:r>
            <a:r>
              <a:rPr lang="ro-RO" sz="3400" kern="1200" dirty="0" err="1">
                <a:solidFill>
                  <a:schemeClr val="tx1"/>
                </a:solidFill>
                <a:effectLst>
                  <a:outerShdw blurRad="38100" dist="38100" dir="2700000" algn="tl">
                    <a:srgbClr val="010199"/>
                  </a:outerShdw>
                </a:effectLst>
                <a:latin typeface="+mj-lt"/>
                <a:ea typeface="+mj-ea"/>
                <a:cs typeface="+mj-cs"/>
              </a:rPr>
              <a:t>chemotherapy</a:t>
            </a:r>
            <a:r>
              <a:rPr lang="en-US" sz="3400" kern="1200" dirty="0">
                <a:solidFill>
                  <a:schemeClr val="tx1"/>
                </a:solidFill>
                <a:effectLst>
                  <a:outerShdw blurRad="38100" dist="38100" dir="2700000" algn="tl">
                    <a:srgbClr val="010199"/>
                  </a:outerShdw>
                </a:effectLst>
                <a:latin typeface="+mj-lt"/>
                <a:ea typeface="+mj-ea"/>
                <a:cs typeface="+mj-cs"/>
              </a:rPr>
              <a:t>--the bone marrow transplant.</a:t>
            </a:r>
            <a:br>
              <a:rPr lang="en-US" sz="3400" kern="1200" dirty="0">
                <a:solidFill>
                  <a:schemeClr val="tx1"/>
                </a:solidFill>
                <a:effectLst>
                  <a:outerShdw blurRad="38100" dist="38100" dir="2700000" algn="tl">
                    <a:srgbClr val="010199"/>
                  </a:outerShdw>
                </a:effectLst>
                <a:latin typeface="+mj-lt"/>
                <a:ea typeface="+mj-ea"/>
                <a:cs typeface="+mj-cs"/>
              </a:rPr>
            </a:br>
            <a:br>
              <a:rPr lang="en-US" sz="3400" kern="1200" dirty="0">
                <a:solidFill>
                  <a:schemeClr val="tx1"/>
                </a:solidFill>
                <a:effectLst>
                  <a:outerShdw blurRad="38100" dist="38100" dir="2700000" algn="tl">
                    <a:srgbClr val="010199"/>
                  </a:outerShdw>
                </a:effectLst>
                <a:latin typeface="+mj-lt"/>
                <a:ea typeface="+mj-ea"/>
                <a:cs typeface="+mj-cs"/>
              </a:rPr>
            </a:br>
            <a:r>
              <a:rPr lang="en-US" sz="3400" kern="1200" dirty="0">
                <a:solidFill>
                  <a:schemeClr val="tx1"/>
                </a:solidFill>
                <a:effectLst>
                  <a:outerShdw blurRad="38100" dist="38100" dir="2700000" algn="tl">
                    <a:srgbClr val="010199"/>
                  </a:outerShdw>
                </a:effectLst>
                <a:latin typeface="+mj-lt"/>
                <a:ea typeface="+mj-ea"/>
                <a:cs typeface="+mj-cs"/>
              </a:rPr>
              <a:t> </a:t>
            </a:r>
            <a:br>
              <a:rPr lang="en-US" sz="3400" kern="1200" dirty="0">
                <a:solidFill>
                  <a:schemeClr val="tx1"/>
                </a:solidFill>
                <a:effectLst>
                  <a:outerShdw blurRad="38100" dist="38100" dir="2700000" algn="tl">
                    <a:srgbClr val="010199"/>
                  </a:outerShdw>
                </a:effectLst>
                <a:latin typeface="+mj-lt"/>
                <a:ea typeface="+mj-ea"/>
                <a:cs typeface="+mj-cs"/>
              </a:rPr>
            </a:br>
            <a:r>
              <a:rPr lang="en-US" sz="3400" kern="1200" dirty="0">
                <a:solidFill>
                  <a:schemeClr val="tx1"/>
                </a:solidFill>
                <a:effectLst>
                  <a:outerShdw blurRad="38100" dist="38100" dir="2700000" algn="tl">
                    <a:srgbClr val="010199"/>
                  </a:outerShdw>
                </a:effectLst>
                <a:latin typeface="+mj-lt"/>
                <a:ea typeface="+mj-ea"/>
                <a:cs typeface="+mj-cs"/>
              </a:rPr>
              <a:t>BMT patients are in a delicate condition following discharge</a:t>
            </a:r>
            <a:br>
              <a:rPr lang="en-US" sz="3400" kern="1200" dirty="0">
                <a:solidFill>
                  <a:schemeClr val="tx1"/>
                </a:solidFill>
                <a:effectLst>
                  <a:outerShdw blurRad="38100" dist="38100" dir="2700000" algn="tl">
                    <a:srgbClr val="010199"/>
                  </a:outerShdw>
                </a:effectLst>
                <a:latin typeface="+mj-lt"/>
                <a:ea typeface="+mj-ea"/>
                <a:cs typeface="+mj-cs"/>
              </a:rPr>
            </a:br>
            <a:endParaRPr lang="en-US" sz="3400" kern="1200" dirty="0">
              <a:solidFill>
                <a:schemeClr val="tx1"/>
              </a:solidFill>
              <a:effectLst>
                <a:outerShdw blurRad="38100" dist="38100" dir="2700000" algn="tl">
                  <a:srgbClr val="010199"/>
                </a:outerShdw>
              </a:effectLst>
              <a:latin typeface="+mj-lt"/>
              <a:ea typeface="+mj-ea"/>
              <a:cs typeface="+mj-cs"/>
            </a:endParaRPr>
          </a:p>
        </p:txBody>
      </p:sp>
      <p:grpSp>
        <p:nvGrpSpPr>
          <p:cNvPr id="75" name="Group 74">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266" name="Rectangle 2">
            <a:extLst>
              <a:ext uri="{FF2B5EF4-FFF2-40B4-BE49-F238E27FC236}">
                <a16:creationId xmlns:a16="http://schemas.microsoft.com/office/drawing/2014/main" id="{D90B69C9-20F2-46A2-92D9-16239ED0851E}"/>
              </a:ext>
            </a:extLst>
          </p:cNvPr>
          <p:cNvSpPr>
            <a:spLocks noGrp="1" noChangeArrowheads="1"/>
          </p:cNvSpPr>
          <p:nvPr>
            <p:ph type="title"/>
          </p:nvPr>
        </p:nvSpPr>
        <p:spPr>
          <a:xfrm>
            <a:off x="2555631" y="1441938"/>
            <a:ext cx="7080738" cy="3974124"/>
          </a:xfrm>
        </p:spPr>
        <p:txBody>
          <a:bodyPr>
            <a:normAutofit/>
          </a:bodyPr>
          <a:lstStyle/>
          <a:p>
            <a:pPr algn="ctr" eaLnBrk="1" hangingPunct="1">
              <a:defRPr/>
            </a:pPr>
            <a:br>
              <a:rPr lang="en-US" sz="3400" dirty="0">
                <a:solidFill>
                  <a:schemeClr val="bg1">
                    <a:lumMod val="95000"/>
                    <a:lumOff val="5000"/>
                  </a:schemeClr>
                </a:solidFill>
                <a:effectLst>
                  <a:outerShdw blurRad="38100" dist="38100" dir="2700000" algn="tl">
                    <a:srgbClr val="010199"/>
                  </a:outerShdw>
                </a:effectLst>
                <a:cs typeface="Arial" pitchFamily="34" charset="0"/>
              </a:rPr>
            </a:br>
            <a:br>
              <a:rPr lang="en-US" sz="3400" dirty="0">
                <a:solidFill>
                  <a:schemeClr val="bg1">
                    <a:lumMod val="95000"/>
                    <a:lumOff val="5000"/>
                  </a:schemeClr>
                </a:solidFill>
                <a:effectLst>
                  <a:outerShdw blurRad="38100" dist="38100" dir="2700000" algn="tl">
                    <a:srgbClr val="010199"/>
                  </a:outerShdw>
                </a:effectLst>
                <a:cs typeface="Arial" pitchFamily="34" charset="0"/>
              </a:rPr>
            </a:br>
            <a:r>
              <a:rPr lang="en-US" sz="3400" dirty="0">
                <a:solidFill>
                  <a:schemeClr val="bg1">
                    <a:lumMod val="95000"/>
                    <a:lumOff val="5000"/>
                  </a:schemeClr>
                </a:solidFill>
                <a:effectLst>
                  <a:outerShdw blurRad="38100" dist="38100" dir="2700000" algn="tl">
                    <a:srgbClr val="010199"/>
                  </a:outerShdw>
                </a:effectLst>
                <a:cs typeface="Arial" pitchFamily="34" charset="0"/>
              </a:rPr>
              <a:t> 9 weeks after BMT </a:t>
            </a:r>
            <a:r>
              <a:rPr lang="ro-RO" sz="3400" dirty="0" err="1">
                <a:solidFill>
                  <a:schemeClr val="bg1">
                    <a:lumMod val="95000"/>
                    <a:lumOff val="5000"/>
                  </a:schemeClr>
                </a:solidFill>
                <a:effectLst>
                  <a:outerShdw blurRad="38100" dist="38100" dir="2700000" algn="tl">
                    <a:srgbClr val="010199"/>
                  </a:outerShdw>
                </a:effectLst>
                <a:cs typeface="Arial" pitchFamily="34" charset="0"/>
              </a:rPr>
              <a:t>the</a:t>
            </a:r>
            <a:r>
              <a:rPr lang="ro-RO" sz="3400" dirty="0">
                <a:solidFill>
                  <a:schemeClr val="bg1">
                    <a:lumMod val="95000"/>
                    <a:lumOff val="5000"/>
                  </a:schemeClr>
                </a:solidFill>
                <a:effectLst>
                  <a:outerShdw blurRad="38100" dist="38100" dir="2700000" algn="tl">
                    <a:srgbClr val="010199"/>
                  </a:outerShdw>
                </a:effectLst>
                <a:cs typeface="Arial" pitchFamily="34" charset="0"/>
              </a:rPr>
              <a:t> </a:t>
            </a:r>
            <a:r>
              <a:rPr lang="ro-RO" sz="3400" dirty="0" err="1">
                <a:solidFill>
                  <a:schemeClr val="bg1">
                    <a:lumMod val="95000"/>
                    <a:lumOff val="5000"/>
                  </a:schemeClr>
                </a:solidFill>
                <a:effectLst>
                  <a:outerShdw blurRad="38100" dist="38100" dir="2700000" algn="tl">
                    <a:srgbClr val="010199"/>
                  </a:outerShdw>
                </a:effectLst>
                <a:cs typeface="Arial" pitchFamily="34" charset="0"/>
              </a:rPr>
              <a:t>patient</a:t>
            </a:r>
            <a:r>
              <a:rPr lang="en-US" sz="3400" dirty="0">
                <a:solidFill>
                  <a:schemeClr val="bg1">
                    <a:lumMod val="95000"/>
                    <a:lumOff val="5000"/>
                  </a:schemeClr>
                </a:solidFill>
                <a:effectLst>
                  <a:outerShdw blurRad="38100" dist="38100" dir="2700000" algn="tl">
                    <a:srgbClr val="010199"/>
                  </a:outerShdw>
                </a:effectLst>
                <a:cs typeface="Arial" pitchFamily="34" charset="0"/>
              </a:rPr>
              <a:t> had relapsed. Her white count was 47,000. </a:t>
            </a:r>
            <a:br>
              <a:rPr lang="en-US" sz="3400" dirty="0">
                <a:solidFill>
                  <a:schemeClr val="bg1">
                    <a:lumMod val="95000"/>
                    <a:lumOff val="5000"/>
                  </a:schemeClr>
                </a:solidFill>
                <a:effectLst>
                  <a:outerShdw blurRad="38100" dist="38100" dir="2700000" algn="tl">
                    <a:srgbClr val="010199"/>
                  </a:outerShdw>
                </a:effectLst>
                <a:cs typeface="Arial" pitchFamily="34" charset="0"/>
              </a:rPr>
            </a:br>
            <a:r>
              <a:rPr lang="en-US" sz="3400" dirty="0">
                <a:solidFill>
                  <a:schemeClr val="bg1">
                    <a:lumMod val="95000"/>
                    <a:lumOff val="5000"/>
                  </a:schemeClr>
                </a:solidFill>
                <a:effectLst>
                  <a:outerShdw blurRad="38100" dist="38100" dir="2700000" algn="tl">
                    <a:srgbClr val="010199"/>
                  </a:outerShdw>
                </a:effectLst>
                <a:cs typeface="Arial" pitchFamily="34" charset="0"/>
              </a:rPr>
              <a:t>Supportive therapy was required.</a:t>
            </a:r>
            <a:br>
              <a:rPr lang="en-US" sz="3400" dirty="0">
                <a:solidFill>
                  <a:schemeClr val="bg1">
                    <a:lumMod val="95000"/>
                    <a:lumOff val="5000"/>
                  </a:schemeClr>
                </a:solidFill>
                <a:effectLst>
                  <a:outerShdw blurRad="38100" dist="38100" dir="2700000" algn="tl">
                    <a:srgbClr val="010199"/>
                  </a:outerShdw>
                </a:effectLst>
                <a:cs typeface="Arial" pitchFamily="34" charset="0"/>
              </a:rPr>
            </a:br>
            <a:r>
              <a:rPr lang="en-US" sz="3400" dirty="0">
                <a:solidFill>
                  <a:schemeClr val="bg1">
                    <a:lumMod val="95000"/>
                    <a:lumOff val="5000"/>
                  </a:schemeClr>
                </a:solidFill>
                <a:effectLst>
                  <a:outerShdw blurRad="38100" dist="38100" dir="2700000" algn="tl">
                    <a:srgbClr val="010199"/>
                  </a:outerShdw>
                </a:effectLst>
                <a:cs typeface="Arial" pitchFamily="34" charset="0"/>
              </a:rPr>
              <a:t>The patient died due to infectious complications.</a:t>
            </a:r>
            <a:br>
              <a:rPr lang="en-US" sz="3400" dirty="0">
                <a:solidFill>
                  <a:schemeClr val="bg1">
                    <a:lumMod val="95000"/>
                    <a:lumOff val="5000"/>
                  </a:schemeClr>
                </a:solidFill>
                <a:effectLst>
                  <a:outerShdw blurRad="38100" dist="38100" dir="2700000" algn="tl">
                    <a:srgbClr val="010199"/>
                  </a:outerShdw>
                </a:effectLst>
                <a:cs typeface="Arial" pitchFamily="34" charset="0"/>
              </a:rPr>
            </a:br>
            <a:endParaRPr lang="en-US" sz="3400" dirty="0">
              <a:solidFill>
                <a:schemeClr val="bg1">
                  <a:lumMod val="95000"/>
                  <a:lumOff val="5000"/>
                </a:schemeClr>
              </a:solidFill>
              <a:cs typeface="Arial"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FBAE9E-3108-46A2-82AE-1B5811187C18}"/>
              </a:ext>
            </a:extLst>
          </p:cNvPr>
          <p:cNvSpPr>
            <a:spLocks noGrp="1"/>
          </p:cNvSpPr>
          <p:nvPr>
            <p:ph type="title"/>
          </p:nvPr>
        </p:nvSpPr>
        <p:spPr>
          <a:xfrm>
            <a:off x="1653363" y="365760"/>
            <a:ext cx="9367203" cy="1188720"/>
          </a:xfrm>
        </p:spPr>
        <p:txBody>
          <a:bodyPr vert="horz" lIns="91440" tIns="45720" rIns="91440" bIns="45720" rtlCol="0" anchor="ctr">
            <a:normAutofit/>
          </a:bodyPr>
          <a:lstStyle/>
          <a:p>
            <a:pPr>
              <a:spcBef>
                <a:spcPct val="0"/>
              </a:spcBef>
            </a:pPr>
            <a:r>
              <a:rPr lang="ro-RO" sz="4400" kern="1200" dirty="0">
                <a:solidFill>
                  <a:schemeClr val="tx1"/>
                </a:solidFill>
                <a:latin typeface="+mj-lt"/>
                <a:ea typeface="+mj-ea"/>
                <a:cs typeface="+mj-cs"/>
              </a:rPr>
              <a:t>Caz clinic nr 2</a:t>
            </a:r>
            <a:endParaRPr lang="en-US" sz="4400" kern="1200" dirty="0">
              <a:solidFill>
                <a:schemeClr val="tx1"/>
              </a:solidFill>
              <a:latin typeface="+mj-lt"/>
              <a:ea typeface="+mj-ea"/>
              <a:cs typeface="+mj-cs"/>
            </a:endParaRP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tăText 3">
            <a:extLst>
              <a:ext uri="{FF2B5EF4-FFF2-40B4-BE49-F238E27FC236}">
                <a16:creationId xmlns:a16="http://schemas.microsoft.com/office/drawing/2014/main" id="{0BB9D800-F4E8-40B2-9A6E-E012BAA0A989}"/>
              </a:ext>
            </a:extLst>
          </p:cNvPr>
          <p:cNvSpPr txBox="1"/>
          <p:nvPr/>
        </p:nvSpPr>
        <p:spPr>
          <a:xfrm>
            <a:off x="1653363" y="2176272"/>
            <a:ext cx="9367204" cy="4041648"/>
          </a:xfrm>
          <a:prstGeom prst="rect">
            <a:avLst/>
          </a:prstGeom>
        </p:spPr>
        <p:txBody>
          <a:bodyPr vert="horz" lIns="91440" tIns="45720" rIns="91440" bIns="45720" rtlCol="0" anchor="t">
            <a:normAutofit/>
          </a:bodyPr>
          <a:lstStyle/>
          <a:p>
            <a:pPr marL="342900" lvl="0" indent="-228600">
              <a:lnSpc>
                <a:spcPct val="90000"/>
              </a:lnSpc>
              <a:buFont typeface="Arial" panose="020B0604020202020204" pitchFamily="34" charset="0"/>
              <a:buChar char="•"/>
            </a:pPr>
            <a:r>
              <a:rPr lang="en-US" sz="2400" dirty="0">
                <a:effectLst/>
              </a:rPr>
              <a:t> </a:t>
            </a:r>
            <a:r>
              <a:rPr lang="en-US" sz="2400" dirty="0" err="1">
                <a:effectLst/>
              </a:rPr>
              <a:t>Pacient</a:t>
            </a:r>
            <a:r>
              <a:rPr lang="en-US" sz="2400" dirty="0">
                <a:effectLst/>
              </a:rPr>
              <a:t> I.M. in </a:t>
            </a:r>
            <a:r>
              <a:rPr lang="en-US" sz="2400" dirty="0" err="1">
                <a:effectLst/>
              </a:rPr>
              <a:t>varsta</a:t>
            </a:r>
            <a:r>
              <a:rPr lang="en-US" sz="2400" dirty="0">
                <a:effectLst/>
              </a:rPr>
              <a:t> de 32 de ani, </a:t>
            </a:r>
            <a:r>
              <a:rPr lang="en-US" sz="2400" dirty="0" err="1">
                <a:effectLst/>
              </a:rPr>
              <a:t>acuza</a:t>
            </a:r>
            <a:r>
              <a:rPr lang="en-US" sz="2400" dirty="0">
                <a:effectLst/>
              </a:rPr>
              <a:t> </a:t>
            </a:r>
            <a:r>
              <a:rPr lang="en-US" sz="2400" dirty="0" err="1">
                <a:effectLst/>
              </a:rPr>
              <a:t>astenie</a:t>
            </a:r>
            <a:r>
              <a:rPr lang="en-US" sz="2400" dirty="0">
                <a:effectLst/>
              </a:rPr>
              <a:t> </a:t>
            </a:r>
            <a:r>
              <a:rPr lang="en-US" sz="2400" dirty="0" err="1">
                <a:effectLst/>
              </a:rPr>
              <a:t>fizica</a:t>
            </a:r>
            <a:r>
              <a:rPr lang="en-US" sz="2400" dirty="0">
                <a:effectLst/>
              </a:rPr>
              <a:t>, </a:t>
            </a:r>
            <a:r>
              <a:rPr lang="en-US" sz="2400" dirty="0" err="1">
                <a:effectLst/>
              </a:rPr>
              <a:t>satietate</a:t>
            </a:r>
            <a:r>
              <a:rPr lang="en-US" sz="2400" dirty="0">
                <a:effectLst/>
              </a:rPr>
              <a:t> </a:t>
            </a:r>
            <a:r>
              <a:rPr lang="en-US" sz="2400" dirty="0" err="1">
                <a:effectLst/>
              </a:rPr>
              <a:t>precoce</a:t>
            </a:r>
            <a:r>
              <a:rPr lang="en-US" sz="2400" dirty="0">
                <a:effectLst/>
              </a:rPr>
              <a:t> </a:t>
            </a:r>
            <a:r>
              <a:rPr lang="en-US" sz="2400" dirty="0" err="1">
                <a:effectLst/>
              </a:rPr>
              <a:t>si</a:t>
            </a:r>
            <a:r>
              <a:rPr lang="en-US" sz="2400" dirty="0">
                <a:effectLst/>
              </a:rPr>
              <a:t> </a:t>
            </a:r>
            <a:r>
              <a:rPr lang="en-US" sz="2400" dirty="0" err="1">
                <a:effectLst/>
              </a:rPr>
              <a:t>constipatie</a:t>
            </a:r>
            <a:r>
              <a:rPr lang="en-US" sz="2400" dirty="0">
                <a:effectLst/>
              </a:rPr>
              <a:t> de </a:t>
            </a:r>
            <a:r>
              <a:rPr lang="en-US" sz="2400" dirty="0" err="1">
                <a:effectLst/>
              </a:rPr>
              <a:t>aproximativ</a:t>
            </a:r>
            <a:r>
              <a:rPr lang="en-US" sz="2400" dirty="0">
                <a:effectLst/>
              </a:rPr>
              <a:t> 4 </a:t>
            </a:r>
            <a:r>
              <a:rPr lang="en-US" sz="2400" dirty="0" err="1">
                <a:effectLst/>
              </a:rPr>
              <a:t>luni</a:t>
            </a:r>
            <a:r>
              <a:rPr lang="en-US" sz="2400" dirty="0">
                <a:effectLst/>
              </a:rPr>
              <a:t>. </a:t>
            </a:r>
          </a:p>
          <a:p>
            <a:pPr marL="457200" indent="-228600">
              <a:lnSpc>
                <a:spcPct val="90000"/>
              </a:lnSpc>
              <a:buFont typeface="Arial" panose="020B0604020202020204" pitchFamily="34" charset="0"/>
              <a:buChar char="•"/>
            </a:pPr>
            <a:r>
              <a:rPr lang="en-US" sz="2400" dirty="0" err="1">
                <a:effectLst/>
              </a:rPr>
              <a:t>Paraclinic</a:t>
            </a:r>
            <a:r>
              <a:rPr lang="en-US" sz="2400" dirty="0">
                <a:effectLst/>
              </a:rPr>
              <a:t>: Hb 11g/dl, VEM 87fl, HEM 32pg, </a:t>
            </a:r>
            <a:r>
              <a:rPr lang="en-US" sz="2400" dirty="0" err="1">
                <a:effectLst/>
              </a:rPr>
              <a:t>leucocite</a:t>
            </a:r>
            <a:r>
              <a:rPr lang="en-US" sz="2400" dirty="0">
                <a:effectLst/>
              </a:rPr>
              <a:t> 650.000, </a:t>
            </a:r>
            <a:r>
              <a:rPr lang="en-US" sz="2400" dirty="0" err="1">
                <a:effectLst/>
              </a:rPr>
              <a:t>Trombocite</a:t>
            </a:r>
            <a:r>
              <a:rPr lang="en-US" sz="2400" dirty="0">
                <a:effectLst/>
              </a:rPr>
              <a:t> 530.000/mm3. FL: </a:t>
            </a:r>
            <a:r>
              <a:rPr lang="en-US" sz="2400" dirty="0" err="1">
                <a:effectLst/>
              </a:rPr>
              <a:t>neutrofile</a:t>
            </a:r>
            <a:r>
              <a:rPr lang="en-US" sz="2400" dirty="0">
                <a:effectLst/>
              </a:rPr>
              <a:t> 89%, Ly 12%, E 7%, B 9%. FSP: </a:t>
            </a:r>
            <a:r>
              <a:rPr lang="en-US" sz="2400" dirty="0" err="1">
                <a:effectLst/>
              </a:rPr>
              <a:t>blasti</a:t>
            </a:r>
            <a:r>
              <a:rPr lang="en-US" sz="2400" dirty="0">
                <a:effectLst/>
              </a:rPr>
              <a:t> 2%, </a:t>
            </a:r>
            <a:r>
              <a:rPr lang="en-US" sz="2400" dirty="0" err="1">
                <a:effectLst/>
              </a:rPr>
              <a:t>promielocite</a:t>
            </a:r>
            <a:r>
              <a:rPr lang="en-US" sz="2400" dirty="0">
                <a:effectLst/>
              </a:rPr>
              <a:t> 2%, </a:t>
            </a:r>
            <a:r>
              <a:rPr lang="en-US" sz="2400" dirty="0" err="1">
                <a:effectLst/>
              </a:rPr>
              <a:t>mielocite</a:t>
            </a:r>
            <a:r>
              <a:rPr lang="en-US" sz="2400" dirty="0">
                <a:effectLst/>
              </a:rPr>
              <a:t> 6%, </a:t>
            </a:r>
            <a:r>
              <a:rPr lang="en-US" sz="2400" dirty="0" err="1">
                <a:effectLst/>
              </a:rPr>
              <a:t>metamielocite</a:t>
            </a:r>
            <a:r>
              <a:rPr lang="en-US" sz="2400" dirty="0">
                <a:effectLst/>
              </a:rPr>
              <a:t> 6%, NNS 4%, NS 71%, Ly 3%, B 6%, E5%.</a:t>
            </a:r>
          </a:p>
          <a:p>
            <a:pPr marL="457200" indent="-228600">
              <a:lnSpc>
                <a:spcPct val="90000"/>
              </a:lnSpc>
              <a:spcAft>
                <a:spcPts val="1000"/>
              </a:spcAft>
              <a:buFont typeface="Arial" panose="020B0604020202020204" pitchFamily="34" charset="0"/>
              <a:buChar char="•"/>
            </a:pPr>
            <a:r>
              <a:rPr lang="en-US" sz="2400" dirty="0" err="1">
                <a:effectLst/>
              </a:rPr>
              <a:t>Completati</a:t>
            </a:r>
            <a:r>
              <a:rPr lang="en-US" sz="2400" dirty="0">
                <a:effectLst/>
              </a:rPr>
              <a:t> </a:t>
            </a:r>
            <a:r>
              <a:rPr lang="en-US" sz="2400" dirty="0" err="1">
                <a:effectLst/>
              </a:rPr>
              <a:t>investigatiile</a:t>
            </a:r>
            <a:r>
              <a:rPr lang="en-US" sz="2400" dirty="0">
                <a:effectLst/>
              </a:rPr>
              <a:t> </a:t>
            </a:r>
            <a:r>
              <a:rPr lang="en-US" sz="2400" dirty="0" err="1">
                <a:effectLst/>
              </a:rPr>
              <a:t>si</a:t>
            </a:r>
            <a:r>
              <a:rPr lang="en-US" sz="2400" dirty="0">
                <a:effectLst/>
              </a:rPr>
              <a:t> </a:t>
            </a:r>
            <a:r>
              <a:rPr lang="en-US" sz="2400" dirty="0" err="1">
                <a:effectLst/>
              </a:rPr>
              <a:t>stabilit</a:t>
            </a:r>
            <a:r>
              <a:rPr lang="ro-RO" sz="2400" dirty="0">
                <a:effectLst/>
              </a:rPr>
              <a:t>i</a:t>
            </a:r>
            <a:r>
              <a:rPr lang="en-US" sz="2400" dirty="0">
                <a:effectLst/>
              </a:rPr>
              <a:t> </a:t>
            </a:r>
            <a:r>
              <a:rPr lang="en-US" sz="2400" dirty="0" err="1">
                <a:effectLst/>
              </a:rPr>
              <a:t>criteriile</a:t>
            </a:r>
            <a:r>
              <a:rPr lang="en-US" sz="2400" dirty="0">
                <a:effectLst/>
              </a:rPr>
              <a:t> de </a:t>
            </a:r>
            <a:r>
              <a:rPr lang="ro-RO" sz="2400" dirty="0"/>
              <a:t>d</a:t>
            </a:r>
            <a:r>
              <a:rPr lang="en-US" sz="2400" dirty="0" err="1">
                <a:effectLst/>
              </a:rPr>
              <a:t>iagnostic</a:t>
            </a:r>
            <a:r>
              <a:rPr lang="en-US" sz="2400" dirty="0">
                <a:effectLst/>
              </a:rPr>
              <a:t> </a:t>
            </a:r>
            <a:r>
              <a:rPr lang="en-US" sz="2400" dirty="0" err="1">
                <a:effectLst/>
              </a:rPr>
              <a:t>pozitiv</a:t>
            </a:r>
            <a:endParaRPr lang="en-US" sz="2400" dirty="0"/>
          </a:p>
        </p:txBody>
      </p:sp>
    </p:spTree>
    <p:extLst>
      <p:ext uri="{BB962C8B-B14F-4D97-AF65-F5344CB8AC3E}">
        <p14:creationId xmlns:p14="http://schemas.microsoft.com/office/powerpoint/2010/main" val="2067208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B9A5F1-9299-49F5-9325-60BB24A214DB}"/>
              </a:ext>
            </a:extLst>
          </p:cNvPr>
          <p:cNvSpPr>
            <a:spLocks noGrp="1"/>
          </p:cNvSpPr>
          <p:nvPr>
            <p:ph type="title"/>
          </p:nvPr>
        </p:nvSpPr>
        <p:spPr>
          <a:xfrm>
            <a:off x="1653363" y="365760"/>
            <a:ext cx="9367203" cy="1188720"/>
          </a:xfrm>
        </p:spPr>
        <p:txBody>
          <a:bodyPr vert="horz" lIns="91440" tIns="45720" rIns="91440" bIns="45720" rtlCol="0" anchor="ctr">
            <a:normAutofit/>
          </a:bodyPr>
          <a:lstStyle/>
          <a:p>
            <a:pPr>
              <a:spcBef>
                <a:spcPct val="0"/>
              </a:spcBef>
            </a:pPr>
            <a:r>
              <a:rPr lang="ro-RO" sz="4400" kern="1200" dirty="0">
                <a:solidFill>
                  <a:schemeClr val="tx1"/>
                </a:solidFill>
                <a:latin typeface="+mj-lt"/>
                <a:ea typeface="+mj-ea"/>
                <a:cs typeface="+mj-cs"/>
              </a:rPr>
              <a:t>Caz clinic nr 3</a:t>
            </a:r>
            <a:endParaRPr lang="en-US" sz="4400" kern="1200" dirty="0">
              <a:solidFill>
                <a:schemeClr val="tx1"/>
              </a:solidFill>
              <a:latin typeface="+mj-lt"/>
              <a:ea typeface="+mj-ea"/>
              <a:cs typeface="+mj-cs"/>
            </a:endParaRP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tăText 3">
            <a:extLst>
              <a:ext uri="{FF2B5EF4-FFF2-40B4-BE49-F238E27FC236}">
                <a16:creationId xmlns:a16="http://schemas.microsoft.com/office/drawing/2014/main" id="{1829571D-5E80-430C-90A2-89125A6F7A8D}"/>
              </a:ext>
            </a:extLst>
          </p:cNvPr>
          <p:cNvSpPr txBox="1"/>
          <p:nvPr/>
        </p:nvSpPr>
        <p:spPr>
          <a:xfrm>
            <a:off x="1653363" y="2176272"/>
            <a:ext cx="9367204" cy="4041648"/>
          </a:xfrm>
          <a:prstGeom prst="rect">
            <a:avLst/>
          </a:prstGeom>
        </p:spPr>
        <p:txBody>
          <a:bodyPr vert="horz" lIns="91440" tIns="45720" rIns="91440" bIns="45720" rtlCol="0" anchor="t">
            <a:normAutofit/>
          </a:bodyPr>
          <a:lstStyle/>
          <a:p>
            <a:pPr marL="342900" lvl="0" indent="-228600">
              <a:lnSpc>
                <a:spcPct val="90000"/>
              </a:lnSpc>
              <a:buFont typeface="Arial" panose="020B0604020202020204" pitchFamily="34" charset="0"/>
              <a:buChar char="•"/>
            </a:pPr>
            <a:r>
              <a:rPr lang="en-US" sz="2400" dirty="0" err="1">
                <a:effectLst/>
              </a:rPr>
              <a:t>Pacient</a:t>
            </a:r>
            <a:r>
              <a:rPr lang="en-US" sz="2400" dirty="0">
                <a:effectLst/>
              </a:rPr>
              <a:t> in </a:t>
            </a:r>
            <a:r>
              <a:rPr lang="en-US" sz="2400" dirty="0" err="1">
                <a:effectLst/>
              </a:rPr>
              <a:t>varsta</a:t>
            </a:r>
            <a:r>
              <a:rPr lang="en-US" sz="2400" dirty="0">
                <a:effectLst/>
              </a:rPr>
              <a:t> de 27 de ani, </a:t>
            </a:r>
            <a:r>
              <a:rPr lang="en-US" sz="2400" dirty="0" err="1">
                <a:effectLst/>
              </a:rPr>
              <a:t>acuza</a:t>
            </a:r>
            <a:r>
              <a:rPr lang="en-US" sz="2400" dirty="0">
                <a:effectLst/>
              </a:rPr>
              <a:t> </a:t>
            </a:r>
            <a:r>
              <a:rPr lang="en-US" sz="2400" dirty="0" err="1">
                <a:effectLst/>
              </a:rPr>
              <a:t>astenie</a:t>
            </a:r>
            <a:r>
              <a:rPr lang="en-US" sz="2400" dirty="0">
                <a:effectLst/>
              </a:rPr>
              <a:t> </a:t>
            </a:r>
            <a:r>
              <a:rPr lang="en-US" sz="2400" dirty="0" err="1">
                <a:effectLst/>
              </a:rPr>
              <a:t>fizica</a:t>
            </a:r>
            <a:r>
              <a:rPr lang="en-US" sz="2400" dirty="0">
                <a:effectLst/>
              </a:rPr>
              <a:t> </a:t>
            </a:r>
            <a:r>
              <a:rPr lang="en-US" sz="2400" dirty="0" err="1">
                <a:effectLst/>
              </a:rPr>
              <a:t>marcata</a:t>
            </a:r>
            <a:r>
              <a:rPr lang="en-US" sz="2400" dirty="0">
                <a:effectLst/>
              </a:rPr>
              <a:t>, stare </a:t>
            </a:r>
            <a:r>
              <a:rPr lang="en-US" sz="2400" dirty="0" err="1">
                <a:effectLst/>
              </a:rPr>
              <a:t>generala</a:t>
            </a:r>
            <a:r>
              <a:rPr lang="en-US" sz="2400" dirty="0">
                <a:effectLst/>
              </a:rPr>
              <a:t> </a:t>
            </a:r>
            <a:r>
              <a:rPr lang="en-US" sz="2400" dirty="0" err="1">
                <a:effectLst/>
              </a:rPr>
              <a:t>alterata</a:t>
            </a:r>
            <a:r>
              <a:rPr lang="en-US" sz="2400" dirty="0">
                <a:effectLst/>
              </a:rPr>
              <a:t>, </a:t>
            </a:r>
            <a:r>
              <a:rPr lang="en-US" sz="2400" dirty="0" err="1">
                <a:effectLst/>
              </a:rPr>
              <a:t>inapetenta</a:t>
            </a:r>
            <a:r>
              <a:rPr lang="en-US" sz="2400" dirty="0">
                <a:effectLst/>
              </a:rPr>
              <a:t>, </a:t>
            </a:r>
            <a:r>
              <a:rPr lang="en-US" sz="2400" dirty="0" err="1">
                <a:effectLst/>
              </a:rPr>
              <a:t>simptomatologie</a:t>
            </a:r>
            <a:r>
              <a:rPr lang="en-US" sz="2400" dirty="0">
                <a:effectLst/>
              </a:rPr>
              <a:t> </a:t>
            </a:r>
            <a:r>
              <a:rPr lang="en-US" sz="2400" dirty="0" err="1">
                <a:effectLst/>
              </a:rPr>
              <a:t>ce</a:t>
            </a:r>
            <a:r>
              <a:rPr lang="en-US" sz="2400" dirty="0">
                <a:effectLst/>
              </a:rPr>
              <a:t> a </a:t>
            </a:r>
            <a:r>
              <a:rPr lang="en-US" sz="2400" dirty="0" err="1">
                <a:effectLst/>
              </a:rPr>
              <a:t>debutat</a:t>
            </a:r>
            <a:r>
              <a:rPr lang="en-US" sz="2400" dirty="0">
                <a:effectLst/>
              </a:rPr>
              <a:t> in </a:t>
            </a:r>
            <a:r>
              <a:rPr lang="en-US" sz="2400" dirty="0" err="1">
                <a:effectLst/>
              </a:rPr>
              <a:t>urma</a:t>
            </a:r>
            <a:r>
              <a:rPr lang="en-US" sz="2400" dirty="0">
                <a:effectLst/>
              </a:rPr>
              <a:t> cu 6 </a:t>
            </a:r>
            <a:r>
              <a:rPr lang="en-US" sz="2400" dirty="0" err="1">
                <a:effectLst/>
              </a:rPr>
              <a:t>zile</a:t>
            </a:r>
            <a:r>
              <a:rPr lang="en-US" sz="2400" dirty="0">
                <a:effectLst/>
              </a:rPr>
              <a:t> cu </a:t>
            </a:r>
            <a:r>
              <a:rPr lang="en-US" sz="2400" dirty="0" err="1">
                <a:effectLst/>
              </a:rPr>
              <a:t>agravare</a:t>
            </a:r>
            <a:r>
              <a:rPr lang="en-US" sz="2400" dirty="0">
                <a:effectLst/>
              </a:rPr>
              <a:t> </a:t>
            </a:r>
            <a:r>
              <a:rPr lang="en-US" sz="2400" dirty="0" err="1">
                <a:effectLst/>
              </a:rPr>
              <a:t>progresiva</a:t>
            </a:r>
            <a:r>
              <a:rPr lang="en-US" sz="2400" dirty="0">
                <a:effectLst/>
              </a:rPr>
              <a:t>. </a:t>
            </a:r>
            <a:r>
              <a:rPr lang="en-US" sz="2400" dirty="0" err="1">
                <a:effectLst/>
              </a:rPr>
              <a:t>Obiectiv</a:t>
            </a:r>
            <a:r>
              <a:rPr lang="en-US" sz="2400" dirty="0">
                <a:effectLst/>
              </a:rPr>
              <a:t>: </a:t>
            </a:r>
            <a:r>
              <a:rPr lang="en-US" sz="2400" dirty="0" err="1">
                <a:effectLst/>
              </a:rPr>
              <a:t>tegumente</a:t>
            </a:r>
            <a:r>
              <a:rPr lang="en-US" sz="2400" dirty="0">
                <a:effectLst/>
              </a:rPr>
              <a:t> </a:t>
            </a:r>
            <a:r>
              <a:rPr lang="en-US" sz="2400" dirty="0" err="1">
                <a:effectLst/>
              </a:rPr>
              <a:t>si</a:t>
            </a:r>
            <a:r>
              <a:rPr lang="en-US" sz="2400" dirty="0">
                <a:effectLst/>
              </a:rPr>
              <a:t> </a:t>
            </a:r>
            <a:r>
              <a:rPr lang="en-US" sz="2400" dirty="0" err="1">
                <a:effectLst/>
              </a:rPr>
              <a:t>mucoa</a:t>
            </a:r>
            <a:r>
              <a:rPr lang="ro-RO" sz="2400" dirty="0">
                <a:effectLst/>
              </a:rPr>
              <a:t>s</a:t>
            </a:r>
            <a:r>
              <a:rPr lang="en-US" sz="2400" dirty="0">
                <a:effectLst/>
              </a:rPr>
              <a:t>e </a:t>
            </a:r>
            <a:r>
              <a:rPr lang="en-US" sz="2400" dirty="0" err="1">
                <a:effectLst/>
              </a:rPr>
              <a:t>palide</a:t>
            </a:r>
            <a:r>
              <a:rPr lang="en-US" sz="2400" dirty="0">
                <a:effectLst/>
              </a:rPr>
              <a:t>, </a:t>
            </a:r>
            <a:r>
              <a:rPr lang="en-US" sz="2400" dirty="0" err="1">
                <a:effectLst/>
              </a:rPr>
              <a:t>echimoze</a:t>
            </a:r>
            <a:r>
              <a:rPr lang="en-US" sz="2400" dirty="0">
                <a:effectLst/>
              </a:rPr>
              <a:t> </a:t>
            </a:r>
            <a:r>
              <a:rPr lang="en-US" sz="2400" dirty="0" err="1">
                <a:effectLst/>
              </a:rPr>
              <a:t>si</a:t>
            </a:r>
            <a:r>
              <a:rPr lang="en-US" sz="2400" dirty="0">
                <a:effectLst/>
              </a:rPr>
              <a:t> </a:t>
            </a:r>
            <a:r>
              <a:rPr lang="en-US" sz="2400" dirty="0" err="1">
                <a:effectLst/>
              </a:rPr>
              <a:t>petesii</a:t>
            </a:r>
            <a:r>
              <a:rPr lang="en-US" sz="2400" dirty="0">
                <a:effectLst/>
              </a:rPr>
              <a:t> la </a:t>
            </a:r>
            <a:r>
              <a:rPr lang="en-US" sz="2400" dirty="0" err="1">
                <a:effectLst/>
              </a:rPr>
              <a:t>nivelul</a:t>
            </a:r>
            <a:r>
              <a:rPr lang="en-US" sz="2400" dirty="0">
                <a:effectLst/>
              </a:rPr>
              <a:t> mb </a:t>
            </a:r>
            <a:r>
              <a:rPr lang="en-US" sz="2400" dirty="0" err="1">
                <a:effectLst/>
              </a:rPr>
              <a:t>inferioare</a:t>
            </a:r>
            <a:r>
              <a:rPr lang="en-US" sz="2400" dirty="0">
                <a:effectLst/>
              </a:rPr>
              <a:t> </a:t>
            </a:r>
            <a:r>
              <a:rPr lang="en-US" sz="2400" dirty="0" err="1">
                <a:effectLst/>
              </a:rPr>
              <a:t>aparute</a:t>
            </a:r>
            <a:r>
              <a:rPr lang="en-US" sz="2400" dirty="0">
                <a:effectLst/>
              </a:rPr>
              <a:t> </a:t>
            </a:r>
            <a:r>
              <a:rPr lang="en-US" sz="2400" dirty="0" err="1">
                <a:effectLst/>
              </a:rPr>
              <a:t>dupa</a:t>
            </a:r>
            <a:r>
              <a:rPr lang="en-US" sz="2400" dirty="0">
                <a:effectLst/>
              </a:rPr>
              <a:t> </a:t>
            </a:r>
            <a:r>
              <a:rPr lang="en-US" sz="2400" dirty="0" err="1">
                <a:effectLst/>
              </a:rPr>
              <a:t>microtraumatisme</a:t>
            </a:r>
            <a:r>
              <a:rPr lang="en-US" sz="2400" dirty="0">
                <a:effectLst/>
              </a:rPr>
              <a:t>. </a:t>
            </a:r>
          </a:p>
          <a:p>
            <a:pPr marL="457200" indent="-228600">
              <a:lnSpc>
                <a:spcPct val="90000"/>
              </a:lnSpc>
              <a:buFont typeface="Arial" panose="020B0604020202020204" pitchFamily="34" charset="0"/>
              <a:buChar char="•"/>
            </a:pPr>
            <a:r>
              <a:rPr lang="en-US" sz="2400" dirty="0" err="1">
                <a:effectLst/>
              </a:rPr>
              <a:t>Paraclinic</a:t>
            </a:r>
            <a:r>
              <a:rPr lang="en-US" sz="2400" dirty="0">
                <a:effectLst/>
              </a:rPr>
              <a:t>: HB 4.2</a:t>
            </a:r>
            <a:r>
              <a:rPr lang="ro-RO" sz="2400" dirty="0">
                <a:effectLst/>
              </a:rPr>
              <a:t> </a:t>
            </a:r>
            <a:r>
              <a:rPr lang="en-US" sz="2400" dirty="0" err="1">
                <a:effectLst/>
              </a:rPr>
              <a:t>g.dl</a:t>
            </a:r>
            <a:r>
              <a:rPr lang="en-US" sz="2400" dirty="0">
                <a:effectLst/>
              </a:rPr>
              <a:t>, VEM 84</a:t>
            </a:r>
            <a:r>
              <a:rPr lang="ro-RO" sz="2400" dirty="0">
                <a:effectLst/>
              </a:rPr>
              <a:t> </a:t>
            </a:r>
            <a:r>
              <a:rPr lang="en-US" sz="2400" dirty="0" err="1">
                <a:effectLst/>
              </a:rPr>
              <a:t>fl</a:t>
            </a:r>
            <a:r>
              <a:rPr lang="en-US" sz="2400" dirty="0">
                <a:effectLst/>
              </a:rPr>
              <a:t>, HEM 31pg, </a:t>
            </a:r>
            <a:r>
              <a:rPr lang="en-US" sz="2400" dirty="0" err="1">
                <a:effectLst/>
              </a:rPr>
              <a:t>Trombocite</a:t>
            </a:r>
            <a:r>
              <a:rPr lang="en-US" sz="2400" dirty="0">
                <a:effectLst/>
              </a:rPr>
              <a:t> 12.000/mm3, </a:t>
            </a:r>
            <a:r>
              <a:rPr lang="en-US" sz="2400" dirty="0" err="1">
                <a:effectLst/>
              </a:rPr>
              <a:t>leucocite</a:t>
            </a:r>
            <a:r>
              <a:rPr lang="en-US" sz="2400" dirty="0">
                <a:effectLst/>
              </a:rPr>
              <a:t> 45.000/mm3, FL </a:t>
            </a:r>
            <a:r>
              <a:rPr lang="en-US" sz="2400" dirty="0" err="1">
                <a:effectLst/>
              </a:rPr>
              <a:t>neutrofile</a:t>
            </a:r>
            <a:r>
              <a:rPr lang="en-US" sz="2400" dirty="0">
                <a:effectLst/>
              </a:rPr>
              <a:t> 16%, Ly 5%, Mo2%, E 0%, B 0%.</a:t>
            </a:r>
          </a:p>
          <a:p>
            <a:pPr marL="457200" indent="-228600">
              <a:lnSpc>
                <a:spcPct val="90000"/>
              </a:lnSpc>
              <a:buFont typeface="Arial" panose="020B0604020202020204" pitchFamily="34" charset="0"/>
              <a:buChar char="•"/>
            </a:pPr>
            <a:r>
              <a:rPr lang="en-US" sz="2400" dirty="0">
                <a:effectLst/>
              </a:rPr>
              <a:t>FSP: </a:t>
            </a:r>
            <a:r>
              <a:rPr lang="en-US" sz="2400" dirty="0" err="1">
                <a:effectLst/>
              </a:rPr>
              <a:t>blasti</a:t>
            </a:r>
            <a:r>
              <a:rPr lang="en-US" sz="2400" dirty="0">
                <a:effectLst/>
              </a:rPr>
              <a:t> 77%, NS 7%, Ly 6%</a:t>
            </a:r>
          </a:p>
          <a:p>
            <a:pPr marL="457200" indent="-228600">
              <a:lnSpc>
                <a:spcPct val="90000"/>
              </a:lnSpc>
              <a:buFont typeface="Arial" panose="020B0604020202020204" pitchFamily="34" charset="0"/>
              <a:buChar char="•"/>
            </a:pPr>
            <a:r>
              <a:rPr lang="en-US" sz="2400" dirty="0">
                <a:effectLst/>
              </a:rPr>
              <a:t>MO: </a:t>
            </a:r>
            <a:r>
              <a:rPr lang="en-US" sz="2400" dirty="0" err="1">
                <a:effectLst/>
              </a:rPr>
              <a:t>serie</a:t>
            </a:r>
            <a:r>
              <a:rPr lang="en-US" sz="2400" dirty="0">
                <a:effectLst/>
              </a:rPr>
              <a:t> </a:t>
            </a:r>
            <a:r>
              <a:rPr lang="en-US" sz="2400" dirty="0" err="1">
                <a:effectLst/>
              </a:rPr>
              <a:t>granulocitara</a:t>
            </a:r>
            <a:r>
              <a:rPr lang="en-US" sz="2400" dirty="0">
                <a:effectLst/>
              </a:rPr>
              <a:t> 92%, </a:t>
            </a:r>
            <a:r>
              <a:rPr lang="en-US" sz="2400" dirty="0" err="1">
                <a:effectLst/>
              </a:rPr>
              <a:t>blasti</a:t>
            </a:r>
            <a:r>
              <a:rPr lang="en-US" sz="2400" dirty="0">
                <a:effectLst/>
              </a:rPr>
              <a:t> 84% </a:t>
            </a:r>
          </a:p>
          <a:p>
            <a:pPr marL="457200" indent="-228600">
              <a:lnSpc>
                <a:spcPct val="90000"/>
              </a:lnSpc>
              <a:buFont typeface="Arial" panose="020B0604020202020204" pitchFamily="34" charset="0"/>
              <a:buChar char="•"/>
            </a:pPr>
            <a:r>
              <a:rPr lang="en-US" sz="2400" dirty="0" err="1">
                <a:effectLst/>
              </a:rPr>
              <a:t>Stabiliti</a:t>
            </a:r>
            <a:r>
              <a:rPr lang="en-US" sz="2400" dirty="0">
                <a:effectLst/>
              </a:rPr>
              <a:t> </a:t>
            </a:r>
            <a:r>
              <a:rPr lang="en-US" sz="2400" dirty="0" err="1">
                <a:effectLst/>
              </a:rPr>
              <a:t>algoritmul</a:t>
            </a:r>
            <a:r>
              <a:rPr lang="en-US" sz="2400" dirty="0">
                <a:effectLst/>
              </a:rPr>
              <a:t> de diagnostic</a:t>
            </a:r>
          </a:p>
          <a:p>
            <a:pPr marL="228600">
              <a:lnSpc>
                <a:spcPct val="90000"/>
              </a:lnSpc>
              <a:spcAft>
                <a:spcPts val="1000"/>
              </a:spcAft>
            </a:pPr>
            <a:endParaRPr lang="en-US" sz="2400" dirty="0">
              <a:effectLst/>
            </a:endParaRPr>
          </a:p>
        </p:txBody>
      </p:sp>
    </p:spTree>
    <p:extLst>
      <p:ext uri="{BB962C8B-B14F-4D97-AF65-F5344CB8AC3E}">
        <p14:creationId xmlns:p14="http://schemas.microsoft.com/office/powerpoint/2010/main" val="3045034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3CB940-7C42-4B80-9E66-2D6B9317FDED}"/>
              </a:ext>
            </a:extLst>
          </p:cNvPr>
          <p:cNvSpPr>
            <a:spLocks noGrp="1"/>
          </p:cNvSpPr>
          <p:nvPr>
            <p:ph type="title"/>
          </p:nvPr>
        </p:nvSpPr>
        <p:spPr/>
        <p:txBody>
          <a:bodyPr/>
          <a:lstStyle/>
          <a:p>
            <a:endParaRPr lang="ro-RO" dirty="0"/>
          </a:p>
        </p:txBody>
      </p:sp>
      <p:graphicFrame>
        <p:nvGraphicFramePr>
          <p:cNvPr id="3" name="Tabel 2">
            <a:extLst>
              <a:ext uri="{FF2B5EF4-FFF2-40B4-BE49-F238E27FC236}">
                <a16:creationId xmlns:a16="http://schemas.microsoft.com/office/drawing/2014/main" id="{34153BB9-F750-40D2-B337-27B5126FD87B}"/>
              </a:ext>
            </a:extLst>
          </p:cNvPr>
          <p:cNvGraphicFramePr>
            <a:graphicFrameLocks noGrp="1"/>
          </p:cNvGraphicFramePr>
          <p:nvPr>
            <p:extLst>
              <p:ext uri="{D42A27DB-BD31-4B8C-83A1-F6EECF244321}">
                <p14:modId xmlns:p14="http://schemas.microsoft.com/office/powerpoint/2010/main" val="3200178955"/>
              </p:ext>
            </p:extLst>
          </p:nvPr>
        </p:nvGraphicFramePr>
        <p:xfrm>
          <a:off x="578777" y="0"/>
          <a:ext cx="11034445" cy="6834879"/>
        </p:xfrm>
        <a:graphic>
          <a:graphicData uri="http://schemas.openxmlformats.org/drawingml/2006/table">
            <a:tbl>
              <a:tblPr firstRow="1" firstCol="1" bandRow="1">
                <a:tableStyleId>{5C22544A-7EE6-4342-B048-85BDC9FD1C3A}</a:tableStyleId>
              </a:tblPr>
              <a:tblGrid>
                <a:gridCol w="3191614">
                  <a:extLst>
                    <a:ext uri="{9D8B030D-6E8A-4147-A177-3AD203B41FA5}">
                      <a16:colId xmlns:a16="http://schemas.microsoft.com/office/drawing/2014/main" val="311332020"/>
                    </a:ext>
                  </a:extLst>
                </a:gridCol>
                <a:gridCol w="4524278">
                  <a:extLst>
                    <a:ext uri="{9D8B030D-6E8A-4147-A177-3AD203B41FA5}">
                      <a16:colId xmlns:a16="http://schemas.microsoft.com/office/drawing/2014/main" val="3792958138"/>
                    </a:ext>
                  </a:extLst>
                </a:gridCol>
                <a:gridCol w="3318553">
                  <a:extLst>
                    <a:ext uri="{9D8B030D-6E8A-4147-A177-3AD203B41FA5}">
                      <a16:colId xmlns:a16="http://schemas.microsoft.com/office/drawing/2014/main" val="1175500170"/>
                    </a:ext>
                  </a:extLst>
                </a:gridCol>
              </a:tblGrid>
              <a:tr h="328605">
                <a:tc>
                  <a:txBody>
                    <a:bodyPr/>
                    <a:lstStyle/>
                    <a:p>
                      <a:pPr>
                        <a:lnSpc>
                          <a:spcPct val="115000"/>
                        </a:lnSpc>
                        <a:spcAft>
                          <a:spcPts val="1000"/>
                        </a:spcAft>
                      </a:pPr>
                      <a:r>
                        <a:rPr lang="en-US" sz="1200">
                          <a:effectLst/>
                        </a:rPr>
                        <a:t> </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06000"/>
                        </a:lnSpc>
                        <a:spcAft>
                          <a:spcPts val="80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 </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048299"/>
                  </a:ext>
                </a:extLst>
              </a:tr>
              <a:tr h="5588913">
                <a:tc>
                  <a:txBody>
                    <a:bodyPr/>
                    <a:lstStyle/>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err="1">
                          <a:effectLst/>
                        </a:rPr>
                        <a:t>Aplazie</a:t>
                      </a:r>
                      <a:r>
                        <a:rPr lang="en-US" sz="2400" dirty="0">
                          <a:effectLst/>
                        </a:rPr>
                        <a:t> </a:t>
                      </a:r>
                      <a:r>
                        <a:rPr lang="en-US" sz="2400" dirty="0" err="1">
                          <a:effectLst/>
                        </a:rPr>
                        <a:t>medulară</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6000"/>
                        </a:lnSpc>
                        <a:buFont typeface="+mj-lt"/>
                        <a:buAutoNum type="alphaLcParenR"/>
                      </a:pPr>
                      <a:r>
                        <a:rPr lang="en-US" sz="2400" dirty="0" err="1">
                          <a:effectLst/>
                        </a:rPr>
                        <a:t>Tromboze</a:t>
                      </a:r>
                      <a:r>
                        <a:rPr lang="en-US" sz="2400" dirty="0">
                          <a:effectLst/>
                        </a:rPr>
                        <a:t> </a:t>
                      </a:r>
                      <a:r>
                        <a:rPr lang="en-US" sz="2400" dirty="0" err="1">
                          <a:effectLst/>
                        </a:rPr>
                        <a:t>venoase</a:t>
                      </a:r>
                      <a:r>
                        <a:rPr lang="en-US" sz="2400" dirty="0">
                          <a:effectLst/>
                        </a:rPr>
                        <a:t> </a:t>
                      </a:r>
                      <a:r>
                        <a:rPr lang="en-US" sz="2400" dirty="0" err="1">
                          <a:effectLst/>
                        </a:rPr>
                        <a:t>periferice</a:t>
                      </a:r>
                      <a:endParaRPr lang="ro-RO" sz="2400" dirty="0">
                        <a:effectLst/>
                      </a:endParaRPr>
                    </a:p>
                    <a:p>
                      <a:pPr marL="342900" lvl="0" indent="-342900">
                        <a:lnSpc>
                          <a:spcPct val="106000"/>
                        </a:lnSpc>
                        <a:buFont typeface="+mj-lt"/>
                        <a:buAutoNum type="alphaLcParenR"/>
                      </a:pPr>
                      <a:r>
                        <a:rPr lang="en-US" sz="2400" dirty="0" err="1">
                          <a:effectLst/>
                        </a:rPr>
                        <a:t>Sindrom</a:t>
                      </a:r>
                      <a:r>
                        <a:rPr lang="en-US" sz="2400" dirty="0">
                          <a:effectLst/>
                        </a:rPr>
                        <a:t> </a:t>
                      </a:r>
                      <a:r>
                        <a:rPr lang="en-US" sz="2400" dirty="0" err="1">
                          <a:effectLst/>
                        </a:rPr>
                        <a:t>infectios</a:t>
                      </a:r>
                      <a:endParaRPr lang="ro-RO" sz="2400" dirty="0">
                        <a:effectLst/>
                      </a:endParaRPr>
                    </a:p>
                    <a:p>
                      <a:pPr marL="342900" lvl="0" indent="-342900">
                        <a:lnSpc>
                          <a:spcPct val="106000"/>
                        </a:lnSpc>
                        <a:buFont typeface="+mj-lt"/>
                        <a:buAutoNum type="alphaLcParenR"/>
                      </a:pPr>
                      <a:r>
                        <a:rPr lang="en-US" sz="2400" dirty="0" err="1">
                          <a:effectLst/>
                        </a:rPr>
                        <a:t>Tulburari</a:t>
                      </a:r>
                      <a:r>
                        <a:rPr lang="en-US" sz="2400" dirty="0">
                          <a:effectLst/>
                        </a:rPr>
                        <a:t> depressive</a:t>
                      </a:r>
                      <a:endParaRPr lang="ro-RO" sz="2400" dirty="0">
                        <a:effectLst/>
                      </a:endParaRPr>
                    </a:p>
                    <a:p>
                      <a:pPr marL="342900" lvl="0" indent="-342900">
                        <a:lnSpc>
                          <a:spcPct val="106000"/>
                        </a:lnSpc>
                        <a:buFont typeface="+mj-lt"/>
                        <a:buAutoNum type="alphaLcParenR"/>
                      </a:pPr>
                      <a:r>
                        <a:rPr lang="en-US" sz="2400" dirty="0">
                          <a:effectLst/>
                        </a:rPr>
                        <a:t>Purpura </a:t>
                      </a:r>
                      <a:r>
                        <a:rPr lang="en-US" sz="2400" dirty="0" err="1">
                          <a:effectLst/>
                        </a:rPr>
                        <a:t>sau</a:t>
                      </a:r>
                      <a:r>
                        <a:rPr lang="en-US" sz="2400" dirty="0">
                          <a:effectLst/>
                        </a:rPr>
                        <a:t> </a:t>
                      </a:r>
                      <a:r>
                        <a:rPr lang="en-US" sz="2400" dirty="0" err="1">
                          <a:effectLst/>
                        </a:rPr>
                        <a:t>sindrom</a:t>
                      </a:r>
                      <a:r>
                        <a:rPr lang="en-US" sz="2400" dirty="0">
                          <a:effectLst/>
                        </a:rPr>
                        <a:t> </a:t>
                      </a:r>
                      <a:r>
                        <a:rPr lang="en-US" sz="2400" dirty="0" err="1">
                          <a:effectLst/>
                        </a:rPr>
                        <a:t>hemoragipar</a:t>
                      </a:r>
                      <a:r>
                        <a:rPr lang="en-US" sz="2400" dirty="0">
                          <a:effectLst/>
                        </a:rPr>
                        <a:t> </a:t>
                      </a:r>
                      <a:endParaRPr lang="ro-RO" sz="2400" dirty="0">
                        <a:effectLst/>
                      </a:endParaRPr>
                    </a:p>
                    <a:p>
                      <a:pPr marL="342900" lvl="0" indent="-342900">
                        <a:lnSpc>
                          <a:spcPct val="106000"/>
                        </a:lnSpc>
                        <a:buFont typeface="+mj-lt"/>
                        <a:buAutoNum type="alphaLcParenR"/>
                      </a:pPr>
                      <a:r>
                        <a:rPr lang="en-US" sz="2400" dirty="0" err="1">
                          <a:effectLst/>
                        </a:rPr>
                        <a:t>Debutul</a:t>
                      </a:r>
                      <a:r>
                        <a:rPr lang="en-US" sz="2400" dirty="0">
                          <a:effectLst/>
                        </a:rPr>
                        <a:t> </a:t>
                      </a:r>
                      <a:r>
                        <a:rPr lang="en-US" sz="2400" dirty="0" err="1">
                          <a:effectLst/>
                        </a:rPr>
                        <a:t>poate</a:t>
                      </a:r>
                      <a:r>
                        <a:rPr lang="en-US" sz="2400" dirty="0">
                          <a:effectLst/>
                        </a:rPr>
                        <a:t> </a:t>
                      </a:r>
                      <a:r>
                        <a:rPr lang="en-US" sz="2400" dirty="0" err="1">
                          <a:effectLst/>
                        </a:rPr>
                        <a:t>sa</a:t>
                      </a:r>
                      <a:r>
                        <a:rPr lang="en-US" sz="2400" dirty="0">
                          <a:effectLst/>
                        </a:rPr>
                        <a:t> fie insidious</a:t>
                      </a:r>
                      <a:endParaRPr lang="ro-RO" sz="2400" dirty="0">
                        <a:effectLst/>
                      </a:endParaRPr>
                    </a:p>
                    <a:p>
                      <a:pPr marL="342900" lvl="0" indent="-342900">
                        <a:lnSpc>
                          <a:spcPct val="106000"/>
                        </a:lnSpc>
                        <a:buFont typeface="+mj-lt"/>
                        <a:buAutoNum type="alphaLcParenR"/>
                      </a:pPr>
                      <a:r>
                        <a:rPr lang="en-US" sz="2400" dirty="0">
                          <a:effectLst/>
                        </a:rPr>
                        <a:t>Debut </a:t>
                      </a:r>
                      <a:r>
                        <a:rPr lang="en-US" sz="2400" dirty="0" err="1">
                          <a:effectLst/>
                        </a:rPr>
                        <a:t>brusc</a:t>
                      </a:r>
                      <a:endParaRPr lang="ro-RO" sz="2400" dirty="0">
                        <a:effectLst/>
                      </a:endParaRPr>
                    </a:p>
                    <a:p>
                      <a:pPr marL="342900" lvl="0" indent="-342900">
                        <a:lnSpc>
                          <a:spcPct val="106000"/>
                        </a:lnSpc>
                        <a:buFont typeface="+mj-lt"/>
                        <a:buAutoNum type="alphaLcParenR"/>
                      </a:pPr>
                      <a:r>
                        <a:rPr lang="en-US" sz="2400" dirty="0" err="1">
                          <a:effectLst/>
                        </a:rPr>
                        <a:t>Adenopatii</a:t>
                      </a:r>
                      <a:r>
                        <a:rPr lang="en-US" sz="2400" dirty="0">
                          <a:effectLst/>
                        </a:rPr>
                        <a:t> </a:t>
                      </a:r>
                      <a:endParaRPr lang="ro-RO" sz="2400" dirty="0">
                        <a:effectLst/>
                      </a:endParaRPr>
                    </a:p>
                    <a:p>
                      <a:pPr marL="342900" lvl="0" indent="-342900">
                        <a:lnSpc>
                          <a:spcPct val="106000"/>
                        </a:lnSpc>
                        <a:buFont typeface="+mj-lt"/>
                        <a:buAutoNum type="alphaLcParenR"/>
                      </a:pPr>
                      <a:r>
                        <a:rPr lang="en-US" sz="2400" dirty="0" err="1">
                          <a:effectLst/>
                        </a:rPr>
                        <a:t>Determinari</a:t>
                      </a:r>
                      <a:r>
                        <a:rPr lang="en-US" sz="2400" dirty="0">
                          <a:effectLst/>
                        </a:rPr>
                        <a:t> </a:t>
                      </a:r>
                      <a:r>
                        <a:rPr lang="en-US" sz="2400" dirty="0" err="1">
                          <a:effectLst/>
                        </a:rPr>
                        <a:t>cutanate</a:t>
                      </a:r>
                      <a:endParaRPr lang="ro-RO" sz="2400" dirty="0">
                        <a:effectLst/>
                      </a:endParaRPr>
                    </a:p>
                    <a:p>
                      <a:pPr marL="342900" lvl="0" indent="-342900">
                        <a:lnSpc>
                          <a:spcPct val="106000"/>
                        </a:lnSpc>
                        <a:buFont typeface="+mj-lt"/>
                        <a:buAutoNum type="alphaLcParenR"/>
                      </a:pPr>
                      <a:r>
                        <a:rPr lang="en-US" sz="2400" dirty="0">
                          <a:effectLst/>
                        </a:rPr>
                        <a:t>CID</a:t>
                      </a:r>
                      <a:endParaRPr lang="ro-RO" sz="2400" dirty="0">
                        <a:effectLst/>
                      </a:endParaRPr>
                    </a:p>
                    <a:p>
                      <a:pPr marL="342900" lvl="0" indent="-342900">
                        <a:lnSpc>
                          <a:spcPct val="106000"/>
                        </a:lnSpc>
                        <a:buFont typeface="+mj-lt"/>
                        <a:buAutoNum type="alphaLcParenR"/>
                      </a:pPr>
                      <a:r>
                        <a:rPr lang="en-US" sz="2400" dirty="0" err="1">
                          <a:effectLst/>
                        </a:rPr>
                        <a:t>Hipertrofii</a:t>
                      </a:r>
                      <a:r>
                        <a:rPr lang="en-US" sz="2400" dirty="0">
                          <a:effectLst/>
                        </a:rPr>
                        <a:t> </a:t>
                      </a:r>
                      <a:r>
                        <a:rPr lang="en-US" sz="2400" dirty="0" err="1">
                          <a:effectLst/>
                        </a:rPr>
                        <a:t>gingivale</a:t>
                      </a:r>
                      <a:endParaRPr lang="ro-RO" sz="2400" dirty="0">
                        <a:effectLst/>
                      </a:endParaRPr>
                    </a:p>
                    <a:p>
                      <a:pPr marL="342900" lvl="0" indent="-342900">
                        <a:lnSpc>
                          <a:spcPct val="106000"/>
                        </a:lnSpc>
                        <a:buFont typeface="+mj-lt"/>
                        <a:buAutoNum type="alphaLcParenR"/>
                      </a:pPr>
                      <a:r>
                        <a:rPr lang="en-US" sz="2400" dirty="0" err="1">
                          <a:effectLst/>
                        </a:rPr>
                        <a:t>Hepato</a:t>
                      </a:r>
                      <a:r>
                        <a:rPr lang="en-US" sz="2400" dirty="0">
                          <a:effectLst/>
                        </a:rPr>
                        <a:t>/</a:t>
                      </a:r>
                      <a:r>
                        <a:rPr lang="en-US" sz="2400" dirty="0" err="1">
                          <a:effectLst/>
                        </a:rPr>
                        <a:t>splenomegalie</a:t>
                      </a:r>
                      <a:endParaRPr lang="ro-RO" sz="2400" dirty="0">
                        <a:effectLst/>
                      </a:endParaRPr>
                    </a:p>
                    <a:p>
                      <a:pPr marL="342900" lvl="0" indent="-342900">
                        <a:lnSpc>
                          <a:spcPct val="106000"/>
                        </a:lnSpc>
                        <a:spcAft>
                          <a:spcPts val="800"/>
                        </a:spcAft>
                        <a:buFont typeface="+mj-lt"/>
                        <a:buAutoNum type="alphaLcParenR"/>
                      </a:pPr>
                      <a:r>
                        <a:rPr lang="en-US" sz="2400" dirty="0">
                          <a:effectLst/>
                        </a:rPr>
                        <a:t>Anemia care </a:t>
                      </a:r>
                      <a:r>
                        <a:rPr lang="en-US" sz="2400" dirty="0" err="1">
                          <a:effectLst/>
                        </a:rPr>
                        <a:t>apare</a:t>
                      </a:r>
                      <a:r>
                        <a:rPr lang="en-US" sz="2400" dirty="0">
                          <a:effectLst/>
                        </a:rPr>
                        <a:t> </a:t>
                      </a:r>
                      <a:r>
                        <a:rPr lang="en-US" sz="2400" dirty="0" err="1">
                          <a:effectLst/>
                        </a:rPr>
                        <a:t>treptat</a:t>
                      </a:r>
                      <a:r>
                        <a:rPr lang="en-US" sz="2400" dirty="0">
                          <a:effectLst/>
                        </a:rPr>
                        <a:t> </a:t>
                      </a:r>
                      <a:r>
                        <a:rPr lang="en-US" sz="2400" dirty="0" err="1">
                          <a:effectLst/>
                        </a:rPr>
                        <a:t>si</a:t>
                      </a:r>
                      <a:endParaRPr lang="ro-RO" sz="2400" dirty="0">
                        <a:effectLst/>
                      </a:endParaRPr>
                    </a:p>
                    <a:p>
                      <a:pPr>
                        <a:lnSpc>
                          <a:spcPct val="115000"/>
                        </a:lnSpc>
                        <a:spcAft>
                          <a:spcPts val="1000"/>
                        </a:spcAft>
                      </a:pPr>
                      <a:r>
                        <a:rPr lang="en-US" sz="2400" dirty="0">
                          <a:effectLst/>
                        </a:rPr>
                        <a:t> care </a:t>
                      </a:r>
                      <a:r>
                        <a:rPr lang="en-US" sz="2400" dirty="0" err="1">
                          <a:effectLst/>
                        </a:rPr>
                        <a:t>evolueaza</a:t>
                      </a:r>
                      <a:r>
                        <a:rPr lang="en-US" sz="2400" dirty="0">
                          <a:effectLst/>
                        </a:rPr>
                        <a:t> </a:t>
                      </a:r>
                      <a:r>
                        <a:rPr lang="en-US" sz="2400" dirty="0" err="1">
                          <a:effectLst/>
                        </a:rPr>
                        <a:t>pana</a:t>
                      </a:r>
                      <a:r>
                        <a:rPr lang="en-US" sz="2400" dirty="0">
                          <a:effectLst/>
                        </a:rPr>
                        <a:t> la grad </a:t>
                      </a:r>
                      <a:r>
                        <a:rPr lang="ro-RO" sz="2400" dirty="0">
                          <a:effectLst/>
                        </a:rPr>
                        <a:t>sever</a:t>
                      </a:r>
                      <a:r>
                        <a:rPr lang="en-US" sz="2400" dirty="0">
                          <a:effectLst/>
                        </a:rPr>
                        <a:t>– </a:t>
                      </a:r>
                      <a:r>
                        <a:rPr lang="ro-RO" sz="2400" dirty="0">
                          <a:effectLst/>
                        </a:rPr>
                        <a:t>grav</a:t>
                      </a:r>
                    </a:p>
                    <a:p>
                      <a:pPr>
                        <a:lnSpc>
                          <a:spcPct val="115000"/>
                        </a:lnSpc>
                        <a:spcAft>
                          <a:spcPts val="1000"/>
                        </a:spcAft>
                      </a:pPr>
                      <a:r>
                        <a:rPr lang="en-US" sz="2400" dirty="0">
                          <a:effectLst/>
                        </a:rPr>
                        <a:t> </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a:effectLst/>
                        </a:rPr>
                        <a:t> </a:t>
                      </a:r>
                      <a:endParaRPr lang="ro-RO" sz="2400" dirty="0">
                        <a:effectLst/>
                      </a:endParaRPr>
                    </a:p>
                    <a:p>
                      <a:pPr>
                        <a:lnSpc>
                          <a:spcPct val="115000"/>
                        </a:lnSpc>
                        <a:spcAft>
                          <a:spcPts val="1000"/>
                        </a:spcAft>
                      </a:pPr>
                      <a:r>
                        <a:rPr lang="en-US" sz="2400" dirty="0" err="1">
                          <a:effectLst/>
                        </a:rPr>
                        <a:t>Leucemie</a:t>
                      </a:r>
                      <a:r>
                        <a:rPr lang="en-US" sz="2400" dirty="0">
                          <a:effectLst/>
                        </a:rPr>
                        <a:t> acuta</a:t>
                      </a:r>
                      <a:endParaRPr lang="ro-R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709546"/>
                  </a:ext>
                </a:extLst>
              </a:tr>
            </a:tbl>
          </a:graphicData>
        </a:graphic>
      </p:graphicFrame>
    </p:spTree>
    <p:extLst>
      <p:ext uri="{BB962C8B-B14F-4D97-AF65-F5344CB8AC3E}">
        <p14:creationId xmlns:p14="http://schemas.microsoft.com/office/powerpoint/2010/main" val="3900198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A32D2E-E114-43CF-91ED-7007586A39A5}"/>
              </a:ext>
            </a:extLst>
          </p:cNvPr>
          <p:cNvSpPr>
            <a:spLocks noGrp="1"/>
          </p:cNvSpPr>
          <p:nvPr>
            <p:ph type="title"/>
          </p:nvPr>
        </p:nvSpPr>
        <p:spPr/>
        <p:txBody>
          <a:bodyPr/>
          <a:lstStyle/>
          <a:p>
            <a:endParaRPr lang="ro-RO" dirty="0"/>
          </a:p>
        </p:txBody>
      </p:sp>
      <p:pic>
        <p:nvPicPr>
          <p:cNvPr id="5" name="Substituent conținut 4">
            <a:extLst>
              <a:ext uri="{FF2B5EF4-FFF2-40B4-BE49-F238E27FC236}">
                <a16:creationId xmlns:a16="http://schemas.microsoft.com/office/drawing/2014/main" id="{01C93CF9-171C-47F3-A578-C1EDCCBF9D43}"/>
              </a:ext>
            </a:extLst>
          </p:cNvPr>
          <p:cNvPicPr>
            <a:picLocks noGrp="1" noChangeAspect="1"/>
          </p:cNvPicPr>
          <p:nvPr>
            <p:ph idx="1"/>
          </p:nvPr>
        </p:nvPicPr>
        <p:blipFill>
          <a:blip r:embed="rId2"/>
          <a:stretch>
            <a:fillRect/>
          </a:stretch>
        </p:blipFill>
        <p:spPr>
          <a:xfrm>
            <a:off x="441619" y="276280"/>
            <a:ext cx="11106533" cy="6305440"/>
          </a:xfrm>
        </p:spPr>
      </p:pic>
    </p:spTree>
    <p:extLst>
      <p:ext uri="{BB962C8B-B14F-4D97-AF65-F5344CB8AC3E}">
        <p14:creationId xmlns:p14="http://schemas.microsoft.com/office/powerpoint/2010/main" val="260752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50C9D9-C998-4EAD-9380-B649B96F31AF}"/>
              </a:ext>
            </a:extLst>
          </p:cNvPr>
          <p:cNvSpPr>
            <a:spLocks noGrp="1"/>
          </p:cNvSpPr>
          <p:nvPr>
            <p:ph type="title"/>
          </p:nvPr>
        </p:nvSpPr>
        <p:spPr/>
        <p:txBody>
          <a:bodyPr/>
          <a:lstStyle/>
          <a:p>
            <a:endParaRPr lang="ro-RO"/>
          </a:p>
        </p:txBody>
      </p:sp>
      <p:pic>
        <p:nvPicPr>
          <p:cNvPr id="5" name="Substituent conținut 4">
            <a:extLst>
              <a:ext uri="{FF2B5EF4-FFF2-40B4-BE49-F238E27FC236}">
                <a16:creationId xmlns:a16="http://schemas.microsoft.com/office/drawing/2014/main" id="{CE0167CB-A9EB-412D-B4E2-104899803D91}"/>
              </a:ext>
            </a:extLst>
          </p:cNvPr>
          <p:cNvPicPr>
            <a:picLocks noGrp="1" noChangeAspect="1"/>
          </p:cNvPicPr>
          <p:nvPr>
            <p:ph idx="1"/>
          </p:nvPr>
        </p:nvPicPr>
        <p:blipFill>
          <a:blip r:embed="rId2"/>
          <a:stretch>
            <a:fillRect/>
          </a:stretch>
        </p:blipFill>
        <p:spPr>
          <a:xfrm>
            <a:off x="0" y="0"/>
            <a:ext cx="11427875" cy="6653633"/>
          </a:xfrm>
        </p:spPr>
      </p:pic>
    </p:spTree>
    <p:extLst>
      <p:ext uri="{BB962C8B-B14F-4D97-AF65-F5344CB8AC3E}">
        <p14:creationId xmlns:p14="http://schemas.microsoft.com/office/powerpoint/2010/main" val="1206556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600D3D8-FB0E-41DE-A9CA-AE035E5E7E82}"/>
              </a:ext>
            </a:extLst>
          </p:cNvPr>
          <p:cNvSpPr>
            <a:spLocks noGrp="1"/>
          </p:cNvSpPr>
          <p:nvPr>
            <p:ph type="title"/>
          </p:nvPr>
        </p:nvSpPr>
        <p:spPr/>
        <p:txBody>
          <a:bodyPr/>
          <a:lstStyle/>
          <a:p>
            <a:endParaRPr lang="ro-RO"/>
          </a:p>
        </p:txBody>
      </p:sp>
      <p:pic>
        <p:nvPicPr>
          <p:cNvPr id="5" name="Substituent conținut 4">
            <a:extLst>
              <a:ext uri="{FF2B5EF4-FFF2-40B4-BE49-F238E27FC236}">
                <a16:creationId xmlns:a16="http://schemas.microsoft.com/office/drawing/2014/main" id="{34BCADA7-7AF4-4E06-8421-AB3DCEEA5FB8}"/>
              </a:ext>
            </a:extLst>
          </p:cNvPr>
          <p:cNvPicPr>
            <a:picLocks noGrp="1" noChangeAspect="1"/>
          </p:cNvPicPr>
          <p:nvPr>
            <p:ph idx="1"/>
          </p:nvPr>
        </p:nvPicPr>
        <p:blipFill>
          <a:blip r:embed="rId2"/>
          <a:stretch>
            <a:fillRect/>
          </a:stretch>
        </p:blipFill>
        <p:spPr>
          <a:xfrm>
            <a:off x="754433" y="280884"/>
            <a:ext cx="10683133" cy="6211987"/>
          </a:xfrm>
        </p:spPr>
      </p:pic>
    </p:spTree>
    <p:extLst>
      <p:ext uri="{BB962C8B-B14F-4D97-AF65-F5344CB8AC3E}">
        <p14:creationId xmlns:p14="http://schemas.microsoft.com/office/powerpoint/2010/main" val="3793291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547E7FF-9DEE-4F4C-9E69-7070EC4FD37B}"/>
              </a:ext>
            </a:extLst>
          </p:cNvPr>
          <p:cNvSpPr>
            <a:spLocks noGrp="1"/>
          </p:cNvSpPr>
          <p:nvPr>
            <p:ph type="title"/>
          </p:nvPr>
        </p:nvSpPr>
        <p:spPr/>
        <p:txBody>
          <a:bodyPr/>
          <a:lstStyle/>
          <a:p>
            <a:endParaRPr lang="ro-RO" dirty="0"/>
          </a:p>
        </p:txBody>
      </p:sp>
      <p:pic>
        <p:nvPicPr>
          <p:cNvPr id="3074" name="Picture 2" descr="Table 1 from Cytogenetics and molecular genetics of acute lymphoblastic  leukemia. | Semantic Scholar">
            <a:extLst>
              <a:ext uri="{FF2B5EF4-FFF2-40B4-BE49-F238E27FC236}">
                <a16:creationId xmlns:a16="http://schemas.microsoft.com/office/drawing/2014/main" id="{045DF5D0-EA14-480F-A335-2808E7AF32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730" y="255793"/>
            <a:ext cx="10401067" cy="634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33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1937</Words>
  <Application>Microsoft Office PowerPoint</Application>
  <PresentationFormat>Ecran lat</PresentationFormat>
  <Paragraphs>252</Paragraphs>
  <Slides>56</Slides>
  <Notes>19</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56</vt:i4>
      </vt:variant>
    </vt:vector>
  </HeadingPairs>
  <TitlesOfParts>
    <vt:vector size="66" baseType="lpstr">
      <vt:lpstr>Arial</vt:lpstr>
      <vt:lpstr>Calibri</vt:lpstr>
      <vt:lpstr>Calibri Light</vt:lpstr>
      <vt:lpstr>Comic Sans MS</vt:lpstr>
      <vt:lpstr>Droid Serif</vt:lpstr>
      <vt:lpstr>Tahoma</vt:lpstr>
      <vt:lpstr>Times New Roman</vt:lpstr>
      <vt:lpstr>Times New Roman CE</vt:lpstr>
      <vt:lpstr>Wingdings</vt:lpstr>
      <vt:lpstr>Office Theme</vt:lpstr>
      <vt:lpstr>Practical work no.4</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Epidemiology and Aetiology</vt:lpstr>
      <vt:lpstr>Acute Leukemias Criteria</vt:lpstr>
      <vt:lpstr>French-American-British (FAB) Classification Of Acute Myelocytic Leukemia  </vt:lpstr>
      <vt:lpstr>Prezentare PowerPoint</vt:lpstr>
      <vt:lpstr>Prezentare PowerPoint</vt:lpstr>
      <vt:lpstr>FAB (French-American-British) classification of Acute Lymphocytic Leukemia:  </vt:lpstr>
      <vt:lpstr>CLINICAL APPEARANCE OF ACUTE LEUKAEMIAS</vt:lpstr>
      <vt:lpstr>Symptoms, specific to certain leukaemias</vt:lpstr>
      <vt:lpstr>Clinical Features</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Cytochemistry</vt:lpstr>
      <vt:lpstr>Immunophenotyping</vt:lpstr>
      <vt:lpstr>Cytogenetics</vt:lpstr>
      <vt:lpstr>Prezentare PowerPoint</vt:lpstr>
      <vt:lpstr>Clinical Management</vt:lpstr>
      <vt:lpstr> Supportive care  </vt:lpstr>
      <vt:lpstr>Treatment</vt:lpstr>
      <vt:lpstr>Prezentare PowerPoint</vt:lpstr>
      <vt:lpstr>Prezentare PowerPoint</vt:lpstr>
      <vt:lpstr>AML and prognostic factors</vt:lpstr>
      <vt:lpstr>Prognosis Of The ALL and AML:</vt:lpstr>
      <vt:lpstr>CLINICAL CASES</vt:lpstr>
      <vt:lpstr>Which is the most likely diagnosis? Why?  </vt:lpstr>
      <vt:lpstr>A 16 year old girl  Extreme pallor gum bleeds, Purpura,With Lymphadenopathy and Hepatosplenomegaly</vt:lpstr>
      <vt:lpstr>During a sunny spring weekend, patient would go outside to play, only to return minutes later exhausted, flopping herself onto the sofa to rest. </vt:lpstr>
      <vt:lpstr>Only a week later, the patient was ill again, with a fever, severe headache, and extreme lethargy. Her parents decided to take her to a pediatrician who recommended for them to see an oncologist.  </vt:lpstr>
      <vt:lpstr>After the oncologist performed a bone marrow aspiration, he realized that the patient had acute lymphoblastic leukemia, early pre-B cell. </vt:lpstr>
      <vt:lpstr>The white blood cell count in her peripheral blood was about 550,000.   Her bone marrow was packed with leukemia blasts.  </vt:lpstr>
      <vt:lpstr>The next thing that occurred was a procedure called leukopheresis.  This procedure lasted 4 hours and cut white blood cell (WBC) count in half--to about 250,000.  </vt:lpstr>
      <vt:lpstr>She was administered chemotherapy immediately following the leukopheresis procedure.   The next day chemo had produced an effect as well: The WBC -125,000. </vt:lpstr>
      <vt:lpstr>At day 29 of the induction protocol the patient was declared to be in complete remission.  </vt:lpstr>
      <vt:lpstr>Step two -consolidation  therapy.   This entailed multiple combinations of drugs administered on a rotational basis (on various weeks) for the next six months. </vt:lpstr>
      <vt:lpstr>For instance, she would receive an infusion of methotrexate for a couple of days and then take 6-MP by mouth for a week.    Another cycle included VM-26 (Teniposide) and Ara-C.  </vt:lpstr>
      <vt:lpstr>Exactly 5 months since her diagnosis, and 16 weeks of remission…  the patient has relapsed. Her white count is 27,000.  </vt:lpstr>
      <vt:lpstr>The Consolidation protocol had been dropped and replaced with a new induction protocol.   After the bone marrow aspiration to determine the extent of the leukemia relapse, she was given doxirubicin, vincristine and L-asparaginase.  </vt:lpstr>
      <vt:lpstr>The patient proceeds directly to the final 30 days of the chemotherapy--the bone marrow transplant.    BMT patients are in a delicate condition following discharge </vt:lpstr>
      <vt:lpstr>   9 weeks after BMT the patient had relapsed. Her white count was 47,000.  Supportive therapy was required. The patient died due to infectious complications. </vt:lpstr>
      <vt:lpstr>Caz clinic nr 2</vt:lpstr>
      <vt:lpstr>Caz clinic nr 3</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work no.4</dc:title>
  <dc:creator>patrascuanamarya1@gmail.com</dc:creator>
  <cp:lastModifiedBy>patrascuanamarya1@gmail.com</cp:lastModifiedBy>
  <cp:revision>9</cp:revision>
  <dcterms:created xsi:type="dcterms:W3CDTF">2020-10-25T17:43:42Z</dcterms:created>
  <dcterms:modified xsi:type="dcterms:W3CDTF">2020-10-27T11:52:53Z</dcterms:modified>
</cp:coreProperties>
</file>