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52" r:id="rId3"/>
    <p:sldId id="326" r:id="rId4"/>
    <p:sldId id="267" r:id="rId5"/>
    <p:sldId id="337" r:id="rId6"/>
    <p:sldId id="257" r:id="rId7"/>
    <p:sldId id="311" r:id="rId8"/>
    <p:sldId id="327" r:id="rId9"/>
    <p:sldId id="262" r:id="rId10"/>
    <p:sldId id="263" r:id="rId11"/>
    <p:sldId id="336" r:id="rId12"/>
    <p:sldId id="298" r:id="rId13"/>
    <p:sldId id="265" r:id="rId14"/>
    <p:sldId id="268" r:id="rId15"/>
    <p:sldId id="264" r:id="rId16"/>
    <p:sldId id="286" r:id="rId17"/>
    <p:sldId id="269" r:id="rId18"/>
    <p:sldId id="270" r:id="rId19"/>
    <p:sldId id="299" r:id="rId20"/>
    <p:sldId id="303" r:id="rId21"/>
    <p:sldId id="291" r:id="rId22"/>
    <p:sldId id="292" r:id="rId23"/>
    <p:sldId id="294" r:id="rId24"/>
    <p:sldId id="285" r:id="rId25"/>
    <p:sldId id="308" r:id="rId26"/>
    <p:sldId id="281" r:id="rId27"/>
    <p:sldId id="282" r:id="rId28"/>
    <p:sldId id="283" r:id="rId29"/>
    <p:sldId id="284" r:id="rId30"/>
    <p:sldId id="328" r:id="rId31"/>
    <p:sldId id="329" r:id="rId32"/>
    <p:sldId id="332" r:id="rId33"/>
    <p:sldId id="338" r:id="rId34"/>
    <p:sldId id="333" r:id="rId35"/>
    <p:sldId id="334" r:id="rId36"/>
    <p:sldId id="339" r:id="rId37"/>
    <p:sldId id="335" r:id="rId38"/>
    <p:sldId id="340" r:id="rId39"/>
    <p:sldId id="341" r:id="rId40"/>
    <p:sldId id="342" r:id="rId41"/>
    <p:sldId id="343" r:id="rId42"/>
    <p:sldId id="344" r:id="rId43"/>
    <p:sldId id="345" r:id="rId44"/>
    <p:sldId id="346" r:id="rId45"/>
    <p:sldId id="347" r:id="rId46"/>
    <p:sldId id="348" r:id="rId47"/>
    <p:sldId id="349" r:id="rId48"/>
    <p:sldId id="35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7848A-EDA8-4C68-B386-4FE63F376989}" type="datetimeFigureOut">
              <a:rPr lang="en-US" smtClean="0"/>
              <a:pPr/>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C33B0-087E-4043-A9FC-BB335883EA9E}" type="slidenum">
              <a:rPr lang="en-US" smtClean="0"/>
              <a:pPr/>
              <a:t>‹#›</a:t>
            </a:fld>
            <a:endParaRPr lang="en-US"/>
          </a:p>
        </p:txBody>
      </p:sp>
    </p:spTree>
    <p:extLst>
      <p:ext uri="{BB962C8B-B14F-4D97-AF65-F5344CB8AC3E}">
        <p14:creationId xmlns:p14="http://schemas.microsoft.com/office/powerpoint/2010/main" xmlns="" val="257613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Sa </a:t>
            </a:r>
            <a:r>
              <a:rPr lang="ro-RO" dirty="0" err="1"/>
              <a:t>il</a:t>
            </a:r>
            <a:r>
              <a:rPr lang="ro-RO" dirty="0"/>
              <a:t> rezolve ei</a:t>
            </a:r>
          </a:p>
        </p:txBody>
      </p:sp>
      <p:sp>
        <p:nvSpPr>
          <p:cNvPr id="4" name="Substituent număr diapozitiv 3"/>
          <p:cNvSpPr>
            <a:spLocks noGrp="1"/>
          </p:cNvSpPr>
          <p:nvPr>
            <p:ph type="sldNum" sz="quarter" idx="5"/>
          </p:nvPr>
        </p:nvSpPr>
        <p:spPr/>
        <p:txBody>
          <a:bodyPr/>
          <a:lstStyle/>
          <a:p>
            <a:fld id="{DBD5AFE4-D796-4FF1-AB65-DDC0179AC319}" type="slidenum">
              <a:rPr lang="en-US" smtClean="0"/>
              <a:pPr/>
              <a:t>2</a:t>
            </a:fld>
            <a:endParaRPr lang="en-US"/>
          </a:p>
        </p:txBody>
      </p:sp>
    </p:spTree>
    <p:extLst>
      <p:ext uri="{BB962C8B-B14F-4D97-AF65-F5344CB8AC3E}">
        <p14:creationId xmlns="" xmlns:p14="http://schemas.microsoft.com/office/powerpoint/2010/main" val="358130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470BF0-6416-45CB-A941-91D2844F6843}" type="slidenum">
              <a:rPr lang="en-US" smtClean="0"/>
              <a:pPr eaLnBrk="1" hangingPunct="1"/>
              <a:t>20</a:t>
            </a:fld>
            <a:endParaRPr lang="en-US"/>
          </a:p>
        </p:txBody>
      </p:sp>
      <p:sp>
        <p:nvSpPr>
          <p:cNvPr id="63491" name="Rectangle 2"/>
          <p:cNvSpPr>
            <a:spLocks noChangeArrowheads="1"/>
          </p:cNvSpPr>
          <p:nvPr/>
        </p:nvSpPr>
        <p:spPr bwMode="auto">
          <a:xfrm>
            <a:off x="400050" y="8304213"/>
            <a:ext cx="2719388"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421" tIns="46709" rIns="93421" bIns="46709" anchor="b">
            <a:spAutoFit/>
          </a:bodyPr>
          <a:lstStyle/>
          <a:p>
            <a:pPr defTabSz="935038"/>
            <a:r>
              <a:rPr lang="en-US" sz="1000"/>
              <a:t>1. Rai KR, et al</a:t>
            </a:r>
            <a:r>
              <a:rPr lang="en-US" sz="1000" i="1"/>
              <a:t>. Blood</a:t>
            </a:r>
            <a:r>
              <a:rPr lang="en-US" sz="1000"/>
              <a:t>. 1975;46:219-234. </a:t>
            </a:r>
          </a:p>
          <a:p>
            <a:pPr defTabSz="935038"/>
            <a:r>
              <a:rPr lang="en-US" sz="1000"/>
              <a:t>2. Binet JL, et al. </a:t>
            </a:r>
            <a:r>
              <a:rPr lang="en-US" sz="1000" i="1"/>
              <a:t>Cancer.</a:t>
            </a:r>
            <a:r>
              <a:rPr lang="en-US" sz="1000"/>
              <a:t> 1981;48:198-206.  </a:t>
            </a:r>
          </a:p>
          <a:p>
            <a:pPr defTabSz="935038"/>
            <a:r>
              <a:rPr lang="en-US" sz="1000"/>
              <a:t>3. Binet JL, et al. </a:t>
            </a:r>
            <a:r>
              <a:rPr lang="en-US" sz="1000" i="1"/>
              <a:t>Cancer.</a:t>
            </a:r>
            <a:r>
              <a:rPr lang="en-US" sz="1000"/>
              <a:t> 1977;40:855-864.</a:t>
            </a:r>
          </a:p>
        </p:txBody>
      </p:sp>
      <p:sp>
        <p:nvSpPr>
          <p:cNvPr id="63492" name="Rectangle 3"/>
          <p:cNvSpPr>
            <a:spLocks noGrp="1" noRot="1" noChangeAspect="1" noChangeArrowheads="1" noTextEdit="1"/>
          </p:cNvSpPr>
          <p:nvPr>
            <p:ph type="sldImg"/>
          </p:nvPr>
        </p:nvSpPr>
        <p:spPr>
          <a:xfrm>
            <a:off x="381000" y="228600"/>
            <a:ext cx="6096000" cy="4572000"/>
          </a:xfrm>
          <a:ln/>
        </p:spPr>
      </p:sp>
      <p:sp>
        <p:nvSpPr>
          <p:cNvPr id="63493"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The clinical staging of CLL is usually done according to the staging of </a:t>
            </a:r>
            <a:r>
              <a:rPr lang="en-US" dirty="0" err="1">
                <a:latin typeface="Arial" pitchFamily="34" charset="0"/>
              </a:rPr>
              <a:t>Rai</a:t>
            </a:r>
            <a:r>
              <a:rPr lang="en-US" dirty="0">
                <a:latin typeface="Arial" pitchFamily="34" charset="0"/>
              </a:rPr>
              <a:t> or </a:t>
            </a:r>
            <a:r>
              <a:rPr lang="en-US" dirty="0" err="1">
                <a:latin typeface="Arial" pitchFamily="34" charset="0"/>
              </a:rPr>
              <a:t>Binet</a:t>
            </a:r>
            <a:r>
              <a:rPr lang="en-US" dirty="0">
                <a:latin typeface="Arial" pitchFamily="34" charset="0"/>
              </a:rPr>
              <a:t>. The </a:t>
            </a:r>
            <a:r>
              <a:rPr lang="en-US" dirty="0" err="1">
                <a:latin typeface="Arial" pitchFamily="34" charset="0"/>
              </a:rPr>
              <a:t>Rai</a:t>
            </a:r>
            <a:r>
              <a:rPr lang="en-US" dirty="0">
                <a:latin typeface="Arial" pitchFamily="34" charset="0"/>
              </a:rPr>
              <a:t> system is more common in the US, whereas the </a:t>
            </a:r>
            <a:r>
              <a:rPr lang="en-US" dirty="0" err="1">
                <a:latin typeface="Arial" pitchFamily="34" charset="0"/>
              </a:rPr>
              <a:t>Binet</a:t>
            </a:r>
            <a:r>
              <a:rPr lang="en-US" dirty="0">
                <a:latin typeface="Arial" pitchFamily="34" charset="0"/>
              </a:rPr>
              <a:t> system is prevalent in Europe.  </a:t>
            </a:r>
          </a:p>
          <a:p>
            <a:pPr eaLnBrk="1" hangingPunct="1"/>
            <a:r>
              <a:rPr lang="en-US" dirty="0">
                <a:latin typeface="Arial" pitchFamily="34" charset="0"/>
              </a:rPr>
              <a:t>Both systems classify the disease stages according to platelet count, hemoglobin count, and the size of lymph nodes, spleen, and liver.  </a:t>
            </a:r>
          </a:p>
          <a:p>
            <a:pPr eaLnBrk="1" hangingPunct="1"/>
            <a:r>
              <a:rPr lang="en-US" dirty="0">
                <a:latin typeface="Arial" pitchFamily="34" charset="0"/>
              </a:rPr>
              <a:t>The original </a:t>
            </a:r>
            <a:r>
              <a:rPr lang="en-US" dirty="0" err="1">
                <a:latin typeface="Arial" pitchFamily="34" charset="0"/>
              </a:rPr>
              <a:t>Rai</a:t>
            </a:r>
            <a:r>
              <a:rPr lang="en-US" dirty="0">
                <a:latin typeface="Arial" pitchFamily="34" charset="0"/>
              </a:rPr>
              <a:t> staging system included 5 stages of disease progression. However, it was modified by </a:t>
            </a:r>
            <a:r>
              <a:rPr lang="en-US" dirty="0" err="1">
                <a:latin typeface="Arial" pitchFamily="34" charset="0"/>
              </a:rPr>
              <a:t>Rai</a:t>
            </a:r>
            <a:r>
              <a:rPr lang="en-US" dirty="0">
                <a:latin typeface="Arial" pitchFamily="34" charset="0"/>
              </a:rPr>
              <a:t> into 3 categories: Low risk (</a:t>
            </a:r>
            <a:r>
              <a:rPr lang="en-US" dirty="0" err="1">
                <a:latin typeface="Arial" pitchFamily="34" charset="0"/>
              </a:rPr>
              <a:t>Rai</a:t>
            </a:r>
            <a:r>
              <a:rPr lang="en-US" dirty="0">
                <a:latin typeface="Arial" pitchFamily="34" charset="0"/>
              </a:rPr>
              <a:t> stage 0), Intermediate risk (</a:t>
            </a:r>
            <a:r>
              <a:rPr lang="en-US" dirty="0" err="1">
                <a:latin typeface="Arial" pitchFamily="34" charset="0"/>
              </a:rPr>
              <a:t>Rai</a:t>
            </a:r>
            <a:r>
              <a:rPr lang="en-US" dirty="0">
                <a:latin typeface="Arial" pitchFamily="34" charset="0"/>
              </a:rPr>
              <a:t> stages I and II), and High risk (</a:t>
            </a:r>
            <a:r>
              <a:rPr lang="en-US" dirty="0" err="1">
                <a:latin typeface="Arial" pitchFamily="34" charset="0"/>
              </a:rPr>
              <a:t>Rai</a:t>
            </a:r>
            <a:r>
              <a:rPr lang="en-US" dirty="0">
                <a:latin typeface="Arial" pitchFamily="34" charset="0"/>
              </a:rPr>
              <a:t> stages III and IV). This revision is the preferred version according to the modified NCI guidelines. </a:t>
            </a:r>
          </a:p>
          <a:p>
            <a:pPr eaLnBrk="1" hangingPunct="1"/>
            <a:r>
              <a:rPr lang="en-US" dirty="0">
                <a:latin typeface="Arial" pitchFamily="34" charset="0"/>
              </a:rPr>
              <a:t>The predictive nature of both systems is limited by the wide-ranging nature of the clinical course of CLL, which can be unpredictable at the early stage of the disease.</a:t>
            </a:r>
          </a:p>
          <a:p>
            <a:pPr eaLnBrk="1" hangingPunct="1"/>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8EE804-F336-45FA-A712-711FBC795B4F}" type="slidenum">
              <a:rPr lang="en-US" smtClean="0"/>
              <a:pPr eaLnBrk="1" hangingPunct="1"/>
              <a:t>25</a:t>
            </a:fld>
            <a:endParaRPr lang="en-US"/>
          </a:p>
        </p:txBody>
      </p:sp>
      <p:sp>
        <p:nvSpPr>
          <p:cNvPr id="72707" name="Rectangle 17"/>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ART General SLIDES\NCI Slides\CP 11123 Slides\CP 11123 CLLSlideKit G22</a:t>
            </a:r>
          </a:p>
        </p:txBody>
      </p:sp>
      <p:sp>
        <p:nvSpPr>
          <p:cNvPr id="72708" name="Rectangle 18"/>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34902A-3914-4DB9-B12C-20D42386D9D7}" type="datetime8">
              <a:rPr lang="en-US" smtClean="0"/>
              <a:pPr eaLnBrk="1" hangingPunct="1"/>
              <a:t>11/9/2020 10:42 AM</a:t>
            </a:fld>
            <a:endParaRPr lang="en-US"/>
          </a:p>
        </p:txBody>
      </p:sp>
      <p:sp>
        <p:nvSpPr>
          <p:cNvPr id="72709" name="Rectangle 8"/>
          <p:cNvSpPr>
            <a:spLocks noGrp="1" noRot="1" noChangeAspect="1" noChangeArrowheads="1" noTextEdit="1"/>
          </p:cNvSpPr>
          <p:nvPr>
            <p:ph type="sldImg"/>
          </p:nvPr>
        </p:nvSpPr>
        <p:spPr>
          <a:ln/>
        </p:spPr>
      </p:sp>
      <p:sp>
        <p:nvSpPr>
          <p:cNvPr id="72710" name="Rectangle 9"/>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sz="1300" dirty="0">
                <a:latin typeface="Arial" pitchFamily="34" charset="0"/>
              </a:rPr>
              <a:t>When to begin therapy remains one of the most challenging issues confronting physicians who care for patients with CLL. Outside of clinical trials, the therapeutic goal for most patients with CLL who require treatment has been palliation of symptoms. The suggested guidelines for initiation of therapy from the NCI consensus panel on CLL are summarized on this slide. </a:t>
            </a:r>
          </a:p>
          <a:p>
            <a:pPr eaLnBrk="1" hangingPunct="1">
              <a:spcBef>
                <a:spcPct val="50000"/>
              </a:spcBef>
            </a:pPr>
            <a:r>
              <a:rPr lang="en-US" sz="1300" dirty="0">
                <a:latin typeface="Arial" pitchFamily="34" charset="0"/>
              </a:rPr>
              <a:t>Initiation of therapy must be individualized according to each patient’s clinical status and comorbid conditions. Although constitutional symptoms alone may be an indicator of when to begin therapy, it is important to search for other causes of weight loss or fever. </a:t>
            </a:r>
            <a:r>
              <a:rPr lang="en-US" sz="1300" dirty="0" err="1">
                <a:latin typeface="Arial" pitchFamily="34" charset="0"/>
              </a:rPr>
              <a:t>Cytopenia</a:t>
            </a:r>
            <a:r>
              <a:rPr lang="en-US" sz="1300" dirty="0">
                <a:latin typeface="Arial" pitchFamily="34" charset="0"/>
              </a:rPr>
              <a:t> may be caused by autoantibodies in addition to marrow impairment.</a:t>
            </a:r>
          </a:p>
        </p:txBody>
      </p:sp>
      <p:sp>
        <p:nvSpPr>
          <p:cNvPr id="72711" name="Rectangle 5"/>
          <p:cNvSpPr>
            <a:spLocks noChangeArrowheads="1"/>
          </p:cNvSpPr>
          <p:nvPr/>
        </p:nvSpPr>
        <p:spPr bwMode="auto">
          <a:xfrm>
            <a:off x="596900" y="8574088"/>
            <a:ext cx="61102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p>
            <a:pPr defTabSz="896938">
              <a:lnSpc>
                <a:spcPct val="90000"/>
              </a:lnSpc>
              <a:spcBef>
                <a:spcPct val="30000"/>
              </a:spcBef>
              <a:buSzPct val="140000"/>
            </a:pPr>
            <a:r>
              <a:rPr lang="en-US" sz="800"/>
              <a:t>Cheson et al. </a:t>
            </a:r>
            <a:r>
              <a:rPr lang="en-US" sz="800" i="1"/>
              <a:t>Blood</a:t>
            </a:r>
            <a:r>
              <a:rPr lang="en-US" sz="800"/>
              <a:t>. 1996;87:4990-4997.</a:t>
            </a:r>
          </a:p>
        </p:txBody>
      </p:sp>
      <p:sp>
        <p:nvSpPr>
          <p:cNvPr id="72712" name="Text Box 10"/>
          <p:cNvSpPr txBox="1">
            <a:spLocks noChangeArrowheads="1"/>
          </p:cNvSpPr>
          <p:nvPr/>
        </p:nvSpPr>
        <p:spPr bwMode="auto">
          <a:xfrm>
            <a:off x="517525" y="307975"/>
            <a:ext cx="598963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lvl1pPr defTabSz="882650" eaLnBrk="0" hangingPunct="0">
              <a:defRPr>
                <a:solidFill>
                  <a:schemeClr val="tx1"/>
                </a:solidFill>
                <a:latin typeface="Arial" pitchFamily="34" charset="0"/>
                <a:cs typeface="Arial" pitchFamily="34" charset="0"/>
              </a:defRPr>
            </a:lvl1pPr>
            <a:lvl2pPr marL="742950" indent="-285750" defTabSz="882650" eaLnBrk="0" hangingPunct="0">
              <a:defRPr>
                <a:solidFill>
                  <a:schemeClr val="tx1"/>
                </a:solidFill>
                <a:latin typeface="Arial" pitchFamily="34" charset="0"/>
                <a:cs typeface="Arial" pitchFamily="34" charset="0"/>
              </a:defRPr>
            </a:lvl2pPr>
            <a:lvl3pPr marL="1143000" indent="-228600" defTabSz="882650" eaLnBrk="0" hangingPunct="0">
              <a:defRPr>
                <a:solidFill>
                  <a:schemeClr val="tx1"/>
                </a:solidFill>
                <a:latin typeface="Arial" pitchFamily="34" charset="0"/>
                <a:cs typeface="Arial" pitchFamily="34" charset="0"/>
              </a:defRPr>
            </a:lvl3pPr>
            <a:lvl4pPr marL="1600200" indent="-228600" defTabSz="882650" eaLnBrk="0" hangingPunct="0">
              <a:defRPr>
                <a:solidFill>
                  <a:schemeClr val="tx1"/>
                </a:solidFill>
                <a:latin typeface="Arial" pitchFamily="34" charset="0"/>
                <a:cs typeface="Arial" pitchFamily="34" charset="0"/>
              </a:defRPr>
            </a:lvl4pPr>
            <a:lvl5pPr marL="2057400" indent="-228600" defTabSz="882650" eaLnBrk="0" hangingPunct="0">
              <a:defRPr>
                <a:solidFill>
                  <a:schemeClr val="tx1"/>
                </a:solidFill>
                <a:latin typeface="Arial" pitchFamily="34" charset="0"/>
                <a:cs typeface="Arial" pitchFamily="34" charset="0"/>
              </a:defRPr>
            </a:lvl5pPr>
            <a:lvl6pPr marL="2514600" indent="-228600" defTabSz="8826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826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826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826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NCI-WG: Indications to Initiate Treatment for CLL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A, Chronic lymphocytic leukemia (CLL). Note the mature, clumped chromatin and smooth nuclear contours of the CLL cells (circle) and smudge cells in the background (arrows). B, Acute lymphoblastic leukemia (ALL). Note the finely dispersed chromatin in the leukemic blast cells (circle). Note that smudge cells are not specific for CLL and can also be seen in ALL (arrow).</a:t>
            </a:r>
          </a:p>
          <a:p>
            <a:pPr algn="l"/>
            <a:r>
              <a:rPr lang="en-US" b="1" i="0" dirty="0">
                <a:solidFill>
                  <a:srgbClr val="985735"/>
                </a:solidFill>
                <a:effectLst/>
                <a:latin typeface="arial" panose="020B0604020202020204" pitchFamily="34" charset="0"/>
              </a:rPr>
              <a:t>Images in this article</a:t>
            </a:r>
          </a:p>
          <a:p>
            <a:endParaRPr lang="ro-RO" dirty="0"/>
          </a:p>
          <a:p>
            <a:endParaRPr lang="ro-RO" dirty="0"/>
          </a:p>
        </p:txBody>
      </p:sp>
      <p:sp>
        <p:nvSpPr>
          <p:cNvPr id="4" name="Substituent număr diapozitiv 3"/>
          <p:cNvSpPr>
            <a:spLocks noGrp="1"/>
          </p:cNvSpPr>
          <p:nvPr>
            <p:ph type="sldNum" sz="quarter" idx="5"/>
          </p:nvPr>
        </p:nvSpPr>
        <p:spPr/>
        <p:txBody>
          <a:bodyPr/>
          <a:lstStyle/>
          <a:p>
            <a:fld id="{1A8C33B0-087E-4043-A9FC-BB335883EA9E}" type="slidenum">
              <a:rPr lang="en-US" smtClean="0"/>
              <a:pPr/>
              <a:t>34</a:t>
            </a:fld>
            <a:endParaRPr lang="en-US"/>
          </a:p>
        </p:txBody>
      </p:sp>
    </p:spTree>
    <p:extLst>
      <p:ext uri="{BB962C8B-B14F-4D97-AF65-F5344CB8AC3E}">
        <p14:creationId xmlns:p14="http://schemas.microsoft.com/office/powerpoint/2010/main" xmlns="" val="152153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1A8C33B0-087E-4043-A9FC-BB335883EA9E}" type="slidenum">
              <a:rPr lang="en-US" smtClean="0"/>
              <a:pPr/>
              <a:t>37</a:t>
            </a:fld>
            <a:endParaRPr lang="en-US"/>
          </a:p>
        </p:txBody>
      </p:sp>
    </p:spTree>
    <p:extLst>
      <p:ext uri="{BB962C8B-B14F-4D97-AF65-F5344CB8AC3E}">
        <p14:creationId xmlns:p14="http://schemas.microsoft.com/office/powerpoint/2010/main" xmlns="" val="225707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37E036-A52C-4A4E-A80F-AC69200B5492}"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58897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7E036-A52C-4A4E-A80F-AC69200B5492}"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7677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7E036-A52C-4A4E-A80F-AC69200B5492}"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381251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469900"/>
            <a:ext cx="8542337" cy="762000"/>
          </a:xfrm>
        </p:spPr>
        <p:txBody>
          <a:bodyPr/>
          <a:lstStyle/>
          <a:p>
            <a:r>
              <a:rPr lang="en-US"/>
              <a:t>Click to edit Master title style</a:t>
            </a:r>
          </a:p>
        </p:txBody>
      </p:sp>
      <p:sp>
        <p:nvSpPr>
          <p:cNvPr id="3" name="Table Placeholder 2"/>
          <p:cNvSpPr>
            <a:spLocks noGrp="1"/>
          </p:cNvSpPr>
          <p:nvPr>
            <p:ph type="tbl" idx="1"/>
          </p:nvPr>
        </p:nvSpPr>
        <p:spPr>
          <a:xfrm>
            <a:off x="601663" y="1447800"/>
            <a:ext cx="8153400" cy="4648200"/>
          </a:xfrm>
        </p:spPr>
        <p:txBody>
          <a:bodyPr/>
          <a:lstStyle/>
          <a:p>
            <a:pPr lvl="0"/>
            <a:endParaRPr lang="en-US" noProof="0"/>
          </a:p>
        </p:txBody>
      </p:sp>
    </p:spTree>
    <p:extLst>
      <p:ext uri="{BB962C8B-B14F-4D97-AF65-F5344CB8AC3E}">
        <p14:creationId xmlns:p14="http://schemas.microsoft.com/office/powerpoint/2010/main" xmlns="" val="402284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7E036-A52C-4A4E-A80F-AC69200B5492}"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99579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7E036-A52C-4A4E-A80F-AC69200B5492}"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375848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7E036-A52C-4A4E-A80F-AC69200B5492}"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207460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7E036-A52C-4A4E-A80F-AC69200B5492}"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129590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7E036-A52C-4A4E-A80F-AC69200B5492}"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67021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7E036-A52C-4A4E-A80F-AC69200B5492}"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185574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7E036-A52C-4A4E-A80F-AC69200B5492}"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22069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7E036-A52C-4A4E-A80F-AC69200B5492}"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408932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7E036-A52C-4A4E-A80F-AC69200B5492}" type="datetimeFigureOut">
              <a:rPr lang="en-US" smtClean="0"/>
              <a:pPr/>
              <a:t>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054D7-4BD6-4767-8DDF-E4CE1366A3CE}" type="slidenum">
              <a:rPr lang="en-US" smtClean="0"/>
              <a:pPr/>
              <a:t>‹#›</a:t>
            </a:fld>
            <a:endParaRPr lang="en-US"/>
          </a:p>
        </p:txBody>
      </p:sp>
    </p:spTree>
    <p:extLst>
      <p:ext uri="{BB962C8B-B14F-4D97-AF65-F5344CB8AC3E}">
        <p14:creationId xmlns:p14="http://schemas.microsoft.com/office/powerpoint/2010/main" xmlns="" val="341541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cbi.nlm.nih.gov/pmc/articles/PMC609668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CHRONIC LYMPHOCYTIC LEUKEMIA (CLL)</a:t>
            </a:r>
          </a:p>
        </p:txBody>
      </p:sp>
    </p:spTree>
    <p:extLst>
      <p:ext uri="{BB962C8B-B14F-4D97-AF65-F5344CB8AC3E}">
        <p14:creationId xmlns:p14="http://schemas.microsoft.com/office/powerpoint/2010/main" xmlns="" val="245492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CLL - Clinical findings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GB" dirty="0">
                <a:latin typeface="Times New Roman" pitchFamily="18" charset="0"/>
                <a:cs typeface="Times New Roman" pitchFamily="18" charset="0"/>
              </a:rPr>
              <a:t>Most symptomatic patients have enlarged lymph nodes (more commonly cervical and supraclavicular) and splenomegaly</a:t>
            </a:r>
          </a:p>
          <a:p>
            <a:pPr algn="just"/>
            <a:r>
              <a:rPr lang="en-GB" dirty="0">
                <a:latin typeface="Times New Roman" pitchFamily="18" charset="0"/>
                <a:cs typeface="Times New Roman" pitchFamily="18" charset="0"/>
              </a:rPr>
              <a:t>The lymph nodes are usually discrete, freely movable, and </a:t>
            </a:r>
            <a:r>
              <a:rPr lang="en-GB" dirty="0" err="1">
                <a:latin typeface="Times New Roman" pitchFamily="18" charset="0"/>
                <a:cs typeface="Times New Roman" pitchFamily="18" charset="0"/>
              </a:rPr>
              <a:t>nontender</a:t>
            </a:r>
            <a:endParaRPr lang="en-GB" dirty="0">
              <a:latin typeface="Times New Roman" pitchFamily="18" charset="0"/>
              <a:cs typeface="Times New Roman" pitchFamily="18" charset="0"/>
            </a:endParaRPr>
          </a:p>
          <a:p>
            <a:pPr algn="just"/>
            <a:r>
              <a:rPr lang="en-GB" dirty="0">
                <a:latin typeface="Times New Roman" pitchFamily="18" charset="0"/>
                <a:cs typeface="Times New Roman" pitchFamily="18" charset="0"/>
              </a:rPr>
              <a:t>Hepatomegaly may occur</a:t>
            </a:r>
          </a:p>
          <a:p>
            <a:pPr algn="just"/>
            <a:r>
              <a:rPr lang="en-GB" dirty="0">
                <a:latin typeface="Times New Roman" pitchFamily="18" charset="0"/>
                <a:cs typeface="Times New Roman" pitchFamily="18" charset="0"/>
              </a:rPr>
              <a:t>Less common manifestation are </a:t>
            </a:r>
          </a:p>
          <a:p>
            <a:pPr lvl="1" algn="just"/>
            <a:r>
              <a:rPr lang="en-GB" dirty="0">
                <a:latin typeface="Times New Roman" pitchFamily="18" charset="0"/>
                <a:cs typeface="Times New Roman" pitchFamily="18" charset="0"/>
              </a:rPr>
              <a:t> infiltration of tonsils, </a:t>
            </a:r>
          </a:p>
          <a:p>
            <a:pPr lvl="1" algn="just"/>
            <a:r>
              <a:rPr lang="en-GB" dirty="0">
                <a:latin typeface="Times New Roman" pitchFamily="18" charset="0"/>
                <a:cs typeface="Times New Roman" pitchFamily="18" charset="0"/>
              </a:rPr>
              <a:t> mesenteric or retroperitoneal lymphadenopathy,</a:t>
            </a:r>
          </a:p>
          <a:p>
            <a:pPr lvl="1" algn="just"/>
            <a:r>
              <a:rPr lang="en-GB" dirty="0">
                <a:latin typeface="Times New Roman" pitchFamily="18" charset="0"/>
                <a:cs typeface="Times New Roman" pitchFamily="18" charset="0"/>
              </a:rPr>
              <a:t> skin infiltration </a:t>
            </a:r>
          </a:p>
          <a:p>
            <a:pPr algn="just"/>
            <a:r>
              <a:rPr lang="en-GB" dirty="0">
                <a:latin typeface="Times New Roman" pitchFamily="18" charset="0"/>
                <a:cs typeface="Times New Roman" pitchFamily="18" charset="0"/>
              </a:rPr>
              <a:t>Patients rarely present features of </a:t>
            </a:r>
            <a:r>
              <a:rPr lang="en-GB" dirty="0" err="1">
                <a:latin typeface="Times New Roman" pitchFamily="18" charset="0"/>
                <a:cs typeface="Times New Roman" pitchFamily="18" charset="0"/>
              </a:rPr>
              <a:t>anemia</a:t>
            </a:r>
            <a:r>
              <a:rPr lang="en-GB" dirty="0">
                <a:latin typeface="Times New Roman" pitchFamily="18" charset="0"/>
                <a:cs typeface="Times New Roman" pitchFamily="18" charset="0"/>
              </a:rPr>
              <a:t>, and bruising or bleeding </a:t>
            </a:r>
            <a:endParaRPr lang="pl-PL"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79953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79E5214-844E-4D78-B2FE-D6F3CCCBB497}"/>
              </a:ext>
            </a:extLst>
          </p:cNvPr>
          <p:cNvSpPr>
            <a:spLocks noGrp="1"/>
          </p:cNvSpPr>
          <p:nvPr>
            <p:ph type="title"/>
          </p:nvPr>
        </p:nvSpPr>
        <p:spPr/>
        <p:txBody>
          <a:bodyPr/>
          <a:lstStyle/>
          <a:p>
            <a:endParaRPr lang="ro-RO"/>
          </a:p>
        </p:txBody>
      </p:sp>
      <p:sp>
        <p:nvSpPr>
          <p:cNvPr id="3" name="Substituent conținut 2">
            <a:extLst>
              <a:ext uri="{FF2B5EF4-FFF2-40B4-BE49-F238E27FC236}">
                <a16:creationId xmlns:a16="http://schemas.microsoft.com/office/drawing/2014/main" xmlns="" id="{4E3AC820-0416-4A58-AD4C-E363D19CF053}"/>
              </a:ext>
            </a:extLst>
          </p:cNvPr>
          <p:cNvSpPr>
            <a:spLocks noGrp="1"/>
          </p:cNvSpPr>
          <p:nvPr>
            <p:ph idx="1"/>
          </p:nvPr>
        </p:nvSpPr>
        <p:spPr/>
        <p:txBody>
          <a:bodyPr/>
          <a:lstStyle/>
          <a:p>
            <a:endParaRPr lang="ro-RO"/>
          </a:p>
        </p:txBody>
      </p:sp>
      <p:pic>
        <p:nvPicPr>
          <p:cNvPr id="5" name="Imagine 4">
            <a:extLst>
              <a:ext uri="{FF2B5EF4-FFF2-40B4-BE49-F238E27FC236}">
                <a16:creationId xmlns:a16="http://schemas.microsoft.com/office/drawing/2014/main" xmlns="" id="{657406DD-0D95-4E12-A183-2A35DFA7CCD3}"/>
              </a:ext>
            </a:extLst>
          </p:cNvPr>
          <p:cNvPicPr>
            <a:picLocks noChangeAspect="1"/>
          </p:cNvPicPr>
          <p:nvPr/>
        </p:nvPicPr>
        <p:blipFill>
          <a:blip r:embed="rId2" cstate="print"/>
          <a:stretch>
            <a:fillRect/>
          </a:stretch>
        </p:blipFill>
        <p:spPr>
          <a:xfrm>
            <a:off x="0" y="76661"/>
            <a:ext cx="9067800" cy="6648805"/>
          </a:xfrm>
          <a:prstGeom prst="rect">
            <a:avLst/>
          </a:prstGeom>
        </p:spPr>
      </p:pic>
    </p:spTree>
    <p:extLst>
      <p:ext uri="{BB962C8B-B14F-4D97-AF65-F5344CB8AC3E}">
        <p14:creationId xmlns:p14="http://schemas.microsoft.com/office/powerpoint/2010/main" xmlns="" val="244723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610600" cy="1066800"/>
          </a:xfrm>
        </p:spPr>
        <p:txBody>
          <a:bodyPr/>
          <a:lstStyle/>
          <a:p>
            <a:pPr eaLnBrk="1" hangingPunct="1"/>
            <a:r>
              <a:rPr lang="en-GB" sz="4000"/>
              <a:t>Investigations</a:t>
            </a:r>
            <a:endParaRPr lang="pl-PL" sz="4000"/>
          </a:p>
        </p:txBody>
      </p:sp>
      <p:sp>
        <p:nvSpPr>
          <p:cNvPr id="23555" name="Rectangle 3"/>
          <p:cNvSpPr>
            <a:spLocks noGrp="1" noChangeArrowheads="1"/>
          </p:cNvSpPr>
          <p:nvPr>
            <p:ph type="body" idx="1"/>
          </p:nvPr>
        </p:nvSpPr>
        <p:spPr>
          <a:xfrm>
            <a:off x="304800" y="1371600"/>
            <a:ext cx="8839200" cy="5486400"/>
          </a:xfrm>
        </p:spPr>
        <p:txBody>
          <a:bodyPr/>
          <a:lstStyle/>
          <a:p>
            <a:pPr eaLnBrk="1" hangingPunct="1">
              <a:lnSpc>
                <a:spcPct val="85000"/>
              </a:lnSpc>
            </a:pPr>
            <a:r>
              <a:rPr lang="en-GB" sz="2800" dirty="0" err="1"/>
              <a:t>Pretreatment</a:t>
            </a:r>
            <a:r>
              <a:rPr lang="en-GB" sz="2800" dirty="0"/>
              <a:t> studies of patients with CLL should include examination of:</a:t>
            </a:r>
          </a:p>
          <a:p>
            <a:pPr lvl="1" eaLnBrk="1" hangingPunct="1">
              <a:lnSpc>
                <a:spcPct val="70000"/>
              </a:lnSpc>
            </a:pPr>
            <a:r>
              <a:rPr lang="en-GB" sz="2400" dirty="0"/>
              <a:t>complete blood count</a:t>
            </a:r>
          </a:p>
          <a:p>
            <a:pPr lvl="1" eaLnBrk="1" hangingPunct="1">
              <a:lnSpc>
                <a:spcPct val="70000"/>
              </a:lnSpc>
            </a:pPr>
            <a:r>
              <a:rPr lang="en-GB" sz="2400" dirty="0"/>
              <a:t>peripheral blood smear</a:t>
            </a:r>
          </a:p>
          <a:p>
            <a:pPr lvl="1" eaLnBrk="1" hangingPunct="1">
              <a:lnSpc>
                <a:spcPct val="70000"/>
              </a:lnSpc>
            </a:pPr>
            <a:r>
              <a:rPr lang="en-GB" sz="2400" dirty="0"/>
              <a:t>reticulocyte count</a:t>
            </a:r>
          </a:p>
          <a:p>
            <a:pPr lvl="1" eaLnBrk="1" hangingPunct="1">
              <a:lnSpc>
                <a:spcPct val="70000"/>
              </a:lnSpc>
            </a:pPr>
            <a:r>
              <a:rPr lang="en-GB" sz="2400" dirty="0"/>
              <a:t>Coomb’s test</a:t>
            </a:r>
          </a:p>
          <a:p>
            <a:pPr lvl="1" eaLnBrk="1" hangingPunct="1">
              <a:lnSpc>
                <a:spcPct val="70000"/>
              </a:lnSpc>
            </a:pPr>
            <a:r>
              <a:rPr lang="en-GB" sz="2400" dirty="0"/>
              <a:t>renal and liver function tests </a:t>
            </a:r>
          </a:p>
          <a:p>
            <a:pPr lvl="1" eaLnBrk="1" hangingPunct="1">
              <a:lnSpc>
                <a:spcPct val="70000"/>
              </a:lnSpc>
            </a:pPr>
            <a:r>
              <a:rPr lang="en-GB" sz="2400" dirty="0"/>
              <a:t>serum protein electrophoresis</a:t>
            </a:r>
          </a:p>
          <a:p>
            <a:pPr lvl="1" eaLnBrk="1" hangingPunct="1">
              <a:lnSpc>
                <a:spcPct val="70000"/>
              </a:lnSpc>
            </a:pPr>
            <a:r>
              <a:rPr lang="en-GB" sz="2400" dirty="0"/>
              <a:t>immunoglobulin levels</a:t>
            </a:r>
          </a:p>
          <a:p>
            <a:pPr eaLnBrk="1" hangingPunct="1">
              <a:lnSpc>
                <a:spcPct val="85000"/>
              </a:lnSpc>
            </a:pPr>
            <a:r>
              <a:rPr lang="en-GB" sz="2800" dirty="0" err="1"/>
              <a:t>immunophenotyping</a:t>
            </a:r>
            <a:r>
              <a:rPr lang="en-GB" sz="2800" dirty="0"/>
              <a:t> should be carried out to confirm the diagnosis</a:t>
            </a:r>
          </a:p>
          <a:p>
            <a:pPr eaLnBrk="1" hangingPunct="1">
              <a:lnSpc>
                <a:spcPct val="85000"/>
              </a:lnSpc>
            </a:pPr>
            <a:r>
              <a:rPr lang="en-GB" sz="2800" dirty="0"/>
              <a:t>Bone marrow biopsy and cytogenetic analysis is not routinely performed in CLL</a:t>
            </a:r>
          </a:p>
        </p:txBody>
      </p:sp>
    </p:spTree>
    <p:extLst>
      <p:ext uri="{BB962C8B-B14F-4D97-AF65-F5344CB8AC3E}">
        <p14:creationId xmlns:p14="http://schemas.microsoft.com/office/powerpoint/2010/main" xmlns="" val="251382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CLL – </a:t>
            </a:r>
            <a:r>
              <a:rPr lang="en-US" dirty="0"/>
              <a:t>Lab findings </a:t>
            </a:r>
          </a:p>
        </p:txBody>
      </p:sp>
      <p:sp>
        <p:nvSpPr>
          <p:cNvPr id="3" name="Content Placeholder 2"/>
          <p:cNvSpPr>
            <a:spLocks noGrp="1"/>
          </p:cNvSpPr>
          <p:nvPr>
            <p:ph idx="1"/>
          </p:nvPr>
        </p:nvSpPr>
        <p:spPr/>
        <p:txBody>
          <a:bodyPr>
            <a:normAutofit fontScale="92500" lnSpcReduction="20000"/>
          </a:bodyPr>
          <a:lstStyle/>
          <a:p>
            <a:r>
              <a:rPr lang="en-US" sz="2000" u="sng" dirty="0">
                <a:latin typeface="Arial" pitchFamily="34" charset="0"/>
                <a:cs typeface="Arial" pitchFamily="34" charset="0"/>
              </a:rPr>
              <a:t>Morphology</a:t>
            </a:r>
            <a:r>
              <a:rPr lang="en-US" sz="2000" dirty="0">
                <a:latin typeface="Arial" pitchFamily="34" charset="0"/>
                <a:cs typeface="Arial" pitchFamily="34" charset="0"/>
              </a:rPr>
              <a:t>: </a:t>
            </a:r>
          </a:p>
          <a:p>
            <a:pPr lvl="1"/>
            <a:r>
              <a:rPr lang="en-US" sz="2000" dirty="0" err="1">
                <a:latin typeface="Arial" pitchFamily="34" charset="0"/>
                <a:cs typeface="Arial" pitchFamily="34" charset="0"/>
              </a:rPr>
              <a:t>Leucocytosis</a:t>
            </a:r>
            <a:r>
              <a:rPr lang="en-US" sz="2000" dirty="0">
                <a:latin typeface="Arial" pitchFamily="34" charset="0"/>
                <a:cs typeface="Arial" pitchFamily="34" charset="0"/>
              </a:rPr>
              <a:t> with monoclonal </a:t>
            </a:r>
            <a:r>
              <a:rPr lang="en-US" sz="2000" dirty="0">
                <a:solidFill>
                  <a:srgbClr val="FF0000"/>
                </a:solidFill>
                <a:latin typeface="Arial" pitchFamily="34" charset="0"/>
                <a:cs typeface="Arial" pitchFamily="34" charset="0"/>
              </a:rPr>
              <a:t>lymphocytosis</a:t>
            </a:r>
            <a:r>
              <a:rPr lang="en-US" sz="2000" dirty="0">
                <a:latin typeface="Arial" pitchFamily="34" charset="0"/>
                <a:cs typeface="Arial" pitchFamily="34" charset="0"/>
              </a:rPr>
              <a:t> of greater than 5.000/</a:t>
            </a:r>
            <a:r>
              <a:rPr lang="en-US" sz="2000" dirty="0" err="1">
                <a:latin typeface="Arial" pitchFamily="34" charset="0"/>
                <a:cs typeface="Arial" pitchFamily="34" charset="0"/>
              </a:rPr>
              <a:t>ul</a:t>
            </a:r>
            <a:r>
              <a:rPr lang="en-US" sz="2000" dirty="0">
                <a:latin typeface="Arial" pitchFamily="34" charset="0"/>
                <a:cs typeface="Arial" pitchFamily="34" charset="0"/>
              </a:rPr>
              <a:t>.</a:t>
            </a:r>
          </a:p>
          <a:p>
            <a:pPr lvl="1"/>
            <a:r>
              <a:rPr lang="en-US" sz="2000" dirty="0">
                <a:solidFill>
                  <a:srgbClr val="FF0000"/>
                </a:solidFill>
                <a:latin typeface="Arial" pitchFamily="34" charset="0"/>
                <a:cs typeface="Arial" pitchFamily="34" charset="0"/>
              </a:rPr>
              <a:t>anemia</a:t>
            </a:r>
            <a:r>
              <a:rPr lang="en-US" sz="2000" dirty="0">
                <a:latin typeface="Arial" pitchFamily="34" charset="0"/>
                <a:cs typeface="Arial" pitchFamily="34" charset="0"/>
              </a:rPr>
              <a:t>  </a:t>
            </a:r>
          </a:p>
          <a:p>
            <a:pPr lvl="2"/>
            <a:r>
              <a:rPr lang="en-US" sz="2000" dirty="0">
                <a:latin typeface="Arial" pitchFamily="34" charset="0"/>
                <a:cs typeface="Arial" pitchFamily="34" charset="0"/>
              </a:rPr>
              <a:t>Because of „displacement ”</a:t>
            </a:r>
          </a:p>
          <a:p>
            <a:pPr lvl="2"/>
            <a:r>
              <a:rPr lang="en-US" sz="2000" dirty="0">
                <a:latin typeface="Arial" pitchFamily="34" charset="0"/>
                <a:cs typeface="Arial" pitchFamily="34" charset="0"/>
              </a:rPr>
              <a:t>and/or </a:t>
            </a:r>
            <a:r>
              <a:rPr lang="en-US" sz="2000" dirty="0" err="1">
                <a:latin typeface="Arial" pitchFamily="34" charset="0"/>
                <a:cs typeface="Arial" pitchFamily="34" charset="0"/>
              </a:rPr>
              <a:t>autoimmunohemolic</a:t>
            </a:r>
            <a:r>
              <a:rPr lang="en-US" sz="2000" dirty="0">
                <a:latin typeface="Arial" pitchFamily="34" charset="0"/>
                <a:cs typeface="Arial" pitchFamily="34" charset="0"/>
              </a:rPr>
              <a:t> (10-20% of patients have a positive direct </a:t>
            </a:r>
            <a:r>
              <a:rPr lang="en-US" sz="2000" dirty="0" err="1">
                <a:latin typeface="Arial" pitchFamily="34" charset="0"/>
                <a:cs typeface="Arial" pitchFamily="34" charset="0"/>
              </a:rPr>
              <a:t>antiglobulin</a:t>
            </a:r>
            <a:r>
              <a:rPr lang="en-US" sz="2000" dirty="0">
                <a:latin typeface="Arial" pitchFamily="34" charset="0"/>
                <a:cs typeface="Arial" pitchFamily="34" charset="0"/>
              </a:rPr>
              <a:t> test; AIHA is commonly connected with the presence of warm auto- antibodies </a:t>
            </a:r>
            <a:r>
              <a:rPr lang="en-US" sz="2000" dirty="0" err="1">
                <a:latin typeface="Arial" pitchFamily="34" charset="0"/>
                <a:cs typeface="Arial" pitchFamily="34" charset="0"/>
              </a:rPr>
              <a:t>IgG</a:t>
            </a:r>
            <a:r>
              <a:rPr lang="en-US" sz="2000" dirty="0">
                <a:latin typeface="Arial" pitchFamily="34" charset="0"/>
                <a:cs typeface="Arial" pitchFamily="34" charset="0"/>
              </a:rPr>
              <a:t> class – rapidly increasing fatigue, skin getting yellow, anemia with enlarged </a:t>
            </a:r>
            <a:r>
              <a:rPr lang="en-US" sz="2000" dirty="0" err="1">
                <a:latin typeface="Arial" pitchFamily="34" charset="0"/>
                <a:cs typeface="Arial" pitchFamily="34" charset="0"/>
              </a:rPr>
              <a:t>reticulocytosis</a:t>
            </a:r>
            <a:r>
              <a:rPr lang="en-US" sz="2000" dirty="0">
                <a:latin typeface="Arial" pitchFamily="34" charset="0"/>
                <a:cs typeface="Arial" pitchFamily="34" charset="0"/>
              </a:rPr>
              <a:t>, higher level of bilirubin)</a:t>
            </a:r>
          </a:p>
          <a:p>
            <a:pPr lvl="1"/>
            <a:r>
              <a:rPr lang="en-US" sz="2000" dirty="0">
                <a:solidFill>
                  <a:srgbClr val="FF0000"/>
                </a:solidFill>
                <a:latin typeface="Arial" pitchFamily="34" charset="0"/>
                <a:cs typeface="Arial" pitchFamily="34" charset="0"/>
              </a:rPr>
              <a:t>thrombocytopenia</a:t>
            </a:r>
            <a:r>
              <a:rPr lang="en-US" sz="2000" dirty="0">
                <a:latin typeface="Arial" pitchFamily="34" charset="0"/>
                <a:cs typeface="Arial" pitchFamily="34" charset="0"/>
              </a:rPr>
              <a:t>  </a:t>
            </a:r>
          </a:p>
          <a:p>
            <a:pPr lvl="2"/>
            <a:r>
              <a:rPr lang="en-US" sz="2000" dirty="0">
                <a:latin typeface="Arial" pitchFamily="34" charset="0"/>
                <a:cs typeface="Arial" pitchFamily="34" charset="0"/>
              </a:rPr>
              <a:t>Because of „displacement ”</a:t>
            </a:r>
          </a:p>
          <a:p>
            <a:pPr lvl="2"/>
            <a:r>
              <a:rPr lang="en-US" sz="2000" dirty="0">
                <a:latin typeface="Arial" pitchFamily="34" charset="0"/>
                <a:cs typeface="Arial" pitchFamily="34" charset="0"/>
              </a:rPr>
              <a:t>and/or immunologic (about 5% of B-CLL patients have </a:t>
            </a:r>
            <a:r>
              <a:rPr lang="en-US" sz="2000" dirty="0" err="1">
                <a:latin typeface="Arial" pitchFamily="34" charset="0"/>
                <a:cs typeface="Arial" pitchFamily="34" charset="0"/>
              </a:rPr>
              <a:t>anty</a:t>
            </a:r>
            <a:r>
              <a:rPr lang="en-US" sz="2000" dirty="0">
                <a:latin typeface="Arial" pitchFamily="34" charset="0"/>
                <a:cs typeface="Arial" pitchFamily="34" charset="0"/>
              </a:rPr>
              <a:t>-platelet antibodies)</a:t>
            </a:r>
          </a:p>
          <a:p>
            <a:r>
              <a:rPr lang="en-US" sz="2000" u="sng" dirty="0">
                <a:latin typeface="Arial" pitchFamily="34" charset="0"/>
                <a:cs typeface="Arial" pitchFamily="34" charset="0"/>
              </a:rPr>
              <a:t>protein electrophoresis</a:t>
            </a:r>
            <a:r>
              <a:rPr lang="en-US" sz="2000" b="1" dirty="0">
                <a:latin typeface="Arial" pitchFamily="34" charset="0"/>
                <a:cs typeface="Arial" pitchFamily="34" charset="0"/>
              </a:rPr>
              <a:t> </a:t>
            </a:r>
            <a:r>
              <a:rPr lang="en-US" sz="2000" dirty="0">
                <a:latin typeface="Arial" pitchFamily="34" charset="0"/>
                <a:cs typeface="Arial" pitchFamily="34" charset="0"/>
              </a:rPr>
              <a:t>–</a:t>
            </a:r>
            <a:r>
              <a:rPr lang="en-US" sz="2000" b="1" dirty="0">
                <a:latin typeface="Arial" pitchFamily="34" charset="0"/>
                <a:cs typeface="Arial" pitchFamily="34" charset="0"/>
              </a:rPr>
              <a:t> </a:t>
            </a:r>
            <a:r>
              <a:rPr lang="en-US" sz="2000" dirty="0" err="1">
                <a:solidFill>
                  <a:srgbClr val="FF0000"/>
                </a:solidFill>
                <a:latin typeface="Arial" pitchFamily="34" charset="0"/>
                <a:cs typeface="Arial" pitchFamily="34" charset="0"/>
              </a:rPr>
              <a:t>Hipogammaglobulinemia</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monoclonal protein in 5% of patients</a:t>
            </a:r>
            <a:endParaRPr lang="en-US" sz="2000" u="sng"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16525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marL="457200" lvl="1" indent="0" algn="just">
              <a:lnSpc>
                <a:spcPct val="85000"/>
              </a:lnSpc>
              <a:buNone/>
            </a:pPr>
            <a:r>
              <a:rPr lang="en-US" sz="2000" b="1" dirty="0">
                <a:solidFill>
                  <a:srgbClr val="00B050"/>
                </a:solidFill>
                <a:latin typeface="Arial" pitchFamily="34" charset="0"/>
                <a:cs typeface="Arial" pitchFamily="34" charset="0"/>
              </a:rPr>
              <a:t>Cytogenetics</a:t>
            </a:r>
            <a:r>
              <a:rPr lang="en-US" sz="2000" b="1" dirty="0">
                <a:latin typeface="Arial" pitchFamily="34" charset="0"/>
                <a:cs typeface="Arial" pitchFamily="34" charset="0"/>
              </a:rPr>
              <a:t> </a:t>
            </a:r>
            <a:r>
              <a:rPr lang="en-US" sz="2000" dirty="0">
                <a:latin typeface="Arial" pitchFamily="34" charset="0"/>
                <a:cs typeface="Arial" pitchFamily="34" charset="0"/>
              </a:rPr>
              <a:t>- clonal chromosomal abnormalities are detected in approximately 50% of CLL patients. </a:t>
            </a:r>
            <a:r>
              <a:rPr lang="en-US" sz="2400" dirty="0">
                <a:latin typeface="Arial" pitchFamily="34" charset="0"/>
                <a:cs typeface="Arial" pitchFamily="34" charset="0"/>
              </a:rPr>
              <a:t>T</a:t>
            </a:r>
            <a:r>
              <a:rPr lang="en-GB" sz="2400" dirty="0">
                <a:latin typeface="Times New Roman" pitchFamily="18" charset="0"/>
                <a:cs typeface="Times New Roman" pitchFamily="18" charset="0"/>
              </a:rPr>
              <a:t>he most common clonal abnormalities are:</a:t>
            </a:r>
          </a:p>
          <a:p>
            <a:pPr lvl="2" algn="just">
              <a:lnSpc>
                <a:spcPct val="85000"/>
              </a:lnSpc>
            </a:pPr>
            <a:r>
              <a:rPr lang="en-GB" dirty="0">
                <a:latin typeface="Times New Roman" pitchFamily="18" charset="0"/>
                <a:cs typeface="Times New Roman" pitchFamily="18" charset="0"/>
              </a:rPr>
              <a:t> trisomy 12</a:t>
            </a:r>
          </a:p>
          <a:p>
            <a:pPr lvl="2" algn="just">
              <a:lnSpc>
                <a:spcPct val="85000"/>
              </a:lnSpc>
            </a:pPr>
            <a:r>
              <a:rPr lang="en-GB" dirty="0">
                <a:latin typeface="Times New Roman" pitchFamily="18" charset="0"/>
                <a:cs typeface="Times New Roman" pitchFamily="18" charset="0"/>
              </a:rPr>
              <a:t>structural abnormalities of chromosomes 13, 14, 17 and 11</a:t>
            </a:r>
          </a:p>
          <a:p>
            <a:pPr lvl="1" algn="just">
              <a:lnSpc>
                <a:spcPct val="85000"/>
              </a:lnSpc>
            </a:pPr>
            <a:r>
              <a:rPr lang="en-GB" sz="2100" dirty="0">
                <a:latin typeface="Arial" pitchFamily="34" charset="0"/>
                <a:cs typeface="Arial" pitchFamily="34" charset="0"/>
              </a:rPr>
              <a:t>patients with abnormal karyotypes have a worse prognosis</a:t>
            </a:r>
          </a:p>
          <a:p>
            <a:endParaRPr lang="en-US" sz="2000" dirty="0">
              <a:latin typeface="Arial" pitchFamily="34" charset="0"/>
              <a:cs typeface="Arial" pitchFamily="34" charset="0"/>
            </a:endParaRPr>
          </a:p>
          <a:p>
            <a:r>
              <a:rPr lang="en-US" sz="2000" b="1" dirty="0">
                <a:solidFill>
                  <a:srgbClr val="00B050"/>
                </a:solidFill>
                <a:latin typeface="Arial" pitchFamily="34" charset="0"/>
                <a:cs typeface="Arial" pitchFamily="34" charset="0"/>
              </a:rPr>
              <a:t>Immunoglobulin genes - </a:t>
            </a:r>
            <a:r>
              <a:rPr lang="en-US" sz="2000" dirty="0">
                <a:latin typeface="Arial" pitchFamily="34" charset="0"/>
                <a:cs typeface="Arial" pitchFamily="34" charset="0"/>
              </a:rPr>
              <a:t>monoclonal surface immunoglobulin is expressed on lymphocytes kappa/lambda restriction (60% kappa and 40% lambda light chains)</a:t>
            </a:r>
          </a:p>
          <a:p>
            <a:endParaRPr lang="en-US" sz="2000" b="1" dirty="0">
              <a:solidFill>
                <a:srgbClr val="00B050"/>
              </a:solidFill>
              <a:latin typeface="Arial" pitchFamily="34" charset="0"/>
              <a:cs typeface="Arial" pitchFamily="34" charset="0"/>
            </a:endParaRPr>
          </a:p>
          <a:p>
            <a:r>
              <a:rPr lang="en-US" sz="2000" b="1" dirty="0">
                <a:solidFill>
                  <a:srgbClr val="00B050"/>
                </a:solidFill>
                <a:latin typeface="Arial" pitchFamily="34" charset="0"/>
                <a:cs typeface="Arial" pitchFamily="34" charset="0"/>
              </a:rPr>
              <a:t>Immunologic abnormalities</a:t>
            </a:r>
            <a:endParaRPr lang="en-US" sz="2000" dirty="0">
              <a:solidFill>
                <a:srgbClr val="00B050"/>
              </a:solidFill>
              <a:latin typeface="Arial" pitchFamily="34" charset="0"/>
              <a:cs typeface="Arial" pitchFamily="34" charset="0"/>
            </a:endParaRPr>
          </a:p>
          <a:p>
            <a:pPr lvl="1"/>
            <a:r>
              <a:rPr lang="en-US" sz="2000" dirty="0">
                <a:latin typeface="Arial" pitchFamily="34" charset="0"/>
                <a:cs typeface="Arial" pitchFamily="34" charset="0"/>
              </a:rPr>
              <a:t>autoimmune disease (hemolytic anemia and thrombocytopenia)</a:t>
            </a:r>
          </a:p>
          <a:p>
            <a:pPr lvl="1"/>
            <a:r>
              <a:rPr lang="en-US" sz="2000" dirty="0" err="1">
                <a:latin typeface="Arial" pitchFamily="34" charset="0"/>
                <a:cs typeface="Arial" pitchFamily="34" charset="0"/>
              </a:rPr>
              <a:t>hypogammaglobulinemia</a:t>
            </a:r>
            <a:endParaRPr lang="en-US" sz="2000" dirty="0">
              <a:latin typeface="Arial" pitchFamily="34" charset="0"/>
              <a:cs typeface="Arial" pitchFamily="34" charset="0"/>
            </a:endParaRPr>
          </a:p>
          <a:p>
            <a:pPr lvl="1"/>
            <a:r>
              <a:rPr lang="en-US" sz="2000" dirty="0">
                <a:latin typeface="Arial" pitchFamily="34" charset="0"/>
                <a:cs typeface="Arial" pitchFamily="34" charset="0"/>
              </a:rPr>
              <a:t>cellular immune defects</a:t>
            </a:r>
          </a:p>
          <a:p>
            <a:pPr>
              <a:lnSpc>
                <a:spcPct val="80000"/>
              </a:lnSpc>
            </a:pPr>
            <a:endParaRPr lang="en-US" sz="2400" dirty="0">
              <a:latin typeface="Arial" pitchFamily="34" charset="0"/>
              <a:cs typeface="Arial" pitchFamily="34" charset="0"/>
            </a:endParaRPr>
          </a:p>
          <a:p>
            <a:pPr>
              <a:lnSpc>
                <a:spcPct val="80000"/>
              </a:lnSpc>
            </a:pPr>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8280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CLL – </a:t>
            </a:r>
            <a:r>
              <a:rPr lang="en-US" dirty="0"/>
              <a:t>Lab findings </a:t>
            </a:r>
          </a:p>
        </p:txBody>
      </p:sp>
      <p:sp>
        <p:nvSpPr>
          <p:cNvPr id="3" name="Content Placeholder 2"/>
          <p:cNvSpPr>
            <a:spLocks noGrp="1"/>
          </p:cNvSpPr>
          <p:nvPr>
            <p:ph idx="1"/>
          </p:nvPr>
        </p:nvSpPr>
        <p:spPr>
          <a:xfrm>
            <a:off x="76200" y="1600200"/>
            <a:ext cx="9144000" cy="4525963"/>
          </a:xfrm>
        </p:spPr>
        <p:txBody>
          <a:bodyPr>
            <a:normAutofit fontScale="92500"/>
          </a:bodyPr>
          <a:lstStyle/>
          <a:p>
            <a:pPr marL="609600" indent="-609600">
              <a:lnSpc>
                <a:spcPct val="80000"/>
              </a:lnSpc>
              <a:buNone/>
            </a:pPr>
            <a:r>
              <a:rPr lang="pl-PL" b="1" dirty="0">
                <a:solidFill>
                  <a:srgbClr val="FF0000"/>
                </a:solidFill>
                <a:latin typeface="Times New Roman" pitchFamily="18" charset="0"/>
                <a:cs typeface="Times New Roman" pitchFamily="18" charset="0"/>
              </a:rPr>
              <a:t>a) </a:t>
            </a:r>
            <a:r>
              <a:rPr lang="pl-PL" sz="2600" b="1" dirty="0">
                <a:solidFill>
                  <a:srgbClr val="FF0000"/>
                </a:solidFill>
                <a:latin typeface="Times New Roman" pitchFamily="18" charset="0"/>
                <a:cs typeface="Times New Roman" pitchFamily="18" charset="0"/>
              </a:rPr>
              <a:t>Blood test</a:t>
            </a:r>
            <a:r>
              <a:rPr lang="en-US" sz="2600" b="1" dirty="0">
                <a:solidFill>
                  <a:srgbClr val="FF0000"/>
                </a:solidFill>
                <a:latin typeface="Times New Roman" pitchFamily="18" charset="0"/>
                <a:cs typeface="Times New Roman" pitchFamily="18" charset="0"/>
              </a:rPr>
              <a:t>			</a:t>
            </a:r>
            <a:r>
              <a:rPr lang="pl-PL" sz="2600" b="1" dirty="0">
                <a:solidFill>
                  <a:srgbClr val="FF0000"/>
                </a:solidFill>
                <a:latin typeface="Times New Roman" pitchFamily="18" charset="0"/>
                <a:cs typeface="Times New Roman" pitchFamily="18" charset="0"/>
              </a:rPr>
              <a:t>lymphocytosis ≥ 5</a:t>
            </a:r>
            <a:r>
              <a:rPr lang="en-US" sz="2600" b="1" dirty="0">
                <a:solidFill>
                  <a:srgbClr val="FF0000"/>
                </a:solidFill>
                <a:latin typeface="Times New Roman" pitchFamily="18" charset="0"/>
                <a:cs typeface="Times New Roman" pitchFamily="18" charset="0"/>
              </a:rPr>
              <a:t> 000</a:t>
            </a:r>
            <a:r>
              <a:rPr lang="pl-PL" sz="2600" b="1" dirty="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mm3</a:t>
            </a:r>
            <a:r>
              <a:rPr lang="pl-PL" sz="2600" b="1" dirty="0">
                <a:solidFill>
                  <a:srgbClr val="FF0000"/>
                </a:solidFill>
                <a:latin typeface="Times New Roman" pitchFamily="18" charset="0"/>
                <a:cs typeface="Times New Roman" pitchFamily="18" charset="0"/>
              </a:rPr>
              <a:t>  (4 weeks)</a:t>
            </a:r>
          </a:p>
          <a:p>
            <a:pPr marL="609600" indent="-609600">
              <a:lnSpc>
                <a:spcPct val="80000"/>
              </a:lnSpc>
            </a:pPr>
            <a:endParaRPr lang="pl-PL" sz="2600" b="1" dirty="0">
              <a:solidFill>
                <a:srgbClr val="FF0000"/>
              </a:solidFill>
              <a:latin typeface="Times New Roman" pitchFamily="18" charset="0"/>
              <a:cs typeface="Times New Roman" pitchFamily="18" charset="0"/>
            </a:endParaRPr>
          </a:p>
          <a:p>
            <a:pPr marL="609600" indent="-609600">
              <a:lnSpc>
                <a:spcPct val="80000"/>
              </a:lnSpc>
              <a:buNone/>
            </a:pPr>
            <a:r>
              <a:rPr lang="pl-PL" sz="2600" b="1" dirty="0">
                <a:solidFill>
                  <a:srgbClr val="FF0000"/>
                </a:solidFill>
                <a:latin typeface="Times New Roman" pitchFamily="18" charset="0"/>
                <a:cs typeface="Times New Roman" pitchFamily="18" charset="0"/>
              </a:rPr>
              <a:t>b) Morphology		population of small mature</a:t>
            </a:r>
            <a:r>
              <a:rPr lang="en-US" sz="2600" b="1" dirty="0">
                <a:solidFill>
                  <a:srgbClr val="FF0000"/>
                </a:solidFill>
                <a:latin typeface="Times New Roman" pitchFamily="18" charset="0"/>
                <a:cs typeface="Times New Roman" pitchFamily="18" charset="0"/>
              </a:rPr>
              <a:t> l</a:t>
            </a:r>
            <a:r>
              <a:rPr lang="pl-PL" sz="2600" b="1" dirty="0">
                <a:solidFill>
                  <a:srgbClr val="FF0000"/>
                </a:solidFill>
                <a:latin typeface="Times New Roman" pitchFamily="18" charset="0"/>
                <a:cs typeface="Times New Roman" pitchFamily="18" charset="0"/>
              </a:rPr>
              <a:t>ymphocyte</a:t>
            </a:r>
          </a:p>
          <a:p>
            <a:pPr marL="609600" indent="-609600">
              <a:lnSpc>
                <a:spcPct val="80000"/>
              </a:lnSpc>
              <a:buNone/>
            </a:pPr>
            <a:endParaRPr lang="pl-PL" sz="2600" b="1" dirty="0">
              <a:solidFill>
                <a:srgbClr val="FF0000"/>
              </a:solidFill>
              <a:latin typeface="Times New Roman" pitchFamily="18" charset="0"/>
              <a:cs typeface="Times New Roman" pitchFamily="18" charset="0"/>
            </a:endParaRPr>
          </a:p>
          <a:p>
            <a:pPr marL="609600" indent="-609600">
              <a:lnSpc>
                <a:spcPct val="80000"/>
              </a:lnSpc>
              <a:buNone/>
            </a:pPr>
            <a:r>
              <a:rPr lang="pl-PL" sz="2600" b="1" dirty="0">
                <a:solidFill>
                  <a:srgbClr val="FF0000"/>
                </a:solidFill>
                <a:latin typeface="Times New Roman" pitchFamily="18" charset="0"/>
                <a:cs typeface="Times New Roman" pitchFamily="18" charset="0"/>
              </a:rPr>
              <a:t>c) B-cell CLL phenotype	clonal population of lymphocyte</a:t>
            </a:r>
            <a:r>
              <a:rPr lang="en-US" sz="2600" b="1" dirty="0">
                <a:solidFill>
                  <a:srgbClr val="FF0000"/>
                </a:solidFill>
                <a:latin typeface="Times New Roman" pitchFamily="18" charset="0"/>
                <a:cs typeface="Times New Roman" pitchFamily="18" charset="0"/>
              </a:rPr>
              <a:t> CD</a:t>
            </a:r>
            <a:endParaRPr lang="pl-PL" sz="2600" b="1" dirty="0">
              <a:solidFill>
                <a:srgbClr val="FF0000"/>
              </a:solidFill>
              <a:latin typeface="Times New Roman" pitchFamily="18" charset="0"/>
              <a:cs typeface="Times New Roman" pitchFamily="18" charset="0"/>
            </a:endParaRPr>
          </a:p>
          <a:p>
            <a:pPr marL="609600" indent="-609600">
              <a:lnSpc>
                <a:spcPct val="80000"/>
              </a:lnSpc>
              <a:buNone/>
            </a:pPr>
            <a:r>
              <a:rPr lang="pl-PL" sz="2600" b="1" dirty="0">
                <a:solidFill>
                  <a:srgbClr val="FF0000"/>
                </a:solidFill>
                <a:latin typeface="Times New Roman" pitchFamily="18" charset="0"/>
                <a:cs typeface="Times New Roman" pitchFamily="18" charset="0"/>
              </a:rPr>
              <a:t>					</a:t>
            </a:r>
            <a:r>
              <a:rPr lang="en-US" sz="2600" b="1" dirty="0">
                <a:solidFill>
                  <a:srgbClr val="FF0000"/>
                </a:solidFill>
                <a:latin typeface="Times New Roman" pitchFamily="18" charset="0"/>
                <a:cs typeface="Times New Roman" pitchFamily="18" charset="0"/>
              </a:rPr>
              <a:t>19, CD20, CD23, low </a:t>
            </a:r>
            <a:r>
              <a:rPr lang="en-US" sz="2600" b="1" dirty="0" err="1">
                <a:solidFill>
                  <a:srgbClr val="FF0000"/>
                </a:solidFill>
                <a:latin typeface="Times New Roman" pitchFamily="18" charset="0"/>
                <a:cs typeface="Times New Roman" pitchFamily="18" charset="0"/>
              </a:rPr>
              <a:t>SIg</a:t>
            </a:r>
            <a:r>
              <a:rPr lang="en-US" sz="2600" b="1" dirty="0">
                <a:solidFill>
                  <a:srgbClr val="FF0000"/>
                </a:solidFill>
                <a:latin typeface="Times New Roman" pitchFamily="18" charset="0"/>
                <a:cs typeface="Times New Roman" pitchFamily="18" charset="0"/>
              </a:rPr>
              <a:t>, </a:t>
            </a:r>
            <a:r>
              <a:rPr lang="pl-PL" sz="2600" b="1" dirty="0">
                <a:solidFill>
                  <a:srgbClr val="FF0000"/>
                </a:solidFill>
                <a:latin typeface="Times New Roman" pitchFamily="18" charset="0"/>
                <a:cs typeface="Times New Roman" pitchFamily="18" charset="0"/>
              </a:rPr>
              <a:t> CD5+</a:t>
            </a:r>
          </a:p>
          <a:p>
            <a:pPr marL="609600" indent="-609600">
              <a:lnSpc>
                <a:spcPct val="80000"/>
              </a:lnSpc>
              <a:buNone/>
            </a:pPr>
            <a:endParaRPr lang="pl-PL" sz="2600" b="1" dirty="0">
              <a:solidFill>
                <a:srgbClr val="FF0000"/>
              </a:solidFill>
              <a:latin typeface="Times New Roman" pitchFamily="18" charset="0"/>
              <a:cs typeface="Times New Roman" pitchFamily="18" charset="0"/>
            </a:endParaRPr>
          </a:p>
          <a:p>
            <a:pPr marL="609600" indent="-609600">
              <a:lnSpc>
                <a:spcPct val="80000"/>
              </a:lnSpc>
              <a:buNone/>
            </a:pPr>
            <a:r>
              <a:rPr lang="pl-PL" sz="2600" b="1" dirty="0">
                <a:solidFill>
                  <a:srgbClr val="FF0000"/>
                </a:solidFill>
                <a:latin typeface="Times New Roman" pitchFamily="18" charset="0"/>
                <a:cs typeface="Times New Roman" pitchFamily="18" charset="0"/>
              </a:rPr>
              <a:t>d) Markers of clonality	</a:t>
            </a:r>
            <a:r>
              <a:rPr lang="el-GR" sz="2600" b="1" dirty="0">
                <a:solidFill>
                  <a:srgbClr val="FF0000"/>
                </a:solidFill>
                <a:latin typeface="Times New Roman" pitchFamily="18" charset="0"/>
                <a:cs typeface="Times New Roman" pitchFamily="18" charset="0"/>
              </a:rPr>
              <a:t>κ</a:t>
            </a:r>
            <a:r>
              <a:rPr lang="pl-PL" sz="2600" b="1" dirty="0">
                <a:solidFill>
                  <a:srgbClr val="FF0000"/>
                </a:solidFill>
                <a:latin typeface="Times New Roman" pitchFamily="18" charset="0"/>
                <a:cs typeface="Times New Roman" pitchFamily="18" charset="0"/>
              </a:rPr>
              <a:t>/</a:t>
            </a:r>
            <a:r>
              <a:rPr lang="el-GR" sz="2600" b="1" dirty="0">
                <a:solidFill>
                  <a:srgbClr val="FF0000"/>
                </a:solidFill>
                <a:latin typeface="Times New Roman" pitchFamily="18" charset="0"/>
                <a:cs typeface="Times New Roman" pitchFamily="18" charset="0"/>
              </a:rPr>
              <a:t>λ</a:t>
            </a:r>
            <a:r>
              <a:rPr lang="pl-PL" sz="2600" b="1" dirty="0">
                <a:solidFill>
                  <a:srgbClr val="FF0000"/>
                </a:solidFill>
                <a:latin typeface="Times New Roman" pitchFamily="18" charset="0"/>
                <a:cs typeface="Times New Roman" pitchFamily="18" charset="0"/>
              </a:rPr>
              <a:t> light chain restriction; 						</a:t>
            </a:r>
            <a:endParaRPr lang="pl-PL" sz="2600" dirty="0">
              <a:latin typeface="Times New Roman" pitchFamily="18" charset="0"/>
              <a:cs typeface="Times New Roman" pitchFamily="18" charset="0"/>
            </a:endParaRPr>
          </a:p>
          <a:p>
            <a:pPr marL="609600" indent="-609600">
              <a:lnSpc>
                <a:spcPct val="80000"/>
              </a:lnSpc>
              <a:buNone/>
            </a:pPr>
            <a:r>
              <a:rPr lang="pl-PL" sz="2600" dirty="0">
                <a:latin typeface="Times New Roman" pitchFamily="18" charset="0"/>
                <a:cs typeface="Times New Roman" pitchFamily="18" charset="0"/>
              </a:rPr>
              <a:t>e) Bone marrow infiltrate	&gt; 30% </a:t>
            </a:r>
            <a:r>
              <a:rPr lang="en-US" sz="2600" dirty="0" err="1">
                <a:latin typeface="Times New Roman" pitchFamily="18" charset="0"/>
                <a:cs typeface="Times New Roman" pitchFamily="18" charset="0"/>
              </a:rPr>
              <a:t>ly</a:t>
            </a:r>
            <a:r>
              <a:rPr lang="en-US" sz="2600" dirty="0">
                <a:latin typeface="Times New Roman" pitchFamily="18" charset="0"/>
                <a:cs typeface="Times New Roman" pitchFamily="18" charset="0"/>
              </a:rPr>
              <a:t> </a:t>
            </a:r>
            <a:r>
              <a:rPr lang="pl-PL" sz="2600" dirty="0">
                <a:latin typeface="Times New Roman" pitchFamily="18" charset="0"/>
                <a:cs typeface="Times New Roman" pitchFamily="18" charset="0"/>
              </a:rPr>
              <a:t>of nuceated cells on aspirate</a:t>
            </a:r>
          </a:p>
          <a:p>
            <a:pPr marL="609600" indent="-609600">
              <a:lnSpc>
                <a:spcPct val="80000"/>
              </a:lnSpc>
              <a:buNone/>
            </a:pPr>
            <a:endParaRPr lang="pl-PL" sz="2600" dirty="0">
              <a:latin typeface="Times New Roman" pitchFamily="18" charset="0"/>
              <a:cs typeface="Times New Roman" pitchFamily="18" charset="0"/>
            </a:endParaRPr>
          </a:p>
          <a:p>
            <a:pPr marL="609600" indent="-609600">
              <a:lnSpc>
                <a:spcPct val="80000"/>
              </a:lnSpc>
              <a:buNone/>
            </a:pPr>
            <a:r>
              <a:rPr lang="pl-PL" sz="2600" dirty="0">
                <a:latin typeface="Times New Roman" pitchFamily="18" charset="0"/>
                <a:cs typeface="Times New Roman" pitchFamily="18" charset="0"/>
              </a:rPr>
              <a:t>f) Lymph node diffuse infiltrat</a:t>
            </a:r>
            <a:r>
              <a:rPr lang="en-US" sz="2600" dirty="0">
                <a:latin typeface="Times New Roman" pitchFamily="18" charset="0"/>
                <a:cs typeface="Times New Roman" pitchFamily="18" charset="0"/>
              </a:rPr>
              <a:t>ion</a:t>
            </a:r>
            <a:r>
              <a:rPr lang="pl-PL" sz="2600" dirty="0">
                <a:latin typeface="Times New Roman" pitchFamily="18" charset="0"/>
                <a:cs typeface="Times New Roman" pitchFamily="18" charset="0"/>
              </a:rPr>
              <a:t> of small  lymphocy</a:t>
            </a:r>
            <a:r>
              <a:rPr lang="en-US" sz="2600" dirty="0">
                <a:latin typeface="Times New Roman" pitchFamily="18" charset="0"/>
                <a:cs typeface="Times New Roman" pitchFamily="18" charset="0"/>
              </a:rPr>
              <a:t>t</a:t>
            </a:r>
            <a:r>
              <a:rPr lang="pl-PL" sz="2600" dirty="0">
                <a:latin typeface="Times New Roman" pitchFamily="18" charset="0"/>
                <a:cs typeface="Times New Roman" pitchFamily="18" charset="0"/>
              </a:rPr>
              <a:t>e</a:t>
            </a:r>
            <a:r>
              <a:rPr lang="pl-PL" sz="2600" b="1" dirty="0">
                <a:latin typeface="Times New Roman" pitchFamily="18" charset="0"/>
                <a:cs typeface="Times New Roman" pitchFamily="18" charset="0"/>
              </a:rPr>
              <a:t> </a:t>
            </a:r>
          </a:p>
          <a:p>
            <a:endParaRPr lang="en-US" sz="2600" dirty="0"/>
          </a:p>
        </p:txBody>
      </p:sp>
    </p:spTree>
    <p:extLst>
      <p:ext uri="{BB962C8B-B14F-4D97-AF65-F5344CB8AC3E}">
        <p14:creationId xmlns:p14="http://schemas.microsoft.com/office/powerpoint/2010/main" xmlns="" val="101412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D:\Rodica\Medicale\CURSURI NOI\LLC\LLC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77"/>
            <a:ext cx="48006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Rodica\Medicale\CURSURI NOI\LLC\Gumprech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3200400"/>
            <a:ext cx="4343400" cy="36575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200" y="3644537"/>
            <a:ext cx="4648200" cy="2308324"/>
          </a:xfrm>
          <a:prstGeom prst="rect">
            <a:avLst/>
          </a:prstGeom>
          <a:noFill/>
        </p:spPr>
        <p:txBody>
          <a:bodyPr wrap="square" rtlCol="0">
            <a:spAutoFit/>
          </a:bodyPr>
          <a:lstStyle/>
          <a:p>
            <a:pPr>
              <a:lnSpc>
                <a:spcPct val="90000"/>
              </a:lnSpc>
            </a:pPr>
            <a:r>
              <a:rPr lang="en-US" sz="2000" dirty="0">
                <a:latin typeface="Times New Roman" pitchFamily="18" charset="0"/>
                <a:cs typeface="Times New Roman" pitchFamily="18" charset="0"/>
              </a:rPr>
              <a:t>Absolute lymphocytosis</a:t>
            </a:r>
          </a:p>
          <a:p>
            <a:pPr>
              <a:lnSpc>
                <a:spcPct val="90000"/>
              </a:lnSpc>
            </a:pPr>
            <a:r>
              <a:rPr lang="en-US" sz="2000" dirty="0" err="1">
                <a:latin typeface="Times New Roman" pitchFamily="18" charset="0"/>
                <a:cs typeface="Times New Roman" pitchFamily="18" charset="0"/>
              </a:rPr>
              <a:t>Lymphs</a:t>
            </a:r>
            <a:r>
              <a:rPr lang="en-US" sz="2000" dirty="0">
                <a:latin typeface="Times New Roman" pitchFamily="18" charset="0"/>
                <a:cs typeface="Times New Roman" pitchFamily="18" charset="0"/>
              </a:rPr>
              <a:t> = B cells</a:t>
            </a:r>
          </a:p>
          <a:p>
            <a:pPr lvl="1">
              <a:lnSpc>
                <a:spcPct val="90000"/>
              </a:lnSpc>
            </a:pPr>
            <a:r>
              <a:rPr lang="en-US" sz="2000" dirty="0">
                <a:latin typeface="Times New Roman" pitchFamily="18" charset="0"/>
                <a:cs typeface="Times New Roman" pitchFamily="18" charset="0"/>
              </a:rPr>
              <a:t>Thin cytoplasm</a:t>
            </a:r>
          </a:p>
          <a:p>
            <a:pPr lvl="1">
              <a:lnSpc>
                <a:spcPct val="90000"/>
              </a:lnSpc>
            </a:pPr>
            <a:r>
              <a:rPr lang="en-US" sz="2000" dirty="0">
                <a:latin typeface="Times New Roman" pitchFamily="18" charset="0"/>
                <a:cs typeface="Times New Roman" pitchFamily="18" charset="0"/>
              </a:rPr>
              <a:t>Dense nucleus </a:t>
            </a:r>
          </a:p>
          <a:p>
            <a:pPr lvl="1">
              <a:lnSpc>
                <a:spcPct val="90000"/>
              </a:lnSpc>
            </a:pPr>
            <a:r>
              <a:rPr lang="en-US" sz="2000" dirty="0">
                <a:latin typeface="Times New Roman" pitchFamily="18" charset="0"/>
                <a:cs typeface="Times New Roman" pitchFamily="18" charset="0"/>
              </a:rPr>
              <a:t>Partially aggregated chromatin</a:t>
            </a:r>
          </a:p>
          <a:p>
            <a:pPr lvl="1">
              <a:lnSpc>
                <a:spcPct val="90000"/>
              </a:lnSpc>
            </a:pPr>
            <a:r>
              <a:rPr lang="en-US" sz="2000" dirty="0">
                <a:latin typeface="Times New Roman" pitchFamily="18" charset="0"/>
                <a:cs typeface="Times New Roman" pitchFamily="18" charset="0"/>
              </a:rPr>
              <a:t>No recognizable nucleoli </a:t>
            </a:r>
          </a:p>
          <a:p>
            <a:pPr>
              <a:lnSpc>
                <a:spcPct val="90000"/>
              </a:lnSpc>
            </a:pPr>
            <a:r>
              <a:rPr lang="en-US" sz="2000" dirty="0">
                <a:latin typeface="Times New Roman" pitchFamily="18" charset="0"/>
                <a:cs typeface="Times New Roman" pitchFamily="18" charset="0"/>
              </a:rPr>
              <a:t>       Smudge cells </a:t>
            </a:r>
          </a:p>
          <a:p>
            <a:pPr>
              <a:lnSpc>
                <a:spcPct val="9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Gumprecht</a:t>
            </a:r>
            <a:r>
              <a:rPr lang="en-US" sz="2000" dirty="0">
                <a:latin typeface="Times New Roman" pitchFamily="18" charset="0"/>
                <a:cs typeface="Times New Roman" pitchFamily="18" charset="0"/>
              </a:rPr>
              <a:t> nucleus shadows</a:t>
            </a:r>
          </a:p>
        </p:txBody>
      </p:sp>
    </p:spTree>
    <p:extLst>
      <p:ext uri="{BB962C8B-B14F-4D97-AF65-F5344CB8AC3E}">
        <p14:creationId xmlns:p14="http://schemas.microsoft.com/office/powerpoint/2010/main" xmlns="" val="345385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itchFamily="34" charset="0"/>
                <a:cs typeface="Arial" pitchFamily="34" charset="0"/>
              </a:rPr>
              <a:t>B-CLL </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lnSpc>
                <a:spcPct val="150000"/>
              </a:lnSpc>
              <a:buNone/>
            </a:pPr>
            <a:endParaRPr lang="en-US" sz="2000" u="sng" dirty="0">
              <a:latin typeface="Arial" pitchFamily="34" charset="0"/>
              <a:cs typeface="Arial" pitchFamily="34" charset="0"/>
            </a:endParaRPr>
          </a:p>
          <a:p>
            <a:pPr marL="0" indent="0">
              <a:lnSpc>
                <a:spcPct val="150000"/>
              </a:lnSpc>
              <a:buNone/>
            </a:pPr>
            <a:r>
              <a:rPr lang="en-US" sz="2000" u="sng" dirty="0" err="1">
                <a:latin typeface="Arial" pitchFamily="34" charset="0"/>
                <a:cs typeface="Arial" pitchFamily="34" charset="0"/>
              </a:rPr>
              <a:t>Immunophenotype</a:t>
            </a:r>
            <a:r>
              <a:rPr lang="en-US" sz="2000" dirty="0">
                <a:latin typeface="Arial" pitchFamily="34" charset="0"/>
                <a:cs typeface="Arial" pitchFamily="34" charset="0"/>
              </a:rPr>
              <a:t>:</a:t>
            </a:r>
          </a:p>
          <a:p>
            <a:pPr lvl="1">
              <a:lnSpc>
                <a:spcPct val="150000"/>
              </a:lnSpc>
            </a:pPr>
            <a:r>
              <a:rPr lang="en-US" sz="2000" dirty="0">
                <a:solidFill>
                  <a:srgbClr val="FF0000"/>
                </a:solidFill>
                <a:latin typeface="Arial" pitchFamily="34" charset="0"/>
                <a:cs typeface="Arial" pitchFamily="34" charset="0"/>
              </a:rPr>
              <a:t>CD19+/CD23+/CD20+</a:t>
            </a:r>
            <a:endParaRPr lang="en-US" sz="2000" dirty="0">
              <a:latin typeface="Arial" pitchFamily="34" charset="0"/>
              <a:cs typeface="Arial" pitchFamily="34" charset="0"/>
            </a:endParaRPr>
          </a:p>
          <a:p>
            <a:pPr lvl="1">
              <a:lnSpc>
                <a:spcPct val="150000"/>
              </a:lnSpc>
            </a:pPr>
            <a:r>
              <a:rPr lang="en-US" sz="2000" dirty="0">
                <a:solidFill>
                  <a:srgbClr val="FF0000"/>
                </a:solidFill>
                <a:latin typeface="Arial" pitchFamily="34" charset="0"/>
                <a:cs typeface="Arial" pitchFamily="34" charset="0"/>
              </a:rPr>
              <a:t>CD5+</a:t>
            </a:r>
          </a:p>
          <a:p>
            <a:pPr lvl="1">
              <a:lnSpc>
                <a:spcPct val="150000"/>
              </a:lnSpc>
            </a:pPr>
            <a:r>
              <a:rPr lang="en-US" sz="2000" dirty="0">
                <a:solidFill>
                  <a:srgbClr val="FF0000"/>
                </a:solidFill>
                <a:latin typeface="Arial" pitchFamily="34" charset="0"/>
                <a:cs typeface="Arial" pitchFamily="34" charset="0"/>
              </a:rPr>
              <a:t>Kappa/lambda restriction</a:t>
            </a:r>
          </a:p>
          <a:p>
            <a:pPr lvl="1">
              <a:lnSpc>
                <a:spcPct val="150000"/>
              </a:lnSpc>
            </a:pPr>
            <a:r>
              <a:rPr lang="en-US" sz="2000" dirty="0">
                <a:latin typeface="Arial" pitchFamily="34" charset="0"/>
                <a:cs typeface="Arial" pitchFamily="34" charset="0"/>
              </a:rPr>
              <a:t>sometimes also CD38+ </a:t>
            </a:r>
          </a:p>
          <a:p>
            <a:pPr>
              <a:lnSpc>
                <a:spcPct val="105000"/>
              </a:lnSpc>
            </a:pP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23320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rial" pitchFamily="34" charset="0"/>
                <a:cs typeface="Arial" pitchFamily="34" charset="0"/>
              </a:rPr>
              <a:t>B-CLL</a:t>
            </a:r>
            <a:endParaRPr lang="en-US" dirty="0"/>
          </a:p>
        </p:txBody>
      </p:sp>
      <p:sp>
        <p:nvSpPr>
          <p:cNvPr id="3" name="Content Placeholder 2"/>
          <p:cNvSpPr>
            <a:spLocks noGrp="1"/>
          </p:cNvSpPr>
          <p:nvPr>
            <p:ph idx="1"/>
          </p:nvPr>
        </p:nvSpPr>
        <p:spPr/>
        <p:txBody>
          <a:bodyPr/>
          <a:lstStyle/>
          <a:p>
            <a:pPr>
              <a:lnSpc>
                <a:spcPct val="150000"/>
              </a:lnSpc>
            </a:pPr>
            <a:endParaRPr lang="en-US" sz="2000" u="sng" dirty="0">
              <a:latin typeface="Arial" pitchFamily="34" charset="0"/>
              <a:cs typeface="Arial" pitchFamily="34" charset="0"/>
              <a:sym typeface="Symbol" pitchFamily="18" charset="2"/>
            </a:endParaRPr>
          </a:p>
          <a:p>
            <a:pPr>
              <a:lnSpc>
                <a:spcPct val="150000"/>
              </a:lnSpc>
            </a:pPr>
            <a:r>
              <a:rPr lang="en-US" sz="2000" u="sng" dirty="0">
                <a:latin typeface="Arial" pitchFamily="34" charset="0"/>
                <a:cs typeface="Arial" pitchFamily="34" charset="0"/>
                <a:sym typeface="Symbol" pitchFamily="18" charset="2"/>
              </a:rPr>
              <a:t>Cytogenetic examinations</a:t>
            </a:r>
            <a:r>
              <a:rPr lang="en-US" sz="2000" dirty="0">
                <a:latin typeface="Arial" pitchFamily="34" charset="0"/>
                <a:cs typeface="Arial" pitchFamily="34" charset="0"/>
                <a:sym typeface="Symbol" pitchFamily="18" charset="2"/>
              </a:rPr>
              <a:t> - </a:t>
            </a:r>
            <a:r>
              <a:rPr lang="en-US" sz="2000" dirty="0">
                <a:latin typeface="Arial" pitchFamily="34" charset="0"/>
                <a:cs typeface="Arial" pitchFamily="34" charset="0"/>
              </a:rPr>
              <a:t>clonal chromosomal abnormalities are detected in approximately 50% of CLL patients</a:t>
            </a:r>
          </a:p>
          <a:p>
            <a:pPr lvl="1">
              <a:lnSpc>
                <a:spcPct val="150000"/>
              </a:lnSpc>
            </a:pPr>
            <a:r>
              <a:rPr lang="en-US" sz="2000" dirty="0">
                <a:latin typeface="Arial" pitchFamily="34" charset="0"/>
                <a:cs typeface="Arial" pitchFamily="34" charset="0"/>
              </a:rPr>
              <a:t>deletion 13 (13q14.3)</a:t>
            </a:r>
          </a:p>
          <a:p>
            <a:pPr lvl="1">
              <a:lnSpc>
                <a:spcPct val="150000"/>
              </a:lnSpc>
            </a:pPr>
            <a:r>
              <a:rPr lang="en-US" sz="2000" dirty="0">
                <a:latin typeface="Arial" pitchFamily="34" charset="0"/>
                <a:cs typeface="Arial" pitchFamily="34" charset="0"/>
              </a:rPr>
              <a:t>trisomy 12</a:t>
            </a:r>
          </a:p>
          <a:p>
            <a:pPr lvl="1">
              <a:lnSpc>
                <a:spcPct val="150000"/>
              </a:lnSpc>
            </a:pPr>
            <a:r>
              <a:rPr lang="en-US" sz="2000" dirty="0">
                <a:latin typeface="Arial" pitchFamily="34" charset="0"/>
                <a:cs typeface="Arial" pitchFamily="34" charset="0"/>
              </a:rPr>
              <a:t>structural abnormalities of chromosomes 11 (11q-), 14, 17p-</a:t>
            </a:r>
            <a:endParaRPr lang="pl-PL" sz="2000" dirty="0">
              <a:latin typeface="Arial" pitchFamily="34" charset="0"/>
              <a:cs typeface="Arial" pitchFamily="34" charset="0"/>
            </a:endParaRPr>
          </a:p>
          <a:p>
            <a:pPr lvl="1" algn="ctr">
              <a:lnSpc>
                <a:spcPct val="150000"/>
              </a:lnSpc>
              <a:buNone/>
            </a:pPr>
            <a:endParaRPr lang="pl-PL" sz="2000" dirty="0">
              <a:solidFill>
                <a:srgbClr val="FF0000"/>
              </a:solidFill>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xmlns="" val="84844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CLL – staging system RAI/</a:t>
            </a:r>
            <a:r>
              <a:rPr lang="en-US" dirty="0" err="1"/>
              <a:t>Binet</a:t>
            </a:r>
            <a:endParaRPr lang="en-US" dirty="0"/>
          </a:p>
        </p:txBody>
      </p:sp>
      <p:sp>
        <p:nvSpPr>
          <p:cNvPr id="2457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FD0351-C7A4-42E9-8805-A0F62FC61836}" type="datetime1">
              <a:rPr lang="en-US" smtClean="0">
                <a:solidFill>
                  <a:schemeClr val="bg1"/>
                </a:solidFill>
              </a:rPr>
              <a:pPr eaLnBrk="1" hangingPunct="1"/>
              <a:t>11/9/2020</a:t>
            </a:fld>
            <a:endParaRPr lang="en-US">
              <a:solidFill>
                <a:schemeClr val="bg1"/>
              </a:solidFill>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12A76F-E028-4D79-933F-F774BC329F28}" type="slidenum">
              <a:rPr lang="en-US" smtClean="0">
                <a:solidFill>
                  <a:schemeClr val="bg1"/>
                </a:solidFill>
              </a:rPr>
              <a:pPr eaLnBrk="1" hangingPunct="1"/>
              <a:t>19</a:t>
            </a:fld>
            <a:endParaRPr lang="en-US">
              <a:solidFill>
                <a:schemeClr val="bg1"/>
              </a:solidFill>
            </a:endParaRPr>
          </a:p>
        </p:txBody>
      </p:sp>
      <p:pic>
        <p:nvPicPr>
          <p:cNvPr id="2458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1447800"/>
            <a:ext cx="5638800" cy="4648200"/>
          </a:xfrm>
          <a:solidFill>
            <a:schemeClr val="accent1"/>
          </a:solid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343401" y="1447800"/>
            <a:ext cx="4800600" cy="4648200"/>
          </a:xfrm>
          <a:prstGeom prst="rect">
            <a:avLst/>
          </a:prstGeom>
        </p:spPr>
      </p:pic>
    </p:spTree>
    <p:extLst>
      <p:ext uri="{BB962C8B-B14F-4D97-AF65-F5344CB8AC3E}">
        <p14:creationId xmlns:p14="http://schemas.microsoft.com/office/powerpoint/2010/main" xmlns="" val="376670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0FBAE9E-3108-46A2-82AE-1B5811187C18}"/>
              </a:ext>
            </a:extLst>
          </p:cNvPr>
          <p:cNvSpPr>
            <a:spLocks noGrp="1"/>
          </p:cNvSpPr>
          <p:nvPr>
            <p:ph type="title"/>
          </p:nvPr>
        </p:nvSpPr>
        <p:spPr>
          <a:xfrm>
            <a:off x="1240022" y="355486"/>
            <a:ext cx="7025402" cy="1188720"/>
          </a:xfrm>
        </p:spPr>
        <p:txBody>
          <a:bodyPr vert="horz" lIns="91440" tIns="45720" rIns="91440" bIns="45720" rtlCol="0" anchor="ctr">
            <a:normAutofit/>
          </a:bodyPr>
          <a:lstStyle/>
          <a:p>
            <a:pPr algn="l">
              <a:lnSpc>
                <a:spcPct val="90000"/>
              </a:lnSpc>
            </a:pPr>
            <a:r>
              <a:rPr lang="en-US" kern="1200" dirty="0">
                <a:solidFill>
                  <a:schemeClr val="tx1"/>
                </a:solidFill>
                <a:latin typeface="+mj-lt"/>
                <a:ea typeface="+mj-ea"/>
                <a:cs typeface="+mj-cs"/>
              </a:rPr>
              <a:t>Ca</a:t>
            </a:r>
            <a:r>
              <a:rPr lang="ro-RO" kern="1200" dirty="0">
                <a:solidFill>
                  <a:schemeClr val="tx1"/>
                </a:solidFill>
                <a:latin typeface="+mj-lt"/>
                <a:ea typeface="+mj-ea"/>
                <a:cs typeface="+mj-cs"/>
              </a:rPr>
              <a:t>se 4</a:t>
            </a:r>
            <a:endParaRPr lang="en-US" kern="1200" dirty="0">
              <a:solidFill>
                <a:schemeClr val="tx1"/>
              </a:solidFill>
              <a:latin typeface="+mj-lt"/>
              <a:ea typeface="+mj-ea"/>
              <a:cs typeface="+mj-cs"/>
            </a:endParaRPr>
          </a:p>
        </p:txBody>
      </p:sp>
      <p:sp>
        <p:nvSpPr>
          <p:cNvPr id="9" name="Freeform: Shape 8">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tăText 3">
            <a:extLst>
              <a:ext uri="{FF2B5EF4-FFF2-40B4-BE49-F238E27FC236}">
                <a16:creationId xmlns="" xmlns:a16="http://schemas.microsoft.com/office/drawing/2014/main" id="{0BB9D800-F4E8-40B2-9A6E-E012BAA0A989}"/>
              </a:ext>
            </a:extLst>
          </p:cNvPr>
          <p:cNvSpPr txBox="1"/>
          <p:nvPr/>
        </p:nvSpPr>
        <p:spPr>
          <a:xfrm>
            <a:off x="728740" y="2176272"/>
            <a:ext cx="8415260" cy="4224528"/>
          </a:xfrm>
          <a:prstGeom prst="rect">
            <a:avLst/>
          </a:prstGeom>
        </p:spPr>
        <p:txBody>
          <a:bodyPr vert="horz" lIns="91440" tIns="45720" rIns="91440" bIns="45720" rtlCol="0" anchor="t">
            <a:normAutofit/>
          </a:bodyPr>
          <a:lstStyle/>
          <a:p>
            <a:pPr marL="257175" indent="-228600">
              <a:lnSpc>
                <a:spcPct val="90000"/>
              </a:lnSpc>
              <a:buFont typeface="Arial" panose="020B0604020202020204" pitchFamily="34" charset="0"/>
              <a:buChar char="•"/>
            </a:pPr>
            <a:r>
              <a:rPr lang="en-US" sz="2800" dirty="0"/>
              <a:t> </a:t>
            </a:r>
            <a:r>
              <a:rPr lang="en-US" sz="2800" dirty="0" err="1"/>
              <a:t>Pacient</a:t>
            </a:r>
            <a:r>
              <a:rPr lang="en-US" sz="2800" dirty="0"/>
              <a:t> I.M. in </a:t>
            </a:r>
            <a:r>
              <a:rPr lang="en-US" sz="2800" dirty="0" err="1"/>
              <a:t>varsta</a:t>
            </a:r>
            <a:r>
              <a:rPr lang="en-US" sz="2800" dirty="0"/>
              <a:t> de 32 de ani, </a:t>
            </a:r>
            <a:r>
              <a:rPr lang="en-US" sz="2800" dirty="0" err="1"/>
              <a:t>acuza</a:t>
            </a:r>
            <a:r>
              <a:rPr lang="en-US" sz="2800" dirty="0"/>
              <a:t> </a:t>
            </a:r>
            <a:r>
              <a:rPr lang="en-US" sz="2800" dirty="0" err="1"/>
              <a:t>astenie</a:t>
            </a:r>
            <a:r>
              <a:rPr lang="en-US" sz="2800" dirty="0"/>
              <a:t> </a:t>
            </a:r>
            <a:r>
              <a:rPr lang="en-US" sz="2800" dirty="0" err="1"/>
              <a:t>fizica</a:t>
            </a:r>
            <a:r>
              <a:rPr lang="en-US" sz="2800" dirty="0"/>
              <a:t>, </a:t>
            </a:r>
            <a:r>
              <a:rPr lang="en-US" sz="2800" dirty="0" err="1"/>
              <a:t>satietate</a:t>
            </a:r>
            <a:r>
              <a:rPr lang="en-US" sz="2800" dirty="0"/>
              <a:t> </a:t>
            </a:r>
            <a:r>
              <a:rPr lang="en-US" sz="2800" dirty="0" err="1"/>
              <a:t>precoce</a:t>
            </a:r>
            <a:r>
              <a:rPr lang="en-US" sz="2800" dirty="0"/>
              <a:t> </a:t>
            </a:r>
            <a:r>
              <a:rPr lang="en-US" sz="2800" dirty="0" err="1"/>
              <a:t>si</a:t>
            </a:r>
            <a:r>
              <a:rPr lang="en-US" sz="2800" dirty="0"/>
              <a:t> </a:t>
            </a:r>
            <a:r>
              <a:rPr lang="en-US" sz="2800" dirty="0" err="1"/>
              <a:t>constipatie</a:t>
            </a:r>
            <a:r>
              <a:rPr lang="en-US" sz="2800" dirty="0"/>
              <a:t> de </a:t>
            </a:r>
            <a:r>
              <a:rPr lang="en-US" sz="2800" dirty="0" err="1"/>
              <a:t>aproximativ</a:t>
            </a:r>
            <a:r>
              <a:rPr lang="en-US" sz="2800" dirty="0"/>
              <a:t> 4 </a:t>
            </a:r>
            <a:r>
              <a:rPr lang="en-US" sz="2800" dirty="0" err="1"/>
              <a:t>luni</a:t>
            </a:r>
            <a:r>
              <a:rPr lang="en-US" sz="2800" dirty="0"/>
              <a:t>. </a:t>
            </a:r>
          </a:p>
          <a:p>
            <a:pPr marL="342900" indent="-228600">
              <a:lnSpc>
                <a:spcPct val="90000"/>
              </a:lnSpc>
              <a:buFont typeface="Arial" panose="020B0604020202020204" pitchFamily="34" charset="0"/>
              <a:buChar char="•"/>
            </a:pPr>
            <a:r>
              <a:rPr lang="en-US" sz="2800" dirty="0" err="1"/>
              <a:t>Paraclinic</a:t>
            </a:r>
            <a:r>
              <a:rPr lang="en-US" sz="2800" dirty="0"/>
              <a:t>: Hb 11g/dl, VEM 87fl, HEM 32pg, </a:t>
            </a:r>
            <a:r>
              <a:rPr lang="en-US" sz="2800" dirty="0" err="1"/>
              <a:t>leucocite</a:t>
            </a:r>
            <a:r>
              <a:rPr lang="en-US" sz="2800" dirty="0"/>
              <a:t> 650.000, </a:t>
            </a:r>
            <a:r>
              <a:rPr lang="en-US" sz="2800" dirty="0" err="1"/>
              <a:t>Trombocite</a:t>
            </a:r>
            <a:r>
              <a:rPr lang="en-US" sz="2800" dirty="0"/>
              <a:t> 530.000/mm3. FL: </a:t>
            </a:r>
            <a:r>
              <a:rPr lang="en-US" sz="2800" dirty="0" err="1"/>
              <a:t>neutrofile</a:t>
            </a:r>
            <a:r>
              <a:rPr lang="en-US" sz="2800" dirty="0"/>
              <a:t> 89%, Ly 12%, E 7%, B 9%. FSP: </a:t>
            </a:r>
            <a:r>
              <a:rPr lang="en-US" sz="2800" dirty="0" err="1"/>
              <a:t>blasti</a:t>
            </a:r>
            <a:r>
              <a:rPr lang="en-US" sz="2800" dirty="0"/>
              <a:t> 2%, </a:t>
            </a:r>
            <a:r>
              <a:rPr lang="en-US" sz="2800" dirty="0" err="1"/>
              <a:t>promielocite</a:t>
            </a:r>
            <a:r>
              <a:rPr lang="en-US" sz="2800" dirty="0"/>
              <a:t> 2%, </a:t>
            </a:r>
            <a:r>
              <a:rPr lang="en-US" sz="2800" dirty="0" err="1"/>
              <a:t>mielocite</a:t>
            </a:r>
            <a:r>
              <a:rPr lang="en-US" sz="2800" dirty="0"/>
              <a:t> 6%, </a:t>
            </a:r>
            <a:r>
              <a:rPr lang="en-US" sz="2800" dirty="0" err="1"/>
              <a:t>metamielocite</a:t>
            </a:r>
            <a:r>
              <a:rPr lang="en-US" sz="2800" dirty="0"/>
              <a:t> 6%, NNS 4%, NS 71%, Ly 3%, B 6%, E5%.</a:t>
            </a:r>
          </a:p>
          <a:p>
            <a:pPr marL="342900" indent="-228600">
              <a:lnSpc>
                <a:spcPct val="90000"/>
              </a:lnSpc>
              <a:spcAft>
                <a:spcPts val="750"/>
              </a:spcAft>
              <a:buFont typeface="Arial" panose="020B0604020202020204" pitchFamily="34" charset="0"/>
              <a:buChar char="•"/>
            </a:pPr>
            <a:r>
              <a:rPr lang="en-US" sz="2800" dirty="0" err="1"/>
              <a:t>Completati</a:t>
            </a:r>
            <a:r>
              <a:rPr lang="en-US" sz="2800" dirty="0"/>
              <a:t> </a:t>
            </a:r>
            <a:r>
              <a:rPr lang="en-US" sz="2800" dirty="0" err="1"/>
              <a:t>investigatiile</a:t>
            </a:r>
            <a:r>
              <a:rPr lang="en-US" sz="2800" dirty="0"/>
              <a:t> </a:t>
            </a:r>
            <a:r>
              <a:rPr lang="en-US" sz="2800" dirty="0" err="1"/>
              <a:t>si</a:t>
            </a:r>
            <a:r>
              <a:rPr lang="en-US" sz="2800" dirty="0"/>
              <a:t> </a:t>
            </a:r>
            <a:r>
              <a:rPr lang="en-US" sz="2800" dirty="0" err="1"/>
              <a:t>stabiliti</a:t>
            </a:r>
            <a:r>
              <a:rPr lang="en-US" sz="2800" dirty="0"/>
              <a:t> </a:t>
            </a:r>
            <a:r>
              <a:rPr lang="en-US" sz="2800" dirty="0" err="1"/>
              <a:t>criteriile</a:t>
            </a:r>
            <a:r>
              <a:rPr lang="en-US" sz="2800" dirty="0"/>
              <a:t> de diagnostic </a:t>
            </a:r>
            <a:r>
              <a:rPr lang="en-US" sz="2800" dirty="0" err="1"/>
              <a:t>pozitiv</a:t>
            </a:r>
            <a:endParaRPr lang="en-US" sz="2800" dirty="0"/>
          </a:p>
        </p:txBody>
      </p:sp>
    </p:spTree>
    <p:extLst>
      <p:ext uri="{BB962C8B-B14F-4D97-AF65-F5344CB8AC3E}">
        <p14:creationId xmlns="" xmlns:p14="http://schemas.microsoft.com/office/powerpoint/2010/main" val="206720841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title"/>
          </p:nvPr>
        </p:nvSpPr>
        <p:spPr>
          <a:xfrm>
            <a:off x="601663" y="469900"/>
            <a:ext cx="8707437" cy="762000"/>
          </a:xfrm>
        </p:spPr>
        <p:txBody>
          <a:bodyPr/>
          <a:lstStyle/>
          <a:p>
            <a:pPr eaLnBrk="1" hangingPunct="1"/>
            <a:r>
              <a:rPr lang="en-US" sz="2800"/>
              <a:t>Staging: Rai and Binet staging systems for CLL</a:t>
            </a:r>
          </a:p>
        </p:txBody>
      </p:sp>
      <p:graphicFrame>
        <p:nvGraphicFramePr>
          <p:cNvPr id="94527" name="Group 319"/>
          <p:cNvGraphicFramePr>
            <a:graphicFrameLocks noGrp="1"/>
          </p:cNvGraphicFramePr>
          <p:nvPr>
            <p:ph idx="1"/>
            <p:extLst>
              <p:ext uri="{D42A27DB-BD31-4B8C-83A1-F6EECF244321}">
                <p14:modId xmlns:p14="http://schemas.microsoft.com/office/powerpoint/2010/main" xmlns="" val="2730882666"/>
              </p:ext>
            </p:extLst>
          </p:nvPr>
        </p:nvGraphicFramePr>
        <p:xfrm>
          <a:off x="601663" y="1447800"/>
          <a:ext cx="7962900" cy="5029200"/>
        </p:xfrm>
        <a:graphic>
          <a:graphicData uri="http://schemas.openxmlformats.org/drawingml/2006/table">
            <a:tbl>
              <a:tblPr/>
              <a:tblGrid>
                <a:gridCol w="2046287">
                  <a:extLst>
                    <a:ext uri="{9D8B030D-6E8A-4147-A177-3AD203B41FA5}">
                      <a16:colId xmlns:a16="http://schemas.microsoft.com/office/drawing/2014/main" xmlns="" val="20000"/>
                    </a:ext>
                  </a:extLst>
                </a:gridCol>
                <a:gridCol w="1885950">
                  <a:extLst>
                    <a:ext uri="{9D8B030D-6E8A-4147-A177-3AD203B41FA5}">
                      <a16:colId xmlns:a16="http://schemas.microsoft.com/office/drawing/2014/main" xmlns="" val="20001"/>
                    </a:ext>
                  </a:extLst>
                </a:gridCol>
                <a:gridCol w="342900">
                  <a:extLst>
                    <a:ext uri="{9D8B030D-6E8A-4147-A177-3AD203B41FA5}">
                      <a16:colId xmlns:a16="http://schemas.microsoft.com/office/drawing/2014/main" xmlns="" val="20002"/>
                    </a:ext>
                  </a:extLst>
                </a:gridCol>
                <a:gridCol w="1649413">
                  <a:extLst>
                    <a:ext uri="{9D8B030D-6E8A-4147-A177-3AD203B41FA5}">
                      <a16:colId xmlns:a16="http://schemas.microsoft.com/office/drawing/2014/main" xmlns="" val="20003"/>
                    </a:ext>
                  </a:extLst>
                </a:gridCol>
                <a:gridCol w="2038350">
                  <a:extLst>
                    <a:ext uri="{9D8B030D-6E8A-4147-A177-3AD203B41FA5}">
                      <a16:colId xmlns:a16="http://schemas.microsoft.com/office/drawing/2014/main" xmlns="" val="20004"/>
                    </a:ext>
                  </a:extLst>
                </a:gridCol>
              </a:tblGrid>
              <a:tr h="472606">
                <a:tc gridSpan="5">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1" u="none" strike="noStrike" cap="none" normalizeH="0" baseline="0" dirty="0">
                          <a:ln>
                            <a:noFill/>
                          </a:ln>
                          <a:solidFill>
                            <a:schemeClr val="tx1"/>
                          </a:solidFill>
                          <a:effectLst/>
                          <a:latin typeface="Times New Roman" pitchFamily="18" charset="0"/>
                          <a:cs typeface="Times New Roman" pitchFamily="18" charset="0"/>
                        </a:rPr>
                        <a:t>Clinical staging systems for CLL</a:t>
                      </a:r>
                    </a:p>
                  </a:txBody>
                  <a:tcPr marT="45727" marB="45727"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54073">
                <a:tc gridSpan="5">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Stage</a:t>
                      </a:r>
                    </a:p>
                  </a:txBody>
                  <a:tcPr marT="45727" marB="45727"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41181">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Value</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Rai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Binet</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Median survival</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19170">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Lymphocytosis (&gt;5,000/mm</a:t>
                      </a:r>
                      <a:r>
                        <a:rPr kumimoji="0" lang="en-US" sz="1600" b="1" i="0" u="none" strike="noStrike" cap="none" normalizeH="0" baseline="30000" dirty="0">
                          <a:ln>
                            <a:noFill/>
                          </a:ln>
                          <a:solidFill>
                            <a:schemeClr val="tx1"/>
                          </a:solidFill>
                          <a:effectLst/>
                          <a:latin typeface="Times New Roman" pitchFamily="18" charset="0"/>
                          <a:cs typeface="Times New Roman" pitchFamily="18" charset="0"/>
                        </a:rPr>
                        <a:t>3</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35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150 months </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(12.5 years)</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19170">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Lymphocytosis plus nodal involvement</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I</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A</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&lt;3</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node groups</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101-108 months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(8.5-9 years)</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19170">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Lymphocytosis plus organomegaly</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II</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B</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&gt;3</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node groups</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60-71 months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(5-6 years)</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8452">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Anemia (RBCs)</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III</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Hgb &lt;11 g/dL</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C</a:t>
                      </a:r>
                    </a:p>
                  </a:txBody>
                  <a:tcPr marT="45727" marB="45727" anchor="b"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Hgb</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 &lt;10 g/</a:t>
                      </a:r>
                      <a:r>
                        <a:rPr kumimoji="0" lang="en-US" sz="1600" b="1" i="0" u="none" strike="noStrike" cap="none" normalizeH="0" baseline="0" dirty="0" err="1">
                          <a:ln>
                            <a:noFill/>
                          </a:ln>
                          <a:solidFill>
                            <a:schemeClr val="tx1"/>
                          </a:solidFill>
                          <a:effectLst/>
                          <a:latin typeface="Times New Roman" pitchFamily="18" charset="0"/>
                          <a:cs typeface="Times New Roman" pitchFamily="18" charset="0"/>
                        </a:rPr>
                        <a:t>dL</a:t>
                      </a:r>
                      <a:r>
                        <a:rPr kumimoji="0" lang="en-US" sz="16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19-24 months</a:t>
                      </a:r>
                      <a:br>
                        <a:rPr kumimoji="0" lang="en-US" sz="1600" b="1" i="0" u="none" strike="noStrike" cap="none" normalizeH="0" baseline="0" dirty="0">
                          <a:ln>
                            <a:noFill/>
                          </a:ln>
                          <a:solidFill>
                            <a:schemeClr val="tx1"/>
                          </a:solidFill>
                          <a:effectLst/>
                          <a:latin typeface="Times New Roman" pitchFamily="18" charset="0"/>
                          <a:cs typeface="Times New Roman" pitchFamily="18" charset="0"/>
                        </a:rPr>
                      </a:br>
                      <a:r>
                        <a:rPr kumimoji="0" lang="en-US" sz="1600" b="1" i="0" u="none" strike="noStrike" cap="none" normalizeH="0" baseline="0" dirty="0">
                          <a:ln>
                            <a:noFill/>
                          </a:ln>
                          <a:solidFill>
                            <a:schemeClr val="tx1"/>
                          </a:solidFill>
                          <a:effectLst/>
                          <a:latin typeface="Times New Roman" pitchFamily="18" charset="0"/>
                          <a:cs typeface="Times New Roman" pitchFamily="18" charset="0"/>
                        </a:rPr>
                        <a:t>(1.5-2 years)</a:t>
                      </a:r>
                    </a:p>
                  </a:txBody>
                  <a:tcPr marT="45727" marB="4572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6"/>
                  </a:ext>
                </a:extLst>
              </a:tr>
              <a:tr h="875378">
                <a:tc>
                  <a:txBody>
                    <a:bodyPr/>
                    <a:lstStyle/>
                    <a:p>
                      <a:pPr marL="0" marR="0" lvl="0" indent="0" algn="l"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Lymphocytosis plus thrombocytopenia</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(platelets)</a:t>
                      </a:r>
                    </a:p>
                  </a:txBody>
                  <a:tcPr marT="45727" marB="4572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IV</a:t>
                      </a:r>
                      <a:br>
                        <a:rPr kumimoji="0" lang="en-US" sz="1600" b="1" i="0" u="none" strike="noStrike" cap="none" normalizeH="0" baseline="0">
                          <a:ln>
                            <a:noFill/>
                          </a:ln>
                          <a:solidFill>
                            <a:schemeClr val="tx1"/>
                          </a:solidFill>
                          <a:effectLst/>
                          <a:latin typeface="Times New Roman" pitchFamily="18" charset="0"/>
                          <a:cs typeface="Times New Roman" pitchFamily="18" charset="0"/>
                        </a:rPr>
                      </a:br>
                      <a:r>
                        <a:rPr kumimoji="0" lang="en-US" sz="1600" b="1" i="0" u="none" strike="noStrike" cap="none" normalizeH="0" baseline="0">
                          <a:ln>
                            <a:noFill/>
                          </a:ln>
                          <a:solidFill>
                            <a:schemeClr val="tx1"/>
                          </a:solidFill>
                          <a:effectLst/>
                          <a:latin typeface="Times New Roman" pitchFamily="18" charset="0"/>
                          <a:cs typeface="Times New Roman" pitchFamily="18" charset="0"/>
                        </a:rPr>
                        <a:t>PLT &lt;100,000/mm</a:t>
                      </a:r>
                      <a:r>
                        <a:rPr kumimoji="0" lang="en-US" sz="1600" b="1" i="0" u="none" strike="noStrike" cap="none" normalizeH="0" baseline="30000">
                          <a:ln>
                            <a:noFill/>
                          </a:ln>
                          <a:solidFill>
                            <a:schemeClr val="tx1"/>
                          </a:solidFill>
                          <a:effectLst/>
                          <a:latin typeface="Times New Roman" pitchFamily="18" charset="0"/>
                          <a:cs typeface="Times New Roman" pitchFamily="18" charset="0"/>
                        </a:rPr>
                        <a:t>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tab pos="0" algn="l"/>
                        </a:tabLst>
                      </a:pPr>
                      <a:r>
                        <a:rPr kumimoji="0" lang="en-US" sz="1600" b="1" i="0" u="none" strike="noStrike" cap="none" normalizeH="0" baseline="0" dirty="0">
                          <a:ln>
                            <a:noFill/>
                          </a:ln>
                          <a:solidFill>
                            <a:schemeClr val="tx1"/>
                          </a:solidFill>
                          <a:effectLst/>
                          <a:latin typeface="Times New Roman" pitchFamily="18" charset="0"/>
                          <a:cs typeface="Times New Roman" pitchFamily="18" charset="0"/>
                        </a:rPr>
                        <a:t> PLT &lt;100,000/mm</a:t>
                      </a:r>
                      <a:r>
                        <a:rPr kumimoji="0" lang="en-US" sz="1600" b="1" i="0" u="none" strike="noStrike" cap="none" normalizeH="0" baseline="30000" dirty="0">
                          <a:ln>
                            <a:noFill/>
                          </a:ln>
                          <a:solidFill>
                            <a:schemeClr val="tx1"/>
                          </a:solidFill>
                          <a:effectLst/>
                          <a:latin typeface="Times New Roman" pitchFamily="18" charset="0"/>
                          <a:cs typeface="Times New Roman" pitchFamily="18" charset="0"/>
                        </a:rPr>
                        <a:t>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90000"/>
                        </a:lnSpc>
                        <a:spcBef>
                          <a:spcPct val="50000"/>
                        </a:spcBef>
                        <a:spcAft>
                          <a:spcPct val="0"/>
                        </a:spcAft>
                        <a:buClr>
                          <a:srgbClr val="CC0066"/>
                        </a:buClr>
                        <a:buSzPct val="85000"/>
                        <a:buFont typeface="Wingdings" pitchFamily="2" charset="2"/>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8483012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4834" y="-4354"/>
            <a:ext cx="917883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971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52400" y="0"/>
            <a:ext cx="9372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89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04800"/>
            <a:ext cx="9144000" cy="3122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471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066800"/>
            <a:ext cx="8229600" cy="5105400"/>
          </a:xfrm>
        </p:spPr>
        <p:txBody>
          <a:bodyPr>
            <a:noAutofit/>
          </a:bodyPr>
          <a:lstStyle/>
          <a:p>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Infections</a:t>
            </a:r>
          </a:p>
          <a:p>
            <a:r>
              <a:rPr lang="en-US" sz="2000" dirty="0">
                <a:solidFill>
                  <a:srgbClr val="C00000"/>
                </a:solidFill>
                <a:latin typeface="Arial" pitchFamily="34" charset="0"/>
                <a:cs typeface="Arial" pitchFamily="34" charset="0"/>
              </a:rPr>
              <a:t>Autoimmune – hemolytic anemia / immune </a:t>
            </a:r>
            <a:r>
              <a:rPr lang="en-US" sz="2000" dirty="0" err="1">
                <a:solidFill>
                  <a:srgbClr val="C00000"/>
                </a:solidFill>
                <a:latin typeface="Arial" pitchFamily="34" charset="0"/>
                <a:cs typeface="Arial" pitchFamily="34" charset="0"/>
              </a:rPr>
              <a:t>trombocytopenia</a:t>
            </a:r>
            <a:endParaRPr lang="en-US" sz="2000" dirty="0">
              <a:solidFill>
                <a:srgbClr val="C00000"/>
              </a:solidFill>
              <a:latin typeface="Arial" pitchFamily="34" charset="0"/>
              <a:cs typeface="Arial" pitchFamily="34" charset="0"/>
            </a:endParaRPr>
          </a:p>
          <a:p>
            <a:r>
              <a:rPr lang="en-US" sz="2000" dirty="0" err="1">
                <a:solidFill>
                  <a:srgbClr val="C00000"/>
                </a:solidFill>
                <a:latin typeface="Arial" pitchFamily="34" charset="0"/>
                <a:cs typeface="Arial" pitchFamily="34" charset="0"/>
              </a:rPr>
              <a:t>Prolymphocytic</a:t>
            </a:r>
            <a:r>
              <a:rPr lang="en-US" sz="2000" dirty="0">
                <a:solidFill>
                  <a:srgbClr val="C00000"/>
                </a:solidFill>
                <a:latin typeface="Arial" pitchFamily="34" charset="0"/>
                <a:cs typeface="Arial" pitchFamily="34" charset="0"/>
              </a:rPr>
              <a:t> transformation</a:t>
            </a:r>
          </a:p>
          <a:p>
            <a:r>
              <a:rPr lang="en-US" sz="2000" dirty="0">
                <a:solidFill>
                  <a:srgbClr val="C00000"/>
                </a:solidFill>
                <a:latin typeface="Arial" pitchFamily="34" charset="0"/>
                <a:cs typeface="Arial" pitchFamily="34" charset="0"/>
              </a:rPr>
              <a:t>Second malignancies</a:t>
            </a:r>
          </a:p>
          <a:p>
            <a:pPr lvl="1"/>
            <a:r>
              <a:rPr lang="en-US" sz="2000" dirty="0" err="1">
                <a:solidFill>
                  <a:srgbClr val="C00000"/>
                </a:solidFill>
                <a:latin typeface="Arial" pitchFamily="34" charset="0"/>
                <a:cs typeface="Arial" pitchFamily="34" charset="0"/>
              </a:rPr>
              <a:t>nonhematological</a:t>
            </a:r>
            <a:endParaRPr lang="en-US" sz="2000" dirty="0">
              <a:solidFill>
                <a:srgbClr val="C00000"/>
              </a:solidFill>
              <a:latin typeface="Arial" pitchFamily="34" charset="0"/>
              <a:cs typeface="Arial" pitchFamily="34" charset="0"/>
            </a:endParaRPr>
          </a:p>
          <a:p>
            <a:pPr lvl="2"/>
            <a:r>
              <a:rPr lang="en-US" sz="2000" dirty="0">
                <a:solidFill>
                  <a:srgbClr val="C00000"/>
                </a:solidFill>
                <a:latin typeface="Arial" pitchFamily="34" charset="0"/>
                <a:cs typeface="Arial" pitchFamily="34" charset="0"/>
              </a:rPr>
              <a:t>Lung cancer</a:t>
            </a:r>
          </a:p>
          <a:p>
            <a:pPr lvl="2"/>
            <a:r>
              <a:rPr lang="en-US" sz="2000" dirty="0">
                <a:solidFill>
                  <a:srgbClr val="C00000"/>
                </a:solidFill>
                <a:latin typeface="Arial" pitchFamily="34" charset="0"/>
                <a:cs typeface="Arial" pitchFamily="34" charset="0"/>
              </a:rPr>
              <a:t>Skin cancer (melanoma)</a:t>
            </a:r>
          </a:p>
          <a:p>
            <a:pPr lvl="2"/>
            <a:r>
              <a:rPr lang="en-US" sz="2000" dirty="0">
                <a:solidFill>
                  <a:srgbClr val="C00000"/>
                </a:solidFill>
                <a:latin typeface="Arial" pitchFamily="34" charset="0"/>
                <a:cs typeface="Arial" pitchFamily="34" charset="0"/>
              </a:rPr>
              <a:t>Breast cancer</a:t>
            </a:r>
          </a:p>
          <a:p>
            <a:pPr lvl="1"/>
            <a:r>
              <a:rPr lang="ro-RO" sz="2000" dirty="0">
                <a:solidFill>
                  <a:srgbClr val="C00000"/>
                </a:solidFill>
                <a:latin typeface="Arial" pitchFamily="34" charset="0"/>
                <a:cs typeface="Arial" pitchFamily="34" charset="0"/>
              </a:rPr>
              <a:t>h</a:t>
            </a:r>
            <a:r>
              <a:rPr lang="en-US" sz="2000" dirty="0" err="1">
                <a:solidFill>
                  <a:srgbClr val="C00000"/>
                </a:solidFill>
                <a:latin typeface="Arial" pitchFamily="34" charset="0"/>
                <a:cs typeface="Arial" pitchFamily="34" charset="0"/>
              </a:rPr>
              <a:t>ematological</a:t>
            </a:r>
            <a:r>
              <a:rPr lang="ro-RO" sz="2000" dirty="0">
                <a:solidFill>
                  <a:srgbClr val="C00000"/>
                </a:solidFill>
                <a:latin typeface="Arial" pitchFamily="34" charset="0"/>
                <a:cs typeface="Arial" pitchFamily="34" charset="0"/>
              </a:rPr>
              <a:t> - a</a:t>
            </a:r>
            <a:r>
              <a:rPr lang="en-US" sz="2000" dirty="0">
                <a:solidFill>
                  <a:srgbClr val="C00000"/>
                </a:solidFill>
                <a:latin typeface="Arial" pitchFamily="34" charset="0"/>
                <a:cs typeface="Arial" pitchFamily="34" charset="0"/>
              </a:rPr>
              <a:t>cute leukemia</a:t>
            </a:r>
            <a:endParaRPr lang="pl-PL" sz="2000" dirty="0">
              <a:solidFill>
                <a:srgbClr val="C00000"/>
              </a:solidFill>
              <a:latin typeface="Arial" pitchFamily="34" charset="0"/>
              <a:cs typeface="Arial" pitchFamily="34" charset="0"/>
            </a:endParaRPr>
          </a:p>
          <a:p>
            <a:pPr marL="457200" lvl="1" indent="0">
              <a:buNone/>
            </a:pPr>
            <a:endParaRPr lang="pl-PL" sz="2000" dirty="0">
              <a:solidFill>
                <a:srgbClr val="C00000"/>
              </a:solidFill>
              <a:latin typeface="Arial" pitchFamily="34" charset="0"/>
              <a:cs typeface="Arial" pitchFamily="34" charset="0"/>
            </a:endParaRPr>
          </a:p>
          <a:p>
            <a:pPr marL="457200" lvl="1" indent="0">
              <a:buNone/>
            </a:pPr>
            <a:r>
              <a:rPr lang="pl-PL" sz="2000" dirty="0">
                <a:solidFill>
                  <a:srgbClr val="C00000"/>
                </a:solidFill>
                <a:latin typeface="Arial" pitchFamily="34" charset="0"/>
                <a:cs typeface="Arial" pitchFamily="34" charset="0"/>
              </a:rPr>
              <a:t>Richter’s Syndrome</a:t>
            </a:r>
            <a:endParaRPr lang="en-US" sz="2000" dirty="0">
              <a:solidFill>
                <a:srgbClr val="C00000"/>
              </a:solidFill>
              <a:latin typeface="Arial" pitchFamily="34" charset="0"/>
              <a:cs typeface="Arial" pitchFamily="34" charset="0"/>
            </a:endParaRPr>
          </a:p>
          <a:p>
            <a:pPr lvl="1"/>
            <a:r>
              <a:rPr lang="en-US" sz="1800" dirty="0">
                <a:latin typeface="Arial" pitchFamily="34" charset="0"/>
                <a:cs typeface="Arial" pitchFamily="34" charset="0"/>
              </a:rPr>
              <a:t>Is transformation of CLL</a:t>
            </a:r>
            <a:r>
              <a:rPr lang="pl-PL" sz="1800" dirty="0">
                <a:latin typeface="Arial" pitchFamily="34" charset="0"/>
                <a:cs typeface="Arial" pitchFamily="34" charset="0"/>
              </a:rPr>
              <a:t> into an aggressive Lymphoma – diffuse </a:t>
            </a:r>
            <a:r>
              <a:rPr lang="en-US" sz="1800" dirty="0">
                <a:latin typeface="Arial" pitchFamily="34" charset="0"/>
                <a:cs typeface="Arial" pitchFamily="34" charset="0"/>
              </a:rPr>
              <a:t>large cell lymphoma (DLCL) or Hodgkin‘s</a:t>
            </a:r>
            <a:r>
              <a:rPr lang="pl-PL" sz="1800" dirty="0">
                <a:latin typeface="Arial" pitchFamily="34" charset="0"/>
                <a:cs typeface="Arial" pitchFamily="34" charset="0"/>
              </a:rPr>
              <a:t> lymphoma</a:t>
            </a:r>
          </a:p>
          <a:p>
            <a:pPr lvl="1"/>
            <a:r>
              <a:rPr lang="en-US" sz="1800" dirty="0">
                <a:latin typeface="Arial" pitchFamily="34" charset="0"/>
                <a:cs typeface="Arial" pitchFamily="34" charset="0"/>
              </a:rPr>
              <a:t>usually evolves after a long indolent</a:t>
            </a:r>
            <a:r>
              <a:rPr lang="pl-PL" sz="1800" dirty="0">
                <a:latin typeface="Arial" pitchFamily="34" charset="0"/>
                <a:cs typeface="Arial" pitchFamily="34" charset="0"/>
              </a:rPr>
              <a:t> course </a:t>
            </a:r>
          </a:p>
          <a:p>
            <a:pPr lvl="1"/>
            <a:r>
              <a:rPr lang="pl-PL" sz="1800" dirty="0">
                <a:latin typeface="Arial" pitchFamily="34" charset="0"/>
                <a:cs typeface="Arial" pitchFamily="34" charset="0"/>
              </a:rPr>
              <a:t>has a poor prognosis</a:t>
            </a:r>
            <a:endParaRPr lang="en-US" sz="1800" dirty="0">
              <a:latin typeface="Arial" pitchFamily="34" charset="0"/>
              <a:cs typeface="Arial" pitchFamily="34" charset="0"/>
            </a:endParaRPr>
          </a:p>
          <a:p>
            <a:pPr eaLnBrk="1" hangingPunct="1"/>
            <a:endParaRPr lang="pl-PL" sz="2400" dirty="0">
              <a:latin typeface="Arial" pitchFamily="34" charset="0"/>
              <a:cs typeface="Arial" pitchFamily="34" charset="0"/>
            </a:endParaRPr>
          </a:p>
        </p:txBody>
      </p:sp>
      <p:sp>
        <p:nvSpPr>
          <p:cNvPr id="45059" name="Title 2"/>
          <p:cNvSpPr>
            <a:spLocks noGrp="1"/>
          </p:cNvSpPr>
          <p:nvPr>
            <p:ph type="title"/>
          </p:nvPr>
        </p:nvSpPr>
        <p:spPr>
          <a:xfrm>
            <a:off x="381000" y="30480"/>
            <a:ext cx="8229600" cy="1143000"/>
          </a:xfrm>
        </p:spPr>
        <p:txBody>
          <a:bodyPr/>
          <a:lstStyle/>
          <a:p>
            <a:pPr eaLnBrk="1" hangingPunct="1"/>
            <a:r>
              <a:rPr lang="en-US" sz="3600" dirty="0">
                <a:solidFill>
                  <a:srgbClr val="C00000"/>
                </a:solidFill>
                <a:latin typeface="Arial" pitchFamily="34" charset="0"/>
                <a:cs typeface="Arial" pitchFamily="34" charset="0"/>
              </a:rPr>
              <a:t>Complications</a:t>
            </a:r>
            <a:endParaRPr lang="pl-PL" sz="36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309420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title"/>
          </p:nvPr>
        </p:nvSpPr>
        <p:spPr/>
        <p:txBody>
          <a:bodyPr>
            <a:normAutofit/>
          </a:bodyPr>
          <a:lstStyle/>
          <a:p>
            <a:pPr eaLnBrk="1" hangingPunct="1"/>
            <a:r>
              <a:rPr lang="en-US" sz="3600" b="1" dirty="0"/>
              <a:t>Indications to Initiate Treatment for CLL</a:t>
            </a:r>
          </a:p>
        </p:txBody>
      </p:sp>
      <p:sp>
        <p:nvSpPr>
          <p:cNvPr id="46083" name="Rectangle 12"/>
          <p:cNvSpPr>
            <a:spLocks noGrp="1" noChangeArrowheads="1"/>
          </p:cNvSpPr>
          <p:nvPr>
            <p:ph type="body" idx="1"/>
          </p:nvPr>
        </p:nvSpPr>
        <p:spPr>
          <a:xfrm>
            <a:off x="304800" y="1600200"/>
            <a:ext cx="8839200" cy="4525963"/>
          </a:xfrm>
        </p:spPr>
        <p:txBody>
          <a:bodyPr/>
          <a:lstStyle/>
          <a:p>
            <a:pPr eaLnBrk="1" hangingPunct="1"/>
            <a:r>
              <a:rPr lang="en-US" sz="2800" dirty="0">
                <a:latin typeface="Times New Roman" pitchFamily="18" charset="0"/>
                <a:cs typeface="Times New Roman" pitchFamily="18" charset="0"/>
              </a:rPr>
              <a:t>Constitutional symptoms referable to CLL (B-symptoms)</a:t>
            </a:r>
          </a:p>
          <a:p>
            <a:pPr eaLnBrk="1" hangingPunct="1"/>
            <a:r>
              <a:rPr lang="en-US" sz="2800" dirty="0">
                <a:latin typeface="Times New Roman" pitchFamily="18" charset="0"/>
                <a:cs typeface="Times New Roman" pitchFamily="18" charset="0"/>
              </a:rPr>
              <a:t>Progressive marrow failure</a:t>
            </a:r>
          </a:p>
          <a:p>
            <a:pPr eaLnBrk="1" hangingPunct="1"/>
            <a:r>
              <a:rPr lang="en-US" sz="2800" dirty="0">
                <a:latin typeface="Times New Roman" pitchFamily="18" charset="0"/>
                <a:cs typeface="Times New Roman" pitchFamily="18" charset="0"/>
              </a:rPr>
              <a:t>Autoimmune anemia and/or thrombocytopenia poorly responsive to corticosteroids</a:t>
            </a:r>
          </a:p>
          <a:p>
            <a:pPr eaLnBrk="1" hangingPunct="1"/>
            <a:r>
              <a:rPr lang="en-US" sz="2800" dirty="0">
                <a:latin typeface="Times New Roman" pitchFamily="18" charset="0"/>
                <a:cs typeface="Times New Roman" pitchFamily="18" charset="0"/>
              </a:rPr>
              <a:t>Massive or progressive splenomegaly</a:t>
            </a:r>
          </a:p>
          <a:p>
            <a:pPr eaLnBrk="1" hangingPunct="1"/>
            <a:r>
              <a:rPr lang="en-US" sz="2800" dirty="0">
                <a:latin typeface="Times New Roman" pitchFamily="18" charset="0"/>
                <a:cs typeface="Times New Roman" pitchFamily="18" charset="0"/>
              </a:rPr>
              <a:t>Massive or progressive lymphadenopathy</a:t>
            </a:r>
          </a:p>
          <a:p>
            <a:pPr eaLnBrk="1" hangingPunct="1"/>
            <a:r>
              <a:rPr lang="en-US" sz="2800" dirty="0">
                <a:latin typeface="Times New Roman" pitchFamily="18" charset="0"/>
                <a:cs typeface="Times New Roman" pitchFamily="18" charset="0"/>
              </a:rPr>
              <a:t>Rapid lymphocyte doubling time (&lt; 6 months)</a:t>
            </a:r>
          </a:p>
        </p:txBody>
      </p:sp>
    </p:spTree>
    <p:extLst>
      <p:ext uri="{BB962C8B-B14F-4D97-AF65-F5344CB8AC3E}">
        <p14:creationId xmlns:p14="http://schemas.microsoft.com/office/powerpoint/2010/main" xmlns="" val="685368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79388" y="836613"/>
            <a:ext cx="8964612" cy="5688012"/>
          </a:xfrm>
        </p:spPr>
        <p:txBody>
          <a:bodyPr>
            <a:normAutofit fontScale="85000" lnSpcReduction="20000"/>
          </a:bodyPr>
          <a:lstStyle/>
          <a:p>
            <a:pPr marL="0" indent="0" eaLnBrk="1" hangingPunct="1">
              <a:lnSpc>
                <a:spcPct val="95000"/>
              </a:lnSpc>
              <a:buNone/>
            </a:pPr>
            <a:r>
              <a:rPr lang="en-US" sz="2800" u="sng" dirty="0">
                <a:latin typeface="Arial" pitchFamily="34" charset="0"/>
                <a:cs typeface="Arial" pitchFamily="34" charset="0"/>
              </a:rPr>
              <a:t>We have to remember</a:t>
            </a:r>
            <a:r>
              <a:rPr lang="en-US" sz="2800" dirty="0">
                <a:latin typeface="Arial" pitchFamily="34" charset="0"/>
                <a:cs typeface="Arial" pitchFamily="34" charset="0"/>
              </a:rPr>
              <a:t>: </a:t>
            </a:r>
          </a:p>
          <a:p>
            <a:pPr lvl="1">
              <a:lnSpc>
                <a:spcPct val="95000"/>
              </a:lnSpc>
            </a:pPr>
            <a:r>
              <a:rPr lang="en-US" dirty="0">
                <a:latin typeface="Arial" pitchFamily="34" charset="0"/>
                <a:cs typeface="Arial" pitchFamily="34" charset="0"/>
              </a:rPr>
              <a:t>B-CLL – indolent lymphoma </a:t>
            </a:r>
            <a:r>
              <a:rPr lang="en-US" u="sng" dirty="0">
                <a:solidFill>
                  <a:srgbClr val="C00000"/>
                </a:solidFill>
                <a:latin typeface="Arial" pitchFamily="34" charset="0"/>
                <a:cs typeface="Arial" pitchFamily="34" charset="0"/>
              </a:rPr>
              <a:t>but incurable</a:t>
            </a:r>
          </a:p>
          <a:p>
            <a:pPr lvl="1" eaLnBrk="1" hangingPunct="1">
              <a:lnSpc>
                <a:spcPct val="95000"/>
              </a:lnSpc>
            </a:pPr>
            <a:endParaRPr lang="en-US" dirty="0">
              <a:latin typeface="Arial" pitchFamily="34" charset="0"/>
              <a:cs typeface="Arial" pitchFamily="34" charset="0"/>
            </a:endParaRPr>
          </a:p>
          <a:p>
            <a:pPr lvl="1">
              <a:lnSpc>
                <a:spcPct val="95000"/>
              </a:lnSpc>
            </a:pPr>
            <a:r>
              <a:rPr lang="en-US" dirty="0">
                <a:latin typeface="Arial" pitchFamily="34" charset="0"/>
              </a:rPr>
              <a:t>Outside of clinical trials, </a:t>
            </a:r>
            <a:r>
              <a:rPr lang="en-US" dirty="0">
                <a:solidFill>
                  <a:srgbClr val="FF0000"/>
                </a:solidFill>
                <a:latin typeface="Arial" pitchFamily="34" charset="0"/>
              </a:rPr>
              <a:t>the therapeutic goal </a:t>
            </a:r>
            <a:r>
              <a:rPr lang="en-US" dirty="0">
                <a:latin typeface="Arial" pitchFamily="34" charset="0"/>
              </a:rPr>
              <a:t>for most patients with CLL who require treatment has been </a:t>
            </a:r>
            <a:r>
              <a:rPr lang="en-US" dirty="0">
                <a:solidFill>
                  <a:srgbClr val="FF0000"/>
                </a:solidFill>
                <a:latin typeface="Arial" pitchFamily="34" charset="0"/>
              </a:rPr>
              <a:t>palliation of symptoms</a:t>
            </a:r>
            <a:endParaRPr lang="en-US" u="sng" dirty="0">
              <a:solidFill>
                <a:srgbClr val="FF0000"/>
              </a:solidFill>
              <a:latin typeface="Arial" pitchFamily="34" charset="0"/>
              <a:cs typeface="Arial" pitchFamily="34" charset="0"/>
            </a:endParaRPr>
          </a:p>
          <a:p>
            <a:pPr lvl="1" eaLnBrk="1" hangingPunct="1">
              <a:lnSpc>
                <a:spcPct val="95000"/>
              </a:lnSpc>
            </a:pPr>
            <a:endParaRPr lang="en-US" dirty="0">
              <a:latin typeface="Arial" pitchFamily="34" charset="0"/>
              <a:cs typeface="Arial" pitchFamily="34" charset="0"/>
            </a:endParaRPr>
          </a:p>
          <a:p>
            <a:pPr lvl="1" eaLnBrk="1" hangingPunct="1">
              <a:lnSpc>
                <a:spcPct val="95000"/>
              </a:lnSpc>
            </a:pPr>
            <a:r>
              <a:rPr lang="en-US" dirty="0">
                <a:latin typeface="Arial" pitchFamily="34" charset="0"/>
                <a:cs typeface="Arial" pitchFamily="34" charset="0"/>
              </a:rPr>
              <a:t>Elderly patients – risk of additional diseases</a:t>
            </a:r>
          </a:p>
          <a:p>
            <a:pPr lvl="1" eaLnBrk="1" hangingPunct="1">
              <a:lnSpc>
                <a:spcPct val="95000"/>
              </a:lnSpc>
            </a:pPr>
            <a:endParaRPr lang="en-US" dirty="0">
              <a:latin typeface="Arial" pitchFamily="34" charset="0"/>
              <a:cs typeface="Arial" pitchFamily="34" charset="0"/>
            </a:endParaRPr>
          </a:p>
          <a:p>
            <a:pPr lvl="1" eaLnBrk="1" hangingPunct="1">
              <a:lnSpc>
                <a:spcPct val="95000"/>
              </a:lnSpc>
            </a:pPr>
            <a:r>
              <a:rPr lang="en-US" dirty="0">
                <a:latin typeface="Arial" pitchFamily="34" charset="0"/>
                <a:cs typeface="Arial" pitchFamily="34" charset="0"/>
              </a:rPr>
              <a:t>Course of the disease can be very long, indolent for many years, patients can die because of another reason which is not connected to B-CLL. </a:t>
            </a:r>
          </a:p>
          <a:p>
            <a:pPr eaLnBrk="1" hangingPunct="1">
              <a:lnSpc>
                <a:spcPct val="95000"/>
              </a:lnSpc>
            </a:pPr>
            <a:endParaRPr lang="en-US" sz="2800" dirty="0">
              <a:latin typeface="Arial" pitchFamily="34" charset="0"/>
              <a:cs typeface="Arial" pitchFamily="34" charset="0"/>
            </a:endParaRPr>
          </a:p>
          <a:p>
            <a:pPr marL="0" indent="0" eaLnBrk="1" hangingPunct="1">
              <a:lnSpc>
                <a:spcPct val="95000"/>
              </a:lnSpc>
              <a:buNone/>
            </a:pPr>
            <a:r>
              <a:rPr lang="en-US" sz="2800" dirty="0">
                <a:latin typeface="Arial" pitchFamily="34" charset="0"/>
                <a:cs typeface="Arial" pitchFamily="34" charset="0"/>
              </a:rPr>
              <a:t>Decision about treatment depends on </a:t>
            </a:r>
            <a:endParaRPr lang="ro-RO" sz="2800" dirty="0">
              <a:latin typeface="Arial" pitchFamily="34" charset="0"/>
              <a:cs typeface="Arial" pitchFamily="34" charset="0"/>
            </a:endParaRPr>
          </a:p>
          <a:p>
            <a:pPr marL="0" indent="0" eaLnBrk="1" hangingPunct="1">
              <a:lnSpc>
                <a:spcPct val="95000"/>
              </a:lnSpc>
              <a:buNone/>
            </a:pPr>
            <a:r>
              <a:rPr lang="ro-RO" sz="2800" dirty="0">
                <a:latin typeface="Arial" pitchFamily="34" charset="0"/>
                <a:cs typeface="Arial" pitchFamily="34" charset="0"/>
              </a:rPr>
              <a:t>	- </a:t>
            </a:r>
            <a:r>
              <a:rPr lang="en-US" sz="2800" dirty="0">
                <a:latin typeface="Arial" pitchFamily="34" charset="0"/>
                <a:cs typeface="Arial" pitchFamily="34" charset="0"/>
              </a:rPr>
              <a:t>clinical stage </a:t>
            </a:r>
            <a:endParaRPr lang="ro-RO" sz="2800" dirty="0">
              <a:latin typeface="Arial" pitchFamily="34" charset="0"/>
              <a:cs typeface="Arial" pitchFamily="34" charset="0"/>
            </a:endParaRPr>
          </a:p>
          <a:p>
            <a:pPr marL="0" indent="0" eaLnBrk="1" hangingPunct="1">
              <a:lnSpc>
                <a:spcPct val="95000"/>
              </a:lnSpc>
              <a:buNone/>
            </a:pPr>
            <a:r>
              <a:rPr lang="ro-RO" sz="2800" dirty="0">
                <a:latin typeface="Arial" pitchFamily="34" charset="0"/>
                <a:cs typeface="Arial" pitchFamily="34" charset="0"/>
              </a:rPr>
              <a:t>	- </a:t>
            </a:r>
            <a:r>
              <a:rPr lang="en-US" sz="2800" dirty="0">
                <a:latin typeface="Arial" pitchFamily="34" charset="0"/>
                <a:cs typeface="Arial" pitchFamily="34" charset="0"/>
              </a:rPr>
              <a:t>prognostic factors </a:t>
            </a:r>
            <a:endParaRPr lang="ro-RO" sz="2800" dirty="0">
              <a:latin typeface="Arial" pitchFamily="34" charset="0"/>
              <a:cs typeface="Arial" pitchFamily="34" charset="0"/>
            </a:endParaRPr>
          </a:p>
          <a:p>
            <a:pPr marL="0" indent="0" eaLnBrk="1" hangingPunct="1">
              <a:lnSpc>
                <a:spcPct val="95000"/>
              </a:lnSpc>
              <a:buNone/>
            </a:pPr>
            <a:r>
              <a:rPr lang="ro-RO" sz="2800" dirty="0">
                <a:latin typeface="Arial" pitchFamily="34" charset="0"/>
                <a:cs typeface="Arial" pitchFamily="34" charset="0"/>
              </a:rPr>
              <a:t>	- </a:t>
            </a:r>
            <a:r>
              <a:rPr lang="en-US" sz="2800" dirty="0">
                <a:latin typeface="Arial" pitchFamily="34" charset="0"/>
                <a:cs typeface="Arial" pitchFamily="34" charset="0"/>
              </a:rPr>
              <a:t>patient’s </a:t>
            </a:r>
            <a:r>
              <a:rPr lang="en-US" sz="2800" dirty="0" err="1">
                <a:latin typeface="Arial" pitchFamily="34" charset="0"/>
                <a:cs typeface="Arial" pitchFamily="34" charset="0"/>
              </a:rPr>
              <a:t>conditio</a:t>
            </a:r>
            <a:r>
              <a:rPr lang="ro-RO" sz="2800" dirty="0">
                <a:latin typeface="Arial" pitchFamily="34" charset="0"/>
                <a:cs typeface="Arial" pitchFamily="34" charset="0"/>
              </a:rPr>
              <a:t>n</a:t>
            </a:r>
            <a:r>
              <a:rPr lang="en-US" sz="2800" dirty="0">
                <a:latin typeface="Arial" pitchFamily="34" charset="0"/>
                <a:cs typeface="Arial" pitchFamily="34" charset="0"/>
              </a:rPr>
              <a:t> </a:t>
            </a:r>
          </a:p>
          <a:p>
            <a:pPr eaLnBrk="1" hangingPunct="1">
              <a:lnSpc>
                <a:spcPct val="95000"/>
              </a:lnSpc>
            </a:pPr>
            <a:endParaRPr lang="en-US" sz="2800" dirty="0">
              <a:latin typeface="Arial" pitchFamily="34" charset="0"/>
              <a:cs typeface="Arial" pitchFamily="34" charset="0"/>
            </a:endParaRPr>
          </a:p>
          <a:p>
            <a:pPr lvl="2" eaLnBrk="1" hangingPunct="1">
              <a:lnSpc>
                <a:spcPct val="80000"/>
              </a:lnSpc>
              <a:buFont typeface="Wingdings" pitchFamily="2" charset="2"/>
              <a:buNone/>
            </a:pPr>
            <a:endParaRPr lang="en-US" sz="2800" dirty="0">
              <a:latin typeface="Arial" pitchFamily="34" charset="0"/>
              <a:cs typeface="Arial" pitchFamily="34" charset="0"/>
            </a:endParaRPr>
          </a:p>
        </p:txBody>
      </p:sp>
      <p:sp>
        <p:nvSpPr>
          <p:cNvPr id="123906" name="Rectangle 2"/>
          <p:cNvSpPr>
            <a:spLocks noGrp="1" noChangeArrowheads="1"/>
          </p:cNvSpPr>
          <p:nvPr>
            <p:ph type="title"/>
          </p:nvPr>
        </p:nvSpPr>
        <p:spPr>
          <a:xfrm>
            <a:off x="468313" y="0"/>
            <a:ext cx="8229600" cy="630238"/>
          </a:xfrm>
        </p:spPr>
        <p:txBody>
          <a:bodyPr rtlCol="0">
            <a:normAutofit fontScale="90000"/>
          </a:bodyPr>
          <a:lstStyle/>
          <a:p>
            <a:pPr eaLnBrk="1" fontAlgn="auto" hangingPunct="1">
              <a:spcAft>
                <a:spcPts val="0"/>
              </a:spcAft>
              <a:defRPr/>
            </a:pPr>
            <a:r>
              <a:rPr lang="en-US" sz="4000" dirty="0">
                <a:solidFill>
                  <a:srgbClr val="C00000"/>
                </a:solidFill>
                <a:latin typeface="Arial" pitchFamily="34" charset="0"/>
                <a:cs typeface="Arial" pitchFamily="34" charset="0"/>
              </a:rPr>
              <a:t>CLL – treatment</a:t>
            </a:r>
          </a:p>
        </p:txBody>
      </p:sp>
    </p:spTree>
    <p:extLst>
      <p:ext uri="{BB962C8B-B14F-4D97-AF65-F5344CB8AC3E}">
        <p14:creationId xmlns:p14="http://schemas.microsoft.com/office/powerpoint/2010/main" xmlns="" val="2855725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179388" y="692150"/>
            <a:ext cx="8713787" cy="5880100"/>
          </a:xfrm>
        </p:spPr>
        <p:txBody>
          <a:bodyPr>
            <a:normAutofit fontScale="92500" lnSpcReduction="10000"/>
          </a:bodyPr>
          <a:lstStyle/>
          <a:p>
            <a:pPr eaLnBrk="1" hangingPunct="1">
              <a:lnSpc>
                <a:spcPct val="90000"/>
              </a:lnSpc>
            </a:pPr>
            <a:r>
              <a:rPr lang="en-US" sz="2000" b="1" dirty="0">
                <a:latin typeface="Arial" pitchFamily="34" charset="0"/>
                <a:cs typeface="Arial" pitchFamily="34" charset="0"/>
              </a:rPr>
              <a:t>Watch and wait</a:t>
            </a:r>
          </a:p>
          <a:p>
            <a:pPr eaLnBrk="1" hangingPunct="1">
              <a:lnSpc>
                <a:spcPct val="90000"/>
              </a:lnSpc>
            </a:pPr>
            <a:r>
              <a:rPr lang="en-US" sz="2000" b="1" dirty="0" err="1">
                <a:latin typeface="Arial" pitchFamily="34" charset="0"/>
                <a:cs typeface="Arial" pitchFamily="34" charset="0"/>
              </a:rPr>
              <a:t>Monotherapy</a:t>
            </a:r>
            <a:endParaRPr lang="en-US" sz="2000" b="1" dirty="0">
              <a:latin typeface="Arial" pitchFamily="34" charset="0"/>
              <a:cs typeface="Arial" pitchFamily="34" charset="0"/>
            </a:endParaRPr>
          </a:p>
          <a:p>
            <a:pPr lvl="1" eaLnBrk="1" hangingPunct="1">
              <a:lnSpc>
                <a:spcPct val="90000"/>
              </a:lnSpc>
            </a:pPr>
            <a:r>
              <a:rPr lang="en-US" sz="2000" dirty="0">
                <a:latin typeface="Arial" pitchFamily="34" charset="0"/>
                <a:cs typeface="Arial" pitchFamily="34" charset="0"/>
              </a:rPr>
              <a:t>Glucocorticoids (</a:t>
            </a:r>
            <a:r>
              <a:rPr lang="en-US" sz="2000" dirty="0" err="1">
                <a:latin typeface="Arial" pitchFamily="34" charset="0"/>
                <a:cs typeface="Arial" pitchFamily="34" charset="0"/>
              </a:rPr>
              <a:t>autoimmunological</a:t>
            </a:r>
            <a:r>
              <a:rPr lang="en-US" sz="2000" dirty="0">
                <a:latin typeface="Arial" pitchFamily="34" charset="0"/>
                <a:cs typeface="Arial" pitchFamily="34" charset="0"/>
              </a:rPr>
              <a:t> complications)</a:t>
            </a:r>
          </a:p>
          <a:p>
            <a:pPr lvl="1" eaLnBrk="1" hangingPunct="1">
              <a:lnSpc>
                <a:spcPct val="90000"/>
              </a:lnSpc>
            </a:pPr>
            <a:r>
              <a:rPr lang="en-US" sz="2000" dirty="0">
                <a:latin typeface="Arial" pitchFamily="34" charset="0"/>
                <a:cs typeface="Arial" pitchFamily="34" charset="0"/>
              </a:rPr>
              <a:t>alkylating agents (</a:t>
            </a:r>
            <a:r>
              <a:rPr lang="en-US" sz="2000" dirty="0" err="1">
                <a:latin typeface="Arial" pitchFamily="34" charset="0"/>
                <a:cs typeface="Arial" pitchFamily="34" charset="0"/>
              </a:rPr>
              <a:t>Chlorambucil</a:t>
            </a:r>
            <a:r>
              <a:rPr lang="en-US" sz="2000" dirty="0">
                <a:latin typeface="Arial" pitchFamily="34" charset="0"/>
                <a:cs typeface="Arial" pitchFamily="34" charset="0"/>
              </a:rPr>
              <a:t>, Cyclophosphamide)</a:t>
            </a:r>
          </a:p>
          <a:p>
            <a:pPr lvl="1" eaLnBrk="1" hangingPunct="1">
              <a:lnSpc>
                <a:spcPct val="90000"/>
              </a:lnSpc>
            </a:pPr>
            <a:r>
              <a:rPr lang="en-US" sz="2000" dirty="0">
                <a:latin typeface="Arial" pitchFamily="34" charset="0"/>
                <a:cs typeface="Arial" pitchFamily="34" charset="0"/>
              </a:rPr>
              <a:t>purine analogues (</a:t>
            </a:r>
            <a:r>
              <a:rPr lang="en-US" sz="2000" dirty="0" err="1">
                <a:latin typeface="Arial" pitchFamily="34" charset="0"/>
                <a:cs typeface="Arial" pitchFamily="34" charset="0"/>
              </a:rPr>
              <a:t>Fludarabine</a:t>
            </a:r>
            <a:r>
              <a:rPr lang="en-US" sz="2000" dirty="0">
                <a:latin typeface="Arial" pitchFamily="34" charset="0"/>
                <a:cs typeface="Arial" pitchFamily="34" charset="0"/>
              </a:rPr>
              <a:t>, </a:t>
            </a:r>
            <a:r>
              <a:rPr lang="en-US" sz="2000" dirty="0" err="1">
                <a:latin typeface="Arial" pitchFamily="34" charset="0"/>
                <a:cs typeface="Arial" pitchFamily="34" charset="0"/>
              </a:rPr>
              <a:t>Cladribine</a:t>
            </a:r>
            <a:r>
              <a:rPr lang="en-US" sz="2000" dirty="0">
                <a:latin typeface="Arial" pitchFamily="34" charset="0"/>
                <a:cs typeface="Arial" pitchFamily="34" charset="0"/>
              </a:rPr>
              <a:t>, </a:t>
            </a:r>
            <a:r>
              <a:rPr lang="en-US" sz="2000" dirty="0" err="1">
                <a:latin typeface="Arial" pitchFamily="34" charset="0"/>
                <a:cs typeface="Arial" pitchFamily="34" charset="0"/>
              </a:rPr>
              <a:t>Pentostatin</a:t>
            </a:r>
            <a:r>
              <a:rPr lang="en-US" sz="2000" dirty="0">
                <a:latin typeface="Arial" pitchFamily="34" charset="0"/>
                <a:cs typeface="Arial" pitchFamily="34" charset="0"/>
              </a:rPr>
              <a:t>)</a:t>
            </a:r>
          </a:p>
          <a:p>
            <a:pPr eaLnBrk="1" hangingPunct="1">
              <a:lnSpc>
                <a:spcPct val="90000"/>
              </a:lnSpc>
            </a:pPr>
            <a:r>
              <a:rPr lang="en-US" sz="2000" b="1" dirty="0">
                <a:latin typeface="Arial" pitchFamily="34" charset="0"/>
                <a:cs typeface="Arial" pitchFamily="34" charset="0"/>
              </a:rPr>
              <a:t>Combination chemotherapy</a:t>
            </a:r>
          </a:p>
          <a:p>
            <a:pPr lvl="1" eaLnBrk="1" hangingPunct="1">
              <a:lnSpc>
                <a:spcPct val="90000"/>
              </a:lnSpc>
            </a:pPr>
            <a:r>
              <a:rPr lang="en-US" sz="2000" dirty="0" err="1">
                <a:latin typeface="Arial" pitchFamily="34" charset="0"/>
                <a:cs typeface="Arial" pitchFamily="34" charset="0"/>
              </a:rPr>
              <a:t>Chlorambucil</a:t>
            </a:r>
            <a:r>
              <a:rPr lang="en-US" sz="2000" dirty="0">
                <a:latin typeface="Arial" pitchFamily="34" charset="0"/>
                <a:cs typeface="Arial" pitchFamily="34" charset="0"/>
              </a:rPr>
              <a:t>/Cyclophosphamide + Prednisone</a:t>
            </a:r>
          </a:p>
          <a:p>
            <a:pPr lvl="1" eaLnBrk="1" hangingPunct="1">
              <a:lnSpc>
                <a:spcPct val="90000"/>
              </a:lnSpc>
            </a:pPr>
            <a:r>
              <a:rPr lang="en-US" sz="2000" dirty="0">
                <a:latin typeface="Arial" pitchFamily="34" charset="0"/>
                <a:cs typeface="Arial" pitchFamily="34" charset="0"/>
              </a:rPr>
              <a:t>purine analog (</a:t>
            </a:r>
            <a:r>
              <a:rPr lang="en-US" sz="2000" dirty="0" err="1">
                <a:latin typeface="Arial" pitchFamily="34" charset="0"/>
                <a:cs typeface="Arial" pitchFamily="34" charset="0"/>
              </a:rPr>
              <a:t>Fludarabine</a:t>
            </a:r>
            <a:r>
              <a:rPr lang="en-US" sz="2000" dirty="0">
                <a:latin typeface="Arial" pitchFamily="34" charset="0"/>
                <a:cs typeface="Arial" pitchFamily="34" charset="0"/>
              </a:rPr>
              <a:t>) + Cyclophosphamide </a:t>
            </a:r>
            <a:endParaRPr lang="ro-RO" sz="2000" dirty="0">
              <a:latin typeface="Arial" pitchFamily="34" charset="0"/>
              <a:cs typeface="Arial" pitchFamily="34" charset="0"/>
            </a:endParaRPr>
          </a:p>
          <a:p>
            <a:pPr lvl="1" eaLnBrk="1" hangingPunct="1">
              <a:lnSpc>
                <a:spcPct val="90000"/>
              </a:lnSpc>
            </a:pPr>
            <a:r>
              <a:rPr lang="en-US" sz="2000" dirty="0">
                <a:latin typeface="Arial" pitchFamily="34" charset="0"/>
                <a:cs typeface="Arial" pitchFamily="34" charset="0"/>
              </a:rPr>
              <a:t>CVP, CHOP</a:t>
            </a:r>
            <a:r>
              <a:rPr lang="pl-PL" sz="2000" dirty="0">
                <a:latin typeface="Arial" pitchFamily="34" charset="0"/>
                <a:cs typeface="Arial" pitchFamily="34" charset="0"/>
              </a:rPr>
              <a:t> (</a:t>
            </a:r>
            <a:r>
              <a:rPr lang="en-US" sz="2000" dirty="0" err="1">
                <a:latin typeface="Arial" pitchFamily="34" charset="0"/>
                <a:cs typeface="Arial" pitchFamily="34" charset="0"/>
              </a:rPr>
              <a:t>Cyclo</a:t>
            </a:r>
            <a:r>
              <a:rPr lang="pl-PL" sz="2000" dirty="0">
                <a:latin typeface="Arial" pitchFamily="34" charset="0"/>
                <a:cs typeface="Arial" pitchFamily="34" charset="0"/>
              </a:rPr>
              <a:t>ph</a:t>
            </a:r>
            <a:r>
              <a:rPr lang="en-US" sz="2000" dirty="0" err="1">
                <a:latin typeface="Arial" pitchFamily="34" charset="0"/>
                <a:cs typeface="Arial" pitchFamily="34" charset="0"/>
              </a:rPr>
              <a:t>os</a:t>
            </a:r>
            <a:r>
              <a:rPr lang="pl-PL" sz="2000" dirty="0">
                <a:latin typeface="Arial" pitchFamily="34" charset="0"/>
                <a:cs typeface="Arial" pitchFamily="34" charset="0"/>
              </a:rPr>
              <a:t>ph</a:t>
            </a:r>
            <a:r>
              <a:rPr lang="en-US" sz="2000" dirty="0">
                <a:latin typeface="Arial" pitchFamily="34" charset="0"/>
                <a:cs typeface="Arial" pitchFamily="34" charset="0"/>
              </a:rPr>
              <a:t>amid</a:t>
            </a:r>
            <a:r>
              <a:rPr lang="pl-PL" sz="2000" dirty="0">
                <a:latin typeface="Arial" pitchFamily="34" charset="0"/>
                <a:cs typeface="Arial" pitchFamily="34" charset="0"/>
              </a:rPr>
              <a:t>e, </a:t>
            </a:r>
            <a:r>
              <a:rPr lang="en-US" sz="2000" dirty="0" err="1">
                <a:latin typeface="Arial" pitchFamily="34" charset="0"/>
                <a:cs typeface="Arial" pitchFamily="34" charset="0"/>
              </a:rPr>
              <a:t>Doxorubic</a:t>
            </a:r>
            <a:r>
              <a:rPr lang="pl-PL" sz="2000" dirty="0">
                <a:latin typeface="Arial" pitchFamily="34" charset="0"/>
                <a:cs typeface="Arial" pitchFamily="34" charset="0"/>
              </a:rPr>
              <a:t>i</a:t>
            </a:r>
            <a:r>
              <a:rPr lang="en-US" sz="2000" dirty="0">
                <a:latin typeface="Arial" pitchFamily="34" charset="0"/>
                <a:cs typeface="Arial" pitchFamily="34" charset="0"/>
              </a:rPr>
              <a:t>n</a:t>
            </a:r>
            <a:r>
              <a:rPr lang="pl-PL" sz="2000" dirty="0">
                <a:latin typeface="Arial" pitchFamily="34" charset="0"/>
                <a:cs typeface="Arial" pitchFamily="34" charset="0"/>
              </a:rPr>
              <a:t>, </a:t>
            </a:r>
            <a:r>
              <a:rPr lang="en-US" sz="2000" dirty="0">
                <a:latin typeface="Arial" pitchFamily="34" charset="0"/>
                <a:cs typeface="Arial" pitchFamily="34" charset="0"/>
              </a:rPr>
              <a:t>Vin</a:t>
            </a:r>
            <a:r>
              <a:rPr lang="pl-PL" sz="2000" dirty="0">
                <a:latin typeface="Arial" pitchFamily="34" charset="0"/>
                <a:cs typeface="Arial" pitchFamily="34" charset="0"/>
              </a:rPr>
              <a:t>c</a:t>
            </a:r>
            <a:r>
              <a:rPr lang="en-US" sz="2000" dirty="0">
                <a:latin typeface="Arial" pitchFamily="34" charset="0"/>
                <a:cs typeface="Arial" pitchFamily="34" charset="0"/>
              </a:rPr>
              <a:t>r</a:t>
            </a:r>
            <a:r>
              <a:rPr lang="pl-PL" sz="2000" dirty="0">
                <a:latin typeface="Arial" pitchFamily="34" charset="0"/>
                <a:cs typeface="Arial" pitchFamily="34" charset="0"/>
              </a:rPr>
              <a:t>i</a:t>
            </a:r>
            <a:r>
              <a:rPr lang="en-US" sz="2000" dirty="0" err="1">
                <a:latin typeface="Arial" pitchFamily="34" charset="0"/>
                <a:cs typeface="Arial" pitchFamily="34" charset="0"/>
              </a:rPr>
              <a:t>st</a:t>
            </a:r>
            <a:r>
              <a:rPr lang="pl-PL" sz="2000" dirty="0">
                <a:latin typeface="Arial" pitchFamily="34" charset="0"/>
                <a:cs typeface="Arial" pitchFamily="34" charset="0"/>
              </a:rPr>
              <a:t>i</a:t>
            </a:r>
            <a:r>
              <a:rPr lang="en-US" sz="2000" dirty="0">
                <a:latin typeface="Arial" pitchFamily="34" charset="0"/>
                <a:cs typeface="Arial" pitchFamily="34" charset="0"/>
              </a:rPr>
              <a:t>n</a:t>
            </a:r>
            <a:r>
              <a:rPr lang="pl-PL" sz="2000"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Prednison</a:t>
            </a:r>
            <a:r>
              <a:rPr lang="pl-PL" sz="2000" dirty="0">
                <a:latin typeface="Arial" pitchFamily="34" charset="0"/>
                <a:cs typeface="Arial" pitchFamily="34" charset="0"/>
              </a:rPr>
              <a:t>e)</a:t>
            </a:r>
            <a:r>
              <a:rPr lang="en-US" sz="2000" dirty="0">
                <a:latin typeface="Arial" pitchFamily="34" charset="0"/>
                <a:cs typeface="Arial" pitchFamily="34" charset="0"/>
              </a:rPr>
              <a:t> </a:t>
            </a:r>
          </a:p>
          <a:p>
            <a:pPr eaLnBrk="1" hangingPunct="1">
              <a:lnSpc>
                <a:spcPct val="90000"/>
              </a:lnSpc>
            </a:pPr>
            <a:r>
              <a:rPr lang="en-US" sz="2000" b="1" dirty="0">
                <a:latin typeface="Arial" pitchFamily="34" charset="0"/>
                <a:cs typeface="Arial" pitchFamily="34" charset="0"/>
              </a:rPr>
              <a:t>Monoclonal antibodies (</a:t>
            </a:r>
            <a:r>
              <a:rPr lang="en-US" sz="2000" b="1" dirty="0" err="1">
                <a:latin typeface="Arial" pitchFamily="34" charset="0"/>
                <a:cs typeface="Arial" pitchFamily="34" charset="0"/>
              </a:rPr>
              <a:t>monotherapy</a:t>
            </a:r>
            <a:r>
              <a:rPr lang="en-US" sz="2000" b="1" dirty="0">
                <a:latin typeface="Arial" pitchFamily="34" charset="0"/>
                <a:cs typeface="Arial" pitchFamily="34" charset="0"/>
              </a:rPr>
              <a:t> and in combination)</a:t>
            </a:r>
          </a:p>
          <a:p>
            <a:pPr lvl="1">
              <a:lnSpc>
                <a:spcPct val="90000"/>
              </a:lnSpc>
            </a:pPr>
            <a:r>
              <a:rPr lang="en-US" sz="2000" dirty="0">
                <a:latin typeface="Arial" pitchFamily="34" charset="0"/>
                <a:cs typeface="Arial" pitchFamily="34" charset="0"/>
              </a:rPr>
              <a:t>Rituximab  (anti-CD20)</a:t>
            </a:r>
            <a:r>
              <a:rPr lang="pl-PL" sz="2000" dirty="0">
                <a:latin typeface="Arial" pitchFamily="34" charset="0"/>
                <a:cs typeface="Arial" pitchFamily="34" charset="0"/>
              </a:rPr>
              <a:t> = Mabthera</a:t>
            </a:r>
            <a:endParaRPr lang="en-US" sz="2000" dirty="0">
              <a:latin typeface="Arial" pitchFamily="34" charset="0"/>
              <a:cs typeface="Arial" pitchFamily="34" charset="0"/>
            </a:endParaRPr>
          </a:p>
          <a:p>
            <a:pPr lvl="1">
              <a:lnSpc>
                <a:spcPct val="90000"/>
              </a:lnSpc>
            </a:pPr>
            <a:r>
              <a:rPr lang="en-US" sz="2000" dirty="0" err="1">
                <a:latin typeface="Arial" pitchFamily="34" charset="0"/>
                <a:cs typeface="Arial" pitchFamily="34" charset="0"/>
              </a:rPr>
              <a:t>Obinutuzumab</a:t>
            </a:r>
            <a:endParaRPr lang="en-US" sz="2000" dirty="0">
              <a:latin typeface="Arial" pitchFamily="34" charset="0"/>
              <a:cs typeface="Arial" pitchFamily="34" charset="0"/>
            </a:endParaRPr>
          </a:p>
          <a:p>
            <a:pPr lvl="1">
              <a:lnSpc>
                <a:spcPct val="90000"/>
              </a:lnSpc>
            </a:pPr>
            <a:r>
              <a:rPr lang="en-US" sz="2000" dirty="0" err="1">
                <a:latin typeface="Arial" pitchFamily="34" charset="0"/>
                <a:cs typeface="Arial" pitchFamily="34" charset="0"/>
              </a:rPr>
              <a:t>Ofatumumab</a:t>
            </a:r>
            <a:endParaRPr lang="pl-PL" sz="2000" dirty="0">
              <a:latin typeface="Arial" pitchFamily="34" charset="0"/>
              <a:cs typeface="Arial" pitchFamily="34" charset="0"/>
            </a:endParaRPr>
          </a:p>
          <a:p>
            <a:pPr marL="457200" lvl="1" indent="0">
              <a:lnSpc>
                <a:spcPct val="90000"/>
              </a:lnSpc>
              <a:buNone/>
            </a:pPr>
            <a:r>
              <a:rPr lang="en-US" sz="2000" b="1" dirty="0">
                <a:latin typeface="Arial" pitchFamily="34" charset="0"/>
                <a:cs typeface="Arial" pitchFamily="34" charset="0"/>
              </a:rPr>
              <a:t>IBRUTINIB</a:t>
            </a:r>
            <a:r>
              <a:rPr lang="en-US" sz="2000" dirty="0">
                <a:latin typeface="Arial" pitchFamily="34" charset="0"/>
                <a:cs typeface="Arial" pitchFamily="34" charset="0"/>
              </a:rPr>
              <a:t> (</a:t>
            </a:r>
            <a:r>
              <a:rPr lang="en-US" sz="2000" dirty="0" err="1">
                <a:latin typeface="Arial" pitchFamily="34" charset="0"/>
                <a:cs typeface="Arial" pitchFamily="34" charset="0"/>
              </a:rPr>
              <a:t>Imbruvica</a:t>
            </a:r>
            <a:r>
              <a:rPr lang="en-US" sz="2000" dirty="0">
                <a:latin typeface="Arial" pitchFamily="34" charset="0"/>
                <a:cs typeface="Arial" pitchFamily="34" charset="0"/>
              </a:rPr>
              <a:t>)</a:t>
            </a:r>
          </a:p>
          <a:p>
            <a:pPr marL="457200" lvl="1" indent="0">
              <a:lnSpc>
                <a:spcPct val="90000"/>
              </a:lnSpc>
              <a:buNone/>
            </a:pPr>
            <a:r>
              <a:rPr lang="en-US" sz="2000" dirty="0" err="1">
                <a:latin typeface="Arial" pitchFamily="34" charset="0"/>
                <a:cs typeface="Arial" pitchFamily="34" charset="0"/>
              </a:rPr>
              <a:t>Ibrutinib</a:t>
            </a:r>
            <a:r>
              <a:rPr lang="en-US" sz="2000" dirty="0">
                <a:latin typeface="Arial" pitchFamily="34" charset="0"/>
                <a:cs typeface="Arial" pitchFamily="34" charset="0"/>
              </a:rPr>
              <a:t> is not a chemotherapy drug but one of what are termed "targeted therapies.“</a:t>
            </a:r>
          </a:p>
          <a:p>
            <a:pPr marL="457200" lvl="1" indent="0">
              <a:lnSpc>
                <a:spcPct val="90000"/>
              </a:lnSpc>
              <a:buNone/>
            </a:pPr>
            <a:r>
              <a:rPr lang="en-US" sz="2000" dirty="0" err="1">
                <a:latin typeface="Arial" pitchFamily="34" charset="0"/>
                <a:cs typeface="Arial" pitchFamily="34" charset="0"/>
              </a:rPr>
              <a:t>Ibrutinib</a:t>
            </a:r>
            <a:r>
              <a:rPr lang="en-US" sz="2000" dirty="0">
                <a:latin typeface="Arial" pitchFamily="34" charset="0"/>
                <a:cs typeface="Arial" pitchFamily="34" charset="0"/>
              </a:rPr>
              <a:t> inhibits the function of </a:t>
            </a:r>
            <a:r>
              <a:rPr lang="en-US" sz="2000" dirty="0" err="1">
                <a:latin typeface="Arial" pitchFamily="34" charset="0"/>
                <a:cs typeface="Arial" pitchFamily="34" charset="0"/>
              </a:rPr>
              <a:t>Bruton's</a:t>
            </a:r>
            <a:r>
              <a:rPr lang="en-US" sz="2000" dirty="0">
                <a:latin typeface="Arial" pitchFamily="34" charset="0"/>
                <a:cs typeface="Arial" pitchFamily="34" charset="0"/>
              </a:rPr>
              <a:t> tyrosine kinase (BTK). BTK is a key signaling molecule of the B-cell receptor signaling complex that plays an important role in the survival of malignant B cells. </a:t>
            </a:r>
            <a:r>
              <a:rPr lang="en-US" sz="2000" dirty="0" err="1">
                <a:latin typeface="Arial" pitchFamily="34" charset="0"/>
                <a:cs typeface="Arial" pitchFamily="34" charset="0"/>
              </a:rPr>
              <a:t>Ibrutinib</a:t>
            </a:r>
            <a:r>
              <a:rPr lang="en-US" sz="2000" dirty="0">
                <a:latin typeface="Arial" pitchFamily="34" charset="0"/>
                <a:cs typeface="Arial" pitchFamily="34" charset="0"/>
              </a:rPr>
              <a:t> blocks signals that stimulate malignant B cells to grow and divide uncontrollably.</a:t>
            </a:r>
          </a:p>
          <a:p>
            <a:pPr marL="457200" lvl="1" indent="0">
              <a:lnSpc>
                <a:spcPct val="90000"/>
              </a:lnSpc>
              <a:buNone/>
            </a:pPr>
            <a:endParaRPr lang="en-US" sz="2000" dirty="0">
              <a:latin typeface="Arial" pitchFamily="34" charset="0"/>
              <a:cs typeface="Arial" pitchFamily="34" charset="0"/>
            </a:endParaRPr>
          </a:p>
          <a:p>
            <a:pPr lvl="1">
              <a:lnSpc>
                <a:spcPct val="90000"/>
              </a:lnSpc>
            </a:pPr>
            <a:endParaRPr lang="en-US" sz="2000" dirty="0">
              <a:latin typeface="Arial" pitchFamily="34" charset="0"/>
              <a:cs typeface="Arial" pitchFamily="34" charset="0"/>
            </a:endParaRPr>
          </a:p>
        </p:txBody>
      </p:sp>
      <p:sp>
        <p:nvSpPr>
          <p:cNvPr id="117762" name="Rectangle 2"/>
          <p:cNvSpPr>
            <a:spLocks noGrp="1" noChangeArrowheads="1"/>
          </p:cNvSpPr>
          <p:nvPr>
            <p:ph type="title"/>
          </p:nvPr>
        </p:nvSpPr>
        <p:spPr>
          <a:xfrm>
            <a:off x="428625" y="214313"/>
            <a:ext cx="8229600" cy="487362"/>
          </a:xfrm>
        </p:spPr>
        <p:txBody>
          <a:bodyPr rtlCol="0">
            <a:normAutofit fontScale="90000"/>
          </a:bodyPr>
          <a:lstStyle/>
          <a:p>
            <a:pPr eaLnBrk="1" fontAlgn="auto" hangingPunct="1">
              <a:spcAft>
                <a:spcPts val="0"/>
              </a:spcAft>
              <a:defRPr/>
            </a:pPr>
            <a:r>
              <a:rPr lang="en-US" sz="3600" dirty="0">
                <a:solidFill>
                  <a:srgbClr val="C00000"/>
                </a:solidFill>
                <a:latin typeface="Arial" pitchFamily="34" charset="0"/>
                <a:cs typeface="Arial" pitchFamily="34" charset="0"/>
              </a:rPr>
              <a:t>CLL – treatment</a:t>
            </a:r>
          </a:p>
        </p:txBody>
      </p:sp>
    </p:spTree>
    <p:extLst>
      <p:ext uri="{BB962C8B-B14F-4D97-AF65-F5344CB8AC3E}">
        <p14:creationId xmlns:p14="http://schemas.microsoft.com/office/powerpoint/2010/main" xmlns="" val="2546275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214313" y="1214438"/>
            <a:ext cx="8715375" cy="5429250"/>
          </a:xfrm>
        </p:spPr>
        <p:txBody>
          <a:bodyPr>
            <a:normAutofit/>
          </a:bodyPr>
          <a:lstStyle/>
          <a:p>
            <a:pPr eaLnBrk="1" hangingPunct="1"/>
            <a:r>
              <a:rPr lang="en-US" sz="2000" dirty="0">
                <a:latin typeface="Arial" pitchFamily="34" charset="0"/>
                <a:cs typeface="Arial" pitchFamily="34" charset="0"/>
              </a:rPr>
              <a:t>Hematopoietic stem cell transplantation</a:t>
            </a:r>
          </a:p>
          <a:p>
            <a:pPr lvl="1" eaLnBrk="1" hangingPunct="1"/>
            <a:r>
              <a:rPr lang="en-US" sz="2000" dirty="0">
                <a:latin typeface="Arial" pitchFamily="34" charset="0"/>
                <a:cs typeface="Arial" pitchFamily="34" charset="0"/>
              </a:rPr>
              <a:t>autologous </a:t>
            </a:r>
            <a:r>
              <a:rPr lang="pl-PL" sz="2000" dirty="0">
                <a:latin typeface="Arial" pitchFamily="34" charset="0"/>
                <a:cs typeface="Arial" pitchFamily="34" charset="0"/>
              </a:rPr>
              <a:t>- s</a:t>
            </a:r>
            <a:r>
              <a:rPr lang="en-US" sz="2000" dirty="0">
                <a:latin typeface="Arial" pitchFamily="34" charset="0"/>
                <a:cs typeface="Arial" pitchFamily="34" charset="0"/>
              </a:rPr>
              <a:t>till no cure with auto-SCT</a:t>
            </a:r>
            <a:endParaRPr lang="pl-PL" sz="2000" dirty="0">
              <a:latin typeface="Arial" pitchFamily="34" charset="0"/>
              <a:cs typeface="Arial" pitchFamily="34" charset="0"/>
            </a:endParaRPr>
          </a:p>
          <a:p>
            <a:pPr lvl="1" eaLnBrk="1" hangingPunct="1"/>
            <a:r>
              <a:rPr lang="en-US" sz="2000" dirty="0">
                <a:latin typeface="Arial" pitchFamily="34" charset="0"/>
                <a:cs typeface="Arial" pitchFamily="34" charset="0"/>
              </a:rPr>
              <a:t>allogeneic with reduced intensity conditioning</a:t>
            </a:r>
          </a:p>
          <a:p>
            <a:pPr lvl="2" eaLnBrk="1" hangingPunct="1"/>
            <a:r>
              <a:rPr lang="pl-PL" sz="2000" dirty="0">
                <a:latin typeface="Arial" pitchFamily="34" charset="0"/>
                <a:cs typeface="Arial" pitchFamily="34" charset="0"/>
              </a:rPr>
              <a:t>E</a:t>
            </a:r>
            <a:r>
              <a:rPr lang="en-US" sz="2000" dirty="0" err="1">
                <a:latin typeface="Arial" pitchFamily="34" charset="0"/>
                <a:cs typeface="Arial" pitchFamily="34" charset="0"/>
              </a:rPr>
              <a:t>ven</a:t>
            </a:r>
            <a:r>
              <a:rPr lang="en-US" sz="2000" dirty="0">
                <a:latin typeface="Arial" pitchFamily="34" charset="0"/>
                <a:cs typeface="Arial" pitchFamily="34" charset="0"/>
              </a:rPr>
              <a:t> RIC-SCT is still a</a:t>
            </a:r>
            <a:r>
              <a:rPr lang="pl-PL" sz="2000" dirty="0">
                <a:latin typeface="Arial" pitchFamily="34" charset="0"/>
                <a:cs typeface="Arial" pitchFamily="34" charset="0"/>
              </a:rPr>
              <a:t> risky procedure - indicated only in high-risk disease</a:t>
            </a:r>
          </a:p>
          <a:p>
            <a:pPr lvl="2" eaLnBrk="1" hangingPunct="1"/>
            <a:r>
              <a:rPr lang="pl-PL" sz="2000" dirty="0">
                <a:latin typeface="Arial" pitchFamily="34" charset="0"/>
                <a:cs typeface="Arial" pitchFamily="34" charset="0"/>
              </a:rPr>
              <a:t>Can allo-SCT cure CLL? - </a:t>
            </a:r>
            <a:r>
              <a:rPr lang="pl-PL" sz="2000" dirty="0">
                <a:solidFill>
                  <a:srgbClr val="FF0000"/>
                </a:solidFill>
                <a:latin typeface="Arial" pitchFamily="34" charset="0"/>
                <a:cs typeface="Arial" pitchFamily="34" charset="0"/>
              </a:rPr>
              <a:t>YES</a:t>
            </a:r>
            <a:endParaRPr lang="en-US" sz="2000" dirty="0">
              <a:solidFill>
                <a:srgbClr val="FF0000"/>
              </a:solidFill>
              <a:latin typeface="Arial" pitchFamily="34" charset="0"/>
              <a:cs typeface="Arial" pitchFamily="34" charset="0"/>
            </a:endParaRPr>
          </a:p>
          <a:p>
            <a:pPr eaLnBrk="1" hangingPunct="1"/>
            <a:r>
              <a:rPr lang="en-US" sz="2000" dirty="0">
                <a:latin typeface="Arial" pitchFamily="34" charset="0"/>
                <a:cs typeface="Arial" pitchFamily="34" charset="0"/>
              </a:rPr>
              <a:t>Supportive therapy (allopurinol, G-CSF, blood and platelet transfusion, </a:t>
            </a:r>
            <a:r>
              <a:rPr lang="en-US" sz="2000" dirty="0" err="1">
                <a:latin typeface="Arial" pitchFamily="34" charset="0"/>
                <a:cs typeface="Arial" pitchFamily="34" charset="0"/>
              </a:rPr>
              <a:t>immunoglobulins</a:t>
            </a:r>
            <a:r>
              <a:rPr lang="en-US" sz="2000" dirty="0">
                <a:latin typeface="Arial" pitchFamily="34" charset="0"/>
                <a:cs typeface="Arial" pitchFamily="34" charset="0"/>
              </a:rPr>
              <a:t>, antibiotics) </a:t>
            </a:r>
          </a:p>
          <a:p>
            <a:pPr eaLnBrk="1" hangingPunct="1"/>
            <a:endParaRPr lang="en-US" sz="2000" dirty="0">
              <a:latin typeface="Arial" pitchFamily="34" charset="0"/>
              <a:cs typeface="Arial" pitchFamily="34" charset="0"/>
            </a:endParaRPr>
          </a:p>
        </p:txBody>
      </p:sp>
      <p:sp>
        <p:nvSpPr>
          <p:cNvPr id="43011" name="Rectangle 2"/>
          <p:cNvSpPr>
            <a:spLocks noGrp="1" noChangeArrowheads="1"/>
          </p:cNvSpPr>
          <p:nvPr>
            <p:ph type="title"/>
          </p:nvPr>
        </p:nvSpPr>
        <p:spPr/>
        <p:txBody>
          <a:bodyPr/>
          <a:lstStyle/>
          <a:p>
            <a:pPr eaLnBrk="1" hangingPunct="1"/>
            <a:r>
              <a:rPr lang="en-US" sz="3200" dirty="0">
                <a:solidFill>
                  <a:srgbClr val="C00000"/>
                </a:solidFill>
                <a:latin typeface="Arial" pitchFamily="34" charset="0"/>
                <a:cs typeface="Arial" pitchFamily="34" charset="0"/>
              </a:rPr>
              <a:t>CLL – treatment</a:t>
            </a:r>
          </a:p>
        </p:txBody>
      </p:sp>
    </p:spTree>
    <p:extLst>
      <p:ext uri="{BB962C8B-B14F-4D97-AF65-F5344CB8AC3E}">
        <p14:creationId xmlns:p14="http://schemas.microsoft.com/office/powerpoint/2010/main" xmlns="" val="257065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1600200"/>
            <a:ext cx="8229600" cy="3400425"/>
          </a:xfrm>
        </p:spPr>
        <p:txBody>
          <a:bodyPr/>
          <a:lstStyle/>
          <a:p>
            <a:pPr eaLnBrk="1" hangingPunct="1"/>
            <a:r>
              <a:rPr lang="en-US" sz="2000" b="1" i="1">
                <a:latin typeface="Arial" pitchFamily="34" charset="0"/>
                <a:cs typeface="Arial" pitchFamily="34" charset="0"/>
              </a:rPr>
              <a:t>Complete response </a:t>
            </a:r>
            <a:r>
              <a:rPr lang="en-US" sz="2000" b="1">
                <a:latin typeface="Arial" pitchFamily="34" charset="0"/>
                <a:cs typeface="Arial" pitchFamily="34" charset="0"/>
              </a:rPr>
              <a:t>(for at least 2 months) </a:t>
            </a:r>
          </a:p>
          <a:p>
            <a:pPr lvl="1" eaLnBrk="1" hangingPunct="1"/>
            <a:r>
              <a:rPr lang="en-US" sz="2000">
                <a:latin typeface="Arial" pitchFamily="34" charset="0"/>
                <a:cs typeface="Arial" pitchFamily="34" charset="0"/>
              </a:rPr>
              <a:t>clinical features – normal</a:t>
            </a:r>
          </a:p>
          <a:p>
            <a:pPr lvl="1" eaLnBrk="1" hangingPunct="1"/>
            <a:r>
              <a:rPr lang="en-US" sz="2000">
                <a:latin typeface="Arial" pitchFamily="34" charset="0"/>
                <a:cs typeface="Arial" pitchFamily="34" charset="0"/>
              </a:rPr>
              <a:t>morphology – normal (Hb&gt;11 g/dl; Pt&gt;100 000 /ul, lymphocytes &lt;4000 G/l; neutrofiles &gt;1500 G/l))</a:t>
            </a:r>
          </a:p>
          <a:p>
            <a:pPr lvl="1" eaLnBrk="1" hangingPunct="1"/>
            <a:r>
              <a:rPr lang="en-US" sz="2000">
                <a:latin typeface="Arial" pitchFamily="34" charset="0"/>
                <a:cs typeface="Arial" pitchFamily="34" charset="0"/>
              </a:rPr>
              <a:t>bone marrow - lymphocytosis less than 30%</a:t>
            </a:r>
            <a:endParaRPr lang="en-US" sz="2000" b="1" i="1">
              <a:latin typeface="Arial" pitchFamily="34" charset="0"/>
              <a:cs typeface="Arial" pitchFamily="34" charset="0"/>
            </a:endParaRPr>
          </a:p>
          <a:p>
            <a:pPr eaLnBrk="1" hangingPunct="1"/>
            <a:r>
              <a:rPr lang="en-US" sz="2000" b="1" i="1">
                <a:latin typeface="Arial" pitchFamily="34" charset="0"/>
                <a:cs typeface="Arial" pitchFamily="34" charset="0"/>
              </a:rPr>
              <a:t>Partial response</a:t>
            </a:r>
          </a:p>
          <a:p>
            <a:pPr eaLnBrk="1" hangingPunct="1"/>
            <a:r>
              <a:rPr lang="en-US" sz="2000" b="1" i="1">
                <a:latin typeface="Arial" pitchFamily="34" charset="0"/>
                <a:cs typeface="Arial" pitchFamily="34" charset="0"/>
              </a:rPr>
              <a:t>Stable Disease</a:t>
            </a:r>
          </a:p>
          <a:p>
            <a:pPr eaLnBrk="1" hangingPunct="1"/>
            <a:r>
              <a:rPr lang="en-US" sz="2000" b="1" i="1">
                <a:latin typeface="Arial" pitchFamily="34" charset="0"/>
                <a:cs typeface="Arial" pitchFamily="34" charset="0"/>
              </a:rPr>
              <a:t>Progressive Disease</a:t>
            </a:r>
          </a:p>
          <a:p>
            <a:pPr eaLnBrk="1" hangingPunct="1">
              <a:buFont typeface="Arial" pitchFamily="34" charset="0"/>
              <a:buNone/>
            </a:pPr>
            <a:endParaRPr lang="en-US" sz="2800">
              <a:latin typeface="Arial" pitchFamily="34" charset="0"/>
              <a:cs typeface="Arial" pitchFamily="34" charset="0"/>
            </a:endParaRPr>
          </a:p>
        </p:txBody>
      </p:sp>
      <p:sp>
        <p:nvSpPr>
          <p:cNvPr id="44035" name="Rectangle 2"/>
          <p:cNvSpPr>
            <a:spLocks noGrp="1" noChangeArrowheads="1"/>
          </p:cNvSpPr>
          <p:nvPr>
            <p:ph type="title"/>
          </p:nvPr>
        </p:nvSpPr>
        <p:spPr>
          <a:xfrm>
            <a:off x="179388" y="277813"/>
            <a:ext cx="8785225" cy="1143000"/>
          </a:xfrm>
        </p:spPr>
        <p:txBody>
          <a:bodyPr/>
          <a:lstStyle/>
          <a:p>
            <a:pPr eaLnBrk="1" hangingPunct="1"/>
            <a:r>
              <a:rPr lang="en-US" sz="3200" dirty="0">
                <a:solidFill>
                  <a:srgbClr val="C00000"/>
                </a:solidFill>
                <a:latin typeface="Arial" pitchFamily="34" charset="0"/>
                <a:cs typeface="Arial" pitchFamily="34" charset="0"/>
              </a:rPr>
              <a:t>Response criteria </a:t>
            </a:r>
            <a:endParaRPr lang="en-US" sz="3200"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4084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848600" cy="3539430"/>
          </a:xfrm>
          <a:prstGeom prst="rect">
            <a:avLst/>
          </a:prstGeom>
        </p:spPr>
        <p:txBody>
          <a:bodyPr wrap="square">
            <a:spAutoFit/>
          </a:bodyPr>
          <a:lstStyle/>
          <a:p>
            <a:r>
              <a:rPr lang="ro-RO" sz="2800" dirty="0"/>
              <a:t>Chronic myeloid leukemia is characterized by: </a:t>
            </a:r>
          </a:p>
          <a:p>
            <a:endParaRPr lang="ro-RO" sz="2800" dirty="0"/>
          </a:p>
          <a:p>
            <a:r>
              <a:rPr lang="ro-RO" sz="2800" dirty="0"/>
              <a:t>a.	</a:t>
            </a:r>
            <a:r>
              <a:rPr lang="ro-RO" sz="2800" dirty="0" err="1"/>
              <a:t>Leukocytosis</a:t>
            </a:r>
            <a:r>
              <a:rPr lang="ro-RO" sz="2800" dirty="0"/>
              <a:t> </a:t>
            </a:r>
            <a:r>
              <a:rPr lang="ro-RO" sz="2800" dirty="0" err="1"/>
              <a:t>with</a:t>
            </a:r>
            <a:r>
              <a:rPr lang="ro-RO" sz="2800" dirty="0"/>
              <a:t> more </a:t>
            </a:r>
            <a:r>
              <a:rPr lang="ro-RO" sz="2800" dirty="0" err="1"/>
              <a:t>than</a:t>
            </a:r>
            <a:r>
              <a:rPr lang="ro-RO" sz="2800" dirty="0"/>
              <a:t> 20% blasts in bone marrow in chronic phase </a:t>
            </a:r>
          </a:p>
          <a:p>
            <a:r>
              <a:rPr lang="ro-RO" sz="2800" dirty="0"/>
              <a:t>b.	Philadelphia chromosome in 50% of cases </a:t>
            </a:r>
          </a:p>
          <a:p>
            <a:r>
              <a:rPr lang="ro-RO" sz="2800" dirty="0"/>
              <a:t>c.	Fusion gene BCR-ABL in 20% of cases </a:t>
            </a:r>
          </a:p>
          <a:p>
            <a:r>
              <a:rPr lang="ro-RO" sz="2800" dirty="0"/>
              <a:t>d.	BCR-ABL </a:t>
            </a:r>
            <a:r>
              <a:rPr lang="ro-RO" sz="2800" dirty="0" err="1"/>
              <a:t>encodes</a:t>
            </a:r>
            <a:r>
              <a:rPr lang="ro-RO" sz="2800" dirty="0"/>
              <a:t> p210 </a:t>
            </a:r>
            <a:r>
              <a:rPr lang="ro-RO" sz="2800" dirty="0" err="1"/>
              <a:t>protein</a:t>
            </a:r>
            <a:endParaRPr lang="ro-RO" sz="2800" dirty="0"/>
          </a:p>
          <a:p>
            <a:r>
              <a:rPr lang="ro-RO" sz="2800" dirty="0"/>
              <a:t>e.	Normal </a:t>
            </a:r>
            <a:r>
              <a:rPr lang="ro-RO" sz="2800" dirty="0" err="1"/>
              <a:t>spleen</a:t>
            </a:r>
            <a:r>
              <a:rPr lang="ro-RO" sz="2800" dirty="0"/>
              <a:t> </a:t>
            </a:r>
            <a:r>
              <a:rPr lang="ro-RO" sz="2800" dirty="0" err="1"/>
              <a:t>size</a:t>
            </a:r>
            <a:endParaRPr lang="ro-RO" sz="2800" dirty="0"/>
          </a:p>
        </p:txBody>
      </p:sp>
    </p:spTree>
    <p:extLst>
      <p:ext uri="{BB962C8B-B14F-4D97-AF65-F5344CB8AC3E}">
        <p14:creationId xmlns:p14="http://schemas.microsoft.com/office/powerpoint/2010/main" xmlns="" val="12471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tăText 4">
            <a:extLst>
              <a:ext uri="{FF2B5EF4-FFF2-40B4-BE49-F238E27FC236}">
                <a16:creationId xmlns:a16="http://schemas.microsoft.com/office/drawing/2014/main" xmlns="" id="{079440D7-AACB-4DE9-BD02-47E8AE8E383B}"/>
              </a:ext>
            </a:extLst>
          </p:cNvPr>
          <p:cNvSpPr txBox="1"/>
          <p:nvPr/>
        </p:nvSpPr>
        <p:spPr>
          <a:xfrm>
            <a:off x="457200" y="274638"/>
            <a:ext cx="8153400" cy="4401205"/>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rPr>
              <a:t>A 65-year-old man pursued laboratory testing as part of health screening offered by his employer and was advised to visit his physician based on initial test results. He has not experienced any acute symptoms (fever, chills), nor weight loss, but does report feeling more tired the past few months. The patient did not have any personal or family history of cancer and is not currently taking any medications. Physical examination is unremarkable. There is no organomegaly or palpable lymphadenopathy on physical examination.</a:t>
            </a:r>
            <a:endParaRPr lang="ro-RO" sz="2800" dirty="0"/>
          </a:p>
        </p:txBody>
      </p:sp>
    </p:spTree>
    <p:extLst>
      <p:ext uri="{BB962C8B-B14F-4D97-AF65-F5344CB8AC3E}">
        <p14:creationId xmlns:p14="http://schemas.microsoft.com/office/powerpoint/2010/main" xmlns="" val="43157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F2EF808-F392-4C55-B72C-964D5D98BD1B}"/>
              </a:ext>
            </a:extLst>
          </p:cNvPr>
          <p:cNvSpPr>
            <a:spLocks noGrp="1"/>
          </p:cNvSpPr>
          <p:nvPr>
            <p:ph type="title"/>
          </p:nvPr>
        </p:nvSpPr>
        <p:spPr>
          <a:xfrm>
            <a:off x="457200" y="223267"/>
            <a:ext cx="8229600" cy="1143000"/>
          </a:xfrm>
        </p:spPr>
        <p:txBody>
          <a:bodyPr/>
          <a:lstStyle/>
          <a:p>
            <a:endParaRPr lang="ro-RO"/>
          </a:p>
        </p:txBody>
      </p:sp>
      <p:graphicFrame>
        <p:nvGraphicFramePr>
          <p:cNvPr id="4" name="Substituent conținut 3">
            <a:extLst>
              <a:ext uri="{FF2B5EF4-FFF2-40B4-BE49-F238E27FC236}">
                <a16:creationId xmlns:a16="http://schemas.microsoft.com/office/drawing/2014/main" xmlns="" id="{3DF78210-D1AF-4267-9CCE-04526C3C7A76}"/>
              </a:ext>
            </a:extLst>
          </p:cNvPr>
          <p:cNvGraphicFramePr>
            <a:graphicFrameLocks noGrp="1"/>
          </p:cNvGraphicFramePr>
          <p:nvPr>
            <p:ph idx="1"/>
          </p:nvPr>
        </p:nvGraphicFramePr>
        <p:xfrm>
          <a:off x="457200" y="2765901"/>
          <a:ext cx="8229600" cy="2194560"/>
        </p:xfrm>
        <a:graphic>
          <a:graphicData uri="http://schemas.openxmlformats.org/drawingml/2006/table">
            <a:tbl>
              <a:tblPr/>
              <a:tblGrid>
                <a:gridCol w="2743200">
                  <a:extLst>
                    <a:ext uri="{9D8B030D-6E8A-4147-A177-3AD203B41FA5}">
                      <a16:colId xmlns:a16="http://schemas.microsoft.com/office/drawing/2014/main" xmlns="" val="1979031884"/>
                    </a:ext>
                  </a:extLst>
                </a:gridCol>
                <a:gridCol w="2743200">
                  <a:extLst>
                    <a:ext uri="{9D8B030D-6E8A-4147-A177-3AD203B41FA5}">
                      <a16:colId xmlns:a16="http://schemas.microsoft.com/office/drawing/2014/main" xmlns="" val="3249580343"/>
                    </a:ext>
                  </a:extLst>
                </a:gridCol>
                <a:gridCol w="2743200">
                  <a:extLst>
                    <a:ext uri="{9D8B030D-6E8A-4147-A177-3AD203B41FA5}">
                      <a16:colId xmlns:a16="http://schemas.microsoft.com/office/drawing/2014/main" xmlns="" val="2142788847"/>
                    </a:ext>
                  </a:extLst>
                </a:gridCol>
              </a:tblGrid>
              <a:tr h="0">
                <a:tc>
                  <a:txBody>
                    <a:bodyPr/>
                    <a:lstStyle/>
                    <a:p>
                      <a:pPr algn="ctr" fontAlgn="t"/>
                      <a:r>
                        <a:rPr lang="ro-RO">
                          <a:effectLst/>
                        </a:rPr>
                        <a:t>Test</a:t>
                      </a:r>
                    </a:p>
                  </a:txBody>
                  <a:tcPr>
                    <a:lnL>
                      <a:noFill/>
                    </a:lnL>
                    <a:lnR>
                      <a:noFill/>
                    </a:lnR>
                    <a:lnT>
                      <a:noFill/>
                    </a:lnT>
                    <a:lnB>
                      <a:noFill/>
                    </a:lnB>
                    <a:solidFill>
                      <a:srgbClr val="FFFCF0"/>
                    </a:solidFill>
                  </a:tcPr>
                </a:tc>
                <a:tc>
                  <a:txBody>
                    <a:bodyPr/>
                    <a:lstStyle/>
                    <a:p>
                      <a:pPr algn="ctr" fontAlgn="t"/>
                      <a:r>
                        <a:rPr lang="ro-RO">
                          <a:effectLst/>
                        </a:rPr>
                        <a:t>Patient</a:t>
                      </a:r>
                    </a:p>
                  </a:txBody>
                  <a:tcPr>
                    <a:lnL>
                      <a:noFill/>
                    </a:lnL>
                    <a:lnR>
                      <a:noFill/>
                    </a:lnR>
                    <a:lnT>
                      <a:noFill/>
                    </a:lnT>
                    <a:lnB>
                      <a:noFill/>
                    </a:lnB>
                    <a:solidFill>
                      <a:srgbClr val="FFFCF0"/>
                    </a:solidFill>
                  </a:tcPr>
                </a:tc>
                <a:tc>
                  <a:txBody>
                    <a:bodyPr/>
                    <a:lstStyle/>
                    <a:p>
                      <a:pPr algn="ctr" fontAlgn="t"/>
                      <a:r>
                        <a:rPr lang="ro-RO">
                          <a:effectLst/>
                        </a:rPr>
                        <a:t>Normal Range</a:t>
                      </a:r>
                    </a:p>
                  </a:txBody>
                  <a:tcPr>
                    <a:lnL>
                      <a:noFill/>
                    </a:lnL>
                    <a:lnR>
                      <a:noFill/>
                    </a:lnR>
                    <a:lnT>
                      <a:noFill/>
                    </a:lnT>
                    <a:lnB>
                      <a:noFill/>
                    </a:lnB>
                    <a:solidFill>
                      <a:srgbClr val="FFFCF0"/>
                    </a:solidFill>
                  </a:tcPr>
                </a:tc>
                <a:extLst>
                  <a:ext uri="{0D108BD9-81ED-4DB2-BD59-A6C34878D82A}">
                    <a16:rowId xmlns:a16="http://schemas.microsoft.com/office/drawing/2014/main" xmlns="" val="980434981"/>
                  </a:ext>
                </a:extLst>
              </a:tr>
              <a:tr h="0">
                <a:tc>
                  <a:txBody>
                    <a:bodyPr/>
                    <a:lstStyle/>
                    <a:p>
                      <a:pPr fontAlgn="t"/>
                      <a:r>
                        <a:rPr lang="ro-RO">
                          <a:effectLst/>
                        </a:rPr>
                        <a:t>WBC</a:t>
                      </a:r>
                    </a:p>
                  </a:txBody>
                  <a:tcPr>
                    <a:lnL>
                      <a:noFill/>
                    </a:lnL>
                    <a:lnR>
                      <a:noFill/>
                    </a:lnR>
                    <a:lnT>
                      <a:noFill/>
                    </a:lnT>
                    <a:lnB>
                      <a:noFill/>
                    </a:lnB>
                    <a:solidFill>
                      <a:srgbClr val="FFFCF0"/>
                    </a:solidFill>
                  </a:tcPr>
                </a:tc>
                <a:tc>
                  <a:txBody>
                    <a:bodyPr/>
                    <a:lstStyle/>
                    <a:p>
                      <a:pPr fontAlgn="t"/>
                      <a:r>
                        <a:rPr lang="ro-RO">
                          <a:effectLst/>
                        </a:rPr>
                        <a:t>14 K/µL</a:t>
                      </a:r>
                    </a:p>
                  </a:txBody>
                  <a:tcPr>
                    <a:lnL>
                      <a:noFill/>
                    </a:lnL>
                    <a:lnR>
                      <a:noFill/>
                    </a:lnR>
                    <a:lnT>
                      <a:noFill/>
                    </a:lnT>
                    <a:lnB>
                      <a:noFill/>
                    </a:lnB>
                    <a:solidFill>
                      <a:srgbClr val="FFFCF0"/>
                    </a:solidFill>
                  </a:tcPr>
                </a:tc>
                <a:tc>
                  <a:txBody>
                    <a:bodyPr/>
                    <a:lstStyle/>
                    <a:p>
                      <a:pPr fontAlgn="t"/>
                      <a:r>
                        <a:rPr lang="ro-RO">
                          <a:effectLst/>
                        </a:rPr>
                        <a:t>4.8-10.8 K/µL</a:t>
                      </a:r>
                    </a:p>
                  </a:txBody>
                  <a:tcPr>
                    <a:lnL>
                      <a:noFill/>
                    </a:lnL>
                    <a:lnR>
                      <a:noFill/>
                    </a:lnR>
                    <a:lnT>
                      <a:noFill/>
                    </a:lnT>
                    <a:lnB>
                      <a:noFill/>
                    </a:lnB>
                    <a:solidFill>
                      <a:srgbClr val="FFFCF0"/>
                    </a:solidFill>
                  </a:tcPr>
                </a:tc>
                <a:extLst>
                  <a:ext uri="{0D108BD9-81ED-4DB2-BD59-A6C34878D82A}">
                    <a16:rowId xmlns:a16="http://schemas.microsoft.com/office/drawing/2014/main" xmlns="" val="334177004"/>
                  </a:ext>
                </a:extLst>
              </a:tr>
              <a:tr h="0">
                <a:tc>
                  <a:txBody>
                    <a:bodyPr/>
                    <a:lstStyle/>
                    <a:p>
                      <a:pPr fontAlgn="t"/>
                      <a:r>
                        <a:rPr lang="ro-RO">
                          <a:effectLst/>
                        </a:rPr>
                        <a:t>Hemoglobin</a:t>
                      </a:r>
                    </a:p>
                  </a:txBody>
                  <a:tcPr>
                    <a:lnL>
                      <a:noFill/>
                    </a:lnL>
                    <a:lnR>
                      <a:noFill/>
                    </a:lnR>
                    <a:lnT>
                      <a:noFill/>
                    </a:lnT>
                    <a:lnB>
                      <a:noFill/>
                    </a:lnB>
                    <a:solidFill>
                      <a:srgbClr val="FFFCF0"/>
                    </a:solidFill>
                  </a:tcPr>
                </a:tc>
                <a:tc>
                  <a:txBody>
                    <a:bodyPr/>
                    <a:lstStyle/>
                    <a:p>
                      <a:pPr fontAlgn="t"/>
                      <a:r>
                        <a:rPr lang="ro-RO">
                          <a:effectLst/>
                        </a:rPr>
                        <a:t>13.6 g/dL</a:t>
                      </a:r>
                    </a:p>
                  </a:txBody>
                  <a:tcPr>
                    <a:lnL>
                      <a:noFill/>
                    </a:lnL>
                    <a:lnR>
                      <a:noFill/>
                    </a:lnR>
                    <a:lnT>
                      <a:noFill/>
                    </a:lnT>
                    <a:lnB>
                      <a:noFill/>
                    </a:lnB>
                    <a:solidFill>
                      <a:srgbClr val="FFFCF0"/>
                    </a:solidFill>
                  </a:tcPr>
                </a:tc>
                <a:tc>
                  <a:txBody>
                    <a:bodyPr/>
                    <a:lstStyle/>
                    <a:p>
                      <a:pPr fontAlgn="t"/>
                      <a:r>
                        <a:rPr lang="ro-RO">
                          <a:effectLst/>
                        </a:rPr>
                        <a:t>13-16.8 g/dL</a:t>
                      </a:r>
                    </a:p>
                  </a:txBody>
                  <a:tcPr>
                    <a:lnL>
                      <a:noFill/>
                    </a:lnL>
                    <a:lnR>
                      <a:noFill/>
                    </a:lnR>
                    <a:lnT>
                      <a:noFill/>
                    </a:lnT>
                    <a:lnB>
                      <a:noFill/>
                    </a:lnB>
                    <a:solidFill>
                      <a:srgbClr val="FFFCF0"/>
                    </a:solidFill>
                  </a:tcPr>
                </a:tc>
                <a:extLst>
                  <a:ext uri="{0D108BD9-81ED-4DB2-BD59-A6C34878D82A}">
                    <a16:rowId xmlns:a16="http://schemas.microsoft.com/office/drawing/2014/main" xmlns="" val="411991829"/>
                  </a:ext>
                </a:extLst>
              </a:tr>
              <a:tr h="0">
                <a:tc>
                  <a:txBody>
                    <a:bodyPr/>
                    <a:lstStyle/>
                    <a:p>
                      <a:pPr fontAlgn="t"/>
                      <a:r>
                        <a:rPr lang="ro-RO">
                          <a:effectLst/>
                        </a:rPr>
                        <a:t>Hematocrit</a:t>
                      </a:r>
                    </a:p>
                  </a:txBody>
                  <a:tcPr>
                    <a:lnL>
                      <a:noFill/>
                    </a:lnL>
                    <a:lnR>
                      <a:noFill/>
                    </a:lnR>
                    <a:lnT>
                      <a:noFill/>
                    </a:lnT>
                    <a:lnB>
                      <a:noFill/>
                    </a:lnB>
                    <a:solidFill>
                      <a:srgbClr val="FFFCF0"/>
                    </a:solidFill>
                  </a:tcPr>
                </a:tc>
                <a:tc>
                  <a:txBody>
                    <a:bodyPr/>
                    <a:lstStyle/>
                    <a:p>
                      <a:pPr fontAlgn="t"/>
                      <a:r>
                        <a:rPr lang="ro-RO">
                          <a:effectLst/>
                        </a:rPr>
                        <a:t>41%</a:t>
                      </a:r>
                    </a:p>
                  </a:txBody>
                  <a:tcPr>
                    <a:lnL>
                      <a:noFill/>
                    </a:lnL>
                    <a:lnR>
                      <a:noFill/>
                    </a:lnR>
                    <a:lnT>
                      <a:noFill/>
                    </a:lnT>
                    <a:lnB>
                      <a:noFill/>
                    </a:lnB>
                    <a:solidFill>
                      <a:srgbClr val="FFFCF0"/>
                    </a:solidFill>
                  </a:tcPr>
                </a:tc>
                <a:tc>
                  <a:txBody>
                    <a:bodyPr/>
                    <a:lstStyle/>
                    <a:p>
                      <a:pPr fontAlgn="t"/>
                      <a:r>
                        <a:rPr lang="ro-RO">
                          <a:effectLst/>
                        </a:rPr>
                        <a:t>40%-50%</a:t>
                      </a:r>
                    </a:p>
                  </a:txBody>
                  <a:tcPr>
                    <a:lnL>
                      <a:noFill/>
                    </a:lnL>
                    <a:lnR>
                      <a:noFill/>
                    </a:lnR>
                    <a:lnT>
                      <a:noFill/>
                    </a:lnT>
                    <a:lnB>
                      <a:noFill/>
                    </a:lnB>
                    <a:solidFill>
                      <a:srgbClr val="FFFCF0"/>
                    </a:solidFill>
                  </a:tcPr>
                </a:tc>
                <a:extLst>
                  <a:ext uri="{0D108BD9-81ED-4DB2-BD59-A6C34878D82A}">
                    <a16:rowId xmlns:a16="http://schemas.microsoft.com/office/drawing/2014/main" xmlns="" val="987009436"/>
                  </a:ext>
                </a:extLst>
              </a:tr>
              <a:tr h="0">
                <a:tc>
                  <a:txBody>
                    <a:bodyPr/>
                    <a:lstStyle/>
                    <a:p>
                      <a:pPr fontAlgn="t"/>
                      <a:r>
                        <a:rPr lang="ro-RO">
                          <a:effectLst/>
                        </a:rPr>
                        <a:t>MCV</a:t>
                      </a:r>
                    </a:p>
                  </a:txBody>
                  <a:tcPr>
                    <a:lnL>
                      <a:noFill/>
                    </a:lnL>
                    <a:lnR>
                      <a:noFill/>
                    </a:lnR>
                    <a:lnT>
                      <a:noFill/>
                    </a:lnT>
                    <a:lnB>
                      <a:noFill/>
                    </a:lnB>
                    <a:solidFill>
                      <a:srgbClr val="FFFCF0"/>
                    </a:solidFill>
                  </a:tcPr>
                </a:tc>
                <a:tc>
                  <a:txBody>
                    <a:bodyPr/>
                    <a:lstStyle/>
                    <a:p>
                      <a:pPr fontAlgn="t"/>
                      <a:r>
                        <a:rPr lang="ro-RO">
                          <a:effectLst/>
                        </a:rPr>
                        <a:t>91 fL</a:t>
                      </a:r>
                    </a:p>
                  </a:txBody>
                  <a:tcPr>
                    <a:lnL>
                      <a:noFill/>
                    </a:lnL>
                    <a:lnR>
                      <a:noFill/>
                    </a:lnR>
                    <a:lnT>
                      <a:noFill/>
                    </a:lnT>
                    <a:lnB>
                      <a:noFill/>
                    </a:lnB>
                    <a:solidFill>
                      <a:srgbClr val="FFFCF0"/>
                    </a:solidFill>
                  </a:tcPr>
                </a:tc>
                <a:tc>
                  <a:txBody>
                    <a:bodyPr/>
                    <a:lstStyle/>
                    <a:p>
                      <a:pPr fontAlgn="t"/>
                      <a:r>
                        <a:rPr lang="ro-RO">
                          <a:effectLst/>
                        </a:rPr>
                        <a:t>80-100 fL</a:t>
                      </a:r>
                    </a:p>
                  </a:txBody>
                  <a:tcPr>
                    <a:lnL>
                      <a:noFill/>
                    </a:lnL>
                    <a:lnR>
                      <a:noFill/>
                    </a:lnR>
                    <a:lnT>
                      <a:noFill/>
                    </a:lnT>
                    <a:lnB>
                      <a:noFill/>
                    </a:lnB>
                    <a:solidFill>
                      <a:srgbClr val="FFFCF0"/>
                    </a:solidFill>
                  </a:tcPr>
                </a:tc>
                <a:extLst>
                  <a:ext uri="{0D108BD9-81ED-4DB2-BD59-A6C34878D82A}">
                    <a16:rowId xmlns:a16="http://schemas.microsoft.com/office/drawing/2014/main" xmlns="" val="1869729629"/>
                  </a:ext>
                </a:extLst>
              </a:tr>
              <a:tr h="0">
                <a:tc>
                  <a:txBody>
                    <a:bodyPr/>
                    <a:lstStyle/>
                    <a:p>
                      <a:pPr fontAlgn="t"/>
                      <a:r>
                        <a:rPr lang="ro-RO">
                          <a:effectLst/>
                        </a:rPr>
                        <a:t>Platelets</a:t>
                      </a:r>
                    </a:p>
                  </a:txBody>
                  <a:tcPr>
                    <a:lnL>
                      <a:noFill/>
                    </a:lnL>
                    <a:lnR>
                      <a:noFill/>
                    </a:lnR>
                    <a:lnT>
                      <a:noFill/>
                    </a:lnT>
                    <a:lnB>
                      <a:noFill/>
                    </a:lnB>
                    <a:solidFill>
                      <a:srgbClr val="FFFCF0"/>
                    </a:solidFill>
                  </a:tcPr>
                </a:tc>
                <a:tc>
                  <a:txBody>
                    <a:bodyPr/>
                    <a:lstStyle/>
                    <a:p>
                      <a:pPr fontAlgn="t"/>
                      <a:r>
                        <a:rPr lang="ro-RO">
                          <a:effectLst/>
                        </a:rPr>
                        <a:t>400 K/cu mm</a:t>
                      </a:r>
                    </a:p>
                  </a:txBody>
                  <a:tcPr>
                    <a:lnL>
                      <a:noFill/>
                    </a:lnL>
                    <a:lnR>
                      <a:noFill/>
                    </a:lnR>
                    <a:lnT>
                      <a:noFill/>
                    </a:lnT>
                    <a:lnB>
                      <a:noFill/>
                    </a:lnB>
                    <a:solidFill>
                      <a:srgbClr val="FFFCF0"/>
                    </a:solidFill>
                  </a:tcPr>
                </a:tc>
                <a:tc>
                  <a:txBody>
                    <a:bodyPr/>
                    <a:lstStyle/>
                    <a:p>
                      <a:pPr fontAlgn="t"/>
                      <a:r>
                        <a:rPr lang="ro-RO" dirty="0">
                          <a:effectLst/>
                        </a:rPr>
                        <a:t>150-450 K/cu mm</a:t>
                      </a:r>
                    </a:p>
                  </a:txBody>
                  <a:tcPr>
                    <a:lnL>
                      <a:noFill/>
                    </a:lnL>
                    <a:lnR>
                      <a:noFill/>
                    </a:lnR>
                    <a:lnT>
                      <a:noFill/>
                    </a:lnT>
                    <a:lnB>
                      <a:noFill/>
                    </a:lnB>
                    <a:solidFill>
                      <a:srgbClr val="FFFCF0"/>
                    </a:solidFill>
                  </a:tcPr>
                </a:tc>
                <a:extLst>
                  <a:ext uri="{0D108BD9-81ED-4DB2-BD59-A6C34878D82A}">
                    <a16:rowId xmlns:a16="http://schemas.microsoft.com/office/drawing/2014/main" xmlns="" val="605405090"/>
                  </a:ext>
                </a:extLst>
              </a:tr>
            </a:tbl>
          </a:graphicData>
        </a:graphic>
      </p:graphicFrame>
    </p:spTree>
    <p:extLst>
      <p:ext uri="{BB962C8B-B14F-4D97-AF65-F5344CB8AC3E}">
        <p14:creationId xmlns:p14="http://schemas.microsoft.com/office/powerpoint/2010/main" xmlns="" val="38114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a:extLst>
              <a:ext uri="{FF2B5EF4-FFF2-40B4-BE49-F238E27FC236}">
                <a16:creationId xmlns:a16="http://schemas.microsoft.com/office/drawing/2014/main" xmlns="" id="{36E78B12-99D7-4E77-990A-B5710469FB02}"/>
              </a:ext>
            </a:extLst>
          </p:cNvPr>
          <p:cNvGraphicFramePr>
            <a:graphicFrameLocks noGrp="1"/>
          </p:cNvGraphicFramePr>
          <p:nvPr>
            <p:ph idx="1"/>
            <p:extLst>
              <p:ext uri="{D42A27DB-BD31-4B8C-83A1-F6EECF244321}">
                <p14:modId xmlns:p14="http://schemas.microsoft.com/office/powerpoint/2010/main" xmlns="" val="2483111897"/>
              </p:ext>
            </p:extLst>
          </p:nvPr>
        </p:nvGraphicFramePr>
        <p:xfrm>
          <a:off x="76200" y="1371600"/>
          <a:ext cx="8610600" cy="3726020"/>
        </p:xfrm>
        <a:graphic>
          <a:graphicData uri="http://schemas.openxmlformats.org/drawingml/2006/table">
            <a:tbl>
              <a:tblPr/>
              <a:tblGrid>
                <a:gridCol w="2152650">
                  <a:extLst>
                    <a:ext uri="{9D8B030D-6E8A-4147-A177-3AD203B41FA5}">
                      <a16:colId xmlns:a16="http://schemas.microsoft.com/office/drawing/2014/main" xmlns="" val="772129205"/>
                    </a:ext>
                  </a:extLst>
                </a:gridCol>
                <a:gridCol w="2152650">
                  <a:extLst>
                    <a:ext uri="{9D8B030D-6E8A-4147-A177-3AD203B41FA5}">
                      <a16:colId xmlns:a16="http://schemas.microsoft.com/office/drawing/2014/main" xmlns="" val="1768654747"/>
                    </a:ext>
                  </a:extLst>
                </a:gridCol>
                <a:gridCol w="2152650">
                  <a:extLst>
                    <a:ext uri="{9D8B030D-6E8A-4147-A177-3AD203B41FA5}">
                      <a16:colId xmlns:a16="http://schemas.microsoft.com/office/drawing/2014/main" xmlns="" val="1710986199"/>
                    </a:ext>
                  </a:extLst>
                </a:gridCol>
                <a:gridCol w="2152650">
                  <a:extLst>
                    <a:ext uri="{9D8B030D-6E8A-4147-A177-3AD203B41FA5}">
                      <a16:colId xmlns:a16="http://schemas.microsoft.com/office/drawing/2014/main" xmlns="" val="1210315200"/>
                    </a:ext>
                  </a:extLst>
                </a:gridCol>
              </a:tblGrid>
              <a:tr h="966005">
                <a:tc>
                  <a:txBody>
                    <a:bodyPr/>
                    <a:lstStyle/>
                    <a:p>
                      <a:pPr algn="ctr" fontAlgn="t"/>
                      <a:r>
                        <a:rPr lang="ro-RO">
                          <a:effectLst/>
                        </a:rPr>
                        <a:t>Differential Count</a:t>
                      </a:r>
                    </a:p>
                  </a:txBody>
                  <a:tcPr>
                    <a:lnL>
                      <a:noFill/>
                    </a:lnL>
                    <a:lnR>
                      <a:noFill/>
                    </a:lnR>
                    <a:lnT>
                      <a:noFill/>
                    </a:lnT>
                    <a:lnB>
                      <a:noFill/>
                    </a:lnB>
                  </a:tcPr>
                </a:tc>
                <a:tc>
                  <a:txBody>
                    <a:bodyPr/>
                    <a:lstStyle/>
                    <a:p>
                      <a:pPr algn="ctr" fontAlgn="t"/>
                      <a:r>
                        <a:rPr lang="ro-RO">
                          <a:effectLst/>
                        </a:rPr>
                        <a:t>Patient Percentage</a:t>
                      </a:r>
                    </a:p>
                  </a:txBody>
                  <a:tcPr>
                    <a:lnL>
                      <a:noFill/>
                    </a:lnL>
                    <a:lnR>
                      <a:noFill/>
                    </a:lnR>
                    <a:lnT>
                      <a:noFill/>
                    </a:lnT>
                    <a:lnB>
                      <a:noFill/>
                    </a:lnB>
                  </a:tcPr>
                </a:tc>
                <a:tc>
                  <a:txBody>
                    <a:bodyPr/>
                    <a:lstStyle/>
                    <a:p>
                      <a:pPr algn="ctr" fontAlgn="t"/>
                      <a:r>
                        <a:rPr lang="ro-RO">
                          <a:effectLst/>
                        </a:rPr>
                        <a:t>Patient Absolute (×10</a:t>
                      </a:r>
                      <a:r>
                        <a:rPr lang="ro-RO" baseline="30000">
                          <a:effectLst/>
                        </a:rPr>
                        <a:t>3</a:t>
                      </a:r>
                      <a:r>
                        <a:rPr lang="ro-RO">
                          <a:effectLst/>
                        </a:rPr>
                        <a:t>/µL)</a:t>
                      </a:r>
                    </a:p>
                  </a:txBody>
                  <a:tcPr>
                    <a:lnL>
                      <a:noFill/>
                    </a:lnL>
                    <a:lnR>
                      <a:noFill/>
                    </a:lnR>
                    <a:lnT>
                      <a:noFill/>
                    </a:lnT>
                    <a:lnB>
                      <a:noFill/>
                    </a:lnB>
                  </a:tcPr>
                </a:tc>
                <a:tc>
                  <a:txBody>
                    <a:bodyPr/>
                    <a:lstStyle/>
                    <a:p>
                      <a:pPr algn="ctr" fontAlgn="t"/>
                      <a:r>
                        <a:rPr lang="ro-RO">
                          <a:effectLst/>
                        </a:rPr>
                        <a:t>Normal Range Absolute (× 10</a:t>
                      </a:r>
                      <a:r>
                        <a:rPr lang="ro-RO" baseline="30000">
                          <a:effectLst/>
                        </a:rPr>
                        <a:t>3</a:t>
                      </a:r>
                      <a:r>
                        <a:rPr lang="ro-RO">
                          <a:effectLst/>
                        </a:rPr>
                        <a:t>/µL)</a:t>
                      </a:r>
                    </a:p>
                  </a:txBody>
                  <a:tcPr>
                    <a:lnL>
                      <a:noFill/>
                    </a:lnL>
                    <a:lnR>
                      <a:noFill/>
                    </a:lnR>
                    <a:lnT>
                      <a:noFill/>
                    </a:lnT>
                    <a:lnB>
                      <a:noFill/>
                    </a:lnB>
                  </a:tcPr>
                </a:tc>
                <a:extLst>
                  <a:ext uri="{0D108BD9-81ED-4DB2-BD59-A6C34878D82A}">
                    <a16:rowId xmlns:a16="http://schemas.microsoft.com/office/drawing/2014/main" xmlns="" val="3839221159"/>
                  </a:ext>
                </a:extLst>
              </a:tr>
              <a:tr h="552003">
                <a:tc>
                  <a:txBody>
                    <a:bodyPr/>
                    <a:lstStyle/>
                    <a:p>
                      <a:pPr fontAlgn="t"/>
                      <a:r>
                        <a:rPr lang="ro-RO">
                          <a:effectLst/>
                        </a:rPr>
                        <a:t>Granulocytes</a:t>
                      </a:r>
                    </a:p>
                  </a:txBody>
                  <a:tcPr>
                    <a:lnL>
                      <a:noFill/>
                    </a:lnL>
                    <a:lnR>
                      <a:noFill/>
                    </a:lnR>
                    <a:lnT>
                      <a:noFill/>
                    </a:lnT>
                    <a:lnB>
                      <a:noFill/>
                    </a:lnB>
                  </a:tcPr>
                </a:tc>
                <a:tc>
                  <a:txBody>
                    <a:bodyPr/>
                    <a:lstStyle/>
                    <a:p>
                      <a:pPr fontAlgn="t"/>
                      <a:r>
                        <a:rPr lang="ro-RO">
                          <a:effectLst/>
                        </a:rPr>
                        <a:t>20</a:t>
                      </a:r>
                    </a:p>
                  </a:txBody>
                  <a:tcPr>
                    <a:lnL>
                      <a:noFill/>
                    </a:lnL>
                    <a:lnR>
                      <a:noFill/>
                    </a:lnR>
                    <a:lnT>
                      <a:noFill/>
                    </a:lnT>
                    <a:lnB>
                      <a:noFill/>
                    </a:lnB>
                  </a:tcPr>
                </a:tc>
                <a:tc>
                  <a:txBody>
                    <a:bodyPr/>
                    <a:lstStyle/>
                    <a:p>
                      <a:pPr fontAlgn="t"/>
                      <a:r>
                        <a:rPr lang="ro-RO">
                          <a:effectLst/>
                        </a:rPr>
                        <a:t>2.8</a:t>
                      </a:r>
                    </a:p>
                  </a:txBody>
                  <a:tcPr>
                    <a:lnL>
                      <a:noFill/>
                    </a:lnL>
                    <a:lnR>
                      <a:noFill/>
                    </a:lnR>
                    <a:lnT>
                      <a:noFill/>
                    </a:lnT>
                    <a:lnB>
                      <a:noFill/>
                    </a:lnB>
                  </a:tcPr>
                </a:tc>
                <a:tc>
                  <a:txBody>
                    <a:bodyPr/>
                    <a:lstStyle/>
                    <a:p>
                      <a:pPr fontAlgn="t"/>
                      <a:r>
                        <a:rPr lang="ro-RO">
                          <a:effectLst/>
                        </a:rPr>
                        <a:t>1.4-6.5</a:t>
                      </a:r>
                    </a:p>
                  </a:txBody>
                  <a:tcPr>
                    <a:lnL>
                      <a:noFill/>
                    </a:lnL>
                    <a:lnR>
                      <a:noFill/>
                    </a:lnR>
                    <a:lnT>
                      <a:noFill/>
                    </a:lnT>
                    <a:lnB>
                      <a:noFill/>
                    </a:lnB>
                  </a:tcPr>
                </a:tc>
                <a:extLst>
                  <a:ext uri="{0D108BD9-81ED-4DB2-BD59-A6C34878D82A}">
                    <a16:rowId xmlns:a16="http://schemas.microsoft.com/office/drawing/2014/main" xmlns="" val="147371730"/>
                  </a:ext>
                </a:extLst>
              </a:tr>
              <a:tr h="552003">
                <a:tc>
                  <a:txBody>
                    <a:bodyPr/>
                    <a:lstStyle/>
                    <a:p>
                      <a:pPr fontAlgn="t"/>
                      <a:r>
                        <a:rPr lang="ro-RO">
                          <a:effectLst/>
                        </a:rPr>
                        <a:t>Lymphocytes</a:t>
                      </a:r>
                    </a:p>
                  </a:txBody>
                  <a:tcPr>
                    <a:lnL>
                      <a:noFill/>
                    </a:lnL>
                    <a:lnR>
                      <a:noFill/>
                    </a:lnR>
                    <a:lnT>
                      <a:noFill/>
                    </a:lnT>
                    <a:lnB>
                      <a:noFill/>
                    </a:lnB>
                  </a:tcPr>
                </a:tc>
                <a:tc>
                  <a:txBody>
                    <a:bodyPr/>
                    <a:lstStyle/>
                    <a:p>
                      <a:pPr fontAlgn="t"/>
                      <a:r>
                        <a:rPr lang="ro-RO">
                          <a:effectLst/>
                        </a:rPr>
                        <a:t>75</a:t>
                      </a:r>
                    </a:p>
                  </a:txBody>
                  <a:tcPr>
                    <a:lnL>
                      <a:noFill/>
                    </a:lnL>
                    <a:lnR>
                      <a:noFill/>
                    </a:lnR>
                    <a:lnT>
                      <a:noFill/>
                    </a:lnT>
                    <a:lnB>
                      <a:noFill/>
                    </a:lnB>
                  </a:tcPr>
                </a:tc>
                <a:tc>
                  <a:txBody>
                    <a:bodyPr/>
                    <a:lstStyle/>
                    <a:p>
                      <a:pPr fontAlgn="t"/>
                      <a:r>
                        <a:rPr lang="ro-RO">
                          <a:effectLst/>
                        </a:rPr>
                        <a:t>10.5</a:t>
                      </a:r>
                    </a:p>
                  </a:txBody>
                  <a:tcPr>
                    <a:lnL>
                      <a:noFill/>
                    </a:lnL>
                    <a:lnR>
                      <a:noFill/>
                    </a:lnR>
                    <a:lnT>
                      <a:noFill/>
                    </a:lnT>
                    <a:lnB>
                      <a:noFill/>
                    </a:lnB>
                  </a:tcPr>
                </a:tc>
                <a:tc>
                  <a:txBody>
                    <a:bodyPr/>
                    <a:lstStyle/>
                    <a:p>
                      <a:pPr fontAlgn="t"/>
                      <a:r>
                        <a:rPr lang="ro-RO">
                          <a:effectLst/>
                        </a:rPr>
                        <a:t>1.2-3.4</a:t>
                      </a:r>
                    </a:p>
                  </a:txBody>
                  <a:tcPr>
                    <a:lnL>
                      <a:noFill/>
                    </a:lnL>
                    <a:lnR>
                      <a:noFill/>
                    </a:lnR>
                    <a:lnT>
                      <a:noFill/>
                    </a:lnT>
                    <a:lnB>
                      <a:noFill/>
                    </a:lnB>
                  </a:tcPr>
                </a:tc>
                <a:extLst>
                  <a:ext uri="{0D108BD9-81ED-4DB2-BD59-A6C34878D82A}">
                    <a16:rowId xmlns:a16="http://schemas.microsoft.com/office/drawing/2014/main" xmlns="" val="1698660902"/>
                  </a:ext>
                </a:extLst>
              </a:tr>
              <a:tr h="552003">
                <a:tc>
                  <a:txBody>
                    <a:bodyPr/>
                    <a:lstStyle/>
                    <a:p>
                      <a:pPr fontAlgn="t"/>
                      <a:r>
                        <a:rPr lang="ro-RO">
                          <a:effectLst/>
                        </a:rPr>
                        <a:t>Monocytes</a:t>
                      </a:r>
                    </a:p>
                  </a:txBody>
                  <a:tcPr>
                    <a:lnL>
                      <a:noFill/>
                    </a:lnL>
                    <a:lnR>
                      <a:noFill/>
                    </a:lnR>
                    <a:lnT>
                      <a:noFill/>
                    </a:lnT>
                    <a:lnB>
                      <a:noFill/>
                    </a:lnB>
                  </a:tcPr>
                </a:tc>
                <a:tc>
                  <a:txBody>
                    <a:bodyPr/>
                    <a:lstStyle/>
                    <a:p>
                      <a:pPr fontAlgn="t"/>
                      <a:r>
                        <a:rPr lang="ro-RO">
                          <a:effectLst/>
                        </a:rPr>
                        <a:t>5</a:t>
                      </a:r>
                    </a:p>
                  </a:txBody>
                  <a:tcPr>
                    <a:lnL>
                      <a:noFill/>
                    </a:lnL>
                    <a:lnR>
                      <a:noFill/>
                    </a:lnR>
                    <a:lnT>
                      <a:noFill/>
                    </a:lnT>
                    <a:lnB>
                      <a:noFill/>
                    </a:lnB>
                  </a:tcPr>
                </a:tc>
                <a:tc>
                  <a:txBody>
                    <a:bodyPr/>
                    <a:lstStyle/>
                    <a:p>
                      <a:pPr fontAlgn="t"/>
                      <a:r>
                        <a:rPr lang="ro-RO">
                          <a:effectLst/>
                        </a:rPr>
                        <a:t>0.7</a:t>
                      </a:r>
                    </a:p>
                  </a:txBody>
                  <a:tcPr>
                    <a:lnL>
                      <a:noFill/>
                    </a:lnL>
                    <a:lnR>
                      <a:noFill/>
                    </a:lnR>
                    <a:lnT>
                      <a:noFill/>
                    </a:lnT>
                    <a:lnB>
                      <a:noFill/>
                    </a:lnB>
                  </a:tcPr>
                </a:tc>
                <a:tc>
                  <a:txBody>
                    <a:bodyPr/>
                    <a:lstStyle/>
                    <a:p>
                      <a:pPr fontAlgn="t"/>
                      <a:r>
                        <a:rPr lang="ro-RO">
                          <a:effectLst/>
                        </a:rPr>
                        <a:t>0.1-0.6</a:t>
                      </a:r>
                    </a:p>
                  </a:txBody>
                  <a:tcPr>
                    <a:lnL>
                      <a:noFill/>
                    </a:lnL>
                    <a:lnR>
                      <a:noFill/>
                    </a:lnR>
                    <a:lnT>
                      <a:noFill/>
                    </a:lnT>
                    <a:lnB>
                      <a:noFill/>
                    </a:lnB>
                  </a:tcPr>
                </a:tc>
                <a:extLst>
                  <a:ext uri="{0D108BD9-81ED-4DB2-BD59-A6C34878D82A}">
                    <a16:rowId xmlns:a16="http://schemas.microsoft.com/office/drawing/2014/main" xmlns="" val="1466980416"/>
                  </a:ext>
                </a:extLst>
              </a:tr>
              <a:tr h="552003">
                <a:tc>
                  <a:txBody>
                    <a:bodyPr/>
                    <a:lstStyle/>
                    <a:p>
                      <a:pPr fontAlgn="t"/>
                      <a:r>
                        <a:rPr lang="ro-RO">
                          <a:effectLst/>
                        </a:rPr>
                        <a:t>Eosinophils</a:t>
                      </a:r>
                    </a:p>
                  </a:txBody>
                  <a:tcPr>
                    <a:lnL>
                      <a:noFill/>
                    </a:lnL>
                    <a:lnR>
                      <a:noFill/>
                    </a:lnR>
                    <a:lnT>
                      <a:noFill/>
                    </a:lnT>
                    <a:lnB>
                      <a:noFill/>
                    </a:lnB>
                  </a:tcPr>
                </a:tc>
                <a:tc>
                  <a:txBody>
                    <a:bodyPr/>
                    <a:lstStyle/>
                    <a:p>
                      <a:pPr fontAlgn="t"/>
                      <a:r>
                        <a:rPr lang="ro-RO">
                          <a:effectLst/>
                        </a:rPr>
                        <a:t>0</a:t>
                      </a:r>
                    </a:p>
                  </a:txBody>
                  <a:tcPr>
                    <a:lnL>
                      <a:noFill/>
                    </a:lnL>
                    <a:lnR>
                      <a:noFill/>
                    </a:lnR>
                    <a:lnT>
                      <a:noFill/>
                    </a:lnT>
                    <a:lnB>
                      <a:noFill/>
                    </a:lnB>
                  </a:tcPr>
                </a:tc>
                <a:tc>
                  <a:txBody>
                    <a:bodyPr/>
                    <a:lstStyle/>
                    <a:p>
                      <a:pPr fontAlgn="t"/>
                      <a:r>
                        <a:rPr lang="ro-RO">
                          <a:effectLst/>
                        </a:rPr>
                        <a:t>0</a:t>
                      </a:r>
                    </a:p>
                  </a:txBody>
                  <a:tcPr>
                    <a:lnL>
                      <a:noFill/>
                    </a:lnL>
                    <a:lnR>
                      <a:noFill/>
                    </a:lnR>
                    <a:lnT>
                      <a:noFill/>
                    </a:lnT>
                    <a:lnB>
                      <a:noFill/>
                    </a:lnB>
                  </a:tcPr>
                </a:tc>
                <a:tc>
                  <a:txBody>
                    <a:bodyPr/>
                    <a:lstStyle/>
                    <a:p>
                      <a:pPr fontAlgn="t"/>
                      <a:r>
                        <a:rPr lang="ro-RO">
                          <a:effectLst/>
                        </a:rPr>
                        <a:t>0-0.5</a:t>
                      </a:r>
                    </a:p>
                  </a:txBody>
                  <a:tcPr>
                    <a:lnL>
                      <a:noFill/>
                    </a:lnL>
                    <a:lnR>
                      <a:noFill/>
                    </a:lnR>
                    <a:lnT>
                      <a:noFill/>
                    </a:lnT>
                    <a:lnB>
                      <a:noFill/>
                    </a:lnB>
                  </a:tcPr>
                </a:tc>
                <a:extLst>
                  <a:ext uri="{0D108BD9-81ED-4DB2-BD59-A6C34878D82A}">
                    <a16:rowId xmlns:a16="http://schemas.microsoft.com/office/drawing/2014/main" xmlns="" val="1076553440"/>
                  </a:ext>
                </a:extLst>
              </a:tr>
              <a:tr h="552003">
                <a:tc>
                  <a:txBody>
                    <a:bodyPr/>
                    <a:lstStyle/>
                    <a:p>
                      <a:pPr fontAlgn="t"/>
                      <a:r>
                        <a:rPr lang="ro-RO">
                          <a:effectLst/>
                        </a:rPr>
                        <a:t>Basophils</a:t>
                      </a:r>
                    </a:p>
                  </a:txBody>
                  <a:tcPr>
                    <a:lnL>
                      <a:noFill/>
                    </a:lnL>
                    <a:lnR>
                      <a:noFill/>
                    </a:lnR>
                    <a:lnT>
                      <a:noFill/>
                    </a:lnT>
                    <a:lnB>
                      <a:noFill/>
                    </a:lnB>
                  </a:tcPr>
                </a:tc>
                <a:tc>
                  <a:txBody>
                    <a:bodyPr/>
                    <a:lstStyle/>
                    <a:p>
                      <a:pPr fontAlgn="t"/>
                      <a:r>
                        <a:rPr lang="ro-RO">
                          <a:effectLst/>
                        </a:rPr>
                        <a:t>0</a:t>
                      </a:r>
                    </a:p>
                  </a:txBody>
                  <a:tcPr>
                    <a:lnL>
                      <a:noFill/>
                    </a:lnL>
                    <a:lnR>
                      <a:noFill/>
                    </a:lnR>
                    <a:lnT>
                      <a:noFill/>
                    </a:lnT>
                    <a:lnB>
                      <a:noFill/>
                    </a:lnB>
                  </a:tcPr>
                </a:tc>
                <a:tc>
                  <a:txBody>
                    <a:bodyPr/>
                    <a:lstStyle/>
                    <a:p>
                      <a:pPr fontAlgn="t"/>
                      <a:r>
                        <a:rPr lang="ro-RO">
                          <a:effectLst/>
                        </a:rPr>
                        <a:t>0</a:t>
                      </a:r>
                    </a:p>
                  </a:txBody>
                  <a:tcPr>
                    <a:lnL>
                      <a:noFill/>
                    </a:lnL>
                    <a:lnR>
                      <a:noFill/>
                    </a:lnR>
                    <a:lnT>
                      <a:noFill/>
                    </a:lnT>
                    <a:lnB>
                      <a:noFill/>
                    </a:lnB>
                  </a:tcPr>
                </a:tc>
                <a:tc>
                  <a:txBody>
                    <a:bodyPr/>
                    <a:lstStyle/>
                    <a:p>
                      <a:pPr fontAlgn="t"/>
                      <a:r>
                        <a:rPr lang="ro-RO" dirty="0">
                          <a:effectLst/>
                        </a:rPr>
                        <a:t>0-0.2</a:t>
                      </a:r>
                    </a:p>
                  </a:txBody>
                  <a:tcPr>
                    <a:lnL>
                      <a:noFill/>
                    </a:lnL>
                    <a:lnR>
                      <a:noFill/>
                    </a:lnR>
                    <a:lnT>
                      <a:noFill/>
                    </a:lnT>
                    <a:lnB>
                      <a:noFill/>
                    </a:lnB>
                  </a:tcPr>
                </a:tc>
                <a:extLst>
                  <a:ext uri="{0D108BD9-81ED-4DB2-BD59-A6C34878D82A}">
                    <a16:rowId xmlns:a16="http://schemas.microsoft.com/office/drawing/2014/main" xmlns="" val="3071388529"/>
                  </a:ext>
                </a:extLst>
              </a:tr>
            </a:tbl>
          </a:graphicData>
        </a:graphic>
      </p:graphicFrame>
      <p:sp>
        <p:nvSpPr>
          <p:cNvPr id="5" name="Rectangle 1">
            <a:extLst>
              <a:ext uri="{FF2B5EF4-FFF2-40B4-BE49-F238E27FC236}">
                <a16:creationId xmlns:a16="http://schemas.microsoft.com/office/drawing/2014/main" xmlns="" id="{A425F2B1-1492-4E5B-928B-0ADA6EE5913E}"/>
              </a:ext>
            </a:extLst>
          </p:cNvPr>
          <p:cNvSpPr>
            <a:spLocks noChangeArrowheads="1"/>
          </p:cNvSpPr>
          <p:nvPr/>
        </p:nvSpPr>
        <p:spPr bwMode="auto">
          <a:xfrm>
            <a:off x="-25685"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1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Automated</a:t>
            </a:r>
            <a:r>
              <a:rPr kumimoji="0" lang="ro-RO" altLang="ro-RO"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ro-RO" altLang="ro-RO" sz="11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Differential</a:t>
            </a:r>
            <a:r>
              <a:rPr kumimoji="0" lang="ro-RO" altLang="ro-RO"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Count.</a:t>
            </a:r>
            <a:endParaRPr kumimoji="0" lang="ro-RO" altLang="ro-RO"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381827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D138EE5-EC67-4140-8D7D-F4C8461936A1}"/>
              </a:ext>
            </a:extLst>
          </p:cNvPr>
          <p:cNvSpPr>
            <a:spLocks noGrp="1"/>
          </p:cNvSpPr>
          <p:nvPr>
            <p:ph type="title"/>
          </p:nvPr>
        </p:nvSpPr>
        <p:spPr/>
        <p:txBody>
          <a:bodyPr>
            <a:noAutofit/>
          </a:bodyPr>
          <a:lstStyle/>
          <a:p>
            <a:r>
              <a:rPr lang="en-US" sz="2000" b="0" i="0" dirty="0">
                <a:solidFill>
                  <a:srgbClr val="724128"/>
                </a:solidFill>
                <a:effectLst/>
                <a:latin typeface="arial" panose="020B0604020202020204" pitchFamily="34" charset="0"/>
              </a:rPr>
              <a:t>What Is the Differential Diagnosis Based on Review of the Complete Blood Count Values? What Would Be the Next Step in the Diagnostic Evaluation?</a:t>
            </a:r>
            <a:br>
              <a:rPr lang="en-US" sz="2000" b="0" i="0" dirty="0">
                <a:solidFill>
                  <a:srgbClr val="724128"/>
                </a:solidFill>
                <a:effectLst/>
                <a:latin typeface="arial" panose="020B0604020202020204" pitchFamily="34" charset="0"/>
              </a:rPr>
            </a:br>
            <a:endParaRPr lang="ro-RO" sz="2000" dirty="0"/>
          </a:p>
        </p:txBody>
      </p:sp>
      <p:sp>
        <p:nvSpPr>
          <p:cNvPr id="3" name="Substituent conținut 2">
            <a:extLst>
              <a:ext uri="{FF2B5EF4-FFF2-40B4-BE49-F238E27FC236}">
                <a16:creationId xmlns:a16="http://schemas.microsoft.com/office/drawing/2014/main" xmlns="" id="{B92E1F4E-2446-44B4-82DF-7C38D29253D2}"/>
              </a:ext>
            </a:extLst>
          </p:cNvPr>
          <p:cNvSpPr>
            <a:spLocks noGrp="1"/>
          </p:cNvSpPr>
          <p:nvPr>
            <p:ph idx="1"/>
          </p:nvPr>
        </p:nvSpPr>
        <p:spPr>
          <a:xfrm>
            <a:off x="0" y="1600200"/>
            <a:ext cx="9144000" cy="5257800"/>
          </a:xfrm>
        </p:spPr>
        <p:txBody>
          <a:bodyPr>
            <a:normAutofit fontScale="55000" lnSpcReduction="20000"/>
          </a:bodyPr>
          <a:lstStyle/>
          <a:p>
            <a:pPr algn="l"/>
            <a:r>
              <a:rPr lang="en-US" sz="3400" b="0" i="0" dirty="0">
                <a:solidFill>
                  <a:srgbClr val="000000"/>
                </a:solidFill>
                <a:effectLst/>
                <a:latin typeface="Times New Roman" panose="02020603050405020304" pitchFamily="18" charset="0"/>
              </a:rPr>
              <a:t>Review of the CBC values reveals an elevated white blood cell (WBC) count (leukocytosis). The automated differential count provided by the automated hematology analyzer shows a predominance of lymphocytes among the white cells (lymphocytosis). </a:t>
            </a:r>
            <a:endParaRPr lang="ro-RO" sz="3400" b="0" i="0" dirty="0">
              <a:solidFill>
                <a:srgbClr val="000000"/>
              </a:solidFill>
              <a:effectLst/>
              <a:latin typeface="Times New Roman" panose="02020603050405020304" pitchFamily="18" charset="0"/>
            </a:endParaRPr>
          </a:p>
          <a:p>
            <a:pPr algn="l"/>
            <a:r>
              <a:rPr lang="en-US" sz="3400" b="0" i="0" dirty="0">
                <a:solidFill>
                  <a:srgbClr val="FF0000"/>
                </a:solidFill>
                <a:effectLst/>
                <a:latin typeface="Times New Roman" panose="02020603050405020304" pitchFamily="18" charset="0"/>
              </a:rPr>
              <a:t>The differential diagnosis</a:t>
            </a:r>
            <a:r>
              <a:rPr lang="en-US" sz="3400" b="0" i="0" dirty="0">
                <a:solidFill>
                  <a:srgbClr val="000000"/>
                </a:solidFill>
                <a:effectLst/>
                <a:latin typeface="Times New Roman" panose="02020603050405020304" pitchFamily="18" charset="0"/>
              </a:rPr>
              <a:t> for lymphocytosis is quite broad and would include chronic lymphoid neoplasms as well as reactive causes such as viral infections, hepatitis, pertussis (whooping cough), autoimmune disease, and polyclonal B lymphocytosis (usually in middle-aged women with a smoking history). </a:t>
            </a:r>
            <a:endParaRPr lang="ro-RO" sz="3400" b="0" i="0" dirty="0">
              <a:solidFill>
                <a:srgbClr val="000000"/>
              </a:solidFill>
              <a:effectLst/>
              <a:latin typeface="Times New Roman" panose="02020603050405020304" pitchFamily="18" charset="0"/>
            </a:endParaRPr>
          </a:p>
          <a:p>
            <a:pPr algn="l"/>
            <a:r>
              <a:rPr lang="en-US" sz="3400" b="0" i="0" dirty="0">
                <a:solidFill>
                  <a:srgbClr val="000000"/>
                </a:solidFill>
                <a:effectLst/>
                <a:latin typeface="Times New Roman" panose="02020603050405020304" pitchFamily="18" charset="0"/>
              </a:rPr>
              <a:t>The clinical history does not provide an obvious reactive explanation for the lymphocytosis, and therefore chronic lymphoid neoplasms should be strongly considered. Examples of chronic lymphoid leukemias or lymphomas which may present with leukocytosis would include chronic lymphocytic leukemia, T-cell large granular lymphocytic leukemia, hairy cell leukemia variant, prolymphocytic leukemia, adult T cell leukemia/lymphoma, Sezary syndrome, lymphoplasmacytic lymphoma, splenic marginal zone lymphoma, and mantle cell lymphoma.</a:t>
            </a:r>
          </a:p>
          <a:p>
            <a:pPr algn="l"/>
            <a:r>
              <a:rPr lang="en-US" sz="3400" b="0" i="0" dirty="0">
                <a:solidFill>
                  <a:srgbClr val="000000"/>
                </a:solidFill>
                <a:effectLst/>
                <a:latin typeface="Times New Roman" panose="02020603050405020304" pitchFamily="18" charset="0"/>
              </a:rPr>
              <a:t>An important next step would be to review the peripheral smear. Given that an automated WBC differential analysis may occasionally misclassify blasts, lymphocytes, and atypical lymphocytes, and the fact that some artifacts (platelet clumps, nucleated red blood cells [RBCs], incomplete lysis of RBCs, </a:t>
            </a:r>
            <a:r>
              <a:rPr lang="en-US" sz="3400" b="0" i="0" dirty="0" err="1">
                <a:solidFill>
                  <a:srgbClr val="000000"/>
                </a:solidFill>
                <a:effectLst/>
                <a:latin typeface="Times New Roman" panose="02020603050405020304" pitchFamily="18" charset="0"/>
              </a:rPr>
              <a:t>etc</a:t>
            </a:r>
            <a:r>
              <a:rPr lang="en-US" sz="3400" b="0" i="0" dirty="0">
                <a:solidFill>
                  <a:srgbClr val="000000"/>
                </a:solidFill>
                <a:effectLst/>
                <a:latin typeface="Times New Roman" panose="02020603050405020304" pitchFamily="18" charset="0"/>
              </a:rPr>
              <a:t>) may result in a falsely elevated WBC, review of the peripheral blood smear enables the confirmation of cell counts, as well as the assessment of the morphology of the abnormal population.</a:t>
            </a:r>
            <a:r>
              <a:rPr lang="en-US" sz="3400" b="0" i="0" baseline="30000" dirty="0">
                <a:solidFill>
                  <a:srgbClr val="642A8F"/>
                </a:solidFill>
                <a:effectLst/>
                <a:latin typeface="Times New Roman" panose="02020603050405020304" pitchFamily="18" charset="0"/>
                <a:hlinkClick r:id="rId2"/>
              </a:rPr>
              <a:t>1</a:t>
            </a:r>
            <a:endParaRPr lang="en-US" sz="3400" b="0" i="0" dirty="0">
              <a:solidFill>
                <a:srgbClr val="000000"/>
              </a:solidFill>
              <a:effectLst/>
              <a:latin typeface="Times New Roman" panose="02020603050405020304" pitchFamily="18" charset="0"/>
            </a:endParaRPr>
          </a:p>
          <a:p>
            <a:endParaRPr lang="ro-RO" dirty="0"/>
          </a:p>
        </p:txBody>
      </p:sp>
    </p:spTree>
    <p:extLst>
      <p:ext uri="{BB962C8B-B14F-4D97-AF65-F5344CB8AC3E}">
        <p14:creationId xmlns:p14="http://schemas.microsoft.com/office/powerpoint/2010/main" xmlns="" val="335175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D04F785-97D3-4059-9675-8974019D6CCD}"/>
              </a:ext>
            </a:extLst>
          </p:cNvPr>
          <p:cNvSpPr>
            <a:spLocks noGrp="1"/>
          </p:cNvSpPr>
          <p:nvPr>
            <p:ph type="title"/>
          </p:nvPr>
        </p:nvSpPr>
        <p:spPr/>
        <p:txBody>
          <a:bodyPr/>
          <a:lstStyle/>
          <a:p>
            <a:endParaRPr lang="ro-RO"/>
          </a:p>
        </p:txBody>
      </p:sp>
      <p:sp>
        <p:nvSpPr>
          <p:cNvPr id="3" name="Substituent conținut 2">
            <a:extLst>
              <a:ext uri="{FF2B5EF4-FFF2-40B4-BE49-F238E27FC236}">
                <a16:creationId xmlns:a16="http://schemas.microsoft.com/office/drawing/2014/main" xmlns="" id="{D8BDDF78-0042-4AC3-A94E-0D6D258B342C}"/>
              </a:ext>
            </a:extLst>
          </p:cNvPr>
          <p:cNvSpPr>
            <a:spLocks noGrp="1"/>
          </p:cNvSpPr>
          <p:nvPr>
            <p:ph idx="1"/>
          </p:nvPr>
        </p:nvSpPr>
        <p:spPr/>
        <p:txBody>
          <a:bodyPr/>
          <a:lstStyle/>
          <a:p>
            <a:endParaRPr lang="ro-RO" dirty="0"/>
          </a:p>
        </p:txBody>
      </p:sp>
      <p:pic>
        <p:nvPicPr>
          <p:cNvPr id="5122" name="Picture 2">
            <a:extLst>
              <a:ext uri="{FF2B5EF4-FFF2-40B4-BE49-F238E27FC236}">
                <a16:creationId xmlns:a16="http://schemas.microsoft.com/office/drawing/2014/main" xmlns="" id="{71C2B4E0-358E-4D5A-8FEB-21C1176784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465298"/>
            <a:ext cx="7476100" cy="3681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718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53761C2C-99D9-48E2-99E6-54A008E9485A}"/>
              </a:ext>
            </a:extLst>
          </p:cNvPr>
          <p:cNvSpPr>
            <a:spLocks noGrp="1"/>
          </p:cNvSpPr>
          <p:nvPr>
            <p:ph type="title"/>
          </p:nvPr>
        </p:nvSpPr>
        <p:spPr/>
        <p:txBody>
          <a:bodyPr>
            <a:noAutofit/>
          </a:bodyPr>
          <a:lstStyle/>
          <a:p>
            <a:r>
              <a:rPr lang="en-US" sz="2400" b="0" i="0" dirty="0">
                <a:solidFill>
                  <a:srgbClr val="724128"/>
                </a:solidFill>
                <a:effectLst/>
                <a:latin typeface="arial" panose="020B0604020202020204" pitchFamily="34" charset="0"/>
              </a:rPr>
              <a:t>What Diagnostic Study Would Be Most Helpful to Confirm Your Suspicions? What Result Would You Expect to See?</a:t>
            </a:r>
            <a:br>
              <a:rPr lang="en-US" sz="2400" b="0" i="0" dirty="0">
                <a:solidFill>
                  <a:srgbClr val="724128"/>
                </a:solidFill>
                <a:effectLst/>
                <a:latin typeface="arial" panose="020B0604020202020204" pitchFamily="34" charset="0"/>
              </a:rPr>
            </a:br>
            <a:endParaRPr lang="ro-RO" sz="2400" dirty="0"/>
          </a:p>
        </p:txBody>
      </p:sp>
      <p:sp>
        <p:nvSpPr>
          <p:cNvPr id="3" name="Substituent conținut 2">
            <a:extLst>
              <a:ext uri="{FF2B5EF4-FFF2-40B4-BE49-F238E27FC236}">
                <a16:creationId xmlns:a16="http://schemas.microsoft.com/office/drawing/2014/main" xmlns="" id="{4FAFDE1C-F197-4E58-9A1F-B911D1CA2667}"/>
              </a:ext>
            </a:extLst>
          </p:cNvPr>
          <p:cNvSpPr>
            <a:spLocks noGrp="1"/>
          </p:cNvSpPr>
          <p:nvPr>
            <p:ph idx="1"/>
          </p:nvPr>
        </p:nvSpPr>
        <p:spPr>
          <a:xfrm>
            <a:off x="0" y="1600200"/>
            <a:ext cx="9144000" cy="5257800"/>
          </a:xfrm>
        </p:spPr>
        <p:txBody>
          <a:bodyPr>
            <a:normAutofit fontScale="55000" lnSpcReduction="20000"/>
          </a:bodyPr>
          <a:lstStyle/>
          <a:p>
            <a:r>
              <a:rPr lang="en-US" b="0" i="0" dirty="0">
                <a:solidFill>
                  <a:srgbClr val="000000"/>
                </a:solidFill>
                <a:effectLst/>
                <a:latin typeface="Times New Roman" panose="02020603050405020304" pitchFamily="18" charset="0"/>
              </a:rPr>
              <a:t>In order to confirm the morphologic suspicion of a chronic lymphoid neoplasm, </a:t>
            </a:r>
            <a:r>
              <a:rPr lang="en-US" b="0" i="0" dirty="0">
                <a:solidFill>
                  <a:srgbClr val="FF0000"/>
                </a:solidFill>
                <a:effectLst/>
                <a:latin typeface="Times New Roman" panose="02020603050405020304" pitchFamily="18" charset="0"/>
              </a:rPr>
              <a:t>flow cytometry </a:t>
            </a:r>
            <a:r>
              <a:rPr lang="en-US" b="0" i="0" dirty="0">
                <a:solidFill>
                  <a:srgbClr val="000000"/>
                </a:solidFill>
                <a:effectLst/>
                <a:latin typeface="Times New Roman" panose="02020603050405020304" pitchFamily="18" charset="0"/>
              </a:rPr>
              <a:t>would be the preferred ancillary study and could be performed on the peripheral blood sample. In this technique, the cells are incubated with fluorescently tagged antibodies specific for hematolymphoid markers and are subsequently interrogated by a laser beam in a single cell suspension. If the marker is present, the fluorescent signal is detected, enabling the rapid characterization of the antigen profile of cells. </a:t>
            </a:r>
            <a:endParaRPr lang="ro-RO"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In this particular case, the neoplastic cells were positive for the CD19, CD20 (dim), CD5, and CD23, with monotypic expression of lambda immunoglobulin light chain. The expression of CD19 and CD20 would indicate B cell lineage, and the monotypic surface light chain expression can be used as a surrogate for clonality and aid in the establishment of a neoplastic B lymphoid process. The dim level of expression of CD20 and surface light chain, together with the </a:t>
            </a:r>
            <a:r>
              <a:rPr lang="en-US" b="0" i="0" dirty="0" err="1">
                <a:solidFill>
                  <a:srgbClr val="000000"/>
                </a:solidFill>
                <a:effectLst/>
                <a:latin typeface="Times New Roman" panose="02020603050405020304" pitchFamily="18" charset="0"/>
              </a:rPr>
              <a:t>coexpression</a:t>
            </a:r>
            <a:r>
              <a:rPr lang="en-US" b="0" i="0" dirty="0">
                <a:solidFill>
                  <a:srgbClr val="000000"/>
                </a:solidFill>
                <a:effectLst/>
                <a:latin typeface="Times New Roman" panose="02020603050405020304" pitchFamily="18" charset="0"/>
              </a:rPr>
              <a:t> of CD5 and CD23, are characteristic for chronic lymphocytic leukemia (CLL), which is the most common adult leukemia in the Western </a:t>
            </a:r>
            <a:r>
              <a:rPr lang="en-US" b="0" i="0" dirty="0" err="1">
                <a:solidFill>
                  <a:srgbClr val="000000"/>
                </a:solidFill>
                <a:effectLst/>
                <a:latin typeface="Times New Roman" panose="02020603050405020304" pitchFamily="18" charset="0"/>
              </a:rPr>
              <a:t>world.By</a:t>
            </a:r>
            <a:r>
              <a:rPr lang="en-US" b="0" i="0" dirty="0">
                <a:solidFill>
                  <a:srgbClr val="000000"/>
                </a:solidFill>
                <a:effectLst/>
                <a:latin typeface="Times New Roman" panose="02020603050405020304" pitchFamily="18" charset="0"/>
              </a:rPr>
              <a:t> definition, there must be ≥5 × 10</a:t>
            </a:r>
            <a:r>
              <a:rPr lang="en-US" b="0" i="0" baseline="30000" dirty="0">
                <a:solidFill>
                  <a:srgbClr val="000000"/>
                </a:solidFill>
                <a:effectLst/>
                <a:latin typeface="Times New Roman" panose="02020603050405020304" pitchFamily="18" charset="0"/>
              </a:rPr>
              <a:t>9</a:t>
            </a:r>
            <a:r>
              <a:rPr lang="en-US" b="0" i="0" dirty="0">
                <a:solidFill>
                  <a:srgbClr val="000000"/>
                </a:solidFill>
                <a:effectLst/>
                <a:latin typeface="Times New Roman" panose="02020603050405020304" pitchFamily="18" charset="0"/>
              </a:rPr>
              <a:t> monoclonal B CLL cells/L in the peripheral blood in order to distinguish CLL from monoclonal B lymphocytosis (MBL). This distinction is important because MBL is not considered a frank malignancy, and only a small fraction of MBL patients will develop overt CLL. When the same cells infiltrate soft tissues or lymph nodes, a diagnosis of small lymphocytic lymphoma (SLL) is rendered. </a:t>
            </a:r>
            <a:endParaRPr lang="ro-RO" b="0" i="0" dirty="0">
              <a:solidFill>
                <a:srgbClr val="000000"/>
              </a:solidFill>
              <a:effectLst/>
              <a:latin typeface="Times New Roman" panose="02020603050405020304" pitchFamily="18" charset="0"/>
            </a:endParaRPr>
          </a:p>
          <a:p>
            <a:endParaRPr lang="ro-RO" dirty="0">
              <a:solidFill>
                <a:srgbClr val="FF0000"/>
              </a:solidFill>
              <a:latin typeface="Times New Roman" panose="02020603050405020304" pitchFamily="18" charset="0"/>
            </a:endParaRPr>
          </a:p>
          <a:p>
            <a:r>
              <a:rPr lang="en-US" b="0" i="0" dirty="0">
                <a:solidFill>
                  <a:srgbClr val="FF0000"/>
                </a:solidFill>
                <a:effectLst/>
                <a:latin typeface="Times New Roman" panose="02020603050405020304" pitchFamily="18" charset="0"/>
              </a:rPr>
              <a:t>Chronic lymphocytic leukemia and SLL are now considered to be different clinical manifestations of the same disease</a:t>
            </a:r>
            <a:endParaRPr lang="ro-RO" dirty="0">
              <a:solidFill>
                <a:srgbClr val="FF0000"/>
              </a:solidFill>
            </a:endParaRPr>
          </a:p>
        </p:txBody>
      </p:sp>
    </p:spTree>
    <p:extLst>
      <p:ext uri="{BB962C8B-B14F-4D97-AF65-F5344CB8AC3E}">
        <p14:creationId xmlns:p14="http://schemas.microsoft.com/office/powerpoint/2010/main" xmlns="" val="46905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tăText 4">
            <a:extLst>
              <a:ext uri="{FF2B5EF4-FFF2-40B4-BE49-F238E27FC236}">
                <a16:creationId xmlns:a16="http://schemas.microsoft.com/office/drawing/2014/main" xmlns="" id="{72F99C8C-5895-4F50-B4A4-F8904A9EB7D0}"/>
              </a:ext>
            </a:extLst>
          </p:cNvPr>
          <p:cNvSpPr txBox="1"/>
          <p:nvPr/>
        </p:nvSpPr>
        <p:spPr>
          <a:xfrm>
            <a:off x="0" y="0"/>
            <a:ext cx="9144000" cy="6740307"/>
          </a:xfrm>
          <a:prstGeom prst="rect">
            <a:avLst/>
          </a:prstGeom>
          <a:noFill/>
        </p:spPr>
        <p:txBody>
          <a:bodyPr wrap="square">
            <a:spAutoFit/>
          </a:bodyPr>
          <a:lstStyle/>
          <a:p>
            <a:pPr algn="ctr"/>
            <a:r>
              <a:rPr lang="en-US" sz="2400" b="0" i="0" dirty="0">
                <a:solidFill>
                  <a:srgbClr val="724128"/>
                </a:solidFill>
                <a:effectLst/>
                <a:latin typeface="arial" panose="020B0604020202020204" pitchFamily="34" charset="0"/>
              </a:rPr>
              <a:t>What Organ Systems Are Involved in This Disorder? How Would You Stage This Patient?</a:t>
            </a:r>
          </a:p>
          <a:p>
            <a:pPr algn="l"/>
            <a:r>
              <a:rPr lang="en-US" sz="2400" b="0" i="0" dirty="0">
                <a:solidFill>
                  <a:srgbClr val="000000"/>
                </a:solidFill>
                <a:effectLst/>
                <a:latin typeface="Times New Roman" panose="02020603050405020304" pitchFamily="18" charset="0"/>
              </a:rPr>
              <a:t>CLL/SLL may involve many organ systems, although many patients with CLL are asymptomatic when initially diagnosed. Patients with SLL present with lymphadenopathy, hepatosplenomegaly, or other symptoms of organ infiltration. CLL/SLL may be associated with neutropenia and hypogammaglobulinemia, which leads to an increased susceptibility to infections.</a:t>
            </a:r>
          </a:p>
          <a:p>
            <a:pPr algn="just"/>
            <a:r>
              <a:rPr lang="en-US" sz="2400" b="0" i="0" dirty="0">
                <a:solidFill>
                  <a:srgbClr val="000000"/>
                </a:solidFill>
                <a:effectLst/>
                <a:latin typeface="Times New Roman" panose="02020603050405020304" pitchFamily="18" charset="0"/>
              </a:rPr>
              <a:t>The Rai and Binet staging systems have been used to stage patients with CLL/SLL</a:t>
            </a:r>
            <a:r>
              <a:rPr lang="ro-RO" sz="2400" dirty="0">
                <a:solidFill>
                  <a:srgbClr val="000000"/>
                </a:solidFill>
                <a:latin typeface="Times New Roman" panose="02020603050405020304" pitchFamily="18" charset="0"/>
              </a:rPr>
              <a:t> </a:t>
            </a:r>
            <a:r>
              <a:rPr lang="ro-RO" sz="2400" dirty="0" err="1">
                <a:solidFill>
                  <a:srgbClr val="000000"/>
                </a:solidFill>
                <a:latin typeface="Times New Roman" panose="02020603050405020304" pitchFamily="18" charset="0"/>
              </a:rPr>
              <a:t>and</a:t>
            </a:r>
            <a:r>
              <a:rPr lang="ro-RO" sz="2400" dirty="0">
                <a:solidFill>
                  <a:srgbClr val="000000"/>
                </a:solidFill>
                <a:latin typeface="Times New Roman" panose="02020603050405020304" pitchFamily="18" charset="0"/>
              </a:rPr>
              <a:t> </a:t>
            </a:r>
            <a:r>
              <a:rPr lang="en-US" sz="2400" b="0" i="0" dirty="0">
                <a:solidFill>
                  <a:srgbClr val="000000"/>
                </a:solidFill>
                <a:effectLst/>
                <a:latin typeface="Times New Roman" panose="02020603050405020304" pitchFamily="18" charset="0"/>
              </a:rPr>
              <a:t>take into account the degree of the </a:t>
            </a:r>
            <a:r>
              <a:rPr lang="en-US" sz="2400" b="0" i="0" dirty="0" err="1">
                <a:solidFill>
                  <a:srgbClr val="000000"/>
                </a:solidFill>
                <a:effectLst/>
                <a:latin typeface="Times New Roman" panose="02020603050405020304" pitchFamily="18" charset="0"/>
              </a:rPr>
              <a:t>cytopenias</a:t>
            </a:r>
            <a:r>
              <a:rPr lang="en-US" sz="2400" b="0" i="0" dirty="0">
                <a:solidFill>
                  <a:srgbClr val="000000"/>
                </a:solidFill>
                <a:effectLst/>
                <a:latin typeface="Times New Roman" panose="02020603050405020304" pitchFamily="18" charset="0"/>
              </a:rPr>
              <a:t> and the presence or absence of lymphadenopathy or organomegaly </a:t>
            </a:r>
            <a:endParaRPr lang="ro-RO" sz="2400" b="0" i="0" dirty="0">
              <a:solidFill>
                <a:srgbClr val="000000"/>
              </a:solidFill>
              <a:effectLst/>
              <a:latin typeface="Times New Roman" panose="02020603050405020304" pitchFamily="18" charset="0"/>
            </a:endParaRPr>
          </a:p>
          <a:p>
            <a:pPr algn="l"/>
            <a:r>
              <a:rPr lang="en-US" sz="2400" b="0" i="0" dirty="0">
                <a:solidFill>
                  <a:srgbClr val="FF0000"/>
                </a:solidFill>
                <a:effectLst/>
                <a:latin typeface="Times New Roman" panose="02020603050405020304" pitchFamily="18" charset="0"/>
              </a:rPr>
              <a:t>This patient would be best staged as Rai stage 0 or Binet stage A </a:t>
            </a:r>
            <a:r>
              <a:rPr lang="en-US" sz="2400" b="0" i="0" dirty="0">
                <a:solidFill>
                  <a:srgbClr val="000000"/>
                </a:solidFill>
                <a:effectLst/>
                <a:latin typeface="Times New Roman" panose="02020603050405020304" pitchFamily="18" charset="0"/>
              </a:rPr>
              <a:t>due to asymptomatic lymphocytosis without anemia, thrombocytopenia, or any lymphadenopathy or organomegaly on physical examination. In patients with asymptomatic, early-stage CLL, routine surveillance with computed tomography (CT) scans is not recommended, as these studies do not improve survival and expose the patients unnecessarily to small doses of radiation</a:t>
            </a:r>
          </a:p>
        </p:txBody>
      </p:sp>
    </p:spTree>
    <p:extLst>
      <p:ext uri="{BB962C8B-B14F-4D97-AF65-F5344CB8AC3E}">
        <p14:creationId xmlns:p14="http://schemas.microsoft.com/office/powerpoint/2010/main" xmlns="" val="4005729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tăText 4">
            <a:extLst>
              <a:ext uri="{FF2B5EF4-FFF2-40B4-BE49-F238E27FC236}">
                <a16:creationId xmlns:a16="http://schemas.microsoft.com/office/drawing/2014/main" xmlns="" id="{7DE142EF-8168-4AD3-8D2E-D21B38FC5910}"/>
              </a:ext>
            </a:extLst>
          </p:cNvPr>
          <p:cNvSpPr txBox="1"/>
          <p:nvPr/>
        </p:nvSpPr>
        <p:spPr>
          <a:xfrm>
            <a:off x="38100" y="0"/>
            <a:ext cx="9067800" cy="5940088"/>
          </a:xfrm>
          <a:prstGeom prst="rect">
            <a:avLst/>
          </a:prstGeom>
          <a:noFill/>
        </p:spPr>
        <p:txBody>
          <a:bodyPr wrap="square">
            <a:spAutoFit/>
          </a:bodyPr>
          <a:lstStyle/>
          <a:p>
            <a:pPr algn="l"/>
            <a:r>
              <a:rPr lang="en-US" sz="2000" b="0" i="0" dirty="0">
                <a:solidFill>
                  <a:srgbClr val="724128"/>
                </a:solidFill>
                <a:effectLst/>
                <a:latin typeface="arial" panose="020B0604020202020204" pitchFamily="34" charset="0"/>
              </a:rPr>
              <a:t>What Testing Could Be Performed to Help Predict the Clinical Course? What Would Be Your Treatment Recommendations?</a:t>
            </a:r>
          </a:p>
          <a:p>
            <a:pPr algn="l"/>
            <a:r>
              <a:rPr lang="en-US" sz="2000" b="0" i="0" dirty="0">
                <a:solidFill>
                  <a:srgbClr val="000000"/>
                </a:solidFill>
                <a:effectLst/>
                <a:latin typeface="Times New Roman" panose="02020603050405020304" pitchFamily="18" charset="0"/>
              </a:rPr>
              <a:t>Useful markers for risk stratification have included assessing for specific genetic abnormalities, which can be performed on the diagnostic peripheral blood sample. FISH studies evaluate for deletion (del) 11q, del 17p, trisomy 12, and del 13q, and assessment of the mutation status of the </a:t>
            </a:r>
            <a:r>
              <a:rPr lang="en-US" sz="2000" b="0" i="1" dirty="0">
                <a:solidFill>
                  <a:srgbClr val="000000"/>
                </a:solidFill>
                <a:effectLst/>
                <a:latin typeface="Times New Roman" panose="02020603050405020304" pitchFamily="18" charset="0"/>
              </a:rPr>
              <a:t>TP53</a:t>
            </a:r>
            <a:r>
              <a:rPr lang="en-US" sz="2000" b="0" i="0" dirty="0">
                <a:solidFill>
                  <a:srgbClr val="000000"/>
                </a:solidFill>
                <a:effectLst/>
                <a:latin typeface="Times New Roman" panose="02020603050405020304" pitchFamily="18" charset="0"/>
              </a:rPr>
              <a:t> and immunoglobulin heavy chain (</a:t>
            </a:r>
            <a:r>
              <a:rPr lang="en-US" sz="2000" b="0" i="1" dirty="0">
                <a:solidFill>
                  <a:srgbClr val="000000"/>
                </a:solidFill>
                <a:effectLst/>
                <a:latin typeface="Times New Roman" panose="02020603050405020304" pitchFamily="18" charset="0"/>
              </a:rPr>
              <a:t>IGHV</a:t>
            </a:r>
            <a:r>
              <a:rPr lang="en-US" sz="2000" b="0" i="0" dirty="0">
                <a:solidFill>
                  <a:srgbClr val="000000"/>
                </a:solidFill>
                <a:effectLst/>
                <a:latin typeface="Times New Roman" panose="02020603050405020304" pitchFamily="18" charset="0"/>
              </a:rPr>
              <a:t>) genes.</a:t>
            </a:r>
            <a:r>
              <a:rPr lang="ro-RO" sz="2000" b="0" i="0" baseline="30000" dirty="0">
                <a:solidFill>
                  <a:srgbClr val="642A8F"/>
                </a:solidFill>
                <a:effectLst/>
                <a:latin typeface="Times New Roman" panose="02020603050405020304" pitchFamily="18" charset="0"/>
              </a:rPr>
              <a:t> </a:t>
            </a:r>
          </a:p>
          <a:p>
            <a:pPr algn="l"/>
            <a:r>
              <a:rPr lang="en-US" sz="2000" b="0" i="0" dirty="0">
                <a:solidFill>
                  <a:srgbClr val="FF0000"/>
                </a:solidFill>
                <a:effectLst/>
                <a:latin typeface="Times New Roman" panose="02020603050405020304" pitchFamily="18" charset="0"/>
              </a:rPr>
              <a:t>In this particular patient</a:t>
            </a:r>
            <a:r>
              <a:rPr lang="en-US" sz="2000" b="0" i="0" dirty="0">
                <a:solidFill>
                  <a:srgbClr val="000000"/>
                </a:solidFill>
                <a:effectLst/>
                <a:latin typeface="Times New Roman" panose="02020603050405020304" pitchFamily="18" charset="0"/>
              </a:rPr>
              <a:t>, FISH studies only showed an isolated del 13q abnormality, and molecular studies revealed a mutated </a:t>
            </a:r>
            <a:r>
              <a:rPr lang="en-US" sz="2000" b="0" i="1" dirty="0">
                <a:solidFill>
                  <a:srgbClr val="000000"/>
                </a:solidFill>
                <a:effectLst/>
                <a:latin typeface="Times New Roman" panose="02020603050405020304" pitchFamily="18" charset="0"/>
              </a:rPr>
              <a:t>IGVH</a:t>
            </a:r>
            <a:r>
              <a:rPr lang="en-US" sz="2000" b="0" i="0" dirty="0">
                <a:solidFill>
                  <a:srgbClr val="000000"/>
                </a:solidFill>
                <a:effectLst/>
                <a:latin typeface="Times New Roman" panose="02020603050405020304" pitchFamily="18" charset="0"/>
              </a:rPr>
              <a:t> gene status. </a:t>
            </a:r>
            <a:endParaRPr lang="ro-RO" sz="2000" b="0" i="0" dirty="0">
              <a:solidFill>
                <a:srgbClr val="000000"/>
              </a:solidFill>
              <a:effectLst/>
              <a:latin typeface="Times New Roman" panose="02020603050405020304" pitchFamily="18" charset="0"/>
            </a:endParaRPr>
          </a:p>
          <a:p>
            <a:pPr algn="l"/>
            <a:r>
              <a:rPr lang="en-US" sz="2000" b="0" i="0" dirty="0">
                <a:solidFill>
                  <a:srgbClr val="000000"/>
                </a:solidFill>
                <a:effectLst/>
                <a:latin typeface="Times New Roman" panose="02020603050405020304" pitchFamily="18" charset="0"/>
              </a:rPr>
              <a:t>There was no evidence of unfavorable prognostic markers such as del 11q, del 17p or </a:t>
            </a:r>
            <a:r>
              <a:rPr lang="en-US" sz="2000" b="0" i="1" dirty="0">
                <a:solidFill>
                  <a:srgbClr val="000000"/>
                </a:solidFill>
                <a:effectLst/>
                <a:latin typeface="Times New Roman" panose="02020603050405020304" pitchFamily="18" charset="0"/>
              </a:rPr>
              <a:t>TP53</a:t>
            </a:r>
            <a:r>
              <a:rPr lang="en-US" sz="2000" b="0" i="0" dirty="0">
                <a:solidFill>
                  <a:srgbClr val="000000"/>
                </a:solidFill>
                <a:effectLst/>
                <a:latin typeface="Times New Roman" panose="02020603050405020304" pitchFamily="18" charset="0"/>
              </a:rPr>
              <a:t> mutations, or an unmutated </a:t>
            </a:r>
            <a:r>
              <a:rPr lang="en-US" sz="2000" b="0" i="1" dirty="0">
                <a:solidFill>
                  <a:srgbClr val="000000"/>
                </a:solidFill>
                <a:effectLst/>
                <a:latin typeface="Times New Roman" panose="02020603050405020304" pitchFamily="18" charset="0"/>
              </a:rPr>
              <a:t>IGHV</a:t>
            </a:r>
            <a:r>
              <a:rPr lang="en-US" sz="2000" b="0" i="0" dirty="0">
                <a:solidFill>
                  <a:srgbClr val="000000"/>
                </a:solidFill>
                <a:effectLst/>
                <a:latin typeface="Times New Roman" panose="02020603050405020304" pitchFamily="18" charset="0"/>
              </a:rPr>
              <a:t> gene status.</a:t>
            </a:r>
          </a:p>
          <a:p>
            <a:pPr algn="l"/>
            <a:r>
              <a:rPr lang="en-US" sz="2000" b="0" i="0" dirty="0">
                <a:solidFill>
                  <a:srgbClr val="000000"/>
                </a:solidFill>
                <a:effectLst/>
                <a:latin typeface="Times New Roman" panose="02020603050405020304" pitchFamily="18" charset="0"/>
              </a:rPr>
              <a:t>The clinical behavior of CLL/SLL is variable, and early treatment of asymptomatic patients does not result in improved survival</a:t>
            </a:r>
            <a:r>
              <a:rPr lang="ro-RO" sz="2000" dirty="0">
                <a:solidFill>
                  <a:srgbClr val="000000"/>
                </a:solidFill>
                <a:latin typeface="Times New Roman" panose="02020603050405020304" pitchFamily="18" charset="0"/>
              </a:rPr>
              <a:t>.</a:t>
            </a:r>
            <a:r>
              <a:rPr lang="en-US" sz="2000" b="0" i="0" dirty="0">
                <a:solidFill>
                  <a:srgbClr val="000000"/>
                </a:solidFill>
                <a:effectLst/>
                <a:latin typeface="Times New Roman" panose="02020603050405020304" pitchFamily="18" charset="0"/>
              </a:rPr>
              <a:t> </a:t>
            </a:r>
            <a:r>
              <a:rPr lang="ro-RO" sz="2000" b="0" i="0" dirty="0">
                <a:solidFill>
                  <a:srgbClr val="000000"/>
                </a:solidFill>
                <a:effectLst/>
                <a:latin typeface="Times New Roman" panose="02020603050405020304" pitchFamily="18" charset="0"/>
              </a:rPr>
              <a:t>G</a:t>
            </a:r>
            <a:r>
              <a:rPr lang="en-US" sz="2000" b="0" i="0" dirty="0" err="1">
                <a:solidFill>
                  <a:srgbClr val="000000"/>
                </a:solidFill>
                <a:effectLst/>
                <a:latin typeface="Times New Roman" panose="02020603050405020304" pitchFamily="18" charset="0"/>
              </a:rPr>
              <a:t>iven</a:t>
            </a:r>
            <a:r>
              <a:rPr lang="en-US" sz="2000" b="0" i="0" dirty="0">
                <a:solidFill>
                  <a:srgbClr val="000000"/>
                </a:solidFill>
                <a:effectLst/>
                <a:latin typeface="Times New Roman" panose="02020603050405020304" pitchFamily="18" charset="0"/>
              </a:rPr>
              <a:t> the overall favorable prognostic profile and lack of symptoms in this patient, observation (or “watchful waiting”) may be the best course of action. Indications for treatment include progressive </a:t>
            </a:r>
            <a:r>
              <a:rPr lang="en-US" sz="2000" b="0" i="0" dirty="0" err="1">
                <a:solidFill>
                  <a:srgbClr val="000000"/>
                </a:solidFill>
                <a:effectLst/>
                <a:latin typeface="Times New Roman" panose="02020603050405020304" pitchFamily="18" charset="0"/>
              </a:rPr>
              <a:t>cytopenias</a:t>
            </a:r>
            <a:r>
              <a:rPr lang="en-US" sz="2000" b="0" i="0" dirty="0">
                <a:solidFill>
                  <a:srgbClr val="000000"/>
                </a:solidFill>
                <a:effectLst/>
                <a:latin typeface="Times New Roman" panose="02020603050405020304" pitchFamily="18" charset="0"/>
              </a:rPr>
              <a:t>, bulky or symptomatic lymphadenopathy or splenomegaly, B symptoms, or other signs or symptoms of disease progression. In a minority of cases (5%-10%), there is transformation to a more aggressive lymphoma (“Richter syndrome”), most commonly diffuse large B cell lymphoma, often presenting as a rapidly enlarging mass.</a:t>
            </a:r>
          </a:p>
        </p:txBody>
      </p:sp>
    </p:spTree>
    <p:extLst>
      <p:ext uri="{BB962C8B-B14F-4D97-AF65-F5344CB8AC3E}">
        <p14:creationId xmlns:p14="http://schemas.microsoft.com/office/powerpoint/2010/main" xmlns="" val="129912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C9A786E-4705-4F4F-ADDA-869C36AE6B1F}"/>
              </a:ext>
            </a:extLst>
          </p:cNvPr>
          <p:cNvSpPr>
            <a:spLocks noGrp="1"/>
          </p:cNvSpPr>
          <p:nvPr>
            <p:ph type="title"/>
          </p:nvPr>
        </p:nvSpPr>
        <p:spPr/>
        <p:txBody>
          <a:bodyPr/>
          <a:lstStyle/>
          <a:p>
            <a:r>
              <a:rPr lang="ro-RO" dirty="0" err="1"/>
              <a:t>Treatment</a:t>
            </a:r>
            <a:endParaRPr lang="ro-RO" dirty="0"/>
          </a:p>
        </p:txBody>
      </p:sp>
      <p:sp>
        <p:nvSpPr>
          <p:cNvPr id="3" name="Substituent conținut 2">
            <a:extLst>
              <a:ext uri="{FF2B5EF4-FFF2-40B4-BE49-F238E27FC236}">
                <a16:creationId xmlns:a16="http://schemas.microsoft.com/office/drawing/2014/main" xmlns="" id="{13BA2286-2039-473D-81BD-32B5F5A74F3A}"/>
              </a:ext>
            </a:extLst>
          </p:cNvPr>
          <p:cNvSpPr>
            <a:spLocks noGrp="1"/>
          </p:cNvSpPr>
          <p:nvPr>
            <p:ph idx="1"/>
          </p:nvPr>
        </p:nvSpPr>
        <p:spPr>
          <a:xfrm>
            <a:off x="0" y="1417638"/>
            <a:ext cx="9144000" cy="5440362"/>
          </a:xfrm>
        </p:spPr>
        <p:txBody>
          <a:bodyPr>
            <a:normAutofit lnSpcReduction="10000"/>
          </a:bodyPr>
          <a:lstStyle/>
          <a:p>
            <a:r>
              <a:rPr lang="ro-RO" b="0" i="0" dirty="0" err="1">
                <a:solidFill>
                  <a:srgbClr val="000000"/>
                </a:solidFill>
                <a:effectLst/>
                <a:latin typeface="Times New Roman" panose="02020603050405020304" pitchFamily="18" charset="0"/>
              </a:rPr>
              <a:t>Current</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therapies</a:t>
            </a:r>
            <a:r>
              <a:rPr lang="ro-RO" b="0" i="0" dirty="0">
                <a:solidFill>
                  <a:srgbClr val="000000"/>
                </a:solidFill>
                <a:effectLst/>
                <a:latin typeface="Times New Roman" panose="02020603050405020304" pitchFamily="18" charset="0"/>
              </a:rPr>
              <a:t> for CLL/SLL </a:t>
            </a:r>
            <a:r>
              <a:rPr lang="ro-RO" b="0" i="0" dirty="0" err="1">
                <a:solidFill>
                  <a:srgbClr val="000000"/>
                </a:solidFill>
                <a:effectLst/>
                <a:latin typeface="Times New Roman" panose="02020603050405020304" pitchFamily="18" charset="0"/>
              </a:rPr>
              <a:t>emphasize</a:t>
            </a:r>
            <a:r>
              <a:rPr lang="ro-RO" b="0" i="0" dirty="0">
                <a:solidFill>
                  <a:srgbClr val="000000"/>
                </a:solidFill>
                <a:effectLst/>
                <a:latin typeface="Times New Roman" panose="02020603050405020304" pitchFamily="18" charset="0"/>
              </a:rPr>
              <a:t> a </a:t>
            </a:r>
            <a:r>
              <a:rPr lang="ro-RO" b="0" i="0" dirty="0" err="1">
                <a:solidFill>
                  <a:srgbClr val="000000"/>
                </a:solidFill>
                <a:effectLst/>
                <a:latin typeface="Times New Roman" panose="02020603050405020304" pitchFamily="18" charset="0"/>
              </a:rPr>
              <a:t>multimodality</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approach</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including</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monoclonal</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antibodies</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targeting</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the</a:t>
            </a:r>
            <a:r>
              <a:rPr lang="ro-RO" b="0" i="0" dirty="0">
                <a:solidFill>
                  <a:srgbClr val="000000"/>
                </a:solidFill>
                <a:effectLst/>
                <a:latin typeface="Times New Roman" panose="02020603050405020304" pitchFamily="18" charset="0"/>
              </a:rPr>
              <a:t> B </a:t>
            </a:r>
            <a:r>
              <a:rPr lang="ro-RO" b="0" i="0" dirty="0" err="1">
                <a:solidFill>
                  <a:srgbClr val="000000"/>
                </a:solidFill>
                <a:effectLst/>
                <a:latin typeface="Times New Roman" panose="02020603050405020304" pitchFamily="18" charset="0"/>
              </a:rPr>
              <a:t>cell</a:t>
            </a:r>
            <a:r>
              <a:rPr lang="ro-RO" b="0" i="0" dirty="0">
                <a:solidFill>
                  <a:srgbClr val="000000"/>
                </a:solidFill>
                <a:effectLst/>
                <a:latin typeface="Times New Roman" panose="02020603050405020304" pitchFamily="18" charset="0"/>
              </a:rPr>
              <a:t> marker CD20 (</a:t>
            </a:r>
            <a:r>
              <a:rPr lang="ro-RO" b="0" i="0" dirty="0" err="1">
                <a:solidFill>
                  <a:srgbClr val="000000"/>
                </a:solidFill>
                <a:effectLst/>
                <a:latin typeface="Times New Roman" panose="02020603050405020304" pitchFamily="18" charset="0"/>
              </a:rPr>
              <a:t>such</a:t>
            </a:r>
            <a:r>
              <a:rPr lang="ro-RO" b="0" i="0" dirty="0">
                <a:solidFill>
                  <a:srgbClr val="000000"/>
                </a:solidFill>
                <a:effectLst/>
                <a:latin typeface="Times New Roman" panose="02020603050405020304" pitchFamily="18" charset="0"/>
              </a:rPr>
              <a:t> as </a:t>
            </a:r>
            <a:r>
              <a:rPr lang="ro-RO" b="0" i="0" dirty="0" err="1">
                <a:solidFill>
                  <a:srgbClr val="000000"/>
                </a:solidFill>
                <a:effectLst/>
                <a:latin typeface="Times New Roman" panose="02020603050405020304" pitchFamily="18" charset="0"/>
              </a:rPr>
              <a:t>rituximab</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combined</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with</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chemotherapeutic</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agents</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such</a:t>
            </a:r>
            <a:r>
              <a:rPr lang="ro-RO" b="0" i="0" dirty="0">
                <a:solidFill>
                  <a:srgbClr val="000000"/>
                </a:solidFill>
                <a:effectLst/>
                <a:latin typeface="Times New Roman" panose="02020603050405020304" pitchFamily="18" charset="0"/>
              </a:rPr>
              <a:t> as purine </a:t>
            </a:r>
            <a:r>
              <a:rPr lang="ro-RO" b="0" i="0" dirty="0" err="1">
                <a:solidFill>
                  <a:srgbClr val="000000"/>
                </a:solidFill>
                <a:effectLst/>
                <a:latin typeface="Times New Roman" panose="02020603050405020304" pitchFamily="18" charset="0"/>
              </a:rPr>
              <a:t>analogs</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fludarabine</a:t>
            </a:r>
            <a:r>
              <a:rPr lang="ro-RO" b="0" i="0" dirty="0">
                <a:solidFill>
                  <a:srgbClr val="000000"/>
                </a:solidFill>
                <a:effectLst/>
                <a:latin typeface="Times New Roman" panose="02020603050405020304" pitchFamily="18" charset="0"/>
              </a:rPr>
              <a:t>) or </a:t>
            </a:r>
            <a:r>
              <a:rPr lang="ro-RO" b="0" i="0" dirty="0" err="1">
                <a:solidFill>
                  <a:srgbClr val="000000"/>
                </a:solidFill>
                <a:effectLst/>
                <a:latin typeface="Times New Roman" panose="02020603050405020304" pitchFamily="18" charset="0"/>
              </a:rPr>
              <a:t>alkylating</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agents</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cyclophosphamide</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bendamustine</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Agents</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targeting</a:t>
            </a:r>
            <a:r>
              <a:rPr lang="ro-RO" b="0" i="0" dirty="0">
                <a:solidFill>
                  <a:srgbClr val="000000"/>
                </a:solidFill>
                <a:effectLst/>
                <a:latin typeface="Times New Roman" panose="02020603050405020304" pitchFamily="18" charset="0"/>
              </a:rPr>
              <a:t> B </a:t>
            </a:r>
            <a:r>
              <a:rPr lang="ro-RO" b="0" i="0" dirty="0" err="1">
                <a:solidFill>
                  <a:srgbClr val="000000"/>
                </a:solidFill>
                <a:effectLst/>
                <a:latin typeface="Times New Roman" panose="02020603050405020304" pitchFamily="18" charset="0"/>
              </a:rPr>
              <a:t>cell</a:t>
            </a:r>
            <a:r>
              <a:rPr lang="ro-RO" b="0" i="0" dirty="0">
                <a:solidFill>
                  <a:srgbClr val="000000"/>
                </a:solidFill>
                <a:effectLst/>
                <a:latin typeface="Times New Roman" panose="02020603050405020304" pitchFamily="18" charset="0"/>
              </a:rPr>
              <a:t> receptor </a:t>
            </a:r>
            <a:r>
              <a:rPr lang="ro-RO" b="0" i="0" dirty="0" err="1">
                <a:solidFill>
                  <a:srgbClr val="000000"/>
                </a:solidFill>
                <a:effectLst/>
                <a:latin typeface="Times New Roman" panose="02020603050405020304" pitchFamily="18" charset="0"/>
              </a:rPr>
              <a:t>signaling</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ibrutinib</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idelalisib</a:t>
            </a:r>
            <a:r>
              <a:rPr lang="ro-RO" b="0" i="0" dirty="0">
                <a:solidFill>
                  <a:srgbClr val="000000"/>
                </a:solidFill>
                <a:effectLst/>
                <a:latin typeface="Times New Roman" panose="02020603050405020304" pitchFamily="18" charset="0"/>
              </a:rPr>
              <a:t>) or </a:t>
            </a:r>
            <a:r>
              <a:rPr lang="ro-RO" b="0" i="0" dirty="0" err="1">
                <a:solidFill>
                  <a:srgbClr val="000000"/>
                </a:solidFill>
                <a:effectLst/>
                <a:latin typeface="Times New Roman" panose="02020603050405020304" pitchFamily="18" charset="0"/>
              </a:rPr>
              <a:t>expression</a:t>
            </a:r>
            <a:r>
              <a:rPr lang="ro-RO" b="0" i="0" dirty="0">
                <a:solidFill>
                  <a:srgbClr val="000000"/>
                </a:solidFill>
                <a:effectLst/>
                <a:latin typeface="Times New Roman" panose="02020603050405020304" pitchFamily="18" charset="0"/>
              </a:rPr>
              <a:t> of </a:t>
            </a:r>
            <a:r>
              <a:rPr lang="ro-RO" b="0" i="0" dirty="0" err="1">
                <a:solidFill>
                  <a:srgbClr val="000000"/>
                </a:solidFill>
                <a:effectLst/>
                <a:latin typeface="Times New Roman" panose="02020603050405020304" pitchFamily="18" charset="0"/>
              </a:rPr>
              <a:t>the</a:t>
            </a:r>
            <a:r>
              <a:rPr lang="ro-RO" b="0" i="0" dirty="0">
                <a:solidFill>
                  <a:srgbClr val="000000"/>
                </a:solidFill>
                <a:effectLst/>
                <a:latin typeface="Times New Roman" panose="02020603050405020304" pitchFamily="18" charset="0"/>
              </a:rPr>
              <a:t> anti-</a:t>
            </a:r>
            <a:r>
              <a:rPr lang="ro-RO" b="0" i="0" dirty="0" err="1">
                <a:solidFill>
                  <a:srgbClr val="000000"/>
                </a:solidFill>
                <a:effectLst/>
                <a:latin typeface="Times New Roman" panose="02020603050405020304" pitchFamily="18" charset="0"/>
              </a:rPr>
              <a:t>apoptotic</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protein</a:t>
            </a:r>
            <a:r>
              <a:rPr lang="ro-RO" b="0" i="0" dirty="0">
                <a:solidFill>
                  <a:srgbClr val="000000"/>
                </a:solidFill>
                <a:effectLst/>
                <a:latin typeface="Times New Roman" panose="02020603050405020304" pitchFamily="18" charset="0"/>
              </a:rPr>
              <a:t> BCL2 (</a:t>
            </a:r>
            <a:r>
              <a:rPr lang="ro-RO" b="0" i="0" dirty="0" err="1">
                <a:solidFill>
                  <a:srgbClr val="000000"/>
                </a:solidFill>
                <a:effectLst/>
                <a:latin typeface="Times New Roman" panose="02020603050405020304" pitchFamily="18" charset="0"/>
              </a:rPr>
              <a:t>venetoclax</a:t>
            </a:r>
            <a:r>
              <a:rPr lang="ro-RO" b="0" i="0" dirty="0">
                <a:solidFill>
                  <a:srgbClr val="000000"/>
                </a:solidFill>
                <a:effectLst/>
                <a:latin typeface="Times New Roman" panose="02020603050405020304" pitchFamily="18" charset="0"/>
              </a:rPr>
              <a:t>) are </a:t>
            </a:r>
            <a:r>
              <a:rPr lang="ro-RO" b="0" i="0" dirty="0" err="1">
                <a:solidFill>
                  <a:srgbClr val="000000"/>
                </a:solidFill>
                <a:effectLst/>
                <a:latin typeface="Times New Roman" panose="02020603050405020304" pitchFamily="18" charset="0"/>
              </a:rPr>
              <a:t>also</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increasingly</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being</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incorporated</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into</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therapeutic</a:t>
            </a:r>
            <a:r>
              <a:rPr lang="ro-RO" b="0" i="0" dirty="0">
                <a:solidFill>
                  <a:srgbClr val="000000"/>
                </a:solidFill>
                <a:effectLst/>
                <a:latin typeface="Times New Roman" panose="02020603050405020304" pitchFamily="18" charset="0"/>
              </a:rPr>
              <a:t> </a:t>
            </a:r>
            <a:r>
              <a:rPr lang="ro-RO" b="0" i="0" dirty="0" err="1">
                <a:solidFill>
                  <a:srgbClr val="000000"/>
                </a:solidFill>
                <a:effectLst/>
                <a:latin typeface="Times New Roman" panose="02020603050405020304" pitchFamily="18" charset="0"/>
              </a:rPr>
              <a:t>regimens</a:t>
            </a:r>
            <a:r>
              <a:rPr lang="ro-RO" b="0" i="0" dirty="0">
                <a:solidFill>
                  <a:srgbClr val="000000"/>
                </a:solidFill>
                <a:effectLst/>
                <a:latin typeface="Times New Roman" panose="02020603050405020304" pitchFamily="18" charset="0"/>
              </a:rPr>
              <a:t> for CLL/SLL.</a:t>
            </a:r>
            <a:endParaRPr lang="ro-RO" dirty="0"/>
          </a:p>
        </p:txBody>
      </p:sp>
    </p:spTree>
    <p:extLst>
      <p:ext uri="{BB962C8B-B14F-4D97-AF65-F5344CB8AC3E}">
        <p14:creationId xmlns:p14="http://schemas.microsoft.com/office/powerpoint/2010/main" xmlns="" val="2396882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1CE77D-6700-4BB9-85A1-A3174C312D9E}"/>
              </a:ext>
            </a:extLst>
          </p:cNvPr>
          <p:cNvSpPr>
            <a:spLocks noGrp="1"/>
          </p:cNvSpPr>
          <p:nvPr>
            <p:ph type="title"/>
          </p:nvPr>
        </p:nvSpPr>
        <p:spPr>
          <a:xfrm>
            <a:off x="515125" y="1153572"/>
            <a:ext cx="2400300" cy="4461163"/>
          </a:xfrm>
        </p:spPr>
        <p:txBody>
          <a:bodyPr>
            <a:normAutofit/>
          </a:bodyPr>
          <a:lstStyle/>
          <a:p>
            <a:r>
              <a:rPr lang="en-US" dirty="0">
                <a:solidFill>
                  <a:srgbClr val="FFFFFF"/>
                </a:solidFill>
              </a:rPr>
              <a:t>Clinical case 2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C7F745B-633A-46FB-8D52-0AC8F5F6271F}"/>
              </a:ext>
            </a:extLst>
          </p:cNvPr>
          <p:cNvSpPr>
            <a:spLocks noGrp="1"/>
          </p:cNvSpPr>
          <p:nvPr>
            <p:ph idx="1"/>
          </p:nvPr>
        </p:nvSpPr>
        <p:spPr>
          <a:xfrm>
            <a:off x="3335481" y="591344"/>
            <a:ext cx="5179868" cy="5585619"/>
          </a:xfrm>
        </p:spPr>
        <p:txBody>
          <a:bodyPr anchor="ctr">
            <a:normAutofit/>
          </a:bodyPr>
          <a:lstStyle/>
          <a:p>
            <a:pPr marL="0" marR="0">
              <a:lnSpc>
                <a:spcPct val="90000"/>
              </a:lnSpc>
              <a:spcBef>
                <a:spcPts val="0"/>
              </a:spcBef>
              <a:spcAft>
                <a:spcPts val="6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69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yo</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male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600"/>
              </a:spcAft>
              <a:buNone/>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Medical history:</a:t>
            </a:r>
            <a:r>
              <a:rPr lang="en-US" sz="2500" dirty="0">
                <a:latin typeface="Times New Roman" panose="02020603050405020304" pitchFamily="18" charset="0"/>
                <a:ea typeface="Calibri" panose="020F0502020204030204" pitchFamily="34" charset="0"/>
                <a:cs typeface="Times New Roman" panose="02020603050405020304" pitchFamily="18" charset="0"/>
              </a:rPr>
              <a:t> third degree hypertension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dyslipidemia, biliary lithiasis, left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gonarthrosis</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lumbar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discopathy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60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Physical examination</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good general status; afebrile, appetent; right submandibular adenopathy of 3/1.5 cm (small enlargement since previous month), mobile, firm</a:t>
            </a:r>
            <a:r>
              <a:rPr lang="en-US" sz="2500" dirty="0">
                <a:latin typeface="Times New Roman" panose="02020603050405020304" pitchFamily="18" charset="0"/>
                <a:ea typeface="Calibri" panose="020F0502020204030204" pitchFamily="34" charset="0"/>
                <a:cs typeface="Times New Roman" panose="02020603050405020304" pitchFamily="18" charset="0"/>
              </a:rPr>
              <a:t>, unpainful, blood pressure – 165/100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mmHG</a:t>
            </a:r>
            <a:r>
              <a:rPr lang="en-US" sz="2500" dirty="0">
                <a:latin typeface="Times New Roman" panose="02020603050405020304" pitchFamily="18" charset="0"/>
                <a:ea typeface="Calibri" panose="020F0502020204030204" pitchFamily="34" charset="0"/>
                <a:cs typeface="Times New Roman" panose="02020603050405020304" pitchFamily="18" charset="0"/>
              </a:rPr>
              <a:t>, liver with inferior edge at 3 cm below costal margin,  impalpable spleen.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98668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0" y="1125538"/>
            <a:ext cx="4572000" cy="5732462"/>
          </a:xfrm>
          <a:effectLst>
            <a:outerShdw dist="107763" dir="2700000" algn="ctr" rotWithShape="0">
              <a:schemeClr val="bg2"/>
            </a:outerShdw>
          </a:effectLst>
        </p:spPr>
        <p:txBody>
          <a:bodyPr/>
          <a:lstStyle/>
          <a:p>
            <a:pPr marL="381000" indent="-190500" eaLnBrk="1" hangingPunct="1">
              <a:lnSpc>
                <a:spcPct val="90000"/>
              </a:lnSpc>
              <a:buFont typeface="Wingdings" pitchFamily="2" charset="2"/>
              <a:buNone/>
            </a:pPr>
            <a:r>
              <a:rPr lang="en-US" sz="1400" b="1" u="sng" dirty="0">
                <a:latin typeface="Arial" pitchFamily="34" charset="0"/>
                <a:cs typeface="Arial" pitchFamily="34" charset="0"/>
              </a:rPr>
              <a:t>B-Cell neoplasms</a:t>
            </a:r>
            <a:endParaRPr lang="pl-PL" sz="1400" b="1" u="sng" dirty="0">
              <a:latin typeface="Arial" pitchFamily="34" charset="0"/>
              <a:cs typeface="Arial" pitchFamily="34" charset="0"/>
            </a:endParaRPr>
          </a:p>
          <a:p>
            <a:pPr marL="381000" indent="-190500" eaLnBrk="1" hangingPunct="1">
              <a:lnSpc>
                <a:spcPct val="90000"/>
              </a:lnSpc>
              <a:buFont typeface="Wingdings" pitchFamily="2" charset="2"/>
              <a:buNone/>
            </a:pPr>
            <a:r>
              <a:rPr lang="pl-PL" sz="1400" dirty="0">
                <a:latin typeface="Arial" pitchFamily="34" charset="0"/>
                <a:cs typeface="Arial" pitchFamily="34" charset="0"/>
              </a:rPr>
              <a:t>- </a:t>
            </a:r>
            <a:r>
              <a:rPr lang="en-US" sz="1400" dirty="0">
                <a:latin typeface="Arial" pitchFamily="34" charset="0"/>
                <a:cs typeface="Arial" pitchFamily="34" charset="0"/>
              </a:rPr>
              <a:t>Precursor B-cell neoplasm</a:t>
            </a:r>
            <a:r>
              <a:rPr lang="pl-PL" sz="1400" dirty="0">
                <a:latin typeface="Arial" pitchFamily="34" charset="0"/>
                <a:cs typeface="Arial" pitchFamily="34" charset="0"/>
              </a:rPr>
              <a:t>:</a:t>
            </a:r>
            <a:endParaRPr lang="en-US" sz="1400" dirty="0">
              <a:latin typeface="Arial" pitchFamily="34" charset="0"/>
              <a:cs typeface="Arial" pitchFamily="34" charset="0"/>
            </a:endParaRPr>
          </a:p>
          <a:p>
            <a:pPr marL="381000" indent="-190500" eaLnBrk="1" hangingPunct="1">
              <a:lnSpc>
                <a:spcPct val="90000"/>
              </a:lnSpc>
              <a:buFont typeface="Wingdings" pitchFamily="2" charset="2"/>
              <a:buNone/>
            </a:pPr>
            <a:r>
              <a:rPr lang="en-US" sz="1400" dirty="0">
                <a:latin typeface="Arial" pitchFamily="34" charset="0"/>
                <a:cs typeface="Arial" pitchFamily="34" charset="0"/>
              </a:rPr>
              <a:t>		B-lymphoblastic leukemia/lymphoma</a:t>
            </a:r>
          </a:p>
          <a:p>
            <a:pPr marL="381000" indent="-190500" eaLnBrk="1" hangingPunct="1">
              <a:lnSpc>
                <a:spcPct val="90000"/>
              </a:lnSpc>
              <a:buFont typeface="Wingdings" pitchFamily="2" charset="2"/>
              <a:buNone/>
            </a:pPr>
            <a:r>
              <a:rPr lang="pl-PL" sz="1400" dirty="0">
                <a:latin typeface="Arial" pitchFamily="34" charset="0"/>
                <a:cs typeface="Arial" pitchFamily="34" charset="0"/>
              </a:rPr>
              <a:t>- </a:t>
            </a:r>
            <a:r>
              <a:rPr lang="en-US" sz="1400" dirty="0">
                <a:latin typeface="Arial" pitchFamily="34" charset="0"/>
                <a:cs typeface="Arial" pitchFamily="34" charset="0"/>
              </a:rPr>
              <a:t>Mature (peripheral) B-cell neoplasms</a:t>
            </a:r>
            <a:r>
              <a:rPr lang="pl-PL" sz="1400" dirty="0">
                <a:latin typeface="Arial" pitchFamily="34" charset="0"/>
                <a:cs typeface="Arial" pitchFamily="34" charset="0"/>
              </a:rPr>
              <a:t>:</a:t>
            </a:r>
            <a:r>
              <a:rPr lang="en-US" sz="1400" dirty="0">
                <a:latin typeface="Arial" pitchFamily="34" charset="0"/>
                <a:cs typeface="Arial" pitchFamily="34" charset="0"/>
              </a:rPr>
              <a:t> </a:t>
            </a:r>
          </a:p>
          <a:p>
            <a:pPr marL="1143000" lvl="1" eaLnBrk="1" hangingPunct="1">
              <a:lnSpc>
                <a:spcPct val="90000"/>
              </a:lnSpc>
              <a:spcBef>
                <a:spcPts val="325"/>
              </a:spcBef>
              <a:buFontTx/>
              <a:buNone/>
            </a:pPr>
            <a:r>
              <a:rPr lang="en-US" sz="1400" u="sng" dirty="0">
                <a:solidFill>
                  <a:srgbClr val="FF0000"/>
                </a:solidFill>
                <a:latin typeface="Arial" pitchFamily="34" charset="0"/>
                <a:cs typeface="Arial" pitchFamily="34" charset="0"/>
              </a:rPr>
              <a:t>B-cell chronic lymphocytic leukemia/small        lymphocytic</a:t>
            </a:r>
            <a:r>
              <a:rPr lang="pl-PL" sz="1400" u="sng" dirty="0">
                <a:solidFill>
                  <a:srgbClr val="FF0000"/>
                </a:solidFill>
                <a:latin typeface="Arial" pitchFamily="34" charset="0"/>
                <a:cs typeface="Arial" pitchFamily="34" charset="0"/>
              </a:rPr>
              <a:t> </a:t>
            </a:r>
            <a:r>
              <a:rPr lang="en-US" sz="1400" u="sng" dirty="0">
                <a:solidFill>
                  <a:srgbClr val="FF0000"/>
                </a:solidFill>
                <a:latin typeface="Arial" pitchFamily="34" charset="0"/>
                <a:cs typeface="Arial" pitchFamily="34" charset="0"/>
              </a:rPr>
              <a:t>lymphoma</a:t>
            </a:r>
          </a:p>
          <a:p>
            <a:pPr marL="1143000" lvl="1" eaLnBrk="1" hangingPunct="1">
              <a:lnSpc>
                <a:spcPct val="90000"/>
              </a:lnSpc>
              <a:spcBef>
                <a:spcPts val="325"/>
              </a:spcBef>
              <a:buFontTx/>
              <a:buNone/>
            </a:pPr>
            <a:r>
              <a:rPr lang="en-US" sz="1400" dirty="0">
                <a:latin typeface="Arial" pitchFamily="34" charset="0"/>
                <a:cs typeface="Arial" pitchFamily="34" charset="0"/>
              </a:rPr>
              <a:t>B-cell </a:t>
            </a:r>
            <a:r>
              <a:rPr lang="en-US" sz="1400" dirty="0" err="1">
                <a:latin typeface="Arial" pitchFamily="34" charset="0"/>
                <a:cs typeface="Arial" pitchFamily="34" charset="0"/>
              </a:rPr>
              <a:t>prolymphocytic</a:t>
            </a:r>
            <a:r>
              <a:rPr lang="en-US" sz="1400" dirty="0">
                <a:latin typeface="Arial" pitchFamily="34" charset="0"/>
                <a:cs typeface="Arial" pitchFamily="34" charset="0"/>
              </a:rPr>
              <a:t> leukemia</a:t>
            </a:r>
          </a:p>
          <a:p>
            <a:pPr marL="1143000" lvl="1" eaLnBrk="1" hangingPunct="1">
              <a:lnSpc>
                <a:spcPct val="90000"/>
              </a:lnSpc>
              <a:spcBef>
                <a:spcPts val="325"/>
              </a:spcBef>
              <a:buFontTx/>
              <a:buNone/>
            </a:pPr>
            <a:r>
              <a:rPr lang="en-US" sz="1400" dirty="0" err="1">
                <a:latin typeface="Arial" pitchFamily="34" charset="0"/>
                <a:cs typeface="Arial" pitchFamily="34" charset="0"/>
              </a:rPr>
              <a:t>Lympfoplasmacytic</a:t>
            </a:r>
            <a:r>
              <a:rPr lang="en-US" sz="1400" dirty="0">
                <a:latin typeface="Arial" pitchFamily="34" charset="0"/>
                <a:cs typeface="Arial" pitchFamily="34" charset="0"/>
              </a:rPr>
              <a:t> lymphoma</a:t>
            </a:r>
          </a:p>
          <a:p>
            <a:pPr marL="1143000" lvl="1" eaLnBrk="1" hangingPunct="1">
              <a:lnSpc>
                <a:spcPct val="90000"/>
              </a:lnSpc>
              <a:spcBef>
                <a:spcPts val="325"/>
              </a:spcBef>
              <a:buFontTx/>
              <a:buNone/>
            </a:pPr>
            <a:r>
              <a:rPr lang="en-US" sz="1400" dirty="0">
                <a:latin typeface="Arial" pitchFamily="34" charset="0"/>
                <a:cs typeface="Arial" pitchFamily="34" charset="0"/>
              </a:rPr>
              <a:t>Splenic marginal zone B-cell lymphoma </a:t>
            </a:r>
            <a:r>
              <a:rPr lang="pl-PL" sz="1400" dirty="0">
                <a:latin typeface="Arial" pitchFamily="34" charset="0"/>
                <a:cs typeface="Arial" pitchFamily="34" charset="0"/>
              </a:rPr>
              <a:t>    </a:t>
            </a:r>
            <a:r>
              <a:rPr lang="en-US" sz="1400" dirty="0">
                <a:latin typeface="Arial" pitchFamily="34" charset="0"/>
                <a:cs typeface="Arial" pitchFamily="34" charset="0"/>
              </a:rPr>
              <a:t>(+ /- villous lymphocytes)</a:t>
            </a:r>
          </a:p>
          <a:p>
            <a:pPr marL="1143000" lvl="1" eaLnBrk="1" hangingPunct="1">
              <a:lnSpc>
                <a:spcPct val="90000"/>
              </a:lnSpc>
              <a:spcBef>
                <a:spcPts val="325"/>
              </a:spcBef>
              <a:buFontTx/>
              <a:buNone/>
            </a:pPr>
            <a:r>
              <a:rPr lang="en-US" sz="1400" dirty="0">
                <a:latin typeface="Arial" pitchFamily="34" charset="0"/>
                <a:cs typeface="Arial" pitchFamily="34" charset="0"/>
              </a:rPr>
              <a:t>Hairy cell leukemia</a:t>
            </a:r>
          </a:p>
          <a:p>
            <a:pPr marL="1143000" lvl="1" eaLnBrk="1" hangingPunct="1">
              <a:lnSpc>
                <a:spcPct val="90000"/>
              </a:lnSpc>
              <a:spcBef>
                <a:spcPts val="325"/>
              </a:spcBef>
              <a:buFontTx/>
              <a:buNone/>
            </a:pPr>
            <a:r>
              <a:rPr lang="en-US" sz="1400" dirty="0">
                <a:latin typeface="Arial" pitchFamily="34" charset="0"/>
                <a:cs typeface="Arial" pitchFamily="34" charset="0"/>
              </a:rPr>
              <a:t>Plasma cell myeloma/</a:t>
            </a:r>
            <a:r>
              <a:rPr lang="en-US" sz="1400" dirty="0" err="1">
                <a:latin typeface="Arial" pitchFamily="34" charset="0"/>
                <a:cs typeface="Arial" pitchFamily="34" charset="0"/>
              </a:rPr>
              <a:t>plasmacytoma</a:t>
            </a:r>
            <a:endParaRPr lang="en-US" sz="1400" dirty="0">
              <a:latin typeface="Arial" pitchFamily="34" charset="0"/>
              <a:cs typeface="Arial" pitchFamily="34" charset="0"/>
            </a:endParaRPr>
          </a:p>
          <a:p>
            <a:pPr marL="1143000" lvl="1" eaLnBrk="1" hangingPunct="1">
              <a:lnSpc>
                <a:spcPct val="90000"/>
              </a:lnSpc>
              <a:spcBef>
                <a:spcPts val="325"/>
              </a:spcBef>
              <a:buFontTx/>
              <a:buNone/>
            </a:pPr>
            <a:r>
              <a:rPr lang="en-US" sz="1400" dirty="0" err="1">
                <a:latin typeface="Arial" pitchFamily="34" charset="0"/>
                <a:cs typeface="Arial" pitchFamily="34" charset="0"/>
              </a:rPr>
              <a:t>Extranodal</a:t>
            </a:r>
            <a:r>
              <a:rPr lang="en-US" sz="1400" dirty="0">
                <a:latin typeface="Arial" pitchFamily="34" charset="0"/>
                <a:cs typeface="Arial" pitchFamily="34" charset="0"/>
              </a:rPr>
              <a:t> marginal zone B-cell lymphoma of MALT type</a:t>
            </a:r>
          </a:p>
          <a:p>
            <a:pPr marL="1143000" lvl="1" eaLnBrk="1" hangingPunct="1">
              <a:lnSpc>
                <a:spcPct val="90000"/>
              </a:lnSpc>
              <a:spcBef>
                <a:spcPts val="325"/>
              </a:spcBef>
              <a:buFontTx/>
              <a:buNone/>
            </a:pPr>
            <a:r>
              <a:rPr lang="en-US" sz="1400" dirty="0">
                <a:latin typeface="Arial" pitchFamily="34" charset="0"/>
                <a:cs typeface="Arial" pitchFamily="34" charset="0"/>
              </a:rPr>
              <a:t>Nodal marginal zone B-cell lymphoma (+/— </a:t>
            </a:r>
            <a:r>
              <a:rPr lang="en-US" sz="1400" dirty="0" err="1">
                <a:latin typeface="Arial" pitchFamily="34" charset="0"/>
                <a:cs typeface="Arial" pitchFamily="34" charset="0"/>
              </a:rPr>
              <a:t>monocytoid</a:t>
            </a:r>
            <a:r>
              <a:rPr lang="en-US" sz="1400" dirty="0">
                <a:latin typeface="Arial" pitchFamily="34" charset="0"/>
                <a:cs typeface="Arial" pitchFamily="34" charset="0"/>
              </a:rPr>
              <a:t> B cells)</a:t>
            </a:r>
          </a:p>
          <a:p>
            <a:pPr marL="1143000" lvl="1" eaLnBrk="1" hangingPunct="1">
              <a:lnSpc>
                <a:spcPct val="90000"/>
              </a:lnSpc>
              <a:spcBef>
                <a:spcPts val="325"/>
              </a:spcBef>
              <a:buFontTx/>
              <a:buNone/>
            </a:pPr>
            <a:r>
              <a:rPr lang="en-US" sz="1400" dirty="0">
                <a:latin typeface="Arial" pitchFamily="34" charset="0"/>
                <a:cs typeface="Arial" pitchFamily="34" charset="0"/>
              </a:rPr>
              <a:t>Follicular lymphoma</a:t>
            </a:r>
          </a:p>
          <a:p>
            <a:pPr marL="1143000" lvl="1" eaLnBrk="1" hangingPunct="1">
              <a:lnSpc>
                <a:spcPct val="90000"/>
              </a:lnSpc>
              <a:spcBef>
                <a:spcPts val="325"/>
              </a:spcBef>
              <a:buFontTx/>
              <a:buNone/>
            </a:pPr>
            <a:r>
              <a:rPr lang="en-US" sz="1400" dirty="0">
                <a:latin typeface="Arial" pitchFamily="34" charset="0"/>
                <a:cs typeface="Arial" pitchFamily="34" charset="0"/>
              </a:rPr>
              <a:t>Mantle-cell lymphoma</a:t>
            </a:r>
          </a:p>
          <a:p>
            <a:pPr marL="1143000" lvl="1" eaLnBrk="1" hangingPunct="1">
              <a:lnSpc>
                <a:spcPct val="90000"/>
              </a:lnSpc>
              <a:spcBef>
                <a:spcPts val="325"/>
              </a:spcBef>
              <a:buFontTx/>
              <a:buNone/>
            </a:pPr>
            <a:r>
              <a:rPr lang="en-US" sz="1400" dirty="0">
                <a:latin typeface="Arial" pitchFamily="34" charset="0"/>
                <a:cs typeface="Arial" pitchFamily="34" charset="0"/>
              </a:rPr>
              <a:t>Diffuse large B-cell lymphoma</a:t>
            </a:r>
          </a:p>
          <a:p>
            <a:pPr marL="381000" indent="-190500" eaLnBrk="1" hangingPunct="1">
              <a:lnSpc>
                <a:spcPct val="90000"/>
              </a:lnSpc>
              <a:buFont typeface="Wingdings" pitchFamily="2" charset="2"/>
              <a:buNone/>
            </a:pPr>
            <a:r>
              <a:rPr lang="en-US" sz="1400" dirty="0">
                <a:latin typeface="Arial" pitchFamily="34" charset="0"/>
                <a:cs typeface="Arial" pitchFamily="34" charset="0"/>
              </a:rPr>
              <a:t>		   </a:t>
            </a:r>
            <a:r>
              <a:rPr lang="en-US" sz="1400" dirty="0" err="1">
                <a:latin typeface="Arial" pitchFamily="34" charset="0"/>
                <a:cs typeface="Arial" pitchFamily="34" charset="0"/>
              </a:rPr>
              <a:t>Mediastinal</a:t>
            </a:r>
            <a:r>
              <a:rPr lang="en-US" sz="1400" dirty="0">
                <a:latin typeface="Arial" pitchFamily="34" charset="0"/>
                <a:cs typeface="Arial" pitchFamily="34" charset="0"/>
              </a:rPr>
              <a:t> large B-cell lymphoma</a:t>
            </a:r>
          </a:p>
          <a:p>
            <a:pPr marL="381000" indent="-190500" eaLnBrk="1" hangingPunct="1">
              <a:lnSpc>
                <a:spcPct val="90000"/>
              </a:lnSpc>
              <a:buFont typeface="Wingdings" pitchFamily="2" charset="2"/>
              <a:buNone/>
            </a:pPr>
            <a:r>
              <a:rPr lang="en-US" sz="1400" dirty="0">
                <a:latin typeface="Arial" pitchFamily="34" charset="0"/>
                <a:cs typeface="Arial" pitchFamily="34" charset="0"/>
              </a:rPr>
              <a:t>		   Primary effusion lymphoma</a:t>
            </a:r>
          </a:p>
          <a:p>
            <a:pPr marL="381000" indent="-190500" eaLnBrk="1" hangingPunct="1">
              <a:lnSpc>
                <a:spcPct val="90000"/>
              </a:lnSpc>
              <a:buFont typeface="Wingdings" pitchFamily="2" charset="2"/>
              <a:buNone/>
            </a:pPr>
            <a:r>
              <a:rPr lang="en-US" sz="1400" dirty="0">
                <a:latin typeface="Arial" pitchFamily="34" charset="0"/>
                <a:cs typeface="Arial" pitchFamily="34" charset="0"/>
              </a:rPr>
              <a:t>	           </a:t>
            </a:r>
            <a:r>
              <a:rPr lang="en-US" sz="1400" dirty="0" err="1">
                <a:latin typeface="Arial" pitchFamily="34" charset="0"/>
                <a:cs typeface="Arial" pitchFamily="34" charset="0"/>
              </a:rPr>
              <a:t>Burkitts</a:t>
            </a:r>
            <a:r>
              <a:rPr lang="en-US" sz="1400" dirty="0">
                <a:latin typeface="Arial" pitchFamily="34" charset="0"/>
                <a:cs typeface="Arial" pitchFamily="34" charset="0"/>
              </a:rPr>
              <a:t> lymphoma/</a:t>
            </a:r>
            <a:r>
              <a:rPr lang="en-US" sz="1400" dirty="0" err="1">
                <a:latin typeface="Arial" pitchFamily="34" charset="0"/>
                <a:cs typeface="Arial" pitchFamily="34" charset="0"/>
              </a:rPr>
              <a:t>Burkitt</a:t>
            </a:r>
            <a:r>
              <a:rPr lang="en-US" sz="1400" dirty="0">
                <a:latin typeface="Arial" pitchFamily="34" charset="0"/>
                <a:cs typeface="Arial" pitchFamily="34" charset="0"/>
              </a:rPr>
              <a:t> cell leukemia </a:t>
            </a:r>
          </a:p>
        </p:txBody>
      </p:sp>
      <p:sp>
        <p:nvSpPr>
          <p:cNvPr id="9219" name="Rectangle 2"/>
          <p:cNvSpPr>
            <a:spLocks noGrp="1" noChangeArrowheads="1"/>
          </p:cNvSpPr>
          <p:nvPr>
            <p:ph type="title"/>
          </p:nvPr>
        </p:nvSpPr>
        <p:spPr>
          <a:xfrm>
            <a:off x="0" y="152400"/>
            <a:ext cx="9144000" cy="755650"/>
          </a:xfrm>
        </p:spPr>
        <p:txBody>
          <a:bodyPr/>
          <a:lstStyle/>
          <a:p>
            <a:pPr eaLnBrk="1" hangingPunct="1"/>
            <a:r>
              <a:rPr lang="en-US" sz="3600">
                <a:solidFill>
                  <a:srgbClr val="C00000"/>
                </a:solidFill>
                <a:latin typeface="Arial" pitchFamily="34" charset="0"/>
                <a:cs typeface="Arial" pitchFamily="34" charset="0"/>
              </a:rPr>
              <a:t> WHO classification</a:t>
            </a:r>
          </a:p>
        </p:txBody>
      </p:sp>
      <p:sp>
        <p:nvSpPr>
          <p:cNvPr id="9220" name="Text Box 4"/>
          <p:cNvSpPr txBox="1">
            <a:spLocks noChangeArrowheads="1"/>
          </p:cNvSpPr>
          <p:nvPr/>
        </p:nvSpPr>
        <p:spPr bwMode="auto">
          <a:xfrm>
            <a:off x="4495800" y="1125538"/>
            <a:ext cx="4648200" cy="46597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marL="190500" eaLnBrk="0" hangingPunct="0">
              <a:defRPr>
                <a:solidFill>
                  <a:schemeClr val="tx1"/>
                </a:solidFill>
                <a:latin typeface="Arial" pitchFamily="34" charset="0"/>
              </a:defRPr>
            </a:lvl1pPr>
            <a:lvl2pPr marL="666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buClr>
                <a:schemeClr val="tx2"/>
              </a:buClr>
              <a:buSzPct val="75000"/>
              <a:buFont typeface="Wingdings" pitchFamily="2" charset="2"/>
              <a:buNone/>
            </a:pPr>
            <a:r>
              <a:rPr lang="en-US" sz="1400" b="1" u="sng" dirty="0">
                <a:cs typeface="Arial" pitchFamily="34" charset="0"/>
              </a:rPr>
              <a:t>T-cell and NK-cell neoplasms</a:t>
            </a:r>
          </a:p>
          <a:p>
            <a:pPr eaLnBrk="1" hangingPunct="1">
              <a:lnSpc>
                <a:spcPct val="90000"/>
              </a:lnSpc>
              <a:spcBef>
                <a:spcPct val="20000"/>
              </a:spcBef>
              <a:buClr>
                <a:schemeClr val="tx2"/>
              </a:buClr>
              <a:buSzPct val="75000"/>
              <a:buFont typeface="Wingdings" pitchFamily="2" charset="2"/>
              <a:buNone/>
            </a:pPr>
            <a:r>
              <a:rPr lang="pl-PL" sz="1400" dirty="0">
                <a:cs typeface="Arial" pitchFamily="34" charset="0"/>
              </a:rPr>
              <a:t>- </a:t>
            </a:r>
            <a:r>
              <a:rPr lang="en-US" sz="1400" dirty="0">
                <a:cs typeface="Arial" pitchFamily="34" charset="0"/>
              </a:rPr>
              <a:t>Precursor T-cell neoplasm</a:t>
            </a:r>
            <a:r>
              <a:rPr lang="pl-PL" sz="1400" dirty="0">
                <a:cs typeface="Arial" pitchFamily="34" charset="0"/>
              </a:rPr>
              <a:t>:</a:t>
            </a:r>
          </a:p>
          <a:p>
            <a:pPr eaLnBrk="1" hangingPunct="1">
              <a:lnSpc>
                <a:spcPct val="90000"/>
              </a:lnSpc>
              <a:spcBef>
                <a:spcPct val="20000"/>
              </a:spcBef>
              <a:buClr>
                <a:schemeClr val="tx2"/>
              </a:buClr>
              <a:buSzPct val="75000"/>
              <a:buFont typeface="Wingdings" pitchFamily="2" charset="2"/>
              <a:buNone/>
            </a:pPr>
            <a:r>
              <a:rPr lang="pl-PL" sz="1400" dirty="0">
                <a:cs typeface="Arial" pitchFamily="34" charset="0"/>
              </a:rPr>
              <a:t>         </a:t>
            </a:r>
            <a:r>
              <a:rPr lang="en-US" sz="1400" dirty="0">
                <a:cs typeface="Arial" pitchFamily="34" charset="0"/>
              </a:rPr>
              <a:t>T-lymphoblastic lymphoma/leukemia </a:t>
            </a:r>
            <a:r>
              <a:rPr lang="pl-PL" sz="1400" dirty="0">
                <a:cs typeface="Arial" pitchFamily="34" charset="0"/>
              </a:rPr>
              <a:t>         </a:t>
            </a:r>
          </a:p>
          <a:p>
            <a:pPr eaLnBrk="1" hangingPunct="1">
              <a:lnSpc>
                <a:spcPct val="90000"/>
              </a:lnSpc>
              <a:spcBef>
                <a:spcPct val="20000"/>
              </a:spcBef>
              <a:buClr>
                <a:schemeClr val="tx2"/>
              </a:buClr>
              <a:buSzPct val="75000"/>
              <a:buFont typeface="Wingdings" pitchFamily="2" charset="2"/>
              <a:buNone/>
            </a:pPr>
            <a:r>
              <a:rPr lang="pl-PL" sz="1400" dirty="0">
                <a:cs typeface="Arial" pitchFamily="34" charset="0"/>
              </a:rPr>
              <a:t>- </a:t>
            </a:r>
            <a:r>
              <a:rPr lang="en-US" sz="1400" dirty="0">
                <a:cs typeface="Arial" pitchFamily="34" charset="0"/>
              </a:rPr>
              <a:t>Mature (peripheral) T-cell neoplasms</a:t>
            </a:r>
            <a:r>
              <a:rPr lang="pl-PL" sz="1400" dirty="0">
                <a:cs typeface="Arial" pitchFamily="34" charset="0"/>
              </a:rPr>
              <a:t>:</a:t>
            </a: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T-cell </a:t>
            </a:r>
            <a:r>
              <a:rPr lang="en-US" sz="1400" dirty="0" err="1">
                <a:cs typeface="Arial" pitchFamily="34" charset="0"/>
              </a:rPr>
              <a:t>prolymphocytic</a:t>
            </a:r>
            <a:r>
              <a:rPr lang="en-US" sz="1400" dirty="0">
                <a:cs typeface="Arial" pitchFamily="34" charset="0"/>
              </a:rPr>
              <a:t> leukemia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T-cell granular lymphocytic leukemia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Aggressive NK-cell leukemia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Adult T-cell lymphoma/leukemia (HTLV1 +)</a:t>
            </a:r>
            <a:endParaRPr lang="pl-PL" sz="1400" dirty="0">
              <a:cs typeface="Arial" pitchFamily="34" charset="0"/>
            </a:endParaRPr>
          </a:p>
          <a:p>
            <a:pPr lvl="1" algn="r" eaLnBrk="1" hangingPunct="1">
              <a:lnSpc>
                <a:spcPct val="90000"/>
              </a:lnSpc>
              <a:spcBef>
                <a:spcPct val="20000"/>
              </a:spcBef>
              <a:buClr>
                <a:schemeClr val="tx2"/>
              </a:buClr>
              <a:buSzPct val="75000"/>
              <a:buFont typeface="Wingdings" pitchFamily="2" charset="2"/>
              <a:buNone/>
            </a:pPr>
            <a:r>
              <a:rPr lang="en-US" sz="1400" dirty="0" err="1">
                <a:cs typeface="Arial" pitchFamily="34" charset="0"/>
              </a:rPr>
              <a:t>Extranodal</a:t>
            </a:r>
            <a:r>
              <a:rPr lang="en-US" sz="1400" dirty="0">
                <a:cs typeface="Arial" pitchFamily="34" charset="0"/>
              </a:rPr>
              <a:t> NK/T-cell lymphoma, nasal type</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err="1">
                <a:cs typeface="Arial" pitchFamily="34" charset="0"/>
              </a:rPr>
              <a:t>Enteropathy</a:t>
            </a:r>
            <a:r>
              <a:rPr lang="en-US" sz="1400" dirty="0">
                <a:cs typeface="Arial" pitchFamily="34" charset="0"/>
              </a:rPr>
              <a:t>-type T-cell lymphoma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err="1">
                <a:cs typeface="Arial" pitchFamily="34" charset="0"/>
              </a:rPr>
              <a:t>Hepatosplenic</a:t>
            </a:r>
            <a:r>
              <a:rPr lang="en-US" sz="1400" dirty="0">
                <a:cs typeface="Arial" pitchFamily="34" charset="0"/>
              </a:rPr>
              <a:t> gamma-delta T-cell lymphoma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Subcutaneous </a:t>
            </a:r>
            <a:r>
              <a:rPr lang="en-US" sz="1400" dirty="0" err="1">
                <a:cs typeface="Arial" pitchFamily="34" charset="0"/>
              </a:rPr>
              <a:t>panniculitis</a:t>
            </a:r>
            <a:r>
              <a:rPr lang="en-US" sz="1400" dirty="0">
                <a:cs typeface="Arial" pitchFamily="34" charset="0"/>
              </a:rPr>
              <a:t>-like T-cell lymphoma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Mycosis </a:t>
            </a:r>
            <a:r>
              <a:rPr lang="en-US" sz="1400" dirty="0" err="1">
                <a:cs typeface="Arial" pitchFamily="34" charset="0"/>
              </a:rPr>
              <a:t>fungoides</a:t>
            </a:r>
            <a:r>
              <a:rPr lang="en-US" sz="1400" dirty="0">
                <a:cs typeface="Arial" pitchFamily="34" charset="0"/>
              </a:rPr>
              <a:t>/</a:t>
            </a:r>
            <a:r>
              <a:rPr lang="en-US" sz="1400" dirty="0" err="1">
                <a:cs typeface="Arial" pitchFamily="34" charset="0"/>
              </a:rPr>
              <a:t>Sezary</a:t>
            </a:r>
            <a:r>
              <a:rPr lang="en-US" sz="1400" dirty="0">
                <a:cs typeface="Arial" pitchFamily="34" charset="0"/>
              </a:rPr>
              <a:t> syndrome</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Anaplastic large-cell lymphoma, T/null cell, primary cutaneous type</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Peripheral T-cell lymphoma, not otherwise characterized</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err="1">
                <a:cs typeface="Arial" pitchFamily="34" charset="0"/>
              </a:rPr>
              <a:t>Angioimmunoblastic</a:t>
            </a:r>
            <a:r>
              <a:rPr lang="en-US" sz="1400" dirty="0">
                <a:cs typeface="Arial" pitchFamily="34" charset="0"/>
              </a:rPr>
              <a:t> T-cell lymphoma</a:t>
            </a:r>
            <a:endParaRPr lang="pl-PL" sz="1400" dirty="0">
              <a:cs typeface="Arial" pitchFamily="34" charset="0"/>
            </a:endParaRPr>
          </a:p>
          <a:p>
            <a:pPr lvl="1" eaLnBrk="1" hangingPunct="1">
              <a:lnSpc>
                <a:spcPct val="90000"/>
              </a:lnSpc>
              <a:spcBef>
                <a:spcPct val="20000"/>
              </a:spcBef>
              <a:buClr>
                <a:schemeClr val="tx2"/>
              </a:buClr>
              <a:buSzPct val="75000"/>
              <a:buFont typeface="Wingdings" pitchFamily="2" charset="2"/>
              <a:buNone/>
            </a:pPr>
            <a:r>
              <a:rPr lang="en-US" sz="1400" dirty="0">
                <a:cs typeface="Arial" pitchFamily="34" charset="0"/>
              </a:rPr>
              <a:t>Anaplastic large-cell lymphoma, T/null cell, primary systemic type</a:t>
            </a:r>
            <a:r>
              <a:rPr lang="pl-PL" sz="1400" dirty="0">
                <a:cs typeface="Arial" pitchFamily="34" charset="0"/>
              </a:rPr>
              <a:t> </a:t>
            </a:r>
            <a:endParaRPr lang="pl-PL" sz="1400" dirty="0">
              <a:latin typeface="Times New Roman" pitchFamily="18" charset="0"/>
            </a:endParaRPr>
          </a:p>
        </p:txBody>
      </p:sp>
    </p:spTree>
    <p:extLst>
      <p:ext uri="{BB962C8B-B14F-4D97-AF65-F5344CB8AC3E}">
        <p14:creationId xmlns:p14="http://schemas.microsoft.com/office/powerpoint/2010/main" xmlns="" val="25627388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5D733-A8DF-4074-861E-3EA98210D883}"/>
              </a:ext>
            </a:extLst>
          </p:cNvPr>
          <p:cNvSpPr>
            <a:spLocks noGrp="1"/>
          </p:cNvSpPr>
          <p:nvPr>
            <p:ph type="title"/>
          </p:nvPr>
        </p:nvSpPr>
        <p:spPr/>
        <p:txBody>
          <a:bodyPr/>
          <a:lstStyle/>
          <a:p>
            <a:r>
              <a:rPr lang="en-US" dirty="0">
                <a:solidFill>
                  <a:schemeClr val="bg1">
                    <a:lumMod val="95000"/>
                  </a:schemeClr>
                </a:solidFill>
              </a:rPr>
              <a:t>Lab findings</a:t>
            </a:r>
          </a:p>
        </p:txBody>
      </p:sp>
      <p:pic>
        <p:nvPicPr>
          <p:cNvPr id="4" name="Picture 3">
            <a:extLst>
              <a:ext uri="{FF2B5EF4-FFF2-40B4-BE49-F238E27FC236}">
                <a16:creationId xmlns:a16="http://schemas.microsoft.com/office/drawing/2014/main" xmlns="" id="{F1C0AFCD-77C3-4FAB-9D5D-F634B840FD0F}"/>
              </a:ext>
            </a:extLst>
          </p:cNvPr>
          <p:cNvPicPr/>
          <p:nvPr/>
        </p:nvPicPr>
        <p:blipFill rotWithShape="1">
          <a:blip r:embed="rId2" cstate="print"/>
          <a:srcRect l="5128" t="24293" r="2564" b="34711"/>
          <a:stretch/>
        </p:blipFill>
        <p:spPr bwMode="auto">
          <a:xfrm>
            <a:off x="990600" y="1405069"/>
            <a:ext cx="7467600" cy="5075238"/>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211F76E2-ACA9-41CA-A595-227138C38E37}"/>
              </a:ext>
            </a:extLst>
          </p:cNvPr>
          <p:cNvPicPr/>
          <p:nvPr/>
        </p:nvPicPr>
        <p:blipFill rotWithShape="1">
          <a:blip r:embed="rId3" cstate="print"/>
          <a:srcRect l="2564" t="38461" r="44872" b="47116"/>
          <a:stretch/>
        </p:blipFill>
        <p:spPr bwMode="auto">
          <a:xfrm>
            <a:off x="1371600" y="3864442"/>
            <a:ext cx="3505200" cy="1619912"/>
          </a:xfrm>
          <a:prstGeom prst="rect">
            <a:avLst/>
          </a:prstGeom>
          <a:noFill/>
          <a:ln w="9525">
            <a:noFill/>
            <a:miter lim="800000"/>
            <a:headEnd/>
            <a:tailEnd/>
          </a:ln>
        </p:spPr>
      </p:pic>
    </p:spTree>
    <p:extLst>
      <p:ext uri="{BB962C8B-B14F-4D97-AF65-F5344CB8AC3E}">
        <p14:creationId xmlns:p14="http://schemas.microsoft.com/office/powerpoint/2010/main" xmlns="" val="421181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94D9F80-A3D7-4260-8BEC-B3FC2C7A075C}"/>
              </a:ext>
            </a:extLst>
          </p:cNvPr>
          <p:cNvPicPr/>
          <p:nvPr/>
        </p:nvPicPr>
        <p:blipFill rotWithShape="1">
          <a:blip r:embed="rId2" cstate="print"/>
          <a:srcRect t="26027" r="45841" b="40925"/>
          <a:stretch/>
        </p:blipFill>
        <p:spPr bwMode="auto">
          <a:xfrm>
            <a:off x="3577132" y="938045"/>
            <a:ext cx="5472527" cy="4981906"/>
          </a:xfrm>
          <a:prstGeom prst="rect">
            <a:avLst/>
          </a:prstGeom>
          <a:noFill/>
        </p:spPr>
      </p:pic>
      <p:sp>
        <p:nvSpPr>
          <p:cNvPr id="9" name="Rectangle 8">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3954066"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288989" y="700861"/>
            <a:ext cx="2240925"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325C517-457A-43C7-BE2D-45F187F4888A}"/>
              </a:ext>
            </a:extLst>
          </p:cNvPr>
          <p:cNvSpPr>
            <a:spLocks noGrp="1"/>
          </p:cNvSpPr>
          <p:nvPr>
            <p:ph type="title"/>
          </p:nvPr>
        </p:nvSpPr>
        <p:spPr>
          <a:xfrm>
            <a:off x="482600" y="795509"/>
            <a:ext cx="3069394" cy="2798604"/>
          </a:xfrm>
        </p:spPr>
        <p:txBody>
          <a:bodyPr vert="horz" lIns="91440" tIns="45720" rIns="91440" bIns="45720" rtlCol="0" anchor="b">
            <a:normAutofit/>
          </a:bodyPr>
          <a:lstStyle/>
          <a:p>
            <a:pPr>
              <a:lnSpc>
                <a:spcPct val="90000"/>
              </a:lnSpc>
            </a:pPr>
            <a:r>
              <a:rPr lang="en-US" sz="6000">
                <a:solidFill>
                  <a:srgbClr val="FFFFFF"/>
                </a:solidFill>
              </a:rPr>
              <a:t>Blood smear </a:t>
            </a:r>
          </a:p>
        </p:txBody>
      </p:sp>
      <p:sp>
        <p:nvSpPr>
          <p:cNvPr id="13" name="Oval 12">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0889" y="4626633"/>
            <a:ext cx="36897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95949" y="5011563"/>
            <a:ext cx="54866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34120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c 23">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831390" y="775849"/>
            <a:ext cx="2240924"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4A5B4CC-2909-4937-BD46-6CCE79B2FF1A}"/>
              </a:ext>
            </a:extLst>
          </p:cNvPr>
          <p:cNvSpPr>
            <a:spLocks noGrp="1"/>
          </p:cNvSpPr>
          <p:nvPr>
            <p:ph type="title"/>
          </p:nvPr>
        </p:nvSpPr>
        <p:spPr>
          <a:xfrm>
            <a:off x="645556" y="1124988"/>
            <a:ext cx="3319472" cy="2387600"/>
          </a:xfrm>
        </p:spPr>
        <p:txBody>
          <a:bodyPr vert="horz" lIns="91440" tIns="45720" rIns="91440" bIns="45720" rtlCol="0" anchor="b">
            <a:normAutofit/>
          </a:bodyPr>
          <a:lstStyle/>
          <a:p>
            <a:pPr algn="l">
              <a:lnSpc>
                <a:spcPct val="90000"/>
              </a:lnSpc>
            </a:pPr>
            <a:r>
              <a:rPr lang="en-US" sz="6000" dirty="0"/>
              <a:t>Urine exam</a:t>
            </a:r>
          </a:p>
        </p:txBody>
      </p:sp>
      <p:pic>
        <p:nvPicPr>
          <p:cNvPr id="4" name="Picture 3" descr="A close up of text on a white background&#10;&#10;Description automatically generated">
            <a:extLst>
              <a:ext uri="{FF2B5EF4-FFF2-40B4-BE49-F238E27FC236}">
                <a16:creationId xmlns:a16="http://schemas.microsoft.com/office/drawing/2014/main" xmlns="" id="{AE6BCDFB-3A95-49B5-91FF-99E907D606C2}"/>
              </a:ext>
            </a:extLst>
          </p:cNvPr>
          <p:cNvPicPr/>
          <p:nvPr/>
        </p:nvPicPr>
        <p:blipFill rotWithShape="1">
          <a:blip r:embed="rId2" cstate="print"/>
          <a:srcRect r="5829"/>
          <a:stretch/>
        </p:blipFill>
        <p:spPr bwMode="auto">
          <a:xfrm>
            <a:off x="4300326" y="-1"/>
            <a:ext cx="4843674"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noFill/>
        </p:spPr>
      </p:pic>
      <p:sp>
        <p:nvSpPr>
          <p:cNvPr id="26" name="Rectangle 25">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5701" y="4274457"/>
            <a:ext cx="618942"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556" y="5649686"/>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F84D4713-6D53-432B-84AC-6737F97293CC}"/>
              </a:ext>
            </a:extLst>
          </p:cNvPr>
          <p:cNvSpPr/>
          <p:nvPr/>
        </p:nvSpPr>
        <p:spPr>
          <a:xfrm>
            <a:off x="5029200" y="1124988"/>
            <a:ext cx="914400" cy="475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365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F40F483-2008-4A79-B173-4A9DA0AC3E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D0446FEB-8296-4C58-A416-FE66BF933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06623" y="-1"/>
            <a:ext cx="569713"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3" name="Freeform 7">
            <a:extLst>
              <a:ext uri="{FF2B5EF4-FFF2-40B4-BE49-F238E27FC236}">
                <a16:creationId xmlns:a16="http://schemas.microsoft.com/office/drawing/2014/main" xmlns="" id="{B14F32D1-131A-4E26-9F16-AF1A8F488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108327" y="879652"/>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5" name="Freeform: Shape 24">
            <a:extLst>
              <a:ext uri="{FF2B5EF4-FFF2-40B4-BE49-F238E27FC236}">
                <a16:creationId xmlns:a16="http://schemas.microsoft.com/office/drawing/2014/main" xmlns="" id="{1ABC2BC2-F576-4967-9EDA-93DBDDD8D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347601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Stethoscope">
            <a:extLst>
              <a:ext uri="{FF2B5EF4-FFF2-40B4-BE49-F238E27FC236}">
                <a16:creationId xmlns:a16="http://schemas.microsoft.com/office/drawing/2014/main" xmlns="" id="{A89FC8AA-E7AB-4093-B024-DDABE9FD3E99}"/>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87605" y="1786609"/>
            <a:ext cx="2862063" cy="2862063"/>
          </a:xfrm>
          <a:prstGeom prst="rect">
            <a:avLst/>
          </a:prstGeom>
        </p:spPr>
      </p:pic>
      <p:sp>
        <p:nvSpPr>
          <p:cNvPr id="27" name="Rectangle 8">
            <a:extLst>
              <a:ext uri="{FF2B5EF4-FFF2-40B4-BE49-F238E27FC236}">
                <a16:creationId xmlns:a16="http://schemas.microsoft.com/office/drawing/2014/main" xmlns="" id="{C1ED7A15-93F4-4241-81AA-1F6EDAE94F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676336" y="1"/>
            <a:ext cx="5465378"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629AB1E6-13F7-42E9-B0A7-433D3BFDA390}"/>
              </a:ext>
            </a:extLst>
          </p:cNvPr>
          <p:cNvSpPr txBox="1"/>
          <p:nvPr/>
        </p:nvSpPr>
        <p:spPr>
          <a:xfrm>
            <a:off x="4213283" y="1148374"/>
            <a:ext cx="4380577" cy="3080459"/>
          </a:xfrm>
          <a:prstGeom prst="rect">
            <a:avLst/>
          </a:prstGeom>
        </p:spPr>
        <p:txBody>
          <a:bodyPr vert="horz" lIns="91440" tIns="45720" rIns="91440" bIns="45720" rtlCol="0" anchor="t">
            <a:normAutofit/>
          </a:bodyPr>
          <a:lstStyle/>
          <a:p>
            <a:pPr algn="ctr">
              <a:lnSpc>
                <a:spcPct val="90000"/>
              </a:lnSpc>
              <a:spcAft>
                <a:spcPts val="600"/>
              </a:spcAft>
            </a:pPr>
            <a:endParaRPr lang="en-US" sz="2800" dirty="0">
              <a:solidFill>
                <a:srgbClr val="FEFFFF"/>
              </a:solidFill>
              <a:effectLst/>
            </a:endParaRPr>
          </a:p>
          <a:p>
            <a:pPr algn="ctr">
              <a:lnSpc>
                <a:spcPct val="90000"/>
              </a:lnSpc>
              <a:spcAft>
                <a:spcPts val="600"/>
              </a:spcAft>
            </a:pPr>
            <a:endParaRPr lang="en-US" sz="2800" dirty="0"/>
          </a:p>
          <a:p>
            <a:pPr algn="ctr">
              <a:lnSpc>
                <a:spcPct val="90000"/>
              </a:lnSpc>
              <a:spcAft>
                <a:spcPts val="600"/>
              </a:spcAft>
            </a:pPr>
            <a:endParaRPr lang="en-US" sz="2800" dirty="0"/>
          </a:p>
          <a:p>
            <a:pPr algn="ctr">
              <a:lnSpc>
                <a:spcPct val="90000"/>
              </a:lnSpc>
              <a:spcAft>
                <a:spcPts val="600"/>
              </a:spcAft>
            </a:pPr>
            <a:r>
              <a:rPr lang="en-US" sz="2800" dirty="0"/>
              <a:t>CHRONIC LYMPHOCYTIC LEUKEMIA </a:t>
            </a:r>
          </a:p>
          <a:p>
            <a:pPr algn="ctr">
              <a:lnSpc>
                <a:spcPct val="90000"/>
              </a:lnSpc>
              <a:spcAft>
                <a:spcPts val="600"/>
              </a:spcAft>
            </a:pPr>
            <a:r>
              <a:rPr lang="en-US" sz="2800" dirty="0">
                <a:solidFill>
                  <a:srgbClr val="FEFFFF"/>
                </a:solidFill>
                <a:effectLst/>
              </a:rPr>
              <a:t>STAGE A BINETT/2 RAI</a:t>
            </a:r>
          </a:p>
          <a:p>
            <a:pPr indent="-228600">
              <a:lnSpc>
                <a:spcPct val="90000"/>
              </a:lnSpc>
              <a:spcAft>
                <a:spcPts val="600"/>
              </a:spcAft>
              <a:buFont typeface="Arial" panose="020B0604020202020204" pitchFamily="34" charset="0"/>
              <a:buChar char="•"/>
            </a:pPr>
            <a:endParaRPr lang="en-US" sz="2100" dirty="0">
              <a:solidFill>
                <a:srgbClr val="FEFFFF"/>
              </a:solidFill>
            </a:endParaRPr>
          </a:p>
        </p:txBody>
      </p:sp>
      <p:sp>
        <p:nvSpPr>
          <p:cNvPr id="6" name="TextBox 5">
            <a:extLst>
              <a:ext uri="{FF2B5EF4-FFF2-40B4-BE49-F238E27FC236}">
                <a16:creationId xmlns:a16="http://schemas.microsoft.com/office/drawing/2014/main" xmlns="" id="{F082ADC2-115F-4FA1-8B1A-17FCC4543FB3}"/>
              </a:ext>
            </a:extLst>
          </p:cNvPr>
          <p:cNvSpPr txBox="1"/>
          <p:nvPr/>
        </p:nvSpPr>
        <p:spPr>
          <a:xfrm>
            <a:off x="304800" y="304800"/>
            <a:ext cx="2971800" cy="830997"/>
          </a:xfrm>
          <a:prstGeom prst="rect">
            <a:avLst/>
          </a:prstGeom>
          <a:noFill/>
        </p:spPr>
        <p:txBody>
          <a:bodyPr wrap="square" rtlCol="0">
            <a:spAutoFit/>
          </a:bodyPr>
          <a:lstStyle/>
          <a:p>
            <a:r>
              <a:rPr lang="en-US" sz="4800" dirty="0">
                <a:solidFill>
                  <a:schemeClr val="accent1">
                    <a:lumMod val="75000"/>
                  </a:schemeClr>
                </a:solidFill>
                <a:effectLst/>
              </a:rPr>
              <a:t>DIAGNOSIS</a:t>
            </a:r>
            <a:endParaRPr lang="en-US" sz="4800" dirty="0">
              <a:solidFill>
                <a:schemeClr val="accent1">
                  <a:lumMod val="75000"/>
                </a:schemeClr>
              </a:solidFill>
            </a:endParaRPr>
          </a:p>
        </p:txBody>
      </p:sp>
    </p:spTree>
    <p:extLst>
      <p:ext uri="{BB962C8B-B14F-4D97-AF65-F5344CB8AC3E}">
        <p14:creationId xmlns:p14="http://schemas.microsoft.com/office/powerpoint/2010/main" xmlns="" val="358239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7C389-A062-4546-8E2D-9E1F81CB0E3B}"/>
              </a:ext>
            </a:extLst>
          </p:cNvPr>
          <p:cNvSpPr>
            <a:spLocks noGrp="1"/>
          </p:cNvSpPr>
          <p:nvPr>
            <p:ph type="title"/>
          </p:nvPr>
        </p:nvSpPr>
        <p:spPr/>
        <p:txBody>
          <a:bodyPr/>
          <a:lstStyle/>
          <a:p>
            <a:r>
              <a:rPr lang="en-US" b="1" i="0" dirty="0">
                <a:solidFill>
                  <a:srgbClr val="5F6368"/>
                </a:solidFill>
                <a:effectLst/>
                <a:latin typeface="arial" panose="020B0604020202020204" pitchFamily="34" charset="0"/>
              </a:rPr>
              <a:t>Immunophenotyping</a:t>
            </a:r>
            <a:endParaRPr lang="en-US" dirty="0"/>
          </a:p>
        </p:txBody>
      </p:sp>
      <p:pic>
        <p:nvPicPr>
          <p:cNvPr id="4" name="Picture 3">
            <a:extLst>
              <a:ext uri="{FF2B5EF4-FFF2-40B4-BE49-F238E27FC236}">
                <a16:creationId xmlns:a16="http://schemas.microsoft.com/office/drawing/2014/main" xmlns="" id="{DA462BCD-7073-420F-8D8B-D9E10F7A134A}"/>
              </a:ext>
            </a:extLst>
          </p:cNvPr>
          <p:cNvPicPr/>
          <p:nvPr/>
        </p:nvPicPr>
        <p:blipFill rotWithShape="1">
          <a:blip r:embed="rId2" cstate="print"/>
          <a:srcRect l="6411" t="37500" r="2564" b="22115"/>
          <a:stretch/>
        </p:blipFill>
        <p:spPr bwMode="auto">
          <a:xfrm>
            <a:off x="685800" y="1600200"/>
            <a:ext cx="7772400" cy="4800600"/>
          </a:xfrm>
          <a:prstGeom prst="rect">
            <a:avLst/>
          </a:prstGeom>
          <a:noFill/>
          <a:ln w="9525">
            <a:noFill/>
            <a:miter lim="800000"/>
            <a:headEnd/>
            <a:tailEnd/>
          </a:ln>
        </p:spPr>
      </p:pic>
    </p:spTree>
    <p:extLst>
      <p:ext uri="{BB962C8B-B14F-4D97-AF65-F5344CB8AC3E}">
        <p14:creationId xmlns:p14="http://schemas.microsoft.com/office/powerpoint/2010/main" xmlns="" val="1981066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AF7FDF5-8C73-4418-8FBF-2CA9C6886A8C}"/>
              </a:ext>
            </a:extLst>
          </p:cNvPr>
          <p:cNvPicPr/>
          <p:nvPr/>
        </p:nvPicPr>
        <p:blipFill rotWithShape="1">
          <a:blip r:embed="rId2" cstate="print"/>
          <a:srcRect l="3847" t="26923" r="10257" b="8654"/>
          <a:stretch/>
        </p:blipFill>
        <p:spPr bwMode="auto">
          <a:xfrm>
            <a:off x="152400" y="152400"/>
            <a:ext cx="5105401" cy="5105400"/>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14359FFC-3E06-47B8-BA90-A331A4F3DC7E}"/>
              </a:ext>
            </a:extLst>
          </p:cNvPr>
          <p:cNvPicPr/>
          <p:nvPr/>
        </p:nvPicPr>
        <p:blipFill rotWithShape="1">
          <a:blip r:embed="rId3" cstate="print"/>
          <a:srcRect t="50000" r="1563" b="8974"/>
          <a:stretch/>
        </p:blipFill>
        <p:spPr bwMode="auto">
          <a:xfrm>
            <a:off x="2857500" y="3352800"/>
            <a:ext cx="6134099" cy="3352800"/>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2BA0DE6B-AEE1-4D44-96DD-930B65B2EB35}"/>
              </a:ext>
            </a:extLst>
          </p:cNvPr>
          <p:cNvSpPr txBox="1"/>
          <p:nvPr/>
        </p:nvSpPr>
        <p:spPr>
          <a:xfrm>
            <a:off x="5638800" y="838200"/>
            <a:ext cx="2819400" cy="1569660"/>
          </a:xfrm>
          <a:prstGeom prst="rect">
            <a:avLst/>
          </a:prstGeom>
          <a:noFill/>
        </p:spPr>
        <p:txBody>
          <a:bodyPr wrap="square" rtlCol="0">
            <a:spAutoFit/>
          </a:bodyPr>
          <a:lstStyle/>
          <a:p>
            <a:pPr algn="ctr"/>
            <a:r>
              <a:rPr lang="en-US" sz="4800" dirty="0">
                <a:solidFill>
                  <a:schemeClr val="accent1">
                    <a:lumMod val="75000"/>
                  </a:schemeClr>
                </a:solidFill>
              </a:rPr>
              <a:t>LAB FINDINGS </a:t>
            </a:r>
          </a:p>
        </p:txBody>
      </p:sp>
    </p:spTree>
    <p:extLst>
      <p:ext uri="{BB962C8B-B14F-4D97-AF65-F5344CB8AC3E}">
        <p14:creationId xmlns:p14="http://schemas.microsoft.com/office/powerpoint/2010/main" xmlns="" val="137408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Box 2">
            <a:extLst>
              <a:ext uri="{FF2B5EF4-FFF2-40B4-BE49-F238E27FC236}">
                <a16:creationId xmlns:a16="http://schemas.microsoft.com/office/drawing/2014/main" xmlns="" id="{5FB9C5CB-069C-41FC-9937-4FDFDA2539A2}"/>
              </a:ext>
            </a:extLst>
          </p:cNvPr>
          <p:cNvSpPr txBox="1">
            <a:spLocks noChangeArrowheads="1"/>
          </p:cNvSpPr>
          <p:nvPr/>
        </p:nvSpPr>
        <p:spPr bwMode="auto">
          <a:xfrm>
            <a:off x="364370" y="3871123"/>
            <a:ext cx="7025403" cy="3017520"/>
          </a:xfrm>
          <a:prstGeom prst="rect">
            <a:avLst/>
          </a:prstGeom>
        </p:spPr>
        <p:txBody>
          <a:bodyPr vert="horz" lIns="91440" tIns="45720" rIns="91440" bIns="45720" numCol="1" rtlCol="0" anchor="t" anchorCtr="0" compatLnSpc="1">
            <a:prstTxWarp prst="textNoShape">
              <a:avLst/>
            </a:prstTxWarp>
            <a:normAutofit/>
          </a:bodyPr>
          <a:lstStyle/>
          <a:p>
            <a:pPr marL="0" marR="0" lvl="0" indent="-228600" fontAlgn="base">
              <a:lnSpc>
                <a:spcPct val="90000"/>
              </a:lnSpc>
              <a:spcBef>
                <a:spcPct val="0"/>
              </a:spcBef>
              <a:spcAft>
                <a:spcPts val="800"/>
              </a:spcAft>
              <a:buClrTx/>
              <a:buSzTx/>
              <a:buFont typeface="Arial" panose="020B0604020202020204" pitchFamily="34" charset="0"/>
              <a:buChar char="•"/>
              <a:tabLst/>
            </a:pPr>
            <a:endParaRPr lang="en-US" altLang="en-US" sz="2100" dirty="0"/>
          </a:p>
          <a:p>
            <a:pPr marL="0" marR="0" lvl="0" indent="-228600" fontAlgn="base">
              <a:lnSpc>
                <a:spcPct val="90000"/>
              </a:lnSpc>
              <a:spcBef>
                <a:spcPct val="0"/>
              </a:spcBef>
              <a:spcAft>
                <a:spcPts val="800"/>
              </a:spcAft>
              <a:buClrTx/>
              <a:buSzTx/>
              <a:buFont typeface="Arial" panose="020B0604020202020204" pitchFamily="34" charset="0"/>
              <a:buChar char="•"/>
              <a:tabLst/>
            </a:pPr>
            <a:endParaRPr kumimoji="0" lang="en-US" altLang="en-US" sz="2100" b="0" i="0" u="none" strike="noStrike" cap="none" normalizeH="0" baseline="0" dirty="0">
              <a:ln>
                <a:noFill/>
              </a:ln>
              <a:effectLst/>
            </a:endParaRPr>
          </a:p>
          <a:p>
            <a:pPr marR="0" lvl="0" fontAlgn="base">
              <a:lnSpc>
                <a:spcPct val="90000"/>
              </a:lnSpc>
              <a:spcBef>
                <a:spcPct val="0"/>
              </a:spcBef>
              <a:spcAft>
                <a:spcPts val="800"/>
              </a:spcAft>
              <a:buClrTx/>
              <a:buSzTx/>
              <a:tabLst/>
            </a:pPr>
            <a:r>
              <a:rPr lang="en-US" altLang="en-US" sz="2100" b="1" dirty="0"/>
              <a:t>EVOLUTION </a:t>
            </a:r>
          </a:p>
          <a:p>
            <a:pPr marL="0" marR="0" lvl="0" indent="-228600" fontAlgn="base">
              <a:lnSpc>
                <a:spcPct val="90000"/>
              </a:lnSpc>
              <a:spcBef>
                <a:spcPct val="0"/>
              </a:spcBef>
              <a:spcAft>
                <a:spcPts val="800"/>
              </a:spcAft>
              <a:buClrTx/>
              <a:buSzTx/>
              <a:buFont typeface="Arial" panose="020B0604020202020204" pitchFamily="34" charset="0"/>
              <a:buChar char="•"/>
              <a:tabLst/>
            </a:pPr>
            <a:r>
              <a:rPr kumimoji="0" lang="en-US" altLang="en-US" sz="2100" b="0" i="0" u="none" strike="noStrike" cap="none" normalizeH="0" baseline="0" dirty="0">
                <a:ln>
                  <a:noFill/>
                </a:ln>
                <a:effectLst/>
              </a:rPr>
              <a:t>The patient is going to have re</a:t>
            </a:r>
            <a:r>
              <a:rPr lang="en-US" altLang="en-US" sz="2100" dirty="0"/>
              <a:t>gular check-ups, every three months, and when the lab finding are going to suggest that treatment is required, he is going to be tested for 17p deletion, TP 53 mutation and for IGHV status. </a:t>
            </a:r>
            <a:endParaRPr kumimoji="0" lang="en-US" altLang="en-US" sz="2100" b="0" i="0" u="none" strike="noStrike" cap="none" normalizeH="0" baseline="0" dirty="0">
              <a:ln>
                <a:noFill/>
              </a:ln>
              <a:effectLst/>
            </a:endParaRPr>
          </a:p>
        </p:txBody>
      </p:sp>
      <p:sp>
        <p:nvSpPr>
          <p:cNvPr id="5" name="TextBox 4">
            <a:extLst>
              <a:ext uri="{FF2B5EF4-FFF2-40B4-BE49-F238E27FC236}">
                <a16:creationId xmlns:a16="http://schemas.microsoft.com/office/drawing/2014/main" xmlns="" id="{7D6D9BA5-B3E0-44C3-9D39-6792CACF9B13}"/>
              </a:ext>
            </a:extLst>
          </p:cNvPr>
          <p:cNvSpPr txBox="1"/>
          <p:nvPr/>
        </p:nvSpPr>
        <p:spPr>
          <a:xfrm>
            <a:off x="2133600" y="2299586"/>
            <a:ext cx="6858000" cy="1996444"/>
          </a:xfrm>
          <a:prstGeom prst="rect">
            <a:avLst/>
          </a:prstGeom>
          <a:noFill/>
        </p:spPr>
        <p:txBody>
          <a:bodyPr wrap="square" rtlCol="0">
            <a:spAutoFit/>
          </a:bodyPr>
          <a:lstStyle/>
          <a:p>
            <a:pPr marR="0" lvl="0" fontAlgn="base">
              <a:lnSpc>
                <a:spcPct val="90000"/>
              </a:lnSpc>
              <a:spcBef>
                <a:spcPct val="0"/>
              </a:spcBef>
              <a:spcAft>
                <a:spcPts val="800"/>
              </a:spcAft>
              <a:buClrTx/>
              <a:buSzTx/>
              <a:tabLst/>
            </a:pPr>
            <a:r>
              <a:rPr kumimoji="0" lang="en-US" altLang="en-US" sz="2400" b="1" i="0" u="none" strike="noStrike" cap="none" normalizeH="0" baseline="0" dirty="0">
                <a:ln>
                  <a:noFill/>
                </a:ln>
                <a:effectLst/>
              </a:rPr>
              <a:t>TREATMENT</a:t>
            </a:r>
            <a:endParaRPr kumimoji="0" lang="en-US" altLang="en-US" sz="2400" b="0" i="0" u="none" strike="noStrike" cap="none" normalizeH="0" baseline="0" dirty="0">
              <a:ln>
                <a:noFill/>
              </a:ln>
              <a:effectLst/>
            </a:endParaRPr>
          </a:p>
          <a:p>
            <a:pPr marL="0" marR="0" lvl="0" indent="-228600" fontAlgn="base">
              <a:lnSpc>
                <a:spcPct val="90000"/>
              </a:lnSpc>
              <a:spcBef>
                <a:spcPct val="0"/>
              </a:spcBef>
              <a:spcAft>
                <a:spcPts val="800"/>
              </a:spcAft>
              <a:buClrTx/>
              <a:buSzTx/>
              <a:buFont typeface="Arial" panose="020B0604020202020204" pitchFamily="34" charset="0"/>
              <a:buChar char="•"/>
              <a:tabLst/>
            </a:pPr>
            <a:r>
              <a:rPr kumimoji="0" lang="en-US" altLang="en-US" sz="2400" b="0" i="0" u="none" strike="noStrike" cap="none" normalizeH="0" baseline="0" dirty="0">
                <a:ln>
                  <a:noFill/>
                </a:ln>
                <a:effectLst/>
              </a:rPr>
              <a:t>The patient does not present the required criteria for treatment initiation, in his case the indication is to WATCH AND WAIT </a:t>
            </a:r>
          </a:p>
          <a:p>
            <a:endParaRPr lang="en-US" sz="2400" dirty="0"/>
          </a:p>
        </p:txBody>
      </p:sp>
    </p:spTree>
    <p:extLst>
      <p:ext uri="{BB962C8B-B14F-4D97-AF65-F5344CB8AC3E}">
        <p14:creationId xmlns:p14="http://schemas.microsoft.com/office/powerpoint/2010/main" xmlns="" val="3666098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26FF42C2-EA15-4154-B242-E98E88CED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2">
            <a:extLst>
              <a:ext uri="{FF2B5EF4-FFF2-40B4-BE49-F238E27FC236}">
                <a16:creationId xmlns:a16="http://schemas.microsoft.com/office/drawing/2014/main" xmlns="" id="{D79DE9F7-28C4-4856-BA57-D696E124C1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181" y="633619"/>
            <a:ext cx="3695560"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4">
            <a:extLst>
              <a:ext uri="{FF2B5EF4-FFF2-40B4-BE49-F238E27FC236}">
                <a16:creationId xmlns:a16="http://schemas.microsoft.com/office/drawing/2014/main" xmlns="" id="{E1F9ED9C-121B-44C6-A308-5824769C4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6">
            <a:extLst>
              <a:ext uri="{FF2B5EF4-FFF2-40B4-BE49-F238E27FC236}">
                <a16:creationId xmlns:a16="http://schemas.microsoft.com/office/drawing/2014/main" xmlns="" id="{4A5F8185-F27B-4E99-A06C-007336FE3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4" y="2121408"/>
            <a:ext cx="296898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D69F90C4-D1F8-4714-A5AA-A2BD32C9EEFD}"/>
              </a:ext>
            </a:extLst>
          </p:cNvPr>
          <p:cNvSpPr>
            <a:spLocks noGrp="1"/>
          </p:cNvSpPr>
          <p:nvPr>
            <p:ph idx="1"/>
          </p:nvPr>
        </p:nvSpPr>
        <p:spPr>
          <a:xfrm>
            <a:off x="628649" y="2359152"/>
            <a:ext cx="3042397" cy="3429000"/>
          </a:xfrm>
        </p:spPr>
        <p:txBody>
          <a:bodyPr>
            <a:noAutofit/>
          </a:bodyPr>
          <a:lstStyle/>
          <a:p>
            <a:pPr marL="0" indent="0">
              <a:buNone/>
            </a:pPr>
            <a:r>
              <a:rPr lang="en-US" dirty="0"/>
              <a:t>RFC combination chemotherapy is used for fit patients, without comorbidities.</a:t>
            </a:r>
          </a:p>
          <a:p>
            <a:endParaRPr lang="en-US" dirty="0"/>
          </a:p>
          <a:p>
            <a:pPr marL="0" indent="0">
              <a:buNone/>
            </a:pPr>
            <a:endParaRPr lang="en-US" dirty="0"/>
          </a:p>
        </p:txBody>
      </p:sp>
      <p:pic>
        <p:nvPicPr>
          <p:cNvPr id="6" name="Picture 5" descr="Endoxan (Ciclofosfamida)">
            <a:extLst>
              <a:ext uri="{FF2B5EF4-FFF2-40B4-BE49-F238E27FC236}">
                <a16:creationId xmlns:a16="http://schemas.microsoft.com/office/drawing/2014/main" xmlns="" id="{B861CE52-74A4-41EE-A4AF-0941D7422974}"/>
              </a:ext>
            </a:extLst>
          </p:cNvPr>
          <p:cNvPicPr/>
          <p:nvPr/>
        </p:nvPicPr>
        <p:blipFill>
          <a:blip r:embed="rId2" cstate="print"/>
          <a:stretch>
            <a:fillRect/>
          </a:stretch>
        </p:blipFill>
        <p:spPr bwMode="auto">
          <a:xfrm>
            <a:off x="4385028" y="658759"/>
            <a:ext cx="2155251" cy="2155251"/>
          </a:xfrm>
          <a:prstGeom prst="rect">
            <a:avLst/>
          </a:prstGeom>
          <a:noFill/>
        </p:spPr>
      </p:pic>
      <p:pic>
        <p:nvPicPr>
          <p:cNvPr id="5" name="Picture 4">
            <a:extLst>
              <a:ext uri="{FF2B5EF4-FFF2-40B4-BE49-F238E27FC236}">
                <a16:creationId xmlns:a16="http://schemas.microsoft.com/office/drawing/2014/main" xmlns="" id="{BEC0D4A5-85E6-4482-B7F5-AFDC8674B538}"/>
              </a:ext>
            </a:extLst>
          </p:cNvPr>
          <p:cNvPicPr/>
          <p:nvPr/>
        </p:nvPicPr>
        <p:blipFill>
          <a:blip r:embed="rId3" cstate="print"/>
          <a:stretch>
            <a:fillRect/>
          </a:stretch>
        </p:blipFill>
        <p:spPr bwMode="auto">
          <a:xfrm>
            <a:off x="6721773" y="684432"/>
            <a:ext cx="2155251" cy="2099988"/>
          </a:xfrm>
          <a:prstGeom prst="rect">
            <a:avLst/>
          </a:prstGeom>
          <a:noFill/>
        </p:spPr>
      </p:pic>
      <p:pic>
        <p:nvPicPr>
          <p:cNvPr id="4" name="Picture 3">
            <a:extLst>
              <a:ext uri="{FF2B5EF4-FFF2-40B4-BE49-F238E27FC236}">
                <a16:creationId xmlns:a16="http://schemas.microsoft.com/office/drawing/2014/main" xmlns="" id="{2B3597FB-9F39-4327-B660-D7B234135131}"/>
              </a:ext>
            </a:extLst>
          </p:cNvPr>
          <p:cNvPicPr/>
          <p:nvPr/>
        </p:nvPicPr>
        <p:blipFill>
          <a:blip r:embed="rId4" cstate="print"/>
          <a:stretch>
            <a:fillRect/>
          </a:stretch>
        </p:blipFill>
        <p:spPr bwMode="auto">
          <a:xfrm>
            <a:off x="4902564" y="3109523"/>
            <a:ext cx="3456923" cy="3057143"/>
          </a:xfrm>
          <a:prstGeom prst="rect">
            <a:avLst/>
          </a:prstGeom>
          <a:noFill/>
        </p:spPr>
      </p:pic>
    </p:spTree>
    <p:extLst>
      <p:ext uri="{BB962C8B-B14F-4D97-AF65-F5344CB8AC3E}">
        <p14:creationId xmlns:p14="http://schemas.microsoft.com/office/powerpoint/2010/main" xmlns="" val="3366291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4F6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7A29628-3337-4E07-9F4D-32B5AEF9EA96}"/>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a:lnSpc>
                <a:spcPct val="90000"/>
              </a:lnSpc>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Ibrutinib is recommended for patients that already received a previous line of therapy or as first line of treatment for patients with 17p deletion or TP53 mutation.</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chemeClr val="bg1"/>
              </a:solidFill>
            </a:endParaRP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xmlns="" id="{965840D4-FBE5-4338-8F82-650B66E4308F}"/>
              </a:ext>
            </a:extLst>
          </p:cNvPr>
          <p:cNvPicPr>
            <a:picLocks noGrp="1"/>
          </p:cNvPicPr>
          <p:nvPr>
            <p:ph idx="1"/>
          </p:nvPr>
        </p:nvPicPr>
        <p:blipFill rotWithShape="1">
          <a:blip r:embed="rId2" cstate="print"/>
          <a:srcRect l="6103" r="18590" b="-1"/>
          <a:stretch/>
        </p:blipFill>
        <p:spPr bwMode="auto">
          <a:xfrm>
            <a:off x="732188" y="942538"/>
            <a:ext cx="5372416" cy="4808332"/>
          </a:xfrm>
          <a:prstGeom prst="rect">
            <a:avLst/>
          </a:prstGeom>
          <a:noFill/>
          <a:effectLst/>
        </p:spPr>
      </p:pic>
    </p:spTree>
    <p:extLst>
      <p:ext uri="{BB962C8B-B14F-4D97-AF65-F5344CB8AC3E}">
        <p14:creationId xmlns:p14="http://schemas.microsoft.com/office/powerpoint/2010/main" xmlns="" val="266008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009AA7D-6832-48FC-8CB0-B73801DF1E27}"/>
              </a:ext>
            </a:extLst>
          </p:cNvPr>
          <p:cNvSpPr>
            <a:spLocks noGrp="1"/>
          </p:cNvSpPr>
          <p:nvPr>
            <p:ph type="title"/>
          </p:nvPr>
        </p:nvSpPr>
        <p:spPr/>
        <p:txBody>
          <a:bodyPr/>
          <a:lstStyle/>
          <a:p>
            <a:endParaRPr lang="ro-RO"/>
          </a:p>
        </p:txBody>
      </p:sp>
      <p:pic>
        <p:nvPicPr>
          <p:cNvPr id="5" name="Substituent conținut 4">
            <a:extLst>
              <a:ext uri="{FF2B5EF4-FFF2-40B4-BE49-F238E27FC236}">
                <a16:creationId xmlns:a16="http://schemas.microsoft.com/office/drawing/2014/main" xmlns="" id="{BA8C34F8-C9F4-4690-90E4-61B28235C4B6}"/>
              </a:ext>
            </a:extLst>
          </p:cNvPr>
          <p:cNvPicPr>
            <a:picLocks noGrp="1" noChangeAspect="1"/>
          </p:cNvPicPr>
          <p:nvPr>
            <p:ph idx="1"/>
          </p:nvPr>
        </p:nvPicPr>
        <p:blipFill>
          <a:blip r:embed="rId2" cstate="print"/>
          <a:stretch>
            <a:fillRect/>
          </a:stretch>
        </p:blipFill>
        <p:spPr>
          <a:xfrm>
            <a:off x="69857" y="233996"/>
            <a:ext cx="9004286" cy="6390007"/>
          </a:xfrm>
        </p:spPr>
      </p:pic>
    </p:spTree>
    <p:extLst>
      <p:ext uri="{BB962C8B-B14F-4D97-AF65-F5344CB8AC3E}">
        <p14:creationId xmlns:p14="http://schemas.microsoft.com/office/powerpoint/2010/main" xmlns="" val="40060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7"/>
            <a:ext cx="8229600" cy="1143000"/>
          </a:xfrm>
        </p:spPr>
        <p:txBody>
          <a:bodyPr/>
          <a:lstStyle/>
          <a:p>
            <a:r>
              <a:rPr lang="en-US" dirty="0"/>
              <a:t>CLL - Definition</a:t>
            </a:r>
          </a:p>
        </p:txBody>
      </p:sp>
      <p:sp>
        <p:nvSpPr>
          <p:cNvPr id="3" name="Content Placeholder 2"/>
          <p:cNvSpPr>
            <a:spLocks noGrp="1"/>
          </p:cNvSpPr>
          <p:nvPr>
            <p:ph idx="1"/>
          </p:nvPr>
        </p:nvSpPr>
        <p:spPr>
          <a:xfrm>
            <a:off x="457200" y="1066800"/>
            <a:ext cx="8229600" cy="5410200"/>
          </a:xfrm>
        </p:spPr>
        <p:txBody>
          <a:bodyPr>
            <a:noAutofit/>
          </a:bodyPr>
          <a:lstStyle/>
          <a:p>
            <a:r>
              <a:rPr lang="en-US" sz="2000" dirty="0">
                <a:latin typeface="Times New Roman" pitchFamily="18" charset="0"/>
                <a:cs typeface="Times New Roman" pitchFamily="18" charset="0"/>
              </a:rPr>
              <a:t>in 98% of patients the leukemic cells are a monoclonal population of mature </a:t>
            </a:r>
            <a:r>
              <a:rPr lang="en-US" sz="2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lymphocytes </a:t>
            </a:r>
            <a:r>
              <a:rPr lang="en-US" sz="2000" dirty="0">
                <a:latin typeface="Times New Roman" pitchFamily="18" charset="0"/>
                <a:cs typeface="Times New Roman" pitchFamily="18" charset="0"/>
              </a:rPr>
              <a:t>with low-density surface immunoglobulin</a:t>
            </a:r>
            <a:endParaRPr lang="pl-PL"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T cell CLL can occur rarely - </a:t>
            </a:r>
            <a:r>
              <a:rPr lang="en-US" sz="2000" dirty="0">
                <a:latin typeface="Times New Roman" pitchFamily="18" charset="0"/>
                <a:cs typeface="Times New Roman" pitchFamily="18" charset="0"/>
              </a:rPr>
              <a:t>endemic in Japan, connected with HTLV1 infection</a:t>
            </a:r>
            <a:endParaRPr lang="en-GB"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B-CLL is a neoplastic disease characterized by proliferation and accumulation of small, mature, long-living lymphocytes in blood, marrow and lymphoid tissues (lymph nodes, spleen)</a:t>
            </a:r>
          </a:p>
          <a:p>
            <a:r>
              <a:rPr lang="en-US" sz="2000" dirty="0">
                <a:latin typeface="Times New Roman" pitchFamily="18" charset="0"/>
                <a:cs typeface="Times New Roman" pitchFamily="18" charset="0"/>
              </a:rPr>
              <a:t>Results in prolonged cell survival  despite of low proliferate index.</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This lymphocytosis leads to specific clinical and laboratory symptoms of B-CLL</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neoplastic lymphocytes have on their surface the special B-cell line antigens – CD19, CD20 and also </a:t>
            </a:r>
            <a:r>
              <a:rPr lang="en-US" sz="2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CD5,</a:t>
            </a:r>
            <a:r>
              <a:rPr lang="en-US" sz="2000" dirty="0">
                <a:latin typeface="Times New Roman" pitchFamily="18" charset="0"/>
                <a:cs typeface="Times New Roman" pitchFamily="18" charset="0"/>
              </a:rPr>
              <a:t> CD23, and a very weak expression of surface immunoglobulin (</a:t>
            </a:r>
            <a:r>
              <a:rPr lang="en-US" sz="2000" dirty="0" err="1">
                <a:latin typeface="Times New Roman" pitchFamily="18" charset="0"/>
                <a:cs typeface="Times New Roman" pitchFamily="18" charset="0"/>
              </a:rPr>
              <a:t>SIg</a:t>
            </a:r>
            <a:r>
              <a:rPr lang="en-US" sz="2000" dirty="0">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2466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Autofit/>
          </a:bodyPr>
          <a:lstStyle/>
          <a:p>
            <a:pPr>
              <a:spcBef>
                <a:spcPct val="50000"/>
              </a:spcBef>
            </a:pPr>
            <a:r>
              <a:rPr lang="en-US" sz="2800" dirty="0">
                <a:latin typeface="Times New Roman" pitchFamily="18" charset="0"/>
                <a:cs typeface="Times New Roman" pitchFamily="18" charset="0"/>
              </a:rPr>
              <a:t>CLL is </a:t>
            </a:r>
            <a:r>
              <a:rPr lang="en-US" sz="2800" dirty="0" err="1">
                <a:latin typeface="Times New Roman" pitchFamily="18" charset="0"/>
                <a:cs typeface="Times New Roman" pitchFamily="18" charset="0"/>
              </a:rPr>
              <a:t>predominently</a:t>
            </a:r>
            <a:r>
              <a:rPr lang="en-US" sz="2800" dirty="0">
                <a:latin typeface="Times New Roman" pitchFamily="18" charset="0"/>
                <a:cs typeface="Times New Roman" pitchFamily="18" charset="0"/>
              </a:rPr>
              <a:t> an indolent disorder of late middle-aged or elderly individuals</a:t>
            </a:r>
          </a:p>
          <a:p>
            <a:pPr>
              <a:spcBef>
                <a:spcPct val="50000"/>
              </a:spcBef>
            </a:pPr>
            <a:r>
              <a:rPr lang="en-US" sz="2800" dirty="0">
                <a:latin typeface="Times New Roman" pitchFamily="18" charset="0"/>
                <a:cs typeface="Times New Roman" pitchFamily="18" charset="0"/>
              </a:rPr>
              <a:t>In its least aggressive pattern, patients die of causes unrelated to CLL at a rate that closely follows actual norms for their age. </a:t>
            </a:r>
          </a:p>
          <a:p>
            <a:pPr>
              <a:spcBef>
                <a:spcPct val="50000"/>
              </a:spcBef>
            </a:pPr>
            <a:r>
              <a:rPr lang="en-US" sz="2800" dirty="0">
                <a:latin typeface="Times New Roman" pitchFamily="18" charset="0"/>
                <a:cs typeface="Times New Roman" pitchFamily="18" charset="0"/>
              </a:rPr>
              <a:t>In its most aggressive form, patients may die within 1 to 2 years after diagnosis.</a:t>
            </a:r>
          </a:p>
          <a:p>
            <a:pPr>
              <a:spcBef>
                <a:spcPct val="50000"/>
              </a:spcBef>
            </a:pPr>
            <a:r>
              <a:rPr lang="en-US" sz="2800" dirty="0">
                <a:latin typeface="Times New Roman" pitchFamily="18" charset="0"/>
                <a:cs typeface="Times New Roman" pitchFamily="18" charset="0"/>
              </a:rPr>
              <a:t>When the patients come to the doctor for the first time, they are often asymptomatic. </a:t>
            </a:r>
          </a:p>
          <a:p>
            <a:pPr>
              <a:spcBef>
                <a:spcPct val="50000"/>
              </a:spcBef>
            </a:pPr>
            <a:r>
              <a:rPr lang="en-US" sz="2800" dirty="0">
                <a:latin typeface="Times New Roman" pitchFamily="18" charset="0"/>
                <a:cs typeface="Times New Roman" pitchFamily="18" charset="0"/>
              </a:rPr>
              <a:t> As the disease advances, the following may appear: increasingly elevated lymphocyte counts; progressive lymphadenopathy and </a:t>
            </a:r>
            <a:r>
              <a:rPr lang="en-US" sz="2800" dirty="0" err="1">
                <a:latin typeface="Times New Roman" pitchFamily="18" charset="0"/>
                <a:cs typeface="Times New Roman" pitchFamily="18" charset="0"/>
              </a:rPr>
              <a:t>hepatosplenomegaly</a:t>
            </a:r>
            <a:r>
              <a:rPr lang="en-US" sz="2800" dirty="0">
                <a:latin typeface="Times New Roman" pitchFamily="18" charset="0"/>
                <a:cs typeface="Times New Roman" pitchFamily="18" charset="0"/>
              </a:rPr>
              <a:t>; and more severe anemia, </a:t>
            </a:r>
            <a:r>
              <a:rPr lang="en-US" sz="2800" dirty="0" err="1">
                <a:latin typeface="Times New Roman" pitchFamily="18" charset="0"/>
                <a:cs typeface="Times New Roman" pitchFamily="18" charset="0"/>
              </a:rPr>
              <a:t>granulocytopenia</a:t>
            </a:r>
            <a:r>
              <a:rPr lang="en-US" sz="2800" dirty="0">
                <a:latin typeface="Times New Roman" pitchFamily="18" charset="0"/>
                <a:cs typeface="Times New Roman" pitchFamily="18" charset="0"/>
              </a:rPr>
              <a:t>, or thrombocytopenia. </a:t>
            </a:r>
          </a:p>
        </p:txBody>
      </p:sp>
    </p:spTree>
    <p:extLst>
      <p:ext uri="{BB962C8B-B14F-4D97-AF65-F5344CB8AC3E}">
        <p14:creationId xmlns:p14="http://schemas.microsoft.com/office/powerpoint/2010/main" xmlns="" val="37561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001000" cy="5262979"/>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Late in the course of the disease, </a:t>
            </a:r>
            <a:r>
              <a:rPr lang="en-US" sz="2800" dirty="0" err="1">
                <a:latin typeface="Times New Roman" pitchFamily="18" charset="0"/>
                <a:cs typeface="Times New Roman" pitchFamily="18" charset="0"/>
              </a:rPr>
              <a:t>hypogammaglobulinemia</a:t>
            </a:r>
            <a:r>
              <a:rPr lang="en-US" sz="2800" dirty="0">
                <a:latin typeface="Times New Roman" pitchFamily="18" charset="0"/>
                <a:cs typeface="Times New Roman" pitchFamily="18" charset="0"/>
              </a:rPr>
              <a:t> and progressive splenomegaly are prevalent. Infections are common with disease progression and are the leading cause of death in patients with CLL.</a:t>
            </a:r>
          </a:p>
          <a:p>
            <a:pPr marL="457200" indent="-457200">
              <a:buFont typeface="Arial" pitchFamily="34" charset="0"/>
              <a:buChar char="•"/>
            </a:pP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Most CLL patients die of infection or illness unrelated to the leukemia.</a:t>
            </a:r>
          </a:p>
          <a:p>
            <a:pPr marL="457200" indent="-457200">
              <a:buFont typeface="Arial" pitchFamily="34" charset="0"/>
              <a:buChar char="•"/>
            </a:pP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Long-term consequences of CLL include the development of autoimmune phenomena and/or transformation.</a:t>
            </a:r>
          </a:p>
        </p:txBody>
      </p:sp>
    </p:spTree>
    <p:extLst>
      <p:ext uri="{BB962C8B-B14F-4D97-AF65-F5344CB8AC3E}">
        <p14:creationId xmlns:p14="http://schemas.microsoft.com/office/powerpoint/2010/main" xmlns="" val="385312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CLL – Initial symptoms</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algn="just"/>
            <a:r>
              <a:rPr lang="en-GB" dirty="0">
                <a:latin typeface="Times New Roman" pitchFamily="18" charset="0"/>
                <a:cs typeface="Times New Roman" pitchFamily="18" charset="0"/>
              </a:rPr>
              <a:t>Approximately 40% are asymptomatic at diagnosis – discovered by a CBC</a:t>
            </a:r>
          </a:p>
          <a:p>
            <a:pPr algn="just"/>
            <a:r>
              <a:rPr lang="en-GB" dirty="0">
                <a:latin typeface="Times New Roman" pitchFamily="18" charset="0"/>
                <a:cs typeface="Times New Roman" pitchFamily="18" charset="0"/>
              </a:rPr>
              <a:t>In symptomatic cases the most common complaint is fatigue</a:t>
            </a:r>
          </a:p>
          <a:p>
            <a:pPr algn="just"/>
            <a:r>
              <a:rPr lang="en-GB" dirty="0">
                <a:latin typeface="Times New Roman" pitchFamily="18" charset="0"/>
                <a:cs typeface="Times New Roman" pitchFamily="18" charset="0"/>
              </a:rPr>
              <a:t>B symptoms – fever, sweats, weight loss</a:t>
            </a:r>
          </a:p>
          <a:p>
            <a:pPr algn="just"/>
            <a:r>
              <a:rPr lang="en-GB" dirty="0">
                <a:latin typeface="Times New Roman" pitchFamily="18" charset="0"/>
                <a:cs typeface="Times New Roman" pitchFamily="18" charset="0"/>
              </a:rPr>
              <a:t>Less often the initial complaint is related to enlarged nodes or the development of an infection (bacterial)</a:t>
            </a:r>
            <a:endParaRPr lang="pl-PL"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33372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2954</Words>
  <Application>Microsoft Office PowerPoint</Application>
  <PresentationFormat>On-screen Show (4:3)</PresentationFormat>
  <Paragraphs>361</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CHRONIC LYMPHOCYTIC LEUKEMIA (CLL)</vt:lpstr>
      <vt:lpstr>Case 4</vt:lpstr>
      <vt:lpstr>Slide 3</vt:lpstr>
      <vt:lpstr> WHO classification</vt:lpstr>
      <vt:lpstr>Slide 5</vt:lpstr>
      <vt:lpstr>CLL - Definition</vt:lpstr>
      <vt:lpstr>Slide 7</vt:lpstr>
      <vt:lpstr>Slide 8</vt:lpstr>
      <vt:lpstr>CLL – Initial symptoms</vt:lpstr>
      <vt:lpstr>CLL - Clinical findings</vt:lpstr>
      <vt:lpstr>Slide 11</vt:lpstr>
      <vt:lpstr>Investigations</vt:lpstr>
      <vt:lpstr>CLL – Lab findings </vt:lpstr>
      <vt:lpstr>Slide 14</vt:lpstr>
      <vt:lpstr>CLL – Lab findings </vt:lpstr>
      <vt:lpstr>Slide 16</vt:lpstr>
      <vt:lpstr>B-CLL </vt:lpstr>
      <vt:lpstr>B-CLL</vt:lpstr>
      <vt:lpstr>CLL – staging system RAI/Binet</vt:lpstr>
      <vt:lpstr>Staging: Rai and Binet staging systems for CLL</vt:lpstr>
      <vt:lpstr>Slide 21</vt:lpstr>
      <vt:lpstr>Slide 22</vt:lpstr>
      <vt:lpstr>Slide 23</vt:lpstr>
      <vt:lpstr>Complications</vt:lpstr>
      <vt:lpstr>Indications to Initiate Treatment for CLL</vt:lpstr>
      <vt:lpstr>CLL – treatment</vt:lpstr>
      <vt:lpstr>CLL – treatment</vt:lpstr>
      <vt:lpstr>CLL – treatment</vt:lpstr>
      <vt:lpstr>Response criteria </vt:lpstr>
      <vt:lpstr>Slide 30</vt:lpstr>
      <vt:lpstr>Slide 31</vt:lpstr>
      <vt:lpstr>Slide 32</vt:lpstr>
      <vt:lpstr>What Is the Differential Diagnosis Based on Review of the Complete Blood Count Values? What Would Be the Next Step in the Diagnostic Evaluation? </vt:lpstr>
      <vt:lpstr>Slide 34</vt:lpstr>
      <vt:lpstr>What Diagnostic Study Would Be Most Helpful to Confirm Your Suspicions? What Result Would You Expect to See? </vt:lpstr>
      <vt:lpstr>Slide 36</vt:lpstr>
      <vt:lpstr>Slide 37</vt:lpstr>
      <vt:lpstr>Treatment</vt:lpstr>
      <vt:lpstr>Clinical case 2 </vt:lpstr>
      <vt:lpstr>Lab findings</vt:lpstr>
      <vt:lpstr>Blood smear </vt:lpstr>
      <vt:lpstr>Urine exam</vt:lpstr>
      <vt:lpstr>Slide 43</vt:lpstr>
      <vt:lpstr>Immunophenotyping</vt:lpstr>
      <vt:lpstr>Slide 45</vt:lpstr>
      <vt:lpstr>Slide 46</vt:lpstr>
      <vt:lpstr>Slide 47</vt:lpstr>
      <vt:lpstr>Ibrutinib is recommended for patients that already received a previous line of therapy or as first line of treatment for patients with 17p deletion or TP53 mutation.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LYMPHOCYTIC LEUKEMIA (CLL)</dc:title>
  <dc:creator>Alexandra Rotaru-Zavaleanu</dc:creator>
  <cp:lastModifiedBy>Ana</cp:lastModifiedBy>
  <cp:revision>3</cp:revision>
  <dcterms:created xsi:type="dcterms:W3CDTF">2020-11-03T22:15:21Z</dcterms:created>
  <dcterms:modified xsi:type="dcterms:W3CDTF">2020-11-09T08:45:04Z</dcterms:modified>
</cp:coreProperties>
</file>