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04" r:id="rId1"/>
  </p:sldMasterIdLst>
  <p:notesMasterIdLst>
    <p:notesMasterId r:id="rId28"/>
  </p:notesMasterIdLst>
  <p:sldIdLst>
    <p:sldId id="256" r:id="rId2"/>
    <p:sldId id="289" r:id="rId3"/>
    <p:sldId id="290" r:id="rId4"/>
    <p:sldId id="288" r:id="rId5"/>
    <p:sldId id="276" r:id="rId6"/>
    <p:sldId id="280" r:id="rId7"/>
    <p:sldId id="282" r:id="rId8"/>
    <p:sldId id="266" r:id="rId9"/>
    <p:sldId id="277" r:id="rId10"/>
    <p:sldId id="278" r:id="rId11"/>
    <p:sldId id="291" r:id="rId12"/>
    <p:sldId id="292" r:id="rId13"/>
    <p:sldId id="273" r:id="rId14"/>
    <p:sldId id="272" r:id="rId15"/>
    <p:sldId id="279" r:id="rId16"/>
    <p:sldId id="274" r:id="rId17"/>
    <p:sldId id="283" r:id="rId18"/>
    <p:sldId id="260" r:id="rId19"/>
    <p:sldId id="284" r:id="rId20"/>
    <p:sldId id="285" r:id="rId21"/>
    <p:sldId id="286" r:id="rId22"/>
    <p:sldId id="287" r:id="rId23"/>
    <p:sldId id="263" r:id="rId24"/>
    <p:sldId id="265" r:id="rId25"/>
    <p:sldId id="271" r:id="rId26"/>
    <p:sldId id="26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EA2C5"/>
    <a:srgbClr val="855E8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סגנון בהיר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סגנון ביניים 4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סגנון בהיר 3 - הדגשה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B2CD6-E802-46E6-8E93-C676E2AD588B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76A49-70D8-488F-9A64-9E961E1C1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EC39C0-6699-4996-B5C5-0DC34B6B3437}" type="slidenum">
              <a:rPr lang="ar-SA"/>
              <a:pPr/>
              <a:t>12</a:t>
            </a:fld>
            <a:endParaRPr lang="en-CA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37467FC-E754-4284-8C9D-CF497ABF27D0}" type="datetimeFigureOut">
              <a:rPr lang="en-GB" smtClean="0"/>
              <a:pPr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4C455CC-9140-4F1C-ABC0-9D88DEC6CF69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0575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67FC-E754-4284-8C9D-CF497ABF27D0}" type="datetimeFigureOut">
              <a:rPr lang="en-GB" smtClean="0"/>
              <a:pPr/>
              <a:t>11/11/2020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455CC-9140-4F1C-ABC0-9D88DEC6CF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7835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67FC-E754-4284-8C9D-CF497ABF27D0}" type="datetimeFigureOut">
              <a:rPr lang="en-GB" smtClean="0"/>
              <a:pPr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455CC-9140-4F1C-ABC0-9D88DEC6CF69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05897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67FC-E754-4284-8C9D-CF497ABF27D0}" type="datetimeFigureOut">
              <a:rPr lang="en-GB" smtClean="0"/>
              <a:pPr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455CC-9140-4F1C-ABC0-9D88DEC6CF6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96800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67FC-E754-4284-8C9D-CF497ABF27D0}" type="datetimeFigureOut">
              <a:rPr lang="en-GB" smtClean="0"/>
              <a:pPr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455CC-9140-4F1C-ABC0-9D88DEC6CF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29028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67FC-E754-4284-8C9D-CF497ABF27D0}" type="datetimeFigureOut">
              <a:rPr lang="en-GB" smtClean="0"/>
              <a:pPr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455CC-9140-4F1C-ABC0-9D88DEC6CF6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91230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67FC-E754-4284-8C9D-CF497ABF27D0}" type="datetimeFigureOut">
              <a:rPr lang="en-GB" smtClean="0"/>
              <a:pPr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455CC-9140-4F1C-ABC0-9D88DEC6CF69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099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67FC-E754-4284-8C9D-CF497ABF27D0}" type="datetimeFigureOut">
              <a:rPr lang="en-GB" smtClean="0"/>
              <a:pPr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455CC-9140-4F1C-ABC0-9D88DEC6CF69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26163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67FC-E754-4284-8C9D-CF497ABF27D0}" type="datetimeFigureOut">
              <a:rPr lang="en-GB" smtClean="0"/>
              <a:pPr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455CC-9140-4F1C-ABC0-9D88DEC6CF69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38025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67FC-E754-4284-8C9D-CF497ABF27D0}" type="datetimeFigureOut">
              <a:rPr lang="en-GB" smtClean="0"/>
              <a:pPr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455CC-9140-4F1C-ABC0-9D88DEC6CF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60273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67FC-E754-4284-8C9D-CF497ABF27D0}" type="datetimeFigureOut">
              <a:rPr lang="en-GB" smtClean="0"/>
              <a:pPr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455CC-9140-4F1C-ABC0-9D88DEC6CF69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2341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67FC-E754-4284-8C9D-CF497ABF27D0}" type="datetimeFigureOut">
              <a:rPr lang="en-GB" smtClean="0"/>
              <a:pPr/>
              <a:t>11/11/2020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455CC-9140-4F1C-ABC0-9D88DEC6CF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1942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67FC-E754-4284-8C9D-CF497ABF27D0}" type="datetimeFigureOut">
              <a:rPr lang="en-GB" smtClean="0"/>
              <a:pPr/>
              <a:t>11/11/2020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455CC-9140-4F1C-ABC0-9D88DEC6CF69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16740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67FC-E754-4284-8C9D-CF497ABF27D0}" type="datetimeFigureOut">
              <a:rPr lang="en-GB" smtClean="0"/>
              <a:pPr/>
              <a:t>11/11/2020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455CC-9140-4F1C-ABC0-9D88DEC6CF69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9253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67FC-E754-4284-8C9D-CF497ABF27D0}" type="datetimeFigureOut">
              <a:rPr lang="en-GB" smtClean="0"/>
              <a:pPr/>
              <a:t>11/11/2020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455CC-9140-4F1C-ABC0-9D88DEC6CF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36289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67FC-E754-4284-8C9D-CF497ABF27D0}" type="datetimeFigureOut">
              <a:rPr lang="en-GB" smtClean="0"/>
              <a:pPr/>
              <a:t>11/11/2020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455CC-9140-4F1C-ABC0-9D88DEC6CF69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5594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67FC-E754-4284-8C9D-CF497ABF27D0}" type="datetimeFigureOut">
              <a:rPr lang="en-GB" smtClean="0"/>
              <a:pPr/>
              <a:t>11/11/2020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455CC-9140-4F1C-ABC0-9D88DEC6CF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03512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7467FC-E754-4284-8C9D-CF497ABF27D0}" type="datetimeFigureOut">
              <a:rPr lang="en-GB" smtClean="0"/>
              <a:pPr/>
              <a:t>11/11/2020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4C455CC-9140-4F1C-ABC0-9D88DEC6CF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4366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10" Type="http://schemas.openxmlformats.org/officeDocument/2006/relationships/image" Target="../media/image8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634" b="-1634"/>
          <a:stretch/>
        </p:blipFill>
        <p:spPr>
          <a:xfrm>
            <a:off x="5791376" y="1737538"/>
            <a:ext cx="956587" cy="1335906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210238" y="180150"/>
            <a:ext cx="11746522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1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bg1">
                      <a:lumMod val="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HODGKIN’S DISEAE- CLINICAL, HISTOPATHOLOGICAL AND IMMUNOHISTOCHEMICAL CHARACTERISTICS</a:t>
            </a:r>
            <a:endParaRPr lang="he-IL" sz="3200" b="1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bg1">
                    <a:lumMod val="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8664" y="2697878"/>
            <a:ext cx="37248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b="1" dirty="0">
              <a:latin typeface="Agency FB" panose="020B0503020202020204" pitchFamily="34" charset="0"/>
            </a:endParaRPr>
          </a:p>
          <a:p>
            <a:pPr algn="l"/>
            <a:endParaRPr lang="en-GB" sz="2800" b="1" dirty="0">
              <a:latin typeface="Agency FB" panose="020B0503020202020204" pitchFamily="34" charset="0"/>
            </a:endParaRPr>
          </a:p>
          <a:p>
            <a:r>
              <a:rPr lang="en-GB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Dr.</a:t>
            </a:r>
            <a:r>
              <a:rPr lang="ro-RO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PĂTRAȘCU ANA-MARIA</a:t>
            </a:r>
            <a:endParaRPr lang="en-GB" sz="2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447" y="5686480"/>
            <a:ext cx="944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 dirty="0">
                <a:latin typeface="Agency FB" panose="020B0503020202020204" pitchFamily="34" charset="0"/>
              </a:rPr>
              <a:t>University of Medicine and Pharmacy Craiova , Faculty of Medicine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5006" y="6271255"/>
            <a:ext cx="809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2020</a:t>
            </a:r>
            <a:endParaRPr lang="en-GB" sz="2000" b="1" dirty="0"/>
          </a:p>
        </p:txBody>
      </p:sp>
    </p:spTree>
    <p:extLst>
      <p:ext uri="{BB962C8B-B14F-4D97-AF65-F5344CB8AC3E}">
        <p14:creationId xmlns="" xmlns:p14="http://schemas.microsoft.com/office/powerpoint/2010/main" val="371666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7451192"/>
              </p:ext>
            </p:extLst>
          </p:nvPr>
        </p:nvGraphicFramePr>
        <p:xfrm>
          <a:off x="470263" y="457200"/>
          <a:ext cx="11325498" cy="593053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775166">
                  <a:extLst>
                    <a:ext uri="{9D8B030D-6E8A-4147-A177-3AD203B41FA5}">
                      <a16:colId xmlns="" xmlns:a16="http://schemas.microsoft.com/office/drawing/2014/main" val="2336974944"/>
                    </a:ext>
                  </a:extLst>
                </a:gridCol>
                <a:gridCol w="3775166">
                  <a:extLst>
                    <a:ext uri="{9D8B030D-6E8A-4147-A177-3AD203B41FA5}">
                      <a16:colId xmlns="" xmlns:a16="http://schemas.microsoft.com/office/drawing/2014/main" val="3794033334"/>
                    </a:ext>
                  </a:extLst>
                </a:gridCol>
                <a:gridCol w="3775166">
                  <a:extLst>
                    <a:ext uri="{9D8B030D-6E8A-4147-A177-3AD203B41FA5}">
                      <a16:colId xmlns="" xmlns:a16="http://schemas.microsoft.com/office/drawing/2014/main" val="980511270"/>
                    </a:ext>
                  </a:extLst>
                </a:gridCol>
              </a:tblGrid>
              <a:tr h="557181">
                <a:tc>
                  <a:txBody>
                    <a:bodyPr/>
                    <a:lstStyle/>
                    <a:p>
                      <a:pPr algn="l" rtl="0"/>
                      <a:endParaRPr lang="en-GB" sz="2400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2800" dirty="0">
                          <a:latin typeface="Bahnschrift Condensed" panose="020B0502040204020203" pitchFamily="34" charset="0"/>
                        </a:rPr>
                        <a:t>CHL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2800" dirty="0">
                          <a:latin typeface="Bahnschrift Condensed" panose="020B0502040204020203" pitchFamily="34" charset="0"/>
                        </a:rPr>
                        <a:t>NLPHL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42079389"/>
                  </a:ext>
                </a:extLst>
              </a:tr>
              <a:tr h="557181">
                <a:tc>
                  <a:txBody>
                    <a:bodyPr/>
                    <a:lstStyle/>
                    <a:p>
                      <a:pPr algn="l" rtl="0"/>
                      <a:r>
                        <a:rPr lang="en-GB" sz="2400" dirty="0">
                          <a:latin typeface="Bahnschrift Condensed" panose="020B0502040204020203" pitchFamily="34" charset="0"/>
                        </a:rPr>
                        <a:t>Incidence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2400" dirty="0">
                          <a:latin typeface="Bahnschrift Condensed" panose="020B0502040204020203" pitchFamily="34" charset="0"/>
                        </a:rPr>
                        <a:t>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latin typeface="Bahnschrift Condensed" panose="020B0502040204020203" pitchFamily="34" charset="0"/>
                        </a:rPr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49443212"/>
                  </a:ext>
                </a:extLst>
              </a:tr>
              <a:tr h="557181"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latin typeface="Bahnschrift Condensed" panose="020B0502040204020203" pitchFamily="34" charset="0"/>
                        </a:rPr>
                        <a:t>Malignant 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latin typeface="Bahnschrift Condensed" panose="020B0502040204020203" pitchFamily="34" charset="0"/>
                        </a:rPr>
                        <a:t>RS cells and variants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latin typeface="Bahnschrift Condensed" panose="020B0502040204020203" pitchFamily="34" charset="0"/>
                        </a:rPr>
                        <a:t>LP cells (popcorn cells)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44469591"/>
                  </a:ext>
                </a:extLst>
              </a:tr>
              <a:tr h="961709"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latin typeface="Bahnschrift Condensed" panose="020B0502040204020203" pitchFamily="34" charset="0"/>
                        </a:rPr>
                        <a:t>Morphology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latin typeface="Bahnschrift Condensed" panose="020B0502040204020203" pitchFamily="34" charset="0"/>
                        </a:rPr>
                        <a:t>Diffuse, Interfollicular, nodular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latin typeface="Bahnschrift Condensed" panose="020B0502040204020203" pitchFamily="34" charset="0"/>
                        </a:rPr>
                        <a:t>Nodular or Nodular and Diffuse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54537367"/>
                  </a:ext>
                </a:extLst>
              </a:tr>
              <a:tr h="961709"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latin typeface="Bahnschrift Condensed" panose="020B0502040204020203" pitchFamily="34" charset="0"/>
                        </a:rPr>
                        <a:t>Reactive background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latin typeface="Bahnschrift Condensed" panose="020B0502040204020203" pitchFamily="34" charset="0"/>
                        </a:rPr>
                        <a:t>Lymphocytes,</a:t>
                      </a:r>
                      <a:r>
                        <a:rPr lang="en-GB" sz="2400" baseline="0" dirty="0">
                          <a:latin typeface="Bahnschrift Condensed" panose="020B0502040204020203" pitchFamily="34" charset="0"/>
                        </a:rPr>
                        <a:t> Histiocytes, Eosinophils, Plasma cells</a:t>
                      </a:r>
                      <a:endParaRPr lang="en-GB" sz="2400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latin typeface="Bahnschrift Condensed" panose="020B0502040204020203" pitchFamily="34" charset="0"/>
                        </a:rPr>
                        <a:t>Mostly B-cells, T-cell rosettes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8201477"/>
                  </a:ext>
                </a:extLst>
              </a:tr>
              <a:tr h="961709"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latin typeface="Bahnschrift Condensed" panose="020B0502040204020203" pitchFamily="34" charset="0"/>
                        </a:rPr>
                        <a:t>Immunophenotype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latin typeface="Bahnschrift Condensed" panose="020B0502040204020203" pitchFamily="34" charset="0"/>
                        </a:rPr>
                        <a:t>CD15+, CD30+, CD45-, CD20-/+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latin typeface="Bahnschrift Condensed" panose="020B0502040204020203" pitchFamily="34" charset="0"/>
                        </a:rPr>
                        <a:t>CD20+, CD45+, BCL6+, CD15-,</a:t>
                      </a:r>
                      <a:r>
                        <a:rPr lang="en-GB" sz="2400" baseline="0" dirty="0">
                          <a:latin typeface="Bahnschrift Condensed" panose="020B0502040204020203" pitchFamily="34" charset="0"/>
                        </a:rPr>
                        <a:t> CD30-</a:t>
                      </a:r>
                      <a:endParaRPr lang="en-GB" sz="2400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91980210"/>
                  </a:ext>
                </a:extLst>
              </a:tr>
              <a:tr h="1373869"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latin typeface="Bahnschrift Condensed" panose="020B0502040204020203" pitchFamily="34" charset="0"/>
                        </a:rPr>
                        <a:t>EBER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latin typeface="Bahnschrift Condensed" panose="020B0502040204020203" pitchFamily="34" charset="0"/>
                        </a:rPr>
                        <a:t>Varies depending on subtype, positive in about 50%</a:t>
                      </a:r>
                      <a:r>
                        <a:rPr lang="en-GB" sz="2400" baseline="0" dirty="0">
                          <a:latin typeface="Bahnschrift Condensed" panose="020B0502040204020203" pitchFamily="34" charset="0"/>
                        </a:rPr>
                        <a:t> of cases</a:t>
                      </a:r>
                      <a:endParaRPr lang="en-GB" sz="2400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latin typeface="Bahnschrift Condensed" panose="020B0502040204020203" pitchFamily="34" charset="0"/>
                        </a:rPr>
                        <a:t>Absent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08163586"/>
                  </a:ext>
                </a:extLst>
              </a:tr>
            </a:tbl>
          </a:graphicData>
        </a:graphic>
      </p:graphicFrame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511" y="76395"/>
            <a:ext cx="380805" cy="380805"/>
          </a:xfrm>
          <a:prstGeom prst="ellipse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684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RS cell and variants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033" y="2057400"/>
            <a:ext cx="3759200" cy="2819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8487834" y="4947663"/>
            <a:ext cx="23415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GB" sz="3200" b="1">
                <a:solidFill>
                  <a:srgbClr val="000000"/>
                </a:solidFill>
              </a:rPr>
              <a:t>popcorn cell</a:t>
            </a:r>
          </a:p>
        </p:txBody>
      </p:sp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633" y="2057400"/>
            <a:ext cx="3759200" cy="2819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33" y="2057400"/>
            <a:ext cx="3759200" cy="2819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4627034" y="4947663"/>
            <a:ext cx="21739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GB" sz="3200" b="1">
                <a:solidFill>
                  <a:srgbClr val="000000"/>
                </a:solidFill>
              </a:rPr>
              <a:t>lacunar cell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258234" y="4947663"/>
            <a:ext cx="26340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GB" sz="3200" b="1">
                <a:solidFill>
                  <a:srgbClr val="000000"/>
                </a:solidFill>
              </a:rPr>
              <a:t>classic RS cell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1175235" y="5635566"/>
            <a:ext cx="19527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GB" sz="2000">
                <a:solidFill>
                  <a:srgbClr val="000000"/>
                </a:solidFill>
              </a:rPr>
              <a:t>(mixed cellularity)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4673601" y="5635566"/>
            <a:ext cx="19928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GB" sz="2000">
                <a:solidFill>
                  <a:srgbClr val="000000"/>
                </a:solidFill>
              </a:rPr>
              <a:t>(nodular sclerosis)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8940800" y="5562601"/>
            <a:ext cx="264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GB" sz="2000">
                <a:solidFill>
                  <a:srgbClr val="000000"/>
                </a:solidFill>
              </a:rPr>
              <a:t>(lymphocyte predominance)</a:t>
            </a:r>
          </a:p>
        </p:txBody>
      </p:sp>
    </p:spTree>
    <p:extLst>
      <p:ext uri="{BB962C8B-B14F-4D97-AF65-F5344CB8AC3E}">
        <p14:creationId xmlns="" xmlns:p14="http://schemas.microsoft.com/office/powerpoint/2010/main" val="362050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264" y="2603598"/>
            <a:ext cx="2477642" cy="1604131"/>
          </a:xfrm>
          <a:prstGeom prst="rect">
            <a:avLst/>
          </a:prstGeom>
        </p:spPr>
      </p:pic>
      <p:cxnSp>
        <p:nvCxnSpPr>
          <p:cNvPr id="8" name="מחבר חץ ישר 7"/>
          <p:cNvCxnSpPr/>
          <p:nvPr/>
        </p:nvCxnSpPr>
        <p:spPr>
          <a:xfrm flipH="1">
            <a:off x="2626421" y="3150716"/>
            <a:ext cx="578667" cy="280576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03755" y="467233"/>
            <a:ext cx="4100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b="1" dirty="0">
                <a:latin typeface="Bahnschrift SemiBold" panose="020B0502040204020203" pitchFamily="34" charset="0"/>
              </a:rPr>
              <a:t>    Reed –Sternberg (RS) cells in CHL</a:t>
            </a: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085" y="2459717"/>
            <a:ext cx="1185808" cy="1468806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881" t="18135" b="57363"/>
          <a:stretch/>
        </p:blipFill>
        <p:spPr>
          <a:xfrm>
            <a:off x="5374425" y="1333496"/>
            <a:ext cx="1209044" cy="100584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791" y="1807994"/>
            <a:ext cx="2669742" cy="21552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151461" y="548957"/>
            <a:ext cx="336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o-RO" b="1" dirty="0">
                <a:latin typeface="Bahnschrift SemiBold" panose="020B0502040204020203" pitchFamily="34" charset="0"/>
              </a:rPr>
              <a:t>,,</a:t>
            </a:r>
            <a:r>
              <a:rPr lang="en-GB" b="1" dirty="0">
                <a:latin typeface="Bahnschrift SemiBold" panose="020B0502040204020203" pitchFamily="34" charset="0"/>
              </a:rPr>
              <a:t>Popcorn Cells” in NLPHL</a:t>
            </a:r>
          </a:p>
        </p:txBody>
      </p:sp>
      <p:cxnSp>
        <p:nvCxnSpPr>
          <p:cNvPr id="12" name="מחבר חץ ישר 11"/>
          <p:cNvCxnSpPr/>
          <p:nvPr/>
        </p:nvCxnSpPr>
        <p:spPr>
          <a:xfrm flipH="1">
            <a:off x="9987995" y="2566157"/>
            <a:ext cx="679268" cy="261257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019325" y="979553"/>
            <a:ext cx="3762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2000" dirty="0" smtClean="0"/>
              <a:t>Large, multilobed nucleus, surrounded by small lymphocytes. 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93737" y="1005840"/>
            <a:ext cx="48625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2000" dirty="0" smtClean="0"/>
              <a:t>RS cell is the hallmark of HL, it is a large cell (15-45um) with multiple or multilobulated nuclei. </a:t>
            </a:r>
          </a:p>
          <a:p>
            <a:pPr algn="l" rtl="0"/>
            <a:r>
              <a:rPr lang="en-GB" sz="2000" dirty="0" smtClean="0"/>
              <a:t>The characteristic bilobed nucleus with large nucleoli gives the classical owl eye appearance.</a:t>
            </a:r>
            <a:endParaRPr lang="en-GB" sz="2000" dirty="0"/>
          </a:p>
        </p:txBody>
      </p:sp>
      <p:pic>
        <p:nvPicPr>
          <p:cNvPr id="16" name="תמונה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41" y="4913424"/>
            <a:ext cx="2230045" cy="1480856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62" y="4984222"/>
            <a:ext cx="2137804" cy="1443712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727" y="4928150"/>
            <a:ext cx="2187061" cy="1477612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44" b="8189"/>
          <a:stretch/>
        </p:blipFill>
        <p:spPr>
          <a:xfrm>
            <a:off x="6925795" y="4926960"/>
            <a:ext cx="2187061" cy="1453785"/>
          </a:xfrm>
          <a:prstGeom prst="rect">
            <a:avLst/>
          </a:prstGeom>
        </p:spPr>
      </p:pic>
      <p:cxnSp>
        <p:nvCxnSpPr>
          <p:cNvPr id="6" name="מחבר חץ ישר 5"/>
          <p:cNvCxnSpPr/>
          <p:nvPr/>
        </p:nvCxnSpPr>
        <p:spPr>
          <a:xfrm flipH="1">
            <a:off x="1998957" y="4233927"/>
            <a:ext cx="1028354" cy="694223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/>
          <p:cNvCxnSpPr/>
          <p:nvPr/>
        </p:nvCxnSpPr>
        <p:spPr>
          <a:xfrm>
            <a:off x="3047268" y="4242401"/>
            <a:ext cx="737058" cy="590856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/>
          <p:cNvCxnSpPr/>
          <p:nvPr/>
        </p:nvCxnSpPr>
        <p:spPr>
          <a:xfrm>
            <a:off x="3027311" y="4228647"/>
            <a:ext cx="4366266" cy="625655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>
            <a:off x="3027311" y="4228647"/>
            <a:ext cx="6949310" cy="656085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לבן 26"/>
          <p:cNvSpPr/>
          <p:nvPr/>
        </p:nvSpPr>
        <p:spPr>
          <a:xfrm>
            <a:off x="493737" y="6405762"/>
            <a:ext cx="2023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solidFill>
                  <a:schemeClr val="bg2">
                    <a:lumMod val="10000"/>
                  </a:schemeClr>
                </a:solidFill>
                <a:latin typeface="Bahnschrift SemiBold" panose="020B0502040204020203" pitchFamily="34" charset="0"/>
              </a:rPr>
              <a:t>Nodular Sclerosis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8" name="מלבן 27"/>
          <p:cNvSpPr/>
          <p:nvPr/>
        </p:nvSpPr>
        <p:spPr>
          <a:xfrm>
            <a:off x="3784326" y="6427934"/>
            <a:ext cx="1891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solidFill>
                  <a:schemeClr val="bg2">
                    <a:lumMod val="10000"/>
                  </a:schemeClr>
                </a:solidFill>
                <a:latin typeface="Bahnschrift SemiBold" panose="020B0502040204020203" pitchFamily="34" charset="0"/>
              </a:rPr>
              <a:t>Mixed Cellularity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9" name="מלבן 28"/>
          <p:cNvSpPr/>
          <p:nvPr/>
        </p:nvSpPr>
        <p:spPr>
          <a:xfrm>
            <a:off x="7057363" y="6414645"/>
            <a:ext cx="1923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solidFill>
                  <a:schemeClr val="bg2">
                    <a:lumMod val="10000"/>
                  </a:schemeClr>
                </a:solidFill>
                <a:latin typeface="Bahnschrift SemiBold" panose="020B0502040204020203" pitchFamily="34" charset="0"/>
              </a:rPr>
              <a:t>Lymphocyte Rich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0" name="מלבן 29"/>
          <p:cNvSpPr/>
          <p:nvPr/>
        </p:nvSpPr>
        <p:spPr>
          <a:xfrm>
            <a:off x="9552241" y="6427934"/>
            <a:ext cx="2449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solidFill>
                  <a:schemeClr val="bg2">
                    <a:lumMod val="10000"/>
                  </a:schemeClr>
                </a:solidFill>
                <a:latin typeface="Bahnschrift SemiBold" panose="020B0502040204020203" pitchFamily="34" charset="0"/>
              </a:rPr>
              <a:t>Lymphocyte Depletion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5" name="תמונה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7502" y="76395"/>
            <a:ext cx="380805" cy="380805"/>
          </a:xfrm>
          <a:prstGeom prst="ellipse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004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1343" y="5618906"/>
            <a:ext cx="4733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GB" sz="2400" b="1" u="sng" dirty="0">
                <a:latin typeface="Bahnschrift SemiBold" panose="020B0502040204020203" pitchFamily="34" charset="0"/>
              </a:rPr>
              <a:t>Ann Arbor classification system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248" t="20653" r="17470" b="5193"/>
          <a:stretch/>
        </p:blipFill>
        <p:spPr>
          <a:xfrm>
            <a:off x="1011080" y="1480077"/>
            <a:ext cx="6656817" cy="401023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758" y="710248"/>
            <a:ext cx="2305197" cy="40185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32859" y="4751521"/>
            <a:ext cx="3853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2000" dirty="0">
                <a:latin typeface="Bahnschrift SemiBold" panose="020B0502040204020203" pitchFamily="34" charset="0"/>
              </a:rPr>
              <a:t>(Lymph node groups and organs)</a:t>
            </a:r>
          </a:p>
        </p:txBody>
      </p:sp>
      <p:sp>
        <p:nvSpPr>
          <p:cNvPr id="8" name="מלבן 7"/>
          <p:cNvSpPr/>
          <p:nvPr/>
        </p:nvSpPr>
        <p:spPr>
          <a:xfrm>
            <a:off x="1011080" y="402966"/>
            <a:ext cx="3063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Algerian" panose="04020705040A02060702" pitchFamily="82" charset="0"/>
              </a:rPr>
              <a:t>staging</a:t>
            </a: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7502" y="76395"/>
            <a:ext cx="380805" cy="380805"/>
          </a:xfrm>
          <a:prstGeom prst="ellipse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8440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878544" y="1216913"/>
            <a:ext cx="379587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0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treatment</a:t>
            </a:r>
            <a:endParaRPr lang="he-IL" sz="4800" b="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7955280" y="2558102"/>
            <a:ext cx="3161211" cy="34009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rtl="0">
              <a:lnSpc>
                <a:spcPct val="150000"/>
              </a:lnSpc>
              <a:spcAft>
                <a:spcPts val="600"/>
              </a:spcAft>
            </a:pPr>
            <a:r>
              <a:rPr lang="en-GB" sz="2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Advanced stage :</a:t>
            </a:r>
          </a:p>
          <a:p>
            <a:pPr rtl="0">
              <a:lnSpc>
                <a:spcPct val="150000"/>
              </a:lnSpc>
              <a:spcAft>
                <a:spcPts val="600"/>
              </a:spcAft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advanced cases, a multi-agent chemotherapy regimen is used alone. The standard of care for advanced stages consists of 6-cycles of ABVD.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13702" y="2558102"/>
            <a:ext cx="2711659" cy="317009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en-GB" sz="20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Early </a:t>
            </a:r>
            <a:r>
              <a:rPr lang="en-GB" sz="2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Stage Favourable </a:t>
            </a:r>
            <a:r>
              <a:rPr lang="en-GB" sz="20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CHL:</a:t>
            </a:r>
          </a:p>
          <a:p>
            <a:pPr rtl="0"/>
            <a:r>
              <a:rPr lang="en-GB" sz="20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rtl="0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The standard of care for limited HL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is      </a:t>
            </a:r>
          </a:p>
          <a:p>
            <a:pPr rtl="0"/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2-cycles of ABVD, followed by involved-field radiotherapy (IFRT) with 20GY. </a:t>
            </a:r>
          </a:p>
          <a:p>
            <a:pPr algn="ctr" rtl="0"/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4491" y="2572922"/>
            <a:ext cx="2711659" cy="34778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0"/>
            <a:r>
              <a:rPr lang="en-GB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Early Stage Unfavourable CHL: </a:t>
            </a:r>
            <a:endParaRPr lang="en-GB" sz="2000" b="1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/>
            <a:endParaRPr lang="en-GB" sz="2000" b="1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/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standard of care for an intermediate stage consists of  4-cycles of ABVD, followed by involved-field radiotherapy (IFRT) with dose 30GY.</a:t>
            </a:r>
          </a:p>
          <a:p>
            <a:endParaRPr lang="en-GB" sz="2000" dirty="0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7502" y="76395"/>
            <a:ext cx="380805" cy="380805"/>
          </a:xfrm>
          <a:prstGeom prst="ellipse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372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828376" y="381096"/>
            <a:ext cx="379587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0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treatment</a:t>
            </a:r>
            <a:endParaRPr lang="he-IL" sz="4800" b="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8376" y="5506517"/>
            <a:ext cx="10816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79" t="25501" r="3743" b="9724"/>
          <a:stretch/>
        </p:blipFill>
        <p:spPr>
          <a:xfrm>
            <a:off x="714298" y="1414865"/>
            <a:ext cx="8534205" cy="3797214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902" t="1795" r="2957" b="18241"/>
          <a:stretch/>
        </p:blipFill>
        <p:spPr>
          <a:xfrm>
            <a:off x="9444351" y="1414865"/>
            <a:ext cx="1619889" cy="160638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46" t="1795" r="49327" b="18241"/>
          <a:stretch/>
        </p:blipFill>
        <p:spPr>
          <a:xfrm>
            <a:off x="9505600" y="3302620"/>
            <a:ext cx="1558640" cy="1652059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7502" y="76395"/>
            <a:ext cx="380805" cy="380805"/>
          </a:xfrm>
          <a:prstGeom prst="ellipse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631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1186155" y="1375853"/>
            <a:ext cx="1763486" cy="9405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מלבן מעוגל 4"/>
          <p:cNvSpPr/>
          <p:nvPr/>
        </p:nvSpPr>
        <p:spPr>
          <a:xfrm>
            <a:off x="657810" y="2734719"/>
            <a:ext cx="2668089" cy="18418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מלבן מעוגל 5"/>
          <p:cNvSpPr/>
          <p:nvPr/>
        </p:nvSpPr>
        <p:spPr>
          <a:xfrm>
            <a:off x="660375" y="4964546"/>
            <a:ext cx="2815047" cy="99245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מלבן מעוגל 6"/>
          <p:cNvSpPr/>
          <p:nvPr/>
        </p:nvSpPr>
        <p:spPr>
          <a:xfrm>
            <a:off x="4238565" y="2836470"/>
            <a:ext cx="3004459" cy="12375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374113" y="1452511"/>
            <a:ext cx="156101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GB" dirty="0" smtClean="0"/>
              <a:t>Age : 64 yo</a:t>
            </a:r>
          </a:p>
          <a:p>
            <a:pPr algn="l" rtl="0"/>
            <a:r>
              <a:rPr lang="en-GB" dirty="0" smtClean="0"/>
              <a:t>Gender: Male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908372" y="2836470"/>
            <a:ext cx="2175070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GB" dirty="0" smtClean="0"/>
              <a:t>Chief complaint: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GB" dirty="0" smtClean="0"/>
              <a:t>right inguinal lymphadenopathy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GB" dirty="0" smtClean="0"/>
              <a:t>Weight loss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GB" dirty="0" smtClean="0"/>
              <a:t>Night sweats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GB" dirty="0" smtClean="0"/>
              <a:t>pruritus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7383" y="5172651"/>
            <a:ext cx="252766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GB" dirty="0" smtClean="0"/>
              <a:t>No significant medical or family history.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617389" y="2893289"/>
            <a:ext cx="262563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GB" dirty="0" smtClean="0"/>
              <a:t>Physical examination: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GB" dirty="0" smtClean="0"/>
              <a:t>Pale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GB" dirty="0" smtClean="0"/>
              <a:t>hepatosplenomegaly</a:t>
            </a:r>
            <a:endParaRPr lang="en-GB" dirty="0"/>
          </a:p>
        </p:txBody>
      </p:sp>
      <p:sp>
        <p:nvSpPr>
          <p:cNvPr id="12" name="מלבן מעוגל 11"/>
          <p:cNvSpPr/>
          <p:nvPr/>
        </p:nvSpPr>
        <p:spPr>
          <a:xfrm>
            <a:off x="8135848" y="2503558"/>
            <a:ext cx="3004459" cy="190763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מלבן מעוגל 12"/>
          <p:cNvSpPr/>
          <p:nvPr/>
        </p:nvSpPr>
        <p:spPr>
          <a:xfrm>
            <a:off x="4026718" y="4564065"/>
            <a:ext cx="3576759" cy="9233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471260" y="2616290"/>
            <a:ext cx="2627320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GB" dirty="0" smtClean="0"/>
              <a:t>Labs: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GB" dirty="0" smtClean="0"/>
              <a:t>Moderate anemia- Hgb 10mg/dl, Hct 34.7%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GB" dirty="0" smtClean="0"/>
              <a:t>Elevated ESR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GB" dirty="0" smtClean="0"/>
              <a:t>leucocytosis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130013" y="4572486"/>
            <a:ext cx="3370171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GB" dirty="0" smtClean="0"/>
              <a:t>Ct scan: </a:t>
            </a:r>
          </a:p>
          <a:p>
            <a:pPr algn="l" rtl="0"/>
            <a:r>
              <a:rPr lang="en-GB" dirty="0" smtClean="0"/>
              <a:t>Multiple lymphadenopathies below diaphragm.</a:t>
            </a:r>
            <a:endParaRPr lang="en-GB" dirty="0"/>
          </a:p>
        </p:txBody>
      </p:sp>
      <p:sp>
        <p:nvSpPr>
          <p:cNvPr id="18" name="מלבן מעוגל 17"/>
          <p:cNvSpPr/>
          <p:nvPr/>
        </p:nvSpPr>
        <p:spPr>
          <a:xfrm>
            <a:off x="8082731" y="4714901"/>
            <a:ext cx="3105700" cy="13429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8471259" y="4761316"/>
            <a:ext cx="262732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GB" dirty="0" smtClean="0"/>
              <a:t>Lymph node biopsy: </a:t>
            </a:r>
          </a:p>
          <a:p>
            <a:pPr algn="l" rtl="0"/>
            <a:r>
              <a:rPr lang="en-GB" dirty="0" smtClean="0"/>
              <a:t>RS cells in a polymorphic inflammatory infiltrate.</a:t>
            </a:r>
          </a:p>
          <a:p>
            <a:pPr algn="l" rtl="0"/>
            <a:r>
              <a:rPr lang="en-GB" dirty="0" smtClean="0"/>
              <a:t>IHC: CD30+ </a:t>
            </a:r>
            <a:endParaRPr lang="en-GB" dirty="0"/>
          </a:p>
        </p:txBody>
      </p:sp>
      <p:sp>
        <p:nvSpPr>
          <p:cNvPr id="23" name="מלבן 22"/>
          <p:cNvSpPr/>
          <p:nvPr/>
        </p:nvSpPr>
        <p:spPr>
          <a:xfrm>
            <a:off x="907764" y="422558"/>
            <a:ext cx="28055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CASE (1)</a:t>
            </a:r>
            <a:endParaRPr lang="he-IL" sz="48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22" name="תמונה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7502" y="76395"/>
            <a:ext cx="380805" cy="380805"/>
          </a:xfrm>
          <a:prstGeom prst="ellipse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808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183657" y="644122"/>
            <a:ext cx="28055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CASE (1)</a:t>
            </a:r>
            <a:endParaRPr lang="he-IL" sz="48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081" y="76394"/>
            <a:ext cx="359227" cy="359227"/>
          </a:xfrm>
          <a:prstGeom prst="ellipse">
            <a:avLst/>
          </a:prstGeom>
        </p:spPr>
      </p:pic>
      <p:sp>
        <p:nvSpPr>
          <p:cNvPr id="7" name="מלבן מעוגל 6"/>
          <p:cNvSpPr/>
          <p:nvPr/>
        </p:nvSpPr>
        <p:spPr>
          <a:xfrm>
            <a:off x="694942" y="3644658"/>
            <a:ext cx="4245429" cy="97959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795297" y="3791306"/>
            <a:ext cx="4049487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GB" sz="2000" u="sng" dirty="0" smtClean="0"/>
              <a:t>Treatment:</a:t>
            </a:r>
            <a:r>
              <a:rPr lang="en-GB" sz="2000" dirty="0" smtClean="0"/>
              <a:t> </a:t>
            </a:r>
          </a:p>
          <a:p>
            <a:pPr algn="l" rtl="0"/>
            <a:r>
              <a:rPr lang="en-GB" sz="2000" dirty="0" smtClean="0"/>
              <a:t>Four cycles of ABVD chemotherapy </a:t>
            </a:r>
            <a:endParaRPr lang="en-GB" sz="2000" dirty="0"/>
          </a:p>
        </p:txBody>
      </p:sp>
      <p:sp>
        <p:nvSpPr>
          <p:cNvPr id="8" name="מלבן מעוגל 7"/>
          <p:cNvSpPr/>
          <p:nvPr/>
        </p:nvSpPr>
        <p:spPr>
          <a:xfrm>
            <a:off x="1750423" y="5248286"/>
            <a:ext cx="7406641" cy="10881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881052" y="5205076"/>
            <a:ext cx="72760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2000" u="sng" dirty="0" smtClean="0"/>
              <a:t>Response: </a:t>
            </a:r>
          </a:p>
          <a:p>
            <a:pPr algn="l" rtl="0"/>
            <a:r>
              <a:rPr lang="en-GB" sz="2000" dirty="0" smtClean="0"/>
              <a:t>PET-CT scan was performed to assess the response- Deauville score 2. </a:t>
            </a:r>
          </a:p>
          <a:p>
            <a:pPr algn="l" rtl="0"/>
            <a:r>
              <a:rPr lang="en-GB" sz="2000" dirty="0" smtClean="0"/>
              <a:t>Patient achieved </a:t>
            </a:r>
            <a:r>
              <a:rPr lang="en-GB" sz="2000" b="1" dirty="0" smtClean="0"/>
              <a:t>complete remission. </a:t>
            </a:r>
            <a:endParaRPr lang="en-GB" sz="2000" b="1" dirty="0"/>
          </a:p>
        </p:txBody>
      </p:sp>
      <p:sp>
        <p:nvSpPr>
          <p:cNvPr id="16" name="מלבן מעוגל 15"/>
          <p:cNvSpPr/>
          <p:nvPr/>
        </p:nvSpPr>
        <p:spPr>
          <a:xfrm>
            <a:off x="6016280" y="2465742"/>
            <a:ext cx="5422623" cy="26235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GB" dirty="0">
                <a:solidFill>
                  <a:schemeClr val="tx1"/>
                </a:solidFill>
              </a:rPr>
              <a:t>The first case represents a typical case of classical Hodgkin lymphoma, mixed cellularity in 64 years old male, with early stage unfavourable disease- Ann Arbor stage II </a:t>
            </a:r>
            <a:r>
              <a:rPr lang="en-GB" dirty="0" smtClean="0">
                <a:solidFill>
                  <a:schemeClr val="tx1"/>
                </a:solidFill>
              </a:rPr>
              <a:t>B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. He was treated with chemotherapy, achieved complete response, and during follow up for next five years, no evidence of disease was observed.</a:t>
            </a:r>
            <a:r>
              <a:rPr lang="en-GB" dirty="0" smtClean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31325" y="2543124"/>
            <a:ext cx="4428309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GB" sz="2000" u="sng" dirty="0" smtClean="0"/>
              <a:t>Discussion</a:t>
            </a:r>
            <a:r>
              <a:rPr lang="en-GB" sz="2000" dirty="0" smtClean="0"/>
              <a:t>: </a:t>
            </a:r>
            <a:endParaRPr lang="en-GB" sz="2000" dirty="0"/>
          </a:p>
        </p:txBody>
      </p:sp>
      <p:sp>
        <p:nvSpPr>
          <p:cNvPr id="11" name="חץ ימינה 10"/>
          <p:cNvSpPr/>
          <p:nvPr/>
        </p:nvSpPr>
        <p:spPr>
          <a:xfrm>
            <a:off x="1317120" y="1862800"/>
            <a:ext cx="1616520" cy="105418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Diagnosis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2" name="מלבן מעוגל 11"/>
          <p:cNvSpPr/>
          <p:nvPr/>
        </p:nvSpPr>
        <p:spPr>
          <a:xfrm>
            <a:off x="3309379" y="1668247"/>
            <a:ext cx="1642000" cy="174975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20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Mixed cellularity-  </a:t>
            </a:r>
            <a:r>
              <a:rPr lang="en-GB" sz="2000" dirty="0">
                <a:solidFill>
                  <a:schemeClr val="tx1"/>
                </a:solidFill>
                <a:latin typeface="Bahnschrift SemiBold" panose="020B0502040204020203" pitchFamily="34" charset="0"/>
              </a:rPr>
              <a:t>Ann Arbor stage II B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5" name="מחבר מרפקי 4"/>
          <p:cNvCxnSpPr/>
          <p:nvPr/>
        </p:nvCxnSpPr>
        <p:spPr>
          <a:xfrm>
            <a:off x="883817" y="4623384"/>
            <a:ext cx="866606" cy="75677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1105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382" y="76395"/>
            <a:ext cx="330925" cy="330925"/>
          </a:xfrm>
          <a:prstGeom prst="ellipse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708334" y="736159"/>
            <a:ext cx="28055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CASE (2)</a:t>
            </a:r>
            <a:endParaRPr lang="he-IL" sz="48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4261025" y="3196404"/>
            <a:ext cx="2123209" cy="248859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מלבן מעוגל 6"/>
          <p:cNvSpPr/>
          <p:nvPr/>
        </p:nvSpPr>
        <p:spPr>
          <a:xfrm>
            <a:off x="544878" y="4612494"/>
            <a:ext cx="3579563" cy="11756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מלבן מעוגל 7"/>
          <p:cNvSpPr/>
          <p:nvPr/>
        </p:nvSpPr>
        <p:spPr>
          <a:xfrm>
            <a:off x="560762" y="3447757"/>
            <a:ext cx="2953147" cy="8669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מלבן מעוגל 8"/>
          <p:cNvSpPr/>
          <p:nvPr/>
        </p:nvSpPr>
        <p:spPr>
          <a:xfrm>
            <a:off x="544879" y="2370232"/>
            <a:ext cx="3674424" cy="7797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מלבן מעוגל 9"/>
          <p:cNvSpPr/>
          <p:nvPr/>
        </p:nvSpPr>
        <p:spPr>
          <a:xfrm>
            <a:off x="3785578" y="1316186"/>
            <a:ext cx="2075462" cy="888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932154" y="1452570"/>
            <a:ext cx="178230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GB" dirty="0" smtClean="0"/>
              <a:t>Age: 24 yo</a:t>
            </a:r>
          </a:p>
          <a:p>
            <a:pPr algn="l" rtl="0"/>
            <a:r>
              <a:rPr lang="en-GB" dirty="0" smtClean="0"/>
              <a:t>Gender: female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09373" y="2491713"/>
            <a:ext cx="360993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GB" dirty="0" smtClean="0"/>
              <a:t>Main complain: </a:t>
            </a:r>
          </a:p>
          <a:p>
            <a:pPr algn="l" rtl="0"/>
            <a:r>
              <a:rPr lang="en-GB" dirty="0" smtClean="0"/>
              <a:t>Left laterocervical lymphadenopathy.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72616" y="3517370"/>
            <a:ext cx="284129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GB" dirty="0" smtClean="0"/>
              <a:t>Medical history: </a:t>
            </a:r>
          </a:p>
          <a:p>
            <a:pPr algn="l" rtl="0"/>
            <a:r>
              <a:rPr lang="en-GB" dirty="0" smtClean="0"/>
              <a:t>Hypothyroidism, Obesity.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67168" y="4784016"/>
            <a:ext cx="3557273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GB" dirty="0" smtClean="0"/>
              <a:t>Physical examination: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GB" dirty="0" smtClean="0"/>
              <a:t>Axillary and inguinal adenopathies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GB" dirty="0" smtClean="0"/>
              <a:t>hepatomegaly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307570" y="3573178"/>
            <a:ext cx="2030118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GB" dirty="0" smtClean="0"/>
              <a:t>Labs: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GB" dirty="0" smtClean="0"/>
              <a:t>Moderate anemia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GB" dirty="0" smtClean="0"/>
              <a:t>Leucocytosis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GB" dirty="0" smtClean="0"/>
              <a:t>Thrombocytosis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GB" dirty="0" smtClean="0"/>
              <a:t>Elevated ESR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GB" dirty="0" smtClean="0"/>
              <a:t>Elevated LDH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GB" dirty="0" smtClean="0"/>
              <a:t>CRP present</a:t>
            </a:r>
            <a:endParaRPr lang="en-GB" dirty="0"/>
          </a:p>
        </p:txBody>
      </p:sp>
      <p:sp>
        <p:nvSpPr>
          <p:cNvPr id="16" name="מלבן מעוגל 15"/>
          <p:cNvSpPr/>
          <p:nvPr/>
        </p:nvSpPr>
        <p:spPr>
          <a:xfrm>
            <a:off x="7155204" y="900294"/>
            <a:ext cx="3881310" cy="157055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מלבן מעוגל 16"/>
          <p:cNvSpPr/>
          <p:nvPr/>
        </p:nvSpPr>
        <p:spPr>
          <a:xfrm>
            <a:off x="6480204" y="2713079"/>
            <a:ext cx="4949548" cy="34552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7559718" y="1037421"/>
            <a:ext cx="328613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GB" u="sng" dirty="0" smtClean="0"/>
              <a:t>CXR:</a:t>
            </a:r>
            <a:r>
              <a:rPr lang="en-GB" dirty="0" smtClean="0"/>
              <a:t> left mediastinal opacity.</a:t>
            </a:r>
          </a:p>
          <a:p>
            <a:pPr algn="l" rtl="0"/>
            <a:r>
              <a:rPr lang="en-GB" u="sng" dirty="0" smtClean="0"/>
              <a:t>CT (thorax and abdomen) </a:t>
            </a:r>
            <a:r>
              <a:rPr lang="en-GB" dirty="0" smtClean="0"/>
              <a:t>: mediastinal lymphadenopathies , abdominal microadenopathies.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6792686" y="3122023"/>
            <a:ext cx="48201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dirty="0" smtClean="0"/>
              <a:t>Lymph node biopsy:</a:t>
            </a:r>
          </a:p>
          <a:p>
            <a:pPr marL="342900" indent="-342900" algn="l" rtl="0">
              <a:buAutoNum type="arabicParenR"/>
            </a:pPr>
            <a:r>
              <a:rPr lang="en-GB" dirty="0" smtClean="0"/>
              <a:t>No RS cells, fibrosis and effacement of lymph node structure, polymorphic inflammatory infiltrate.</a:t>
            </a:r>
          </a:p>
          <a:p>
            <a:pPr marL="342900" indent="-342900" algn="l" rtl="0">
              <a:buAutoNum type="arabicParenR"/>
            </a:pPr>
            <a:r>
              <a:rPr lang="en-GB" dirty="0" smtClean="0"/>
              <a:t>Bands of fibrosis, necrosis and pleomorphic infiltrate.</a:t>
            </a:r>
          </a:p>
          <a:p>
            <a:pPr marL="342900" indent="-342900" algn="l" rtl="0">
              <a:buAutoNum type="arabicParenR"/>
            </a:pPr>
            <a:r>
              <a:rPr lang="en-GB" dirty="0" smtClean="0"/>
              <a:t>Effaced architecture of lymph node, RS cells, lacunar variant, frequent lymphocytes and eosinophils, and sclerosis. </a:t>
            </a:r>
          </a:p>
          <a:p>
            <a:pPr algn="l" rtl="0"/>
            <a:r>
              <a:rPr lang="en-GB" dirty="0"/>
              <a:t> </a:t>
            </a:r>
            <a:r>
              <a:rPr lang="en-GB" dirty="0" smtClean="0"/>
              <a:t>      IHC: CD30+, CD15+, CD20-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18955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377441" y="-202982"/>
          <a:ext cx="8412480" cy="6949440"/>
        </p:xfrm>
        <a:graphic>
          <a:graphicData uri="http://schemas.openxmlformats.org/drawingml/2006/table">
            <a:tbl>
              <a:tblPr/>
              <a:tblGrid>
                <a:gridCol w="1755236"/>
                <a:gridCol w="4981075"/>
                <a:gridCol w="1676169"/>
              </a:tblGrid>
              <a:tr h="6792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</a:t>
                      </a:r>
                      <a:r>
                        <a:rPr lang="en-US" sz="3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AL</a:t>
                      </a:r>
                      <a:endParaRPr lang="en-US" sz="3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082" marR="46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2A2A2A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rgbClr val="2A2A2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Chloroma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A2A2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Richter transformation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A2A2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Enlarged lymph nodes, liver, or spleen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2A2A2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Clonal</a:t>
                      </a:r>
                      <a:r>
                        <a:rPr lang="en-US" sz="1600" dirty="0">
                          <a:solidFill>
                            <a:srgbClr val="2A2A2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B cells arrested in the B-cell differentiation pathway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A2A2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High  levels of surface membrane immunoglobulin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2A2A2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Rituximab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A2A2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The most common abnormality is deletion of 13q-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A2A2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Onset is insidious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A2A2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Hematopoietic precursors are arrested in an early stage of development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2A2A2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Immunophenotyping</a:t>
                      </a:r>
                      <a:r>
                        <a:rPr lang="en-US" sz="1600" dirty="0">
                          <a:solidFill>
                            <a:srgbClr val="2A2A2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by flow </a:t>
                      </a:r>
                      <a:r>
                        <a:rPr lang="en-US" sz="1600" dirty="0" err="1">
                          <a:solidFill>
                            <a:srgbClr val="2A2A2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cytometry</a:t>
                      </a:r>
                      <a:r>
                        <a:rPr lang="en-US" sz="1600" dirty="0">
                          <a:solidFill>
                            <a:srgbClr val="2A2A2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of bone marrow or peripheral blood 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with 7 chemotherapy (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Citarabi+Idarubicin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Daunorubicin</a:t>
                      </a:r>
                      <a:r>
                        <a:rPr lang="en-US" sz="1600" baseline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Cells Morphology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PAS+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CNS prophylaxis</a:t>
                      </a:r>
                    </a:p>
                  </a:txBody>
                  <a:tcPr marL="46082" marR="46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latin typeface="Times New Roman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en-US" sz="4400" b="1" dirty="0" smtClean="0">
                          <a:latin typeface="Times New Roman"/>
                          <a:ea typeface="Calibri"/>
                          <a:cs typeface="Times New Roman"/>
                        </a:rPr>
                        <a:t>    CLL</a:t>
                      </a:r>
                      <a:endParaRPr lang="en-US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82" marR="46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153180" y="485697"/>
            <a:ext cx="28055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CASE (2)</a:t>
            </a:r>
            <a:endParaRPr lang="he-IL" sz="48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9006" y="76395"/>
            <a:ext cx="409302" cy="409302"/>
          </a:xfrm>
          <a:prstGeom prst="ellipse">
            <a:avLst/>
          </a:prstGeom>
        </p:spPr>
      </p:pic>
      <p:sp>
        <p:nvSpPr>
          <p:cNvPr id="6" name="מלבן מעוגל 5"/>
          <p:cNvSpPr/>
          <p:nvPr/>
        </p:nvSpPr>
        <p:spPr>
          <a:xfrm>
            <a:off x="2062838" y="1896462"/>
            <a:ext cx="4443557" cy="10271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חץ ימינה 6"/>
          <p:cNvSpPr/>
          <p:nvPr/>
        </p:nvSpPr>
        <p:spPr>
          <a:xfrm>
            <a:off x="600891" y="2059714"/>
            <a:ext cx="1357309" cy="756587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00891" y="2253341"/>
            <a:ext cx="1214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dirty="0" smtClean="0"/>
              <a:t>Diagnosis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236737" y="1948357"/>
            <a:ext cx="4284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b="1" dirty="0" smtClean="0"/>
              <a:t>The final diagnosis was Classical Hodgkin Lymphoma, Nodular Sclerosis subtype ,</a:t>
            </a:r>
            <a:r>
              <a:rPr lang="en-GB" b="1" dirty="0">
                <a:latin typeface="Bahnschrift SemiBold" panose="020B0502040204020203" pitchFamily="34" charset="0"/>
              </a:rPr>
              <a:t> </a:t>
            </a:r>
            <a:r>
              <a:rPr lang="en-GB" b="1" dirty="0"/>
              <a:t>Ann Arbor </a:t>
            </a:r>
            <a:r>
              <a:rPr lang="en-GB" b="1" u="sng" dirty="0"/>
              <a:t>stage IVA</a:t>
            </a:r>
            <a:r>
              <a:rPr lang="en-GB" b="1" dirty="0"/>
              <a:t> </a:t>
            </a:r>
            <a:r>
              <a:rPr lang="en-GB" b="1" dirty="0" smtClean="0"/>
              <a:t>.</a:t>
            </a:r>
            <a:endParaRPr lang="en-GB" b="1" dirty="0"/>
          </a:p>
        </p:txBody>
      </p:sp>
      <p:sp>
        <p:nvSpPr>
          <p:cNvPr id="10" name="מלבן מעוגל 9"/>
          <p:cNvSpPr/>
          <p:nvPr/>
        </p:nvSpPr>
        <p:spPr>
          <a:xfrm>
            <a:off x="600891" y="3221578"/>
            <a:ext cx="6270042" cy="14773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23324" y="3273473"/>
            <a:ext cx="6025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u="sng" dirty="0" smtClean="0"/>
              <a:t>Treatment: </a:t>
            </a:r>
          </a:p>
          <a:p>
            <a:pPr algn="l" rtl="0"/>
            <a:r>
              <a:rPr lang="en-GB" dirty="0" smtClean="0"/>
              <a:t>Combined modality treatment was followed with both chemotherapy and radiation therapy. </a:t>
            </a:r>
          </a:p>
          <a:p>
            <a:pPr algn="l" rtl="0"/>
            <a:r>
              <a:rPr lang="en-GB" dirty="0" smtClean="0"/>
              <a:t>6- cycles ABVD followed by Involved Site radiation (ISRT) with total dose of 38GY. </a:t>
            </a:r>
            <a:endParaRPr lang="en-GB" dirty="0"/>
          </a:p>
        </p:txBody>
      </p:sp>
      <p:sp>
        <p:nvSpPr>
          <p:cNvPr id="14" name="מלבן מעוגל 13"/>
          <p:cNvSpPr/>
          <p:nvPr/>
        </p:nvSpPr>
        <p:spPr>
          <a:xfrm>
            <a:off x="2782747" y="4919318"/>
            <a:ext cx="3252781" cy="13129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006814" y="4996902"/>
            <a:ext cx="3320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u="sng" dirty="0" smtClean="0"/>
              <a:t>Response: </a:t>
            </a:r>
          </a:p>
          <a:p>
            <a:pPr algn="l" rtl="0"/>
            <a:r>
              <a:rPr lang="en-GB" dirty="0" smtClean="0"/>
              <a:t>CT scan performed after end of treatment showed </a:t>
            </a:r>
            <a:r>
              <a:rPr lang="en-GB" b="1" dirty="0" smtClean="0"/>
              <a:t>complete remission 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6" name="מלבן מעוגל 15"/>
          <p:cNvSpPr/>
          <p:nvPr/>
        </p:nvSpPr>
        <p:spPr>
          <a:xfrm>
            <a:off x="7309356" y="1469571"/>
            <a:ext cx="3951988" cy="460465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7609207" y="1749979"/>
            <a:ext cx="36521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u="sng" dirty="0" smtClean="0"/>
              <a:t>Discussion </a:t>
            </a:r>
            <a:r>
              <a:rPr lang="en-GB" dirty="0" smtClean="0"/>
              <a:t>: A </a:t>
            </a:r>
            <a:r>
              <a:rPr lang="en-GB" dirty="0"/>
              <a:t>case of classical HL in  24 year old female diagnosed with hypothyroidism and </a:t>
            </a:r>
            <a:r>
              <a:rPr lang="en-GB" dirty="0" smtClean="0"/>
              <a:t>obesity that presented </a:t>
            </a:r>
            <a:r>
              <a:rPr lang="en-GB" dirty="0"/>
              <a:t>due to left laterocervical swelling without other symptoms. </a:t>
            </a:r>
            <a:r>
              <a:rPr lang="en-GB" dirty="0" smtClean="0"/>
              <a:t>Chest </a:t>
            </a:r>
            <a:r>
              <a:rPr lang="en-GB" dirty="0"/>
              <a:t>x-ray showed left mediastinal opacity.</a:t>
            </a:r>
          </a:p>
          <a:p>
            <a:pPr algn="l" rtl="0"/>
            <a:r>
              <a:rPr lang="en-GB" dirty="0"/>
              <a:t>The diagnosis of CHL, Nodular Sclerosis subtype was made based on lymph node </a:t>
            </a:r>
            <a:r>
              <a:rPr lang="en-GB" dirty="0" smtClean="0"/>
              <a:t>biopsy. Nodular </a:t>
            </a:r>
            <a:r>
              <a:rPr lang="en-GB" dirty="0"/>
              <a:t>Sclerosis HL commonly presents with a mediastinal mass that typically does not compress other structures or invade the anterior chest wall.</a:t>
            </a:r>
          </a:p>
          <a:p>
            <a:pPr algn="l" rtl="0"/>
            <a:r>
              <a:rPr lang="en-GB" dirty="0" smtClean="0"/>
              <a:t> </a:t>
            </a:r>
          </a:p>
          <a:p>
            <a:pPr algn="l" rtl="0"/>
            <a:endParaRPr lang="en-GB" dirty="0"/>
          </a:p>
        </p:txBody>
      </p:sp>
      <p:cxnSp>
        <p:nvCxnSpPr>
          <p:cNvPr id="3" name="מחבר מרפקי 2"/>
          <p:cNvCxnSpPr/>
          <p:nvPr/>
        </p:nvCxnSpPr>
        <p:spPr>
          <a:xfrm>
            <a:off x="1161747" y="4698906"/>
            <a:ext cx="1621000" cy="121856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8305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064041" y="485809"/>
            <a:ext cx="28055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 rtl="0"/>
            <a:r>
              <a:rPr lang="en-GB" sz="4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CASE (3)</a:t>
            </a:r>
            <a:endParaRPr lang="he-IL" sz="48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439" y="76394"/>
            <a:ext cx="393869" cy="393869"/>
          </a:xfrm>
          <a:prstGeom prst="ellipse">
            <a:avLst/>
          </a:prstGeom>
        </p:spPr>
      </p:pic>
      <p:sp>
        <p:nvSpPr>
          <p:cNvPr id="6" name="מלבן מעוגל 5"/>
          <p:cNvSpPr/>
          <p:nvPr/>
        </p:nvSpPr>
        <p:spPr>
          <a:xfrm>
            <a:off x="1701375" y="1542026"/>
            <a:ext cx="1804976" cy="75764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787434" y="1641950"/>
            <a:ext cx="1632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dirty="0" smtClean="0"/>
              <a:t>Age: 22 yo</a:t>
            </a:r>
          </a:p>
          <a:p>
            <a:pPr algn="l" rtl="0"/>
            <a:r>
              <a:rPr lang="en-GB" dirty="0" smtClean="0"/>
              <a:t>Gender: female</a:t>
            </a:r>
            <a:endParaRPr lang="en-GB" dirty="0"/>
          </a:p>
        </p:txBody>
      </p:sp>
      <p:sp>
        <p:nvSpPr>
          <p:cNvPr id="8" name="מלבן מעוגל 7"/>
          <p:cNvSpPr/>
          <p:nvPr/>
        </p:nvSpPr>
        <p:spPr>
          <a:xfrm>
            <a:off x="652345" y="2537590"/>
            <a:ext cx="2525513" cy="176009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מלבן מעוגל 8"/>
          <p:cNvSpPr/>
          <p:nvPr/>
        </p:nvSpPr>
        <p:spPr>
          <a:xfrm>
            <a:off x="646040" y="4688612"/>
            <a:ext cx="2646380" cy="75764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מלבן מעוגל 9"/>
          <p:cNvSpPr/>
          <p:nvPr/>
        </p:nvSpPr>
        <p:spPr>
          <a:xfrm>
            <a:off x="4317953" y="2585460"/>
            <a:ext cx="2399208" cy="9933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26368" y="2665743"/>
            <a:ext cx="23042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dirty="0" smtClean="0"/>
              <a:t>Main complain: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GB" dirty="0" smtClean="0"/>
              <a:t>Right laterocervical lymphadenopathy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GB" dirty="0" smtClean="0"/>
              <a:t>Pruritus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GB" dirty="0" smtClean="0"/>
              <a:t>Headache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20381" y="4744269"/>
            <a:ext cx="256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dirty="0" smtClean="0"/>
              <a:t>No significant medical or family history.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483413" y="2720572"/>
            <a:ext cx="2233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dirty="0" smtClean="0"/>
              <a:t>No abnormalities on physical examination.</a:t>
            </a:r>
            <a:endParaRPr lang="en-GB" dirty="0"/>
          </a:p>
        </p:txBody>
      </p:sp>
      <p:sp>
        <p:nvSpPr>
          <p:cNvPr id="14" name="מלבן מעוגל 13"/>
          <p:cNvSpPr/>
          <p:nvPr/>
        </p:nvSpPr>
        <p:spPr>
          <a:xfrm>
            <a:off x="3804080" y="4154763"/>
            <a:ext cx="2422290" cy="20597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מלבן מעוגל 14"/>
          <p:cNvSpPr/>
          <p:nvPr/>
        </p:nvSpPr>
        <p:spPr>
          <a:xfrm flipV="1">
            <a:off x="7490658" y="2585460"/>
            <a:ext cx="3691149" cy="15057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918642" y="4263963"/>
            <a:ext cx="2307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dirty="0" smtClean="0"/>
              <a:t>Labs: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GB" dirty="0" smtClean="0"/>
              <a:t>Moderate anemia –Hgb 10.7gr/dl, Hct 32.4%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GB" dirty="0" smtClean="0"/>
              <a:t>Elevated ESR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GB" dirty="0" smtClean="0"/>
              <a:t>lymphocytosis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6545" y="2797445"/>
            <a:ext cx="3365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dirty="0" smtClean="0"/>
              <a:t>CT scans of thorax and abdomen showed multiple lymphadenopathies both above and below the diaphragm. </a:t>
            </a:r>
            <a:endParaRPr lang="en-GB" dirty="0"/>
          </a:p>
        </p:txBody>
      </p:sp>
      <p:sp>
        <p:nvSpPr>
          <p:cNvPr id="18" name="מלבן מעוגל 17"/>
          <p:cNvSpPr/>
          <p:nvPr/>
        </p:nvSpPr>
        <p:spPr>
          <a:xfrm flipV="1">
            <a:off x="7082245" y="4536593"/>
            <a:ext cx="4284618" cy="12960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7276204" y="4660674"/>
            <a:ext cx="4378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dirty="0" smtClean="0"/>
              <a:t>Lymph node biopsy: RS cells dispersed in polymorphic cellular infiltrate of histiocytes, lymphocytes, Plasmocytes and eosinophils. </a:t>
            </a:r>
          </a:p>
          <a:p>
            <a:pPr algn="l" rtl="0"/>
            <a:r>
              <a:rPr lang="en-GB" dirty="0" smtClean="0"/>
              <a:t>IHC: CD30+, CD15+, EBV+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91252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902938" y="731448"/>
            <a:ext cx="28055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 rtl="0"/>
            <a:r>
              <a:rPr lang="en-GB" sz="4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CASE (3)</a:t>
            </a:r>
            <a:endParaRPr lang="he-IL" sz="48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9006" y="76395"/>
            <a:ext cx="409302" cy="409302"/>
          </a:xfrm>
          <a:prstGeom prst="ellipse">
            <a:avLst/>
          </a:prstGeom>
        </p:spPr>
      </p:pic>
      <p:sp>
        <p:nvSpPr>
          <p:cNvPr id="6" name="מלבן מעוגל 5"/>
          <p:cNvSpPr/>
          <p:nvPr/>
        </p:nvSpPr>
        <p:spPr>
          <a:xfrm flipV="1">
            <a:off x="5074475" y="3335327"/>
            <a:ext cx="2399208" cy="291301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מלבן מעוגל 6"/>
          <p:cNvSpPr/>
          <p:nvPr/>
        </p:nvSpPr>
        <p:spPr>
          <a:xfrm flipV="1">
            <a:off x="595676" y="3335338"/>
            <a:ext cx="3579065" cy="14564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מלבן מעוגל 7"/>
          <p:cNvSpPr/>
          <p:nvPr/>
        </p:nvSpPr>
        <p:spPr>
          <a:xfrm flipV="1">
            <a:off x="2957066" y="1737590"/>
            <a:ext cx="2638689" cy="126709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חץ ימינה 8"/>
          <p:cNvSpPr/>
          <p:nvPr/>
        </p:nvSpPr>
        <p:spPr>
          <a:xfrm>
            <a:off x="1140113" y="1968257"/>
            <a:ext cx="1430383" cy="83602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214292" y="2186471"/>
            <a:ext cx="1201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dirty="0" smtClean="0"/>
              <a:t>Diagnosis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211243" y="1938542"/>
            <a:ext cx="238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b="1" dirty="0" smtClean="0"/>
              <a:t>CHL, Mixed Cellularity subtype, </a:t>
            </a:r>
            <a:r>
              <a:rPr lang="en-GB" b="1" dirty="0"/>
              <a:t>Ann Arbor stage III A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5669" y="3518214"/>
            <a:ext cx="3230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u="sng" dirty="0" smtClean="0"/>
              <a:t>Treatment: </a:t>
            </a:r>
          </a:p>
          <a:p>
            <a:pPr algn="l" rtl="0"/>
            <a:r>
              <a:rPr lang="en-GB" dirty="0" smtClean="0"/>
              <a:t>Combined modality treatment- 6 cycles ABVD followed by ISRT .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411609" y="3663018"/>
            <a:ext cx="20006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u="sng" dirty="0" smtClean="0"/>
              <a:t>Response: </a:t>
            </a:r>
          </a:p>
          <a:p>
            <a:pPr algn="l" rtl="0"/>
            <a:r>
              <a:rPr lang="en-GB" dirty="0" smtClean="0"/>
              <a:t>At the end of Radiation therapy , PET-CT was performed and it was negative. </a:t>
            </a:r>
          </a:p>
          <a:p>
            <a:pPr algn="l" rtl="0"/>
            <a:r>
              <a:rPr lang="en-GB" dirty="0" smtClean="0"/>
              <a:t>Patient achieved complete remission. </a:t>
            </a:r>
            <a:endParaRPr lang="en-GB" dirty="0"/>
          </a:p>
        </p:txBody>
      </p:sp>
      <p:sp>
        <p:nvSpPr>
          <p:cNvPr id="14" name="מלבן מעוגל 13"/>
          <p:cNvSpPr/>
          <p:nvPr/>
        </p:nvSpPr>
        <p:spPr>
          <a:xfrm flipV="1">
            <a:off x="8373417" y="2592812"/>
            <a:ext cx="2945546" cy="26062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533373" y="2760509"/>
            <a:ext cx="26256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u="sng" dirty="0" smtClean="0"/>
              <a:t>Discussion :</a:t>
            </a:r>
            <a:r>
              <a:rPr lang="en-GB" dirty="0" smtClean="0"/>
              <a:t> The </a:t>
            </a:r>
            <a:r>
              <a:rPr lang="en-GB" dirty="0"/>
              <a:t>case represents an EBV+ mixed cellularity case, which is a common finding for this subtype. </a:t>
            </a:r>
          </a:p>
          <a:p>
            <a:pPr algn="l" rtl="0"/>
            <a:r>
              <a:rPr lang="en-GB" dirty="0" smtClean="0"/>
              <a:t> patient continues to have complete remission on follow up. </a:t>
            </a:r>
          </a:p>
          <a:p>
            <a:pPr algn="l" rtl="0"/>
            <a:endParaRPr lang="en-GB" dirty="0"/>
          </a:p>
        </p:txBody>
      </p:sp>
      <p:cxnSp>
        <p:nvCxnSpPr>
          <p:cNvPr id="3" name="מחבר מרפקי 2"/>
          <p:cNvCxnSpPr/>
          <p:nvPr/>
        </p:nvCxnSpPr>
        <p:spPr>
          <a:xfrm>
            <a:off x="3539726" y="4791834"/>
            <a:ext cx="1505113" cy="115176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5651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34182776"/>
              </p:ext>
            </p:extLst>
          </p:nvPr>
        </p:nvGraphicFramePr>
        <p:xfrm>
          <a:off x="757645" y="1212777"/>
          <a:ext cx="11025053" cy="527383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743201">
                  <a:extLst>
                    <a:ext uri="{9D8B030D-6E8A-4147-A177-3AD203B41FA5}">
                      <a16:colId xmlns="" xmlns:a16="http://schemas.microsoft.com/office/drawing/2014/main" val="1644581323"/>
                    </a:ext>
                  </a:extLst>
                </a:gridCol>
                <a:gridCol w="2221455">
                  <a:extLst>
                    <a:ext uri="{9D8B030D-6E8A-4147-A177-3AD203B41FA5}">
                      <a16:colId xmlns="" xmlns:a16="http://schemas.microsoft.com/office/drawing/2014/main" val="2338343042"/>
                    </a:ext>
                  </a:extLst>
                </a:gridCol>
                <a:gridCol w="3304133">
                  <a:extLst>
                    <a:ext uri="{9D8B030D-6E8A-4147-A177-3AD203B41FA5}">
                      <a16:colId xmlns="" xmlns:a16="http://schemas.microsoft.com/office/drawing/2014/main" val="3685228140"/>
                    </a:ext>
                  </a:extLst>
                </a:gridCol>
                <a:gridCol w="2756264">
                  <a:extLst>
                    <a:ext uri="{9D8B030D-6E8A-4147-A177-3AD203B41FA5}">
                      <a16:colId xmlns="" xmlns:a16="http://schemas.microsoft.com/office/drawing/2014/main" val="2115632648"/>
                    </a:ext>
                  </a:extLst>
                </a:gridCol>
              </a:tblGrid>
              <a:tr h="397207">
                <a:tc>
                  <a:txBody>
                    <a:bodyPr/>
                    <a:lstStyle/>
                    <a:p>
                      <a:pPr algn="l" rtl="1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dirty="0"/>
                        <a:t>CASE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dirty="0"/>
                        <a:t>CASE</a:t>
                      </a:r>
                      <a:r>
                        <a:rPr lang="en-GB" baseline="0" dirty="0"/>
                        <a:t>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dirty="0"/>
                        <a:t>CASE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24127733"/>
                  </a:ext>
                </a:extLst>
              </a:tr>
              <a:tr h="397207">
                <a:tc>
                  <a:txBody>
                    <a:bodyPr/>
                    <a:lstStyle/>
                    <a:p>
                      <a:pPr algn="l" rtl="1"/>
                      <a:r>
                        <a:rPr lang="en-GB" dirty="0"/>
                        <a:t>M/F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dirty="0"/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41896062"/>
                  </a:ext>
                </a:extLst>
              </a:tr>
              <a:tr h="397207">
                <a:tc>
                  <a:txBody>
                    <a:bodyPr/>
                    <a:lstStyle/>
                    <a:p>
                      <a:pPr algn="l" rtl="1"/>
                      <a:r>
                        <a:rPr lang="en-GB" dirty="0"/>
                        <a:t>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81121985"/>
                  </a:ext>
                </a:extLst>
              </a:tr>
              <a:tr h="397207">
                <a:tc>
                  <a:txBody>
                    <a:bodyPr/>
                    <a:lstStyle/>
                    <a:p>
                      <a:pPr algn="l" rtl="1"/>
                      <a:r>
                        <a:rPr lang="en-GB" dirty="0"/>
                        <a:t>FAMILY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30496057"/>
                  </a:ext>
                </a:extLst>
              </a:tr>
              <a:tr h="619583">
                <a:tc>
                  <a:txBody>
                    <a:bodyPr/>
                    <a:lstStyle/>
                    <a:p>
                      <a:pPr algn="l" rtl="1"/>
                      <a:r>
                        <a:rPr lang="en-GB"/>
                        <a:t>MEDICAL HISTORY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dirty="0"/>
                        <a:t>OBESITY,</a:t>
                      </a:r>
                      <a:r>
                        <a:rPr lang="en-GB" baseline="0" dirty="0"/>
                        <a:t> HYPOTHYROIDISM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80267652"/>
                  </a:ext>
                </a:extLst>
              </a:tr>
              <a:tr h="397207">
                <a:tc>
                  <a:txBody>
                    <a:bodyPr/>
                    <a:lstStyle/>
                    <a:p>
                      <a:pPr algn="l" rtl="1"/>
                      <a:r>
                        <a:rPr lang="en-GB" dirty="0"/>
                        <a:t>TYPE/SUBTYPE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dirty="0"/>
                        <a:t>CHL, 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dirty="0"/>
                        <a:t>CHL, 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dirty="0"/>
                        <a:t>CHL, MC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44132367"/>
                  </a:ext>
                </a:extLst>
              </a:tr>
              <a:tr h="619583">
                <a:tc>
                  <a:txBody>
                    <a:bodyPr/>
                    <a:lstStyle/>
                    <a:p>
                      <a:pPr algn="l" rtl="1"/>
                      <a:r>
                        <a:rPr lang="en-GB" dirty="0"/>
                        <a:t>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sz="1800" u="none" dirty="0"/>
                        <a:t>II B</a:t>
                      </a:r>
                      <a:endParaRPr lang="en-GB" u="none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dirty="0"/>
                        <a:t>IV A</a:t>
                      </a:r>
                      <a:endParaRPr lang="en-GB" sz="1800" u="sng" dirty="0"/>
                    </a:p>
                    <a:p>
                      <a:pPr algn="l" rtl="1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sz="1800" u="none" dirty="0"/>
                        <a:t>III A</a:t>
                      </a:r>
                      <a:endParaRPr lang="en-GB" b="0" u="none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54628844"/>
                  </a:ext>
                </a:extLst>
              </a:tr>
              <a:tr h="391765">
                <a:tc>
                  <a:txBody>
                    <a:bodyPr/>
                    <a:lstStyle/>
                    <a:p>
                      <a:pPr algn="l" rtl="1"/>
                      <a:r>
                        <a:rPr lang="en-GB" dirty="0"/>
                        <a:t>EBV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dirty="0"/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dirty="0"/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dirty="0"/>
                        <a:t>POSITIVE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08548330"/>
                  </a:ext>
                </a:extLst>
              </a:tr>
              <a:tr h="397207">
                <a:tc>
                  <a:txBody>
                    <a:bodyPr/>
                    <a:lstStyle/>
                    <a:p>
                      <a:pPr algn="l" rtl="1"/>
                      <a:r>
                        <a:rPr lang="en-GB" dirty="0"/>
                        <a:t>CHEMOTHERAPY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dirty="0"/>
                        <a:t>ABVD 4 CYCLES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dirty="0"/>
                        <a:t>ABVD 6 CYCLES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dirty="0"/>
                        <a:t>ABVD 6 CYCLES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47710072"/>
                  </a:ext>
                </a:extLst>
              </a:tr>
              <a:tr h="619583">
                <a:tc>
                  <a:txBody>
                    <a:bodyPr/>
                    <a:lstStyle/>
                    <a:p>
                      <a:pPr algn="l" rtl="1"/>
                      <a:r>
                        <a:rPr lang="en-GB" dirty="0"/>
                        <a:t>RADIATION THERAPY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dirty="0"/>
                        <a:t>ISRT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dirty="0"/>
                        <a:t>ISRT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57111864"/>
                  </a:ext>
                </a:extLst>
              </a:tr>
              <a:tr h="619583">
                <a:tc>
                  <a:txBody>
                    <a:bodyPr/>
                    <a:lstStyle/>
                    <a:p>
                      <a:pPr algn="l" rtl="1"/>
                      <a:r>
                        <a:rPr lang="en-GB" dirty="0"/>
                        <a:t>COMPLETE REMISSION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dirty="0"/>
                        <a:t>ACHIEVED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dirty="0"/>
                        <a:t>ACHIEVED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dirty="0"/>
                        <a:t>ACHIEVED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6604682"/>
                  </a:ext>
                </a:extLst>
              </a:tr>
            </a:tbl>
          </a:graphicData>
        </a:graphic>
      </p:graphicFrame>
      <p:pic>
        <p:nvPicPr>
          <p:cNvPr id="6" name="תמונה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194" y="76395"/>
            <a:ext cx="370114" cy="370114"/>
          </a:xfrm>
          <a:prstGeom prst="ellipse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114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408937" y="1165020"/>
            <a:ext cx="3850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DISCUSSION</a:t>
            </a:r>
            <a:endParaRPr lang="he-IL" sz="5400" b="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8937" y="39711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27137" y="2587418"/>
            <a:ext cx="1050515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three case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presentations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were consistent with cases and findings described in the literature.</a:t>
            </a: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efficacy of treatment regimens mentioned in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literature was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proved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all patients had complete response.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7502" y="76395"/>
            <a:ext cx="380805" cy="380805"/>
          </a:xfrm>
          <a:prstGeom prst="ellipse">
            <a:avLst/>
          </a:prstGeom>
        </p:spPr>
      </p:pic>
      <p:sp>
        <p:nvSpPr>
          <p:cNvPr id="8" name="מלבן 7"/>
          <p:cNvSpPr/>
          <p:nvPr/>
        </p:nvSpPr>
        <p:spPr>
          <a:xfrm>
            <a:off x="727137" y="4001052"/>
            <a:ext cx="10881360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treatment modality is determined according to the stage of the disease and the risk profile of the patient.</a:t>
            </a: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Follow-up and monitoring in HL patients who achieve complete remission is very important for avoiding severe complications and late toxicities related to treatment. </a:t>
            </a:r>
          </a:p>
        </p:txBody>
      </p:sp>
    </p:spTree>
    <p:extLst>
      <p:ext uri="{BB962C8B-B14F-4D97-AF65-F5344CB8AC3E}">
        <p14:creationId xmlns="" xmlns:p14="http://schemas.microsoft.com/office/powerpoint/2010/main" val="282054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910407" y="1129381"/>
            <a:ext cx="4464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GB" sz="5400" b="0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CONCLUSIONS</a:t>
            </a:r>
            <a:endParaRPr lang="he-IL" sz="5400" b="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235" y="2496292"/>
            <a:ext cx="107376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According to results of follow up of the patients, treatment of HL achieved complete remission that lasted over time without evidence of recurrence or complications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rtl="0">
              <a:lnSpc>
                <a:spcPct val="150000"/>
              </a:lnSpc>
            </a:pPr>
            <a:endParaRPr lang="en-GB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Hodgkin Lymphoma is a curable disease with predictable response in majority of cases.</a:t>
            </a:r>
          </a:p>
          <a:p>
            <a:pPr algn="just" rtl="0">
              <a:lnSpc>
                <a:spcPct val="150000"/>
              </a:lnSpc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epidemiological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data, the pathologic results and the response to treatment of patients with HL are generally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compatible with data from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43" y="76394"/>
            <a:ext cx="422365" cy="422365"/>
          </a:xfrm>
          <a:prstGeom prst="ellipse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734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1697" y="2530571"/>
            <a:ext cx="58241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THANK YOU</a:t>
            </a:r>
          </a:p>
          <a:p>
            <a:pPr algn="ctr" rtl="0"/>
            <a:r>
              <a:rPr lang="en-GB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39" y="847635"/>
            <a:ext cx="2862590" cy="41384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80289" y="5251269"/>
            <a:ext cx="3344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THOMAS HODGKIN</a:t>
            </a:r>
          </a:p>
          <a:p>
            <a:pPr algn="ctr" rtl="0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(1798-1866)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803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Acute </a:t>
            </a:r>
            <a:r>
              <a:rPr lang="en-US" b="1" dirty="0" err="1" smtClean="0"/>
              <a:t>myeloblastic</a:t>
            </a:r>
            <a:r>
              <a:rPr lang="en-US" b="1" dirty="0" smtClean="0"/>
              <a:t> leukemia (AML)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is a chronic </a:t>
            </a:r>
            <a:r>
              <a:rPr lang="en-US" dirty="0" err="1" smtClean="0"/>
              <a:t>myeloproliferation</a:t>
            </a:r>
            <a:endParaRPr lang="en-US" dirty="0" smtClean="0"/>
          </a:p>
          <a:p>
            <a:r>
              <a:rPr lang="en-US" dirty="0" smtClean="0"/>
              <a:t>b. the bone marrow is infiltrated with young cells, blasts, more than 20%</a:t>
            </a:r>
          </a:p>
          <a:p>
            <a:r>
              <a:rPr lang="en-US" dirty="0" smtClean="0"/>
              <a:t>c. is a curable disease</a:t>
            </a:r>
          </a:p>
          <a:p>
            <a:r>
              <a:rPr lang="en-US" dirty="0" smtClean="0"/>
              <a:t>d. the bone marrow </a:t>
            </a:r>
            <a:r>
              <a:rPr lang="en-US" dirty="0" err="1" smtClean="0"/>
              <a:t>allotransplantation</a:t>
            </a:r>
            <a:r>
              <a:rPr lang="en-US" dirty="0" smtClean="0"/>
              <a:t> is indicated for </a:t>
            </a:r>
            <a:r>
              <a:rPr lang="en-US" dirty="0" err="1" smtClean="0"/>
              <a:t>patiens</a:t>
            </a:r>
            <a:r>
              <a:rPr lang="en-US" dirty="0" smtClean="0"/>
              <a:t> with favorable prognosis</a:t>
            </a:r>
          </a:p>
          <a:p>
            <a:r>
              <a:rPr lang="en-US" dirty="0" smtClean="0"/>
              <a:t>e. is an incurable disease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894848" y="424280"/>
            <a:ext cx="4785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Algerian" panose="04020705040A02060702" pitchFamily="82" charset="0"/>
              </a:rPr>
              <a:t>Introduction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6566" y="1395106"/>
            <a:ext cx="1062740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Hodgkin Lymphoma (HL) is a B-cell derived malignancy that represents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about 30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% of all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lymphomas, and has two major subtypes; classical (CHL) and nodular lymphocyte predominant HL (NLPHL).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6566" y="2729659"/>
            <a:ext cx="66751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HL has a unique bimodal age distribution,</a:t>
            </a:r>
          </a:p>
          <a:p>
            <a:pPr algn="just" rtl="0">
              <a:lnSpc>
                <a:spcPct val="150000"/>
              </a:lnSpc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with the first peak of incidence between 15-35 years old,</a:t>
            </a:r>
          </a:p>
          <a:p>
            <a:pPr algn="just" rtl="0">
              <a:lnSpc>
                <a:spcPct val="150000"/>
              </a:lnSpc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and the second peak after the age of 55. </a:t>
            </a:r>
          </a:p>
          <a:p>
            <a:pPr marL="285750" indent="-28575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Males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are more frequently affected than </a:t>
            </a:r>
            <a:r>
              <a:rPr lang="en-GB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females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Whites have a higher incidence of the disease</a:t>
            </a:r>
          </a:p>
          <a:p>
            <a:pPr algn="just" rtl="0">
              <a:lnSpc>
                <a:spcPct val="150000"/>
              </a:lnSpc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than the other races.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577" y="2569671"/>
            <a:ext cx="3381745" cy="3505949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cxnSp>
        <p:nvCxnSpPr>
          <p:cNvPr id="8" name="מחבר חץ ישר 7"/>
          <p:cNvCxnSpPr/>
          <p:nvPr/>
        </p:nvCxnSpPr>
        <p:spPr>
          <a:xfrm flipH="1">
            <a:off x="8360228" y="2694760"/>
            <a:ext cx="39189" cy="5158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מחבר חץ ישר 8"/>
          <p:cNvCxnSpPr/>
          <p:nvPr/>
        </p:nvCxnSpPr>
        <p:spPr>
          <a:xfrm>
            <a:off x="9978490" y="2952699"/>
            <a:ext cx="336618" cy="4782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תמונה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7502" y="76395"/>
            <a:ext cx="380805" cy="380805"/>
          </a:xfrm>
          <a:prstGeom prst="ellipse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281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833896" y="1256308"/>
            <a:ext cx="365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 smtClean="0">
                <a:ln w="0"/>
                <a:solidFill>
                  <a:schemeClr val="accent5">
                    <a:lumMod val="50000"/>
                  </a:schemeClr>
                </a:solidFill>
                <a:latin typeface="Algerian" panose="04020705040A02060702" pitchFamily="82" charset="0"/>
              </a:rPr>
              <a:t>Etiology</a:t>
            </a:r>
            <a:endParaRPr lang="en-GB" sz="5400" dirty="0">
              <a:ln w="0"/>
              <a:solidFill>
                <a:schemeClr val="accent5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3896" y="2446232"/>
            <a:ext cx="1059610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exact etiology of the disease is unknown.</a:t>
            </a:r>
          </a:p>
          <a:p>
            <a:pPr marL="285750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molecular analyses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of the malignant cells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established that the disorder </a:t>
            </a:r>
            <a:r>
              <a:rPr lang="en-GB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derived from germinal center </a:t>
            </a:r>
            <a:r>
              <a:rPr lang="en-GB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B-cells.</a:t>
            </a:r>
          </a:p>
          <a:p>
            <a:pPr marL="285750" indent="-285750" algn="just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survival and proliferation of RS cells is enabled through:</a:t>
            </a:r>
          </a:p>
          <a:p>
            <a:pPr marL="342900" indent="-34290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Microenvironment surrounding the cells</a:t>
            </a:r>
          </a:p>
          <a:p>
            <a:pPr marL="342900" indent="-34290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Abnormal activation of signalling pathways</a:t>
            </a:r>
          </a:p>
          <a:p>
            <a:pPr marL="342900" indent="-34290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Genetic lesions in the RS cells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7502" y="76395"/>
            <a:ext cx="380805" cy="380805"/>
          </a:xfrm>
          <a:prstGeom prst="ellipse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219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051345" y="1309676"/>
            <a:ext cx="39693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dirty="0" smtClean="0">
                <a:ln w="0"/>
                <a:solidFill>
                  <a:schemeClr val="accent5">
                    <a:lumMod val="50000"/>
                  </a:schemeClr>
                </a:solidFill>
                <a:latin typeface="Algerian" panose="04020705040A02060702" pitchFamily="82" charset="0"/>
              </a:rPr>
              <a:t>RISK FACTORS</a:t>
            </a:r>
            <a:endParaRPr lang="en-GB" sz="4400" dirty="0">
              <a:ln w="0"/>
              <a:solidFill>
                <a:schemeClr val="accent5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1345" y="2788540"/>
            <a:ext cx="10045767" cy="2417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EBV infection</a:t>
            </a:r>
          </a:p>
          <a:p>
            <a:pPr marL="457200" indent="-45720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Family history of HL</a:t>
            </a:r>
          </a:p>
          <a:p>
            <a:pPr marL="457200" indent="-45720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Low socioeconomic status</a:t>
            </a:r>
          </a:p>
          <a:p>
            <a:pPr marL="457200" indent="-45720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Medical history of NHL (Non-Hodgkin lymphoma)</a:t>
            </a:r>
          </a:p>
          <a:p>
            <a:pPr marL="457200" indent="-45720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Patients with low immunity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86" y="2691467"/>
            <a:ext cx="4043169" cy="261205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7502" y="76395"/>
            <a:ext cx="380805" cy="380805"/>
          </a:xfrm>
          <a:prstGeom prst="ellipse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282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405576" y="1183477"/>
            <a:ext cx="81849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0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Clinical presentation</a:t>
            </a:r>
            <a:endParaRPr lang="he-IL" sz="4800" b="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936" y="2480476"/>
            <a:ext cx="3792389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most common presentation of HL is painless lymphadenopathy with rubbery consistency, mainly involving supradiaphragmatic lymph node groups, but can appear in any lymph node group.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95066" y="2480476"/>
            <a:ext cx="57438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About 30% of patients will present with symptoms in addition to the lymphadenopathy:</a:t>
            </a:r>
          </a:p>
          <a:p>
            <a:pPr algn="l" rtl="0">
              <a:lnSpc>
                <a:spcPct val="150000"/>
              </a:lnSpc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    * B-symptoms (fever, night sweats and weight loss)</a:t>
            </a:r>
          </a:p>
          <a:p>
            <a:pPr algn="l" rtl="0">
              <a:lnSpc>
                <a:spcPct val="150000"/>
              </a:lnSpc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    * Pruritus</a:t>
            </a:r>
          </a:p>
          <a:p>
            <a:pPr algn="l" rtl="0">
              <a:lnSpc>
                <a:spcPct val="150000"/>
              </a:lnSpc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    * Fatigue</a:t>
            </a:r>
          </a:p>
          <a:p>
            <a:pPr algn="l" rtl="0">
              <a:lnSpc>
                <a:spcPct val="150000"/>
              </a:lnSpc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    *Alcohol-induced pain in involved nodes.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185" t="47428" r="43517" b="30667"/>
          <a:stretch/>
        </p:blipFill>
        <p:spPr>
          <a:xfrm>
            <a:off x="9967558" y="5004495"/>
            <a:ext cx="851347" cy="126163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468" t="26433" r="42357" b="52746"/>
          <a:stretch/>
        </p:blipFill>
        <p:spPr>
          <a:xfrm>
            <a:off x="8360413" y="5028986"/>
            <a:ext cx="1238483" cy="1237142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916" t="69714" r="27215" b="6858"/>
          <a:stretch/>
        </p:blipFill>
        <p:spPr>
          <a:xfrm>
            <a:off x="7116539" y="5065799"/>
            <a:ext cx="875212" cy="1296999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042" t="69524" r="42945" b="5714"/>
          <a:stretch/>
        </p:blipFill>
        <p:spPr>
          <a:xfrm>
            <a:off x="4498074" y="4749195"/>
            <a:ext cx="979716" cy="1402362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7502" y="76395"/>
            <a:ext cx="380805" cy="380805"/>
          </a:xfrm>
          <a:prstGeom prst="ellipse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904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313508" y="467659"/>
            <a:ext cx="64150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0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/>
                <a:latin typeface="Algerian" panose="04020705040A02060702" pitchFamily="82" charset="0"/>
              </a:rPr>
              <a:t>Diagnosis</a:t>
            </a:r>
            <a:endParaRPr lang="en-GB" sz="4400" b="0" cap="none" spc="0" dirty="0">
              <a:ln w="0"/>
              <a:solidFill>
                <a:schemeClr val="accent5">
                  <a:lumMod val="50000"/>
                </a:schemeClr>
              </a:solidFill>
              <a:effectLst/>
              <a:latin typeface="Algerian" panose="04020705040A02060702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9753" y="2695665"/>
            <a:ext cx="2473234" cy="1200329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l" rtl="0"/>
            <a:r>
              <a:rPr lang="en-GB" b="1" dirty="0" smtClean="0">
                <a:latin typeface="Bodoni MT" panose="02070603080606020203" pitchFamily="18" charset="0"/>
              </a:rPr>
              <a:t>1)History: family, medical and surgical history, </a:t>
            </a:r>
          </a:p>
          <a:p>
            <a:pPr algn="l" rtl="0"/>
            <a:r>
              <a:rPr lang="en-GB" b="1" dirty="0" smtClean="0">
                <a:latin typeface="Bodoni MT" panose="02070603080606020203" pitchFamily="18" charset="0"/>
              </a:rPr>
              <a:t>B-symptoms.</a:t>
            </a:r>
            <a:endParaRPr lang="en-GB" b="1" dirty="0">
              <a:latin typeface="Bodoni MT" panose="020706030806060202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1577" y="2629605"/>
            <a:ext cx="2508069" cy="1754326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l" rtl="0"/>
            <a:r>
              <a:rPr lang="en-GB" b="1" dirty="0" smtClean="0">
                <a:latin typeface="Bodoni MT" panose="02070603080606020203" pitchFamily="18" charset="0"/>
              </a:rPr>
              <a:t>2) Physical examination: palpable nodes (number, shape, size, location, mobility, consistency) , liver and spleen palpation.</a:t>
            </a:r>
            <a:endParaRPr lang="en-GB" b="1" dirty="0">
              <a:latin typeface="Bodoni MT" panose="020706030806060202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3632" y="2625978"/>
            <a:ext cx="1895078" cy="1754326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l" rtl="0"/>
            <a:r>
              <a:rPr lang="en-GB" b="1" dirty="0" smtClean="0">
                <a:latin typeface="Bodoni MT" panose="02070603080606020203" pitchFamily="18" charset="0"/>
              </a:rPr>
              <a:t>3) Lab studies: CBC with differentials, ESR, LDH, Liver Function Tests (LFTs).</a:t>
            </a:r>
            <a:endParaRPr lang="en-GB" b="1" dirty="0">
              <a:latin typeface="Bodoni MT" panose="020706030806060202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86804" y="2557165"/>
            <a:ext cx="1874467" cy="1477328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l" rtl="0"/>
            <a:r>
              <a:rPr lang="en-GB" b="1" dirty="0" smtClean="0">
                <a:latin typeface="Bodoni MT" panose="02070603080606020203" pitchFamily="18" charset="0"/>
              </a:rPr>
              <a:t>4) Radiographic studies: CXR, CT (neck, thorax, abdomen, pelvis), PET-CT.</a:t>
            </a:r>
            <a:endParaRPr lang="en-GB" b="1" dirty="0">
              <a:latin typeface="Bodoni MT" panose="020706030806060202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61271" y="2617632"/>
            <a:ext cx="2499852" cy="1200329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l" rtl="0"/>
            <a:r>
              <a:rPr lang="en-GB" b="1" dirty="0" smtClean="0">
                <a:latin typeface="Bodoni MT" panose="02070603080606020203" pitchFamily="18" charset="0"/>
              </a:rPr>
              <a:t>5) Lymph node biopsy.</a:t>
            </a:r>
          </a:p>
          <a:p>
            <a:pPr algn="l" rtl="0"/>
            <a:r>
              <a:rPr lang="en-GB" b="1" dirty="0" smtClean="0">
                <a:latin typeface="Bodoni MT" panose="02070603080606020203" pitchFamily="18" charset="0"/>
              </a:rPr>
              <a:t>* Bone marrow biopsy and aspirate if indicated.</a:t>
            </a:r>
            <a:endParaRPr lang="en-GB" b="1" dirty="0">
              <a:latin typeface="Bodoni MT" panose="02070603080606020203" pitchFamily="18" charset="0"/>
            </a:endParaRPr>
          </a:p>
        </p:txBody>
      </p:sp>
      <p:pic>
        <p:nvPicPr>
          <p:cNvPr id="23" name="תמונה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699" t="73331" r="51023" b="8048"/>
          <a:stretch/>
        </p:blipFill>
        <p:spPr>
          <a:xfrm>
            <a:off x="3342639" y="1384375"/>
            <a:ext cx="863255" cy="931553"/>
          </a:xfrm>
          <a:prstGeom prst="ellipse">
            <a:avLst/>
          </a:prstGeom>
        </p:spPr>
      </p:pic>
      <p:pic>
        <p:nvPicPr>
          <p:cNvPr id="24" name="תמונה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446" t="74203" r="7496" b="8270"/>
          <a:stretch/>
        </p:blipFill>
        <p:spPr>
          <a:xfrm>
            <a:off x="1415244" y="1397113"/>
            <a:ext cx="902252" cy="940166"/>
          </a:xfrm>
          <a:prstGeom prst="ellipse">
            <a:avLst/>
          </a:prstGeom>
        </p:spPr>
      </p:pic>
      <p:pic>
        <p:nvPicPr>
          <p:cNvPr id="25" name="תמונה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514" t="8047" r="7426" b="73113"/>
          <a:stretch/>
        </p:blipFill>
        <p:spPr>
          <a:xfrm>
            <a:off x="5573631" y="1362225"/>
            <a:ext cx="924657" cy="966441"/>
          </a:xfrm>
          <a:prstGeom prst="ellipse">
            <a:avLst/>
          </a:prstGeom>
        </p:spPr>
      </p:pic>
      <p:pic>
        <p:nvPicPr>
          <p:cNvPr id="30" name="תמונה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709" y="1352813"/>
            <a:ext cx="924657" cy="975853"/>
          </a:xfrm>
          <a:prstGeom prst="ellipse">
            <a:avLst/>
          </a:prstGeom>
          <a:ln>
            <a:solidFill>
              <a:schemeClr val="tx1"/>
            </a:solidFill>
          </a:ln>
        </p:spPr>
      </p:pic>
      <p:pic>
        <p:nvPicPr>
          <p:cNvPr id="31" name="תמונה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271" y="1397113"/>
            <a:ext cx="924657" cy="990006"/>
          </a:xfrm>
          <a:prstGeom prst="ellipse">
            <a:avLst/>
          </a:prstGeom>
          <a:ln>
            <a:noFill/>
          </a:ln>
        </p:spPr>
      </p:pic>
      <p:sp>
        <p:nvSpPr>
          <p:cNvPr id="3" name="אליפסה 2"/>
          <p:cNvSpPr/>
          <p:nvPr/>
        </p:nvSpPr>
        <p:spPr>
          <a:xfrm>
            <a:off x="7468710" y="4318952"/>
            <a:ext cx="3970194" cy="1785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033657" y="4611469"/>
            <a:ext cx="306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Due to scarcity of malignant RS cells in the tumor, an excisional lymph node is needed and not FNA.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6" name="תמונה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7502" y="76395"/>
            <a:ext cx="380805" cy="380805"/>
          </a:xfrm>
          <a:prstGeom prst="ellipse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551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627017" y="548640"/>
            <a:ext cx="54210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 smtClean="0">
                <a:ln w="0"/>
                <a:solidFill>
                  <a:schemeClr val="accent5">
                    <a:lumMod val="50000"/>
                  </a:schemeClr>
                </a:solidFill>
                <a:latin typeface="Algerian" panose="04020705040A02060702" pitchFamily="82" charset="0"/>
              </a:rPr>
              <a:t>CLASSIFICATION</a:t>
            </a:r>
            <a:endParaRPr lang="en-GB" sz="4800" dirty="0">
              <a:ln w="0"/>
              <a:solidFill>
                <a:schemeClr val="accent5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389017" y="1848395"/>
            <a:ext cx="962297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HL has been classified into classical HL, which accounts for 95% of all HL cases, and the less common nodular lymphocyte predominant HL (NLPHL), representing less than 5% of all cases. </a:t>
            </a:r>
            <a:endParaRPr lang="en-GB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lnSpc>
                <a:spcPct val="150000"/>
              </a:lnSpc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Classic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HL is grouped into the following 4 types: </a:t>
            </a:r>
          </a:p>
          <a:p>
            <a:pPr marL="742950" indent="-742950" algn="l" rtl="0">
              <a:lnSpc>
                <a:spcPct val="150000"/>
              </a:lnSpc>
              <a:buAutoNum type="arabicParenR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Nodular sclerosis classic HL. </a:t>
            </a:r>
            <a:endParaRPr lang="en-GB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 algn="l" rtl="0">
              <a:lnSpc>
                <a:spcPct val="150000"/>
              </a:lnSpc>
              <a:buFontTx/>
              <a:buAutoNum type="arabicParenR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Mixed cellularity classic HL.  </a:t>
            </a:r>
            <a:endParaRPr lang="ro-R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 algn="l" rtl="0">
              <a:lnSpc>
                <a:spcPct val="150000"/>
              </a:lnSpc>
              <a:buAutoNum type="arabicParenR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Lymphocyte-rich classic HL.</a:t>
            </a:r>
            <a:endParaRPr lang="ro-RO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 algn="l" rtl="0">
              <a:lnSpc>
                <a:spcPct val="150000"/>
              </a:lnSpc>
              <a:buAutoNum type="arabicParenR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Lymphocyte- depleted classic HL.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7502" y="76395"/>
            <a:ext cx="380805" cy="380805"/>
          </a:xfrm>
          <a:prstGeom prst="ellipse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60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ורגני">
  <a:themeElements>
    <a:clrScheme name="אורגני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אורגני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אורגני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2516</TotalTime>
  <Words>1625</Words>
  <Application>Microsoft Office PowerPoint</Application>
  <PresentationFormat>Custom</PresentationFormat>
  <Paragraphs>278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אורגני</vt:lpstr>
      <vt:lpstr>Slide 1</vt:lpstr>
      <vt:lpstr>Slide 2</vt:lpstr>
      <vt:lpstr>Acute myeloblastic leukemia (AML)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RS cell and variants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niveen z7alkah</dc:creator>
  <cp:lastModifiedBy>Ana</cp:lastModifiedBy>
  <cp:revision>137</cp:revision>
  <dcterms:created xsi:type="dcterms:W3CDTF">2020-08-25T22:07:00Z</dcterms:created>
  <dcterms:modified xsi:type="dcterms:W3CDTF">2020-11-11T11:40:25Z</dcterms:modified>
</cp:coreProperties>
</file>