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3"/>
  </p:notesMasterIdLst>
  <p:sldIdLst>
    <p:sldId id="256" r:id="rId3"/>
    <p:sldId id="352" r:id="rId4"/>
    <p:sldId id="358" r:id="rId5"/>
    <p:sldId id="273" r:id="rId6"/>
    <p:sldId id="333" r:id="rId7"/>
    <p:sldId id="299" r:id="rId8"/>
    <p:sldId id="282" r:id="rId9"/>
    <p:sldId id="310" r:id="rId10"/>
    <p:sldId id="311" r:id="rId11"/>
    <p:sldId id="285" r:id="rId12"/>
    <p:sldId id="286" r:id="rId13"/>
    <p:sldId id="287" r:id="rId14"/>
    <p:sldId id="288" r:id="rId15"/>
    <p:sldId id="289" r:id="rId16"/>
    <p:sldId id="335" r:id="rId17"/>
    <p:sldId id="313" r:id="rId18"/>
    <p:sldId id="315" r:id="rId19"/>
    <p:sldId id="316" r:id="rId20"/>
    <p:sldId id="334" r:id="rId21"/>
    <p:sldId id="317" r:id="rId22"/>
    <p:sldId id="339" r:id="rId23"/>
    <p:sldId id="319" r:id="rId24"/>
    <p:sldId id="305" r:id="rId25"/>
    <p:sldId id="312" r:id="rId26"/>
    <p:sldId id="331" r:id="rId27"/>
    <p:sldId id="321" r:id="rId28"/>
    <p:sldId id="327" r:id="rId29"/>
    <p:sldId id="326" r:id="rId30"/>
    <p:sldId id="306" r:id="rId31"/>
    <p:sldId id="307" r:id="rId32"/>
    <p:sldId id="329" r:id="rId33"/>
    <p:sldId id="293" r:id="rId34"/>
    <p:sldId id="294" r:id="rId35"/>
    <p:sldId id="297" r:id="rId36"/>
    <p:sldId id="340" r:id="rId37"/>
    <p:sldId id="341" r:id="rId38"/>
    <p:sldId id="342" r:id="rId39"/>
    <p:sldId id="343" r:id="rId40"/>
    <p:sldId id="345" r:id="rId41"/>
    <p:sldId id="348" r:id="rId42"/>
    <p:sldId id="346" r:id="rId43"/>
    <p:sldId id="347" r:id="rId44"/>
    <p:sldId id="349" r:id="rId45"/>
    <p:sldId id="350" r:id="rId46"/>
    <p:sldId id="351" r:id="rId47"/>
    <p:sldId id="353" r:id="rId48"/>
    <p:sldId id="354" r:id="rId49"/>
    <p:sldId id="355" r:id="rId50"/>
    <p:sldId id="357" r:id="rId51"/>
    <p:sldId id="35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007C-7970-4118-BD87-0B892FBB3D2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54A1B-B9CA-48E0-A6CE-B8CB8E45A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790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BAB46-91A3-4FDF-9F92-B32C3AC97F57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Chromosomal translocations are commonly associated with activation or worse prognosis in B-cell malignancies. The table reviews some of the more common translocations associated with different B-cell malignancy </a:t>
            </a:r>
            <a:r>
              <a:rPr lang="en-US" dirty="0" err="1" smtClean="0"/>
              <a:t>histologies</a:t>
            </a:r>
            <a:r>
              <a:rPr lang="en-US" dirty="0" smtClean="0"/>
              <a:t> and the relationship of the translocation to the corresponding oncogene.</a:t>
            </a:r>
          </a:p>
          <a:p>
            <a:pPr eaLnBrk="1" hangingPunct="1"/>
            <a:r>
              <a:rPr lang="en-US" dirty="0" smtClean="0"/>
              <a:t>MCL frequently has chromosomal translocation t(11;14)(q13;q32). This juxtaposes the </a:t>
            </a:r>
            <a:r>
              <a:rPr lang="en-US" i="1" dirty="0" smtClean="0"/>
              <a:t>bcl1</a:t>
            </a:r>
            <a:r>
              <a:rPr lang="en-US" dirty="0" smtClean="0"/>
              <a:t> locus with the </a:t>
            </a:r>
            <a:r>
              <a:rPr lang="en-US" dirty="0" err="1" smtClean="0"/>
              <a:t>IgG</a:t>
            </a:r>
            <a:r>
              <a:rPr lang="en-US" dirty="0" smtClean="0"/>
              <a:t> locus. Such an alteration results in deregulation of the </a:t>
            </a:r>
            <a:r>
              <a:rPr lang="en-US" i="1" dirty="0" smtClean="0"/>
              <a:t>bcl1</a:t>
            </a:r>
            <a:r>
              <a:rPr lang="en-US" dirty="0" smtClean="0"/>
              <a:t> locus and expression of its gene product </a:t>
            </a:r>
            <a:r>
              <a:rPr lang="en-US" dirty="0" err="1" smtClean="0"/>
              <a:t>cyclin</a:t>
            </a:r>
            <a:r>
              <a:rPr lang="en-US" dirty="0" smtClean="0"/>
              <a:t> D1 which is not normally expressed in B cells.  Activation of </a:t>
            </a:r>
            <a:r>
              <a:rPr lang="en-US" i="1" dirty="0" smtClean="0"/>
              <a:t>bcl1</a:t>
            </a:r>
            <a:r>
              <a:rPr lang="en-US" dirty="0" smtClean="0"/>
              <a:t> appears to be critical in the pathogenesis of MCL. </a:t>
            </a:r>
            <a:r>
              <a:rPr lang="en-US" dirty="0" err="1" smtClean="0"/>
              <a:t>Cyclin</a:t>
            </a:r>
            <a:r>
              <a:rPr lang="en-US" dirty="0" smtClean="0"/>
              <a:t> D1 is important in cell cycle control, and </a:t>
            </a:r>
            <a:r>
              <a:rPr lang="en-US" i="1" dirty="0" smtClean="0"/>
              <a:t>bcl1</a:t>
            </a:r>
            <a:r>
              <a:rPr lang="en-US" dirty="0" smtClean="0"/>
              <a:t> is considered a proto-oncogene.</a:t>
            </a:r>
          </a:p>
          <a:p>
            <a:pPr eaLnBrk="1" hangingPunct="1"/>
            <a:r>
              <a:rPr lang="en-US" dirty="0" smtClean="0"/>
              <a:t>A translocation of t(14;18) (q32;q21) is present in approximately 85% of cases FL and 15%-20% of DLBCL cases. This change results in rearrangement of the </a:t>
            </a:r>
            <a:r>
              <a:rPr lang="en-US" i="1" dirty="0" smtClean="0"/>
              <a:t>bcl2</a:t>
            </a:r>
            <a:r>
              <a:rPr lang="en-US" dirty="0" smtClean="0"/>
              <a:t> gene, leading to activated forms of NHL.</a:t>
            </a:r>
          </a:p>
          <a:p>
            <a:pPr eaLnBrk="1" hangingPunct="1"/>
            <a:r>
              <a:rPr lang="en-US" dirty="0" smtClean="0"/>
              <a:t>Some translocations are very frequently and highly associated with a particular histology and prognosis; in DLBCL, which is an aggressive heterogeneous lymphoma, there are several different translocations observed, each with a different prognosis. Examples include: 30% of cases have t(14;18) with </a:t>
            </a:r>
            <a:r>
              <a:rPr lang="en-US" i="1" dirty="0" smtClean="0"/>
              <a:t>bcl2</a:t>
            </a:r>
            <a:r>
              <a:rPr lang="en-US" dirty="0" smtClean="0"/>
              <a:t> overexpression, 35% have 3q27 rearrangements with </a:t>
            </a:r>
            <a:r>
              <a:rPr lang="en-US" i="1" dirty="0" smtClean="0"/>
              <a:t>bcl6</a:t>
            </a:r>
            <a:r>
              <a:rPr lang="en-US" dirty="0" smtClean="0"/>
              <a:t> overexpression, and rare cases have t(8;14) with c-</a:t>
            </a:r>
            <a:r>
              <a:rPr lang="en-US" i="1" dirty="0" err="1" smtClean="0"/>
              <a:t>myc</a:t>
            </a:r>
            <a:r>
              <a:rPr lang="en-US" dirty="0" smtClean="0"/>
              <a:t> overexpression.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851120" y="8444460"/>
            <a:ext cx="5363003" cy="5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7" rIns="90434" bIns="45217">
            <a:spAutoFit/>
          </a:bodyPr>
          <a:lstStyle/>
          <a:p>
            <a:pPr eaLnBrk="0" hangingPunct="0"/>
            <a:r>
              <a:rPr lang="en-US" altLang="en-US" sz="1000"/>
              <a:t>National Comprehensive Cancer Network, Inc. </a:t>
            </a:r>
            <a:r>
              <a:rPr lang="en-US" altLang="en-US" sz="1000" i="1"/>
              <a:t>Practice Guidelines in Oncology.</a:t>
            </a:r>
            <a:r>
              <a:rPr lang="en-US" altLang="en-US" sz="1000"/>
              <a:t> v.1.2005.</a:t>
            </a:r>
          </a:p>
          <a:p>
            <a:pPr eaLnBrk="0" hangingPunct="0"/>
            <a:r>
              <a:rPr lang="en-US" sz="1000"/>
              <a:t>Skarin and Dorfman. </a:t>
            </a:r>
            <a:r>
              <a:rPr lang="en-US" sz="1000" i="1"/>
              <a:t>CA Cancer J Clin</a:t>
            </a:r>
            <a:r>
              <a:rPr lang="en-US" sz="1000"/>
              <a:t>. 1997;47:351.</a:t>
            </a:r>
          </a:p>
          <a:p>
            <a:pPr eaLnBrk="0" hangingPunct="0"/>
            <a:r>
              <a:rPr lang="en-US" sz="1000"/>
              <a:t>Jennings and Foon. </a:t>
            </a:r>
            <a:r>
              <a:rPr lang="en-US" sz="1000" i="1"/>
              <a:t>Blood. </a:t>
            </a:r>
            <a:r>
              <a:rPr lang="en-US" sz="1000"/>
              <a:t>1997;90:2863.</a:t>
            </a:r>
            <a:endParaRPr lang="en-US" altLang="en-US" sz="1000"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1572B192-1C3C-4151-A8D6-822EABB08C2D}" type="slidenum">
              <a:rPr lang="en-US" altLang="zh-CN" sz="1200"/>
              <a:pPr eaLnBrk="1" hangingPunct="1"/>
              <a:t>29</a:t>
            </a:fld>
            <a:endParaRPr lang="en-US" altLang="zh-CN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69D2C59-FE09-4D9D-846C-83D09C731412}" type="slidenum">
              <a:rPr lang="en-US" altLang="zh-CN" sz="1200"/>
              <a:pPr eaLnBrk="1" hangingPunct="1"/>
              <a:t>30</a:t>
            </a:fld>
            <a:endParaRPr lang="en-US" altLang="zh-CN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58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34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766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709738"/>
            <a:ext cx="845502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29010177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71792-1654-4708-9F92-92B2C15BA4B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67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2AC3-A230-4AA7-8064-702994C3D46A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57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661E-19E0-4712-B2CC-27578CE81D5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08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6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5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616D-F19D-4E3C-AAD3-637D04DF4E7D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892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F72EA-6F3B-4B05-BFE0-0EB41B18FB1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39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291F-A5B3-4792-A913-C096E9A1DEC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71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AC48-67F9-43D6-9E7F-01C97611138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1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04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6" y="273063"/>
            <a:ext cx="51110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27D7-CF38-4C21-B696-F4262364301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84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5EC2-943F-44CB-A5A5-6D242F3A7D8A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558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6CD3-0954-415C-A77A-8E4149E4F2D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66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13" y="609600"/>
            <a:ext cx="1943099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B146-E257-4AFE-8840-1F9E80F16774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7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06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00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34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33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6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54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7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2807-8B5E-47CB-BF1A-3884601F21FB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A937B-F5B5-4FD1-84BF-3C11C8D8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32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tytułu z Wzorca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3DD49E-D2B2-4098-9037-4A1FECB236DB}" type="slidenum">
              <a:rPr lang="pl-PL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2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NonHodgkin</a:t>
            </a:r>
            <a:r>
              <a:rPr lang="en-US" b="1" dirty="0" smtClean="0"/>
              <a:t> Lymphoma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9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7" y="223461"/>
            <a:ext cx="890574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Adenopatie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laterocervicala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giganta</a:t>
            </a:r>
            <a:r>
              <a:rPr lang="en-US" sz="2800" b="1" dirty="0" smtClean="0"/>
              <a:t> la o </a:t>
            </a:r>
            <a:r>
              <a:rPr lang="en-US" sz="2800" b="1" dirty="0" err="1" smtClean="0"/>
              <a:t>pacienta</a:t>
            </a:r>
            <a:r>
              <a:rPr lang="en-US" sz="2800" b="1" dirty="0" smtClean="0"/>
              <a:t> cu </a:t>
            </a:r>
            <a:r>
              <a:rPr lang="en-US" sz="2800" b="1" dirty="0" err="1" smtClean="0"/>
              <a:t>boala</a:t>
            </a:r>
            <a:r>
              <a:rPr lang="en-US" sz="2800" b="1" dirty="0" smtClean="0"/>
              <a:t> Hodgkin, </a:t>
            </a:r>
            <a:r>
              <a:rPr lang="en-US" sz="2800" b="1" dirty="0" err="1" smtClean="0"/>
              <a:t>respectiv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pacient</a:t>
            </a:r>
            <a:r>
              <a:rPr lang="en-US" sz="2800" b="1" dirty="0" smtClean="0"/>
              <a:t> cu LMNH </a:t>
            </a:r>
            <a:r>
              <a:rPr lang="en-US" sz="2800" b="1" dirty="0" err="1" smtClean="0"/>
              <a:t>difuz</a:t>
            </a:r>
            <a:r>
              <a:rPr lang="en-US" sz="2800" b="1" dirty="0" smtClean="0"/>
              <a:t> cu </a:t>
            </a:r>
            <a:r>
              <a:rPr lang="en-US" sz="2800" b="1" dirty="0" err="1" smtClean="0"/>
              <a:t>celula</a:t>
            </a:r>
            <a:r>
              <a:rPr lang="en-US" sz="2800" b="1" dirty="0" smtClean="0"/>
              <a:t> mare B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" y="2058194"/>
            <a:ext cx="4188061" cy="41880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79" y="1825625"/>
            <a:ext cx="3016392" cy="4709946"/>
          </a:xfrm>
        </p:spPr>
      </p:pic>
    </p:spTree>
    <p:extLst>
      <p:ext uri="{BB962C8B-B14F-4D97-AF65-F5344CB8AC3E}">
        <p14:creationId xmlns="" xmlns:p14="http://schemas.microsoft.com/office/powerpoint/2010/main" val="4064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2" y="184833"/>
            <a:ext cx="8789831" cy="948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/>
              <a:t>Adenopatii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laterocervicale</a:t>
            </a:r>
            <a:r>
              <a:rPr lang="en-US" sz="3200" b="1" dirty="0" smtClean="0"/>
              <a:t> multiple la un </a:t>
            </a:r>
            <a:r>
              <a:rPr lang="en-US" sz="3200" b="1" dirty="0" err="1" smtClean="0"/>
              <a:t>pacient</a:t>
            </a:r>
            <a:r>
              <a:rPr lang="en-US" sz="3200" b="1" dirty="0" smtClean="0"/>
              <a:t> cu </a:t>
            </a:r>
            <a:r>
              <a:rPr lang="en-US" sz="3200" b="1" dirty="0" err="1" smtClean="0"/>
              <a:t>limfom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folicular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0015"/>
            <a:ext cx="3886200" cy="42443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1700015"/>
            <a:ext cx="3886200" cy="4244383"/>
          </a:xfrm>
        </p:spPr>
      </p:pic>
    </p:spTree>
    <p:extLst>
      <p:ext uri="{BB962C8B-B14F-4D97-AF65-F5344CB8AC3E}">
        <p14:creationId xmlns="" xmlns:p14="http://schemas.microsoft.com/office/powerpoint/2010/main" val="12820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" y="94670"/>
            <a:ext cx="9050629" cy="101291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Mycosis </a:t>
            </a:r>
            <a:r>
              <a:rPr lang="en-US" sz="3200" b="1" dirty="0" err="1" smtClean="0"/>
              <a:t>fungoides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" y="1532586"/>
            <a:ext cx="4411808" cy="44118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1532586"/>
            <a:ext cx="4411808" cy="4411808"/>
          </a:xfrm>
        </p:spPr>
      </p:pic>
    </p:spTree>
    <p:extLst>
      <p:ext uri="{BB962C8B-B14F-4D97-AF65-F5344CB8AC3E}">
        <p14:creationId xmlns="" xmlns:p14="http://schemas.microsoft.com/office/powerpoint/2010/main" val="2294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86288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Mycosis </a:t>
            </a:r>
            <a:r>
              <a:rPr lang="en-US" sz="3200" b="1" dirty="0" err="1" smtClean="0"/>
              <a:t>fungoides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" y="1676400"/>
            <a:ext cx="4489081" cy="365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8" y="1676400"/>
            <a:ext cx="4489081" cy="3657600"/>
          </a:xfrm>
        </p:spPr>
      </p:pic>
    </p:spTree>
    <p:extLst>
      <p:ext uri="{BB962C8B-B14F-4D97-AF65-F5344CB8AC3E}">
        <p14:creationId xmlns="" xmlns:p14="http://schemas.microsoft.com/office/powerpoint/2010/main" val="5432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49"/>
            <a:ext cx="9144000" cy="98715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Mycosis </a:t>
            </a:r>
            <a:r>
              <a:rPr lang="en-US" sz="3200" b="1" dirty="0" err="1" smtClean="0"/>
              <a:t>fungoides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4705"/>
            <a:ext cx="4114800" cy="53224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88989"/>
            <a:ext cx="3962400" cy="5328131"/>
          </a:xfrm>
        </p:spPr>
      </p:pic>
    </p:spTree>
    <p:extLst>
      <p:ext uri="{BB962C8B-B14F-4D97-AF65-F5344CB8AC3E}">
        <p14:creationId xmlns="" xmlns:p14="http://schemas.microsoft.com/office/powerpoint/2010/main" val="5349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8" y="133306"/>
            <a:ext cx="8789831" cy="897005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Limfom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Burkitt</a:t>
            </a:r>
            <a:endParaRPr lang="en-US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3" y="1825625"/>
            <a:ext cx="4347414" cy="4118769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5" y="1825626"/>
            <a:ext cx="4299706" cy="4118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Positive diagnosis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51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3"/>
            <a:ext cx="7772400" cy="587375"/>
          </a:xfrm>
        </p:spPr>
        <p:txBody>
          <a:bodyPr>
            <a:noAutofit/>
          </a:bodyPr>
          <a:lstStyle/>
          <a:p>
            <a:r>
              <a:rPr kumimoji="0" lang="en-US" altLang="zh-CN" sz="3600" dirty="0" smtClean="0"/>
              <a:t>History</a:t>
            </a:r>
            <a:endParaRPr lang="en-US" altLang="zh-CN" sz="36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611688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B symptoms</a:t>
            </a:r>
            <a:endParaRPr lang="en-US" altLang="zh-CN" sz="3600" dirty="0"/>
          </a:p>
          <a:p>
            <a:pPr marL="609600" indent="-609600">
              <a:buFontTx/>
              <a:buNone/>
            </a:pPr>
            <a:r>
              <a:rPr lang="en-US" altLang="zh-CN" sz="3600" dirty="0"/>
              <a:t>      </a:t>
            </a:r>
            <a:r>
              <a:rPr lang="en-US" altLang="zh-CN" sz="2800" dirty="0"/>
              <a:t>* </a:t>
            </a:r>
            <a:r>
              <a:rPr lang="en-US" altLang="zh-CN" sz="2800" dirty="0" smtClean="0"/>
              <a:t>fever — </a:t>
            </a:r>
            <a:r>
              <a:rPr lang="en-US" altLang="zh-CN" sz="2800" dirty="0"/>
              <a:t>&gt;38ºC </a:t>
            </a:r>
          </a:p>
          <a:p>
            <a:pPr marL="609600" indent="-609600">
              <a:buFontTx/>
              <a:buNone/>
            </a:pPr>
            <a:r>
              <a:rPr lang="en-US" altLang="zh-CN" sz="2800" dirty="0"/>
              <a:t>        * </a:t>
            </a:r>
            <a:r>
              <a:rPr lang="en-US" altLang="zh-CN" sz="2800" dirty="0" smtClean="0"/>
              <a:t>weight loss &gt;10 % in last 6 months</a:t>
            </a:r>
            <a:endParaRPr lang="en-US" altLang="zh-CN" sz="2800" dirty="0"/>
          </a:p>
          <a:p>
            <a:pPr marL="609600" indent="-609600">
              <a:buFontTx/>
              <a:buNone/>
            </a:pPr>
            <a:r>
              <a:rPr lang="en-US" altLang="zh-CN" sz="2800" dirty="0"/>
              <a:t>        * </a:t>
            </a:r>
            <a:r>
              <a:rPr lang="en-US" altLang="zh-CN" sz="2800" dirty="0" smtClean="0"/>
              <a:t>night sweats</a:t>
            </a:r>
            <a:endParaRPr lang="en-US" altLang="zh-CN" sz="2800" dirty="0"/>
          </a:p>
          <a:p>
            <a:pPr marL="609600" indent="-609600">
              <a:buFontTx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Lymphadenopathy</a:t>
            </a:r>
            <a:endParaRPr lang="en-US" altLang="zh-CN" dirty="0"/>
          </a:p>
          <a:p>
            <a:pPr marL="609600" indent="-609600">
              <a:buFontTx/>
              <a:buNone/>
            </a:pPr>
            <a:r>
              <a:rPr lang="en-US" altLang="zh-CN" dirty="0"/>
              <a:t>      * </a:t>
            </a:r>
            <a:r>
              <a:rPr lang="en-US" altLang="zh-CN" sz="2800" dirty="0" smtClean="0"/>
              <a:t>time to progression</a:t>
            </a:r>
            <a:endParaRPr lang="en-US" altLang="zh-CN" sz="2800" dirty="0"/>
          </a:p>
          <a:p>
            <a:pPr marL="609600" indent="-609600">
              <a:buFontTx/>
              <a:buNone/>
            </a:pPr>
            <a:r>
              <a:rPr lang="en-US" altLang="zh-CN" sz="2800" dirty="0"/>
              <a:t>       * </a:t>
            </a:r>
            <a:r>
              <a:rPr lang="en-US" altLang="zh-CN" sz="2800" dirty="0" smtClean="0"/>
              <a:t>how many sites are involved</a:t>
            </a:r>
            <a:endParaRPr lang="en-US" altLang="zh-CN" sz="2800" dirty="0"/>
          </a:p>
          <a:p>
            <a:pPr marL="609600" indent="-609600">
              <a:buFontTx/>
              <a:buNone/>
            </a:pPr>
            <a:r>
              <a:rPr lang="en-US" altLang="zh-CN" sz="2800" dirty="0"/>
              <a:t>       * </a:t>
            </a:r>
            <a:r>
              <a:rPr lang="en-US" altLang="zh-CN" sz="2800" dirty="0" smtClean="0"/>
              <a:t>peripheral </a:t>
            </a:r>
            <a:r>
              <a:rPr lang="en-US" altLang="zh-CN" sz="2800" dirty="0" err="1" smtClean="0"/>
              <a:t>lymphocitosis</a:t>
            </a:r>
            <a:endParaRPr lang="en-US" altLang="zh-CN" sz="3600" dirty="0"/>
          </a:p>
        </p:txBody>
      </p:sp>
    </p:spTree>
    <p:extLst>
      <p:ext uri="{BB962C8B-B14F-4D97-AF65-F5344CB8AC3E}">
        <p14:creationId xmlns="" xmlns:p14="http://schemas.microsoft.com/office/powerpoint/2010/main" val="2435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" y="0"/>
            <a:ext cx="9050629" cy="875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Clinical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37881"/>
            <a:ext cx="1809138" cy="823912"/>
          </a:xfrm>
        </p:spPr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" y="1447800"/>
            <a:ext cx="4279005" cy="5313608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 smtClean="0"/>
              <a:t>Symptomes</a:t>
            </a:r>
            <a:r>
              <a:rPr lang="en-US" sz="2000" b="1" dirty="0" smtClean="0"/>
              <a:t> related to lymphadenopathy, such as: </a:t>
            </a:r>
          </a:p>
          <a:p>
            <a:pPr lvl="1" algn="just">
              <a:buFontTx/>
              <a:buChar char="-"/>
            </a:pPr>
            <a:r>
              <a:rPr lang="en-US" b="1" dirty="0" err="1" smtClean="0"/>
              <a:t>mediastinal</a:t>
            </a:r>
            <a:r>
              <a:rPr lang="en-US" b="1" dirty="0" smtClean="0"/>
              <a:t> compression</a:t>
            </a:r>
          </a:p>
          <a:p>
            <a:pPr lvl="1" algn="just">
              <a:buFontTx/>
              <a:buChar char="-"/>
            </a:pPr>
            <a:r>
              <a:rPr lang="en-US" b="1" dirty="0" err="1" smtClean="0"/>
              <a:t>Lymphoedema</a:t>
            </a:r>
            <a:r>
              <a:rPr lang="en-US" b="1" dirty="0" smtClean="0"/>
              <a:t> </a:t>
            </a:r>
          </a:p>
          <a:p>
            <a:pPr algn="just"/>
            <a:endParaRPr lang="en-US" sz="2000" b="1" u="sng" dirty="0" smtClean="0"/>
          </a:p>
          <a:p>
            <a:pPr algn="just"/>
            <a:r>
              <a:rPr lang="en-US" sz="2000" b="1" dirty="0" smtClean="0"/>
              <a:t>B symptoms </a:t>
            </a:r>
          </a:p>
          <a:p>
            <a:pPr algn="just"/>
            <a:endParaRPr lang="en-US" sz="2000" b="1" u="sng" dirty="0" smtClean="0"/>
          </a:p>
          <a:p>
            <a:pPr algn="just"/>
            <a:r>
              <a:rPr lang="en-US" sz="2000" b="1" dirty="0" smtClean="0"/>
              <a:t>Symptoms related to </a:t>
            </a:r>
            <a:r>
              <a:rPr lang="en-US" sz="2000" b="1" dirty="0" err="1" smtClean="0"/>
              <a:t>extranodal</a:t>
            </a:r>
            <a:r>
              <a:rPr lang="en-US" sz="2000" b="1" dirty="0" smtClean="0"/>
              <a:t> sites  - digestive, meningitis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Rarely, </a:t>
            </a:r>
            <a:r>
              <a:rPr lang="en-US" sz="2000" b="1" dirty="0" err="1" smtClean="0"/>
              <a:t>accidentaly</a:t>
            </a:r>
            <a:r>
              <a:rPr lang="en-US" sz="2000" b="1" dirty="0" smtClean="0"/>
              <a:t> diagnosis, in </a:t>
            </a:r>
            <a:r>
              <a:rPr lang="en-US" sz="2000" b="1" dirty="0" err="1" smtClean="0"/>
              <a:t>asimptomatic</a:t>
            </a:r>
            <a:r>
              <a:rPr lang="en-US" sz="2000" b="1" dirty="0" smtClean="0"/>
              <a:t> patients who </a:t>
            </a:r>
            <a:r>
              <a:rPr lang="en-US" sz="2000" b="1" dirty="0" err="1" smtClean="0"/>
              <a:t>dyscover</a:t>
            </a:r>
            <a:r>
              <a:rPr lang="en-US" sz="2000" b="1" dirty="0" smtClean="0"/>
              <a:t> the lymph nodes enlargement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476517"/>
            <a:ext cx="2362199" cy="823912"/>
          </a:xfrm>
        </p:spPr>
        <p:txBody>
          <a:bodyPr/>
          <a:lstStyle/>
          <a:p>
            <a:r>
              <a:rPr lang="en-US" dirty="0" smtClean="0"/>
              <a:t>Clinical exam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447800"/>
            <a:ext cx="4724400" cy="5203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Different sizes and consistence lymphadenopathy 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If in HL - common </a:t>
            </a:r>
            <a:r>
              <a:rPr lang="en-US" sz="2000" b="1" dirty="0"/>
              <a:t>to have a “localized” </a:t>
            </a:r>
            <a:r>
              <a:rPr lang="en-US" sz="2000" b="1" dirty="0" smtClean="0"/>
              <a:t>presentation and  spread </a:t>
            </a:r>
            <a:r>
              <a:rPr lang="en-US" sz="2000" b="1" dirty="0"/>
              <a:t>to contiguous </a:t>
            </a:r>
            <a:r>
              <a:rPr lang="en-US" sz="2000" b="1" dirty="0" smtClean="0"/>
              <a:t>nodes / HNL – spread  by skipping lymph nodes sites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Frequent splenomegaly </a:t>
            </a:r>
            <a:r>
              <a:rPr lang="en-US" sz="2000" b="1" dirty="0" err="1"/>
              <a:t>şi</a:t>
            </a:r>
            <a:r>
              <a:rPr lang="en-US" sz="2000" b="1" dirty="0"/>
              <a:t> </a:t>
            </a:r>
            <a:r>
              <a:rPr lang="en-US" sz="2000" b="1" dirty="0" smtClean="0"/>
              <a:t>hepatomegaly </a:t>
            </a:r>
            <a:endParaRPr lang="en-US" sz="2000" b="1" dirty="0"/>
          </a:p>
          <a:p>
            <a:pPr algn="just"/>
            <a:r>
              <a:rPr lang="en-US" sz="2000" b="1" dirty="0" smtClean="0"/>
              <a:t>Skin lesions</a:t>
            </a:r>
            <a:endParaRPr lang="en-US" sz="2000" b="1" dirty="0"/>
          </a:p>
          <a:p>
            <a:pPr algn="just"/>
            <a:r>
              <a:rPr lang="en-US" sz="2000" b="1" dirty="0" smtClean="0"/>
              <a:t>CNS involvement</a:t>
            </a:r>
            <a:endParaRPr lang="en-US" sz="2000" b="1" dirty="0"/>
          </a:p>
          <a:p>
            <a:pPr algn="just"/>
            <a:r>
              <a:rPr lang="en-US" sz="2000" b="1" dirty="0" smtClean="0"/>
              <a:t>Digestive symptoms 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Frequent anemia</a:t>
            </a:r>
          </a:p>
          <a:p>
            <a:pPr algn="just"/>
            <a:r>
              <a:rPr lang="en-US" sz="2000" b="1" dirty="0" smtClean="0"/>
              <a:t>Rarely bleeding</a:t>
            </a:r>
            <a:endParaRPr lang="en-US" sz="2000" b="1" dirty="0"/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9592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261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Lab tests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867104" cy="4953000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ESR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CBC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, 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liver and kidney function, serum uric acid…</a:t>
            </a:r>
            <a:endParaRPr lang="en-US" sz="2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ro-RO" sz="2900" dirty="0">
                <a:latin typeface="Arial" panose="020B0604020202020204" pitchFamily="34" charset="0"/>
                <a:ea typeface="MS Mincho" panose="02020609040205080304" pitchFamily="49" charset="-128"/>
              </a:rPr>
              <a:t>LDH 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and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beta </a:t>
            </a:r>
            <a:r>
              <a:rPr lang="ro-RO" sz="2900" dirty="0">
                <a:latin typeface="Arial" panose="020B0604020202020204" pitchFamily="34" charset="0"/>
                <a:ea typeface="MS Mincho" panose="02020609040205080304" pitchFamily="49" charset="-128"/>
              </a:rPr>
              <a:t>2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microglobulin</a:t>
            </a:r>
            <a:endParaRPr lang="en-US" sz="2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Coombs 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test – hemolytic anemia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Protein electrophoresis -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monoclonal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p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eak </a:t>
            </a:r>
            <a:endParaRPr lang="en-US" sz="2900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Pulmonary X ray </a:t>
            </a:r>
            <a:endParaRPr lang="en-US" sz="2900" i="1" dirty="0">
              <a:solidFill>
                <a:schemeClr val="accent5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ultrasonography</a:t>
            </a:r>
            <a:endParaRPr lang="en-US" sz="2900" i="1" dirty="0">
              <a:solidFill>
                <a:schemeClr val="accent5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ro-RO" sz="2900" i="1" dirty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CT </a:t>
            </a:r>
            <a:r>
              <a:rPr lang="ro-RO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tora</a:t>
            </a:r>
            <a:r>
              <a:rPr lang="en-US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x</a:t>
            </a:r>
            <a:r>
              <a:rPr lang="ro-RO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ro-RO" sz="2900" i="1" dirty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+ abdomen </a:t>
            </a:r>
            <a:endParaRPr lang="en-US" sz="2900" i="1" dirty="0" smtClean="0">
              <a:solidFill>
                <a:schemeClr val="accent5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i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Upper endoscopy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– MALT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lymphoma</a:t>
            </a:r>
            <a:endParaRPr lang="en-US" sz="2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ro-RO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Examenul </a:t>
            </a:r>
            <a:r>
              <a:rPr lang="ro-RO" sz="2900" i="1" dirty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LCR</a:t>
            </a:r>
            <a:r>
              <a:rPr lang="ro-RO" sz="2900" dirty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ro-RO" sz="2900" dirty="0">
                <a:latin typeface="Arial" panose="020B0604020202020204" pitchFamily="34" charset="0"/>
                <a:ea typeface="MS Mincho" panose="02020609040205080304" pitchFamily="49" charset="-128"/>
              </a:rPr>
              <a:t>în limfoamele de mare malignitate aflate în std IV.</a:t>
            </a:r>
            <a:endParaRPr lang="en-US" sz="2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dirty="0" err="1" smtClean="0">
                <a:latin typeface="Arial" panose="020B0604020202020204" pitchFamily="34" charset="0"/>
                <a:ea typeface="MS Mincho" panose="02020609040205080304" pitchFamily="49" charset="-128"/>
              </a:rPr>
              <a:t>Immunophenotyping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–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B lymphoma </a:t>
            </a:r>
            <a:r>
              <a:rPr lang="ro-RO" sz="2900" u="sng" dirty="0" smtClean="0">
                <a:latin typeface="Arial" panose="020B0604020202020204" pitchFamily="34" charset="0"/>
                <a:ea typeface="MS Mincho" panose="02020609040205080304" pitchFamily="49" charset="-128"/>
              </a:rPr>
              <a:t>CD19</a:t>
            </a:r>
            <a:r>
              <a:rPr lang="ro-RO" sz="2900" u="sng" dirty="0">
                <a:latin typeface="Arial" panose="020B0604020202020204" pitchFamily="34" charset="0"/>
                <a:ea typeface="MS Mincho" panose="02020609040205080304" pitchFamily="49" charset="-128"/>
              </a:rPr>
              <a:t>, CD20, CD22, </a:t>
            </a:r>
            <a:r>
              <a:rPr lang="ro-RO" sz="2900" u="sng" dirty="0" smtClean="0">
                <a:latin typeface="Arial" panose="020B0604020202020204" pitchFamily="34" charset="0"/>
                <a:ea typeface="MS Mincho" panose="02020609040205080304" pitchFamily="49" charset="-128"/>
              </a:rPr>
              <a:t>SIg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T lymphoma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– </a:t>
            </a:r>
            <a:r>
              <a:rPr lang="ro-RO" sz="2900" u="sng" dirty="0">
                <a:latin typeface="Arial" panose="020B0604020202020204" pitchFamily="34" charset="0"/>
                <a:ea typeface="MS Mincho" panose="02020609040205080304" pitchFamily="49" charset="-128"/>
              </a:rPr>
              <a:t>CD2, CD3, </a:t>
            </a:r>
            <a:r>
              <a:rPr lang="ro-RO" sz="2900" u="sng" dirty="0" smtClean="0">
                <a:latin typeface="Arial" panose="020B0604020202020204" pitchFamily="34" charset="0"/>
                <a:ea typeface="MS Mincho" panose="02020609040205080304" pitchFamily="49" charset="-128"/>
              </a:rPr>
              <a:t>CD7</a:t>
            </a:r>
            <a:endParaRPr lang="en-US" sz="29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Cytogenetic exam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– </a:t>
            </a:r>
            <a:r>
              <a:rPr lang="ro-RO" sz="2900" dirty="0">
                <a:latin typeface="Arial" panose="020B0604020202020204" pitchFamily="34" charset="0"/>
                <a:ea typeface="MS Mincho" panose="02020609040205080304" pitchFamily="49" charset="-128"/>
              </a:rPr>
              <a:t>ex. t(8;14) 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Burkitt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lymphoma</a:t>
            </a:r>
            <a:r>
              <a:rPr lang="ro-RO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, t(14;18)</a:t>
            </a: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in FL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i="1" dirty="0" smtClean="0">
                <a:solidFill>
                  <a:schemeClr val="accent5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BM biopsy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</a:tabLst>
            </a:pPr>
            <a:r>
              <a:rPr lang="en-US" sz="29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Viral tests – HIV, B and C hepatitis virus, EBV, HTLV1</a:t>
            </a:r>
            <a:endParaRPr lang="en-US" sz="29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3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1" y="0"/>
          <a:ext cx="8153399" cy="6858000"/>
        </p:xfrm>
        <a:graphic>
          <a:graphicData uri="http://schemas.openxmlformats.org/drawingml/2006/table">
            <a:tbl>
              <a:tblPr/>
              <a:tblGrid>
                <a:gridCol w="1701179"/>
                <a:gridCol w="4367893"/>
                <a:gridCol w="2084327"/>
              </a:tblGrid>
              <a:tr h="685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CML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2A2A2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Platelet counts normal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Lacunar</a:t>
                      </a: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cells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Central nervous system evaluation by lumbar puncture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reciprocal translocation of chromosomal material between chromosomes 9 and 21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Left upper quadrant abdominal pain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Superior vena cava syndrome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Painful </a:t>
                      </a:r>
                      <a:r>
                        <a:rPr lang="en-US" sz="1800" dirty="0" err="1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lymphadenopathy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Bulky disease 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PET scanning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Increased proliferation of the granulocytic cell line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Increased proliferation of the lymphocytes in the bone marrow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The Reed- Sternberg cells occupy the entire </a:t>
                      </a:r>
                      <a:r>
                        <a:rPr lang="en-US" sz="1800" dirty="0" smtClean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Lymph</a:t>
                      </a:r>
                      <a:r>
                        <a:rPr lang="en-US" sz="1800" baseline="0" dirty="0" smtClean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node biopsy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err="1" smtClean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Leukocitosis</a:t>
                      </a:r>
                      <a:r>
                        <a:rPr lang="en-US" sz="1800" baseline="0" dirty="0" smtClean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with </a:t>
                      </a:r>
                      <a:r>
                        <a:rPr lang="en-US" sz="1800" baseline="0" dirty="0" err="1" smtClean="0">
                          <a:solidFill>
                            <a:srgbClr val="2A2A2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neutrophilia</a:t>
                      </a:r>
                      <a:endParaRPr lang="en-US" sz="1800" baseline="0" dirty="0" smtClean="0">
                        <a:solidFill>
                          <a:srgbClr val="2A2A2A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             HL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6" y="146195"/>
            <a:ext cx="8391391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Diagnosis criteria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5" y="1219200"/>
            <a:ext cx="8750792" cy="511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Lymph node biopsy &gt; 1cm, least 1 month, without </a:t>
            </a:r>
            <a:r>
              <a:rPr lang="en-US" sz="2400" dirty="0" err="1" smtClean="0"/>
              <a:t>inflamatory</a:t>
            </a:r>
            <a:r>
              <a:rPr lang="en-US" sz="2400" dirty="0" smtClean="0"/>
              <a:t> signs</a:t>
            </a:r>
          </a:p>
          <a:p>
            <a:pPr marL="0" indent="0">
              <a:buNone/>
            </a:pPr>
            <a:r>
              <a:rPr lang="en-US" sz="2400" dirty="0" err="1" smtClean="0"/>
              <a:t>Extralymphoid</a:t>
            </a:r>
            <a:r>
              <a:rPr lang="en-US" sz="2400" dirty="0" smtClean="0"/>
              <a:t> site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Histopathological</a:t>
            </a:r>
            <a:r>
              <a:rPr lang="en-US" sz="2400" dirty="0" smtClean="0"/>
              <a:t> exam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Immunohistochemical</a:t>
            </a:r>
            <a:r>
              <a:rPr lang="en-US" sz="2400" dirty="0" smtClean="0"/>
              <a:t> exam	</a:t>
            </a:r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Cytogenetic exam				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Molecular biology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678251" y="2443843"/>
            <a:ext cx="106251" cy="3276600"/>
          </a:xfrm>
          <a:prstGeom prst="rightBrace">
            <a:avLst>
              <a:gd name="adj1" fmla="val 132000"/>
              <a:gd name="adj2" fmla="val 46804"/>
            </a:avLst>
          </a:prstGeom>
        </p:spPr>
        <p:style>
          <a:lnRef idx="1">
            <a:schemeClr val="accent3"/>
          </a:lnRef>
          <a:fillRef idx="1002">
            <a:schemeClr val="dk2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Hystopathological</a:t>
            </a:r>
            <a:r>
              <a:rPr lang="en-US" sz="3600" b="1" dirty="0" smtClean="0"/>
              <a:t> exam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Cell dimension</a:t>
            </a:r>
          </a:p>
          <a:p>
            <a:r>
              <a:rPr lang="en-US" sz="2800" dirty="0" smtClean="0"/>
              <a:t>Describe the morphological features of </a:t>
            </a:r>
            <a:r>
              <a:rPr lang="en-US" sz="2800" dirty="0" err="1" smtClean="0"/>
              <a:t>proliferant</a:t>
            </a:r>
            <a:r>
              <a:rPr lang="en-US" sz="2800" dirty="0" smtClean="0"/>
              <a:t> cell</a:t>
            </a:r>
          </a:p>
          <a:p>
            <a:r>
              <a:rPr lang="en-US" sz="2800" dirty="0" smtClean="0"/>
              <a:t>Nodular or diffuse proliferation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400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56032"/>
            <a:ext cx="8723375" cy="132556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Immunophenotype</a:t>
            </a:r>
            <a:r>
              <a:rPr lang="en-US" sz="3200" b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504"/>
            <a:ext cx="8381999" cy="5096256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en-US" sz="2800" dirty="0" smtClean="0"/>
              <a:t> lymphoid – </a:t>
            </a:r>
            <a:r>
              <a:rPr lang="en-US" sz="2800" dirty="0" err="1" smtClean="0"/>
              <a:t>nonlymphoid</a:t>
            </a:r>
            <a:r>
              <a:rPr lang="en-US" sz="2800" dirty="0" smtClean="0"/>
              <a:t> proliferation</a:t>
            </a:r>
          </a:p>
          <a:p>
            <a:pPr lvl="1" algn="just">
              <a:buFont typeface="Wingdings" pitchFamily="2" charset="2"/>
              <a:buChar char="q"/>
            </a:pPr>
            <a:endParaRPr lang="en-US" sz="2800" dirty="0"/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Which is the </a:t>
            </a:r>
            <a:r>
              <a:rPr lang="en-US" dirty="0" err="1"/>
              <a:t>proliferant</a:t>
            </a:r>
            <a:r>
              <a:rPr lang="en-US" dirty="0"/>
              <a:t> line – B/T </a:t>
            </a:r>
            <a:endParaRPr lang="en-US" dirty="0" smtClean="0"/>
          </a:p>
          <a:p>
            <a:pPr lvl="1" algn="just">
              <a:buFont typeface="Wingdings" pitchFamily="2" charset="2"/>
              <a:buChar char="q"/>
            </a:pPr>
            <a:endParaRPr lang="en-US" dirty="0"/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/>
              <a:t>Clonal – </a:t>
            </a:r>
            <a:r>
              <a:rPr lang="en-US" sz="2800" dirty="0" err="1" smtClean="0"/>
              <a:t>nonclonal</a:t>
            </a:r>
            <a:r>
              <a:rPr lang="en-US" sz="2800" dirty="0" smtClean="0"/>
              <a:t> proliferation</a:t>
            </a:r>
          </a:p>
          <a:p>
            <a:pPr lvl="1" algn="just">
              <a:buFont typeface="Wingdings" pitchFamily="2" charset="2"/>
              <a:buChar char="q"/>
            </a:pPr>
            <a:endParaRPr lang="en-US" sz="2800" dirty="0" smtClean="0"/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/>
              <a:t>Clonal proliferation – kappa/lambda restriction Ly B</a:t>
            </a:r>
          </a:p>
          <a:p>
            <a:pPr lvl="1" algn="just">
              <a:buFont typeface="Wingdings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919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78" y="228600"/>
            <a:ext cx="8892822" cy="1143000"/>
          </a:xfrm>
        </p:spPr>
        <p:txBody>
          <a:bodyPr/>
          <a:lstStyle/>
          <a:p>
            <a:r>
              <a:rPr lang="pl-PL" sz="3600" b="1">
                <a:solidFill>
                  <a:srgbClr val="00FF00"/>
                </a:solidFill>
              </a:rPr>
              <a:t>Immunophenotyping in B-lymphomas</a:t>
            </a:r>
          </a:p>
        </p:txBody>
      </p:sp>
      <p:graphicFrame>
        <p:nvGraphicFramePr>
          <p:cNvPr id="80170" name="Group 2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3029956"/>
              </p:ext>
            </p:extLst>
          </p:nvPr>
        </p:nvGraphicFramePr>
        <p:xfrm>
          <a:off x="968027" y="1560582"/>
          <a:ext cx="7401278" cy="4328935"/>
        </p:xfrm>
        <a:graphic>
          <a:graphicData uri="http://schemas.openxmlformats.org/drawingml/2006/table">
            <a:tbl>
              <a:tblPr/>
              <a:tblGrid>
                <a:gridCol w="1039989"/>
                <a:gridCol w="691445"/>
                <a:gridCol w="694267"/>
                <a:gridCol w="807155"/>
                <a:gridCol w="739422"/>
                <a:gridCol w="941211"/>
                <a:gridCol w="807155"/>
                <a:gridCol w="807155"/>
                <a:gridCol w="873479"/>
              </a:tblGrid>
              <a:tr h="6097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Type/Ag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SIg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CD20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CD10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CD19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CD23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CD38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CD103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CLL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+dim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MCL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SMZL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40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 anchorCtr="1">
            <a:normAutofit fontScale="90000"/>
          </a:bodyPr>
          <a:lstStyle/>
          <a:p>
            <a:pPr eaLnBrk="1" hangingPunct="1">
              <a:lnSpc>
                <a:spcPts val="3600"/>
              </a:lnSpc>
            </a:pPr>
            <a:r>
              <a:rPr lang="en-US" altLang="en-US" sz="3200" smtClean="0"/>
              <a:t>Chromosomal Translocations Commonly Associated With Activation in B-Cell Malignancies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2244" y="5334000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en-US" altLang="en-US" sz="2400" dirty="0" smtClean="0"/>
              <a:t>  - initiate malignant proliferation, related to histological subtype</a:t>
            </a:r>
          </a:p>
          <a:p>
            <a:pPr eaLnBrk="0" hangingPunct="0"/>
            <a:r>
              <a:rPr lang="en-US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econdary</a:t>
            </a:r>
            <a:r>
              <a:rPr lang="en-US" altLang="en-US" sz="2400" dirty="0" smtClean="0"/>
              <a:t> – progression </a:t>
            </a:r>
            <a:endParaRPr lang="en-US" alt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1399852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5773282"/>
              </p:ext>
            </p:extLst>
          </p:nvPr>
        </p:nvGraphicFramePr>
        <p:xfrm>
          <a:off x="334962" y="1901536"/>
          <a:ext cx="8362950" cy="2935479"/>
        </p:xfrm>
        <a:graphic>
          <a:graphicData uri="http://schemas.openxmlformats.org/drawingml/2006/table">
            <a:tbl>
              <a:tblPr/>
              <a:tblGrid>
                <a:gridCol w="1465263"/>
                <a:gridCol w="198437"/>
                <a:gridCol w="2122488"/>
                <a:gridCol w="209550"/>
                <a:gridCol w="1951037"/>
                <a:gridCol w="2416175"/>
              </a:tblGrid>
              <a:tr h="688924">
                <a:tc gridSpan="2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Oncogene</a:t>
                      </a: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Translocation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487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bcl-1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t(11;14)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MCL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8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bcl-2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BCL2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antiapoptosis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t(14;18)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8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bcl-6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Zinc-finger transcription factor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t(3;14)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722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DLBCL (some follicular NHL)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8565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28194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2800" b="1" dirty="0"/>
              <a:t>Staging Classification </a:t>
            </a:r>
            <a:r>
              <a:rPr lang="en-GB" sz="2800" b="1" dirty="0" smtClean="0"/>
              <a:t>- Ann </a:t>
            </a:r>
            <a:r>
              <a:rPr lang="en-GB" sz="2800" b="1" dirty="0" err="1" smtClean="0"/>
              <a:t>Arbor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Stage </a:t>
            </a:r>
            <a:r>
              <a:rPr lang="en-GB" sz="2000" b="1" dirty="0"/>
              <a:t>I</a:t>
            </a:r>
            <a:r>
              <a:rPr lang="en-GB" sz="2000" dirty="0"/>
              <a:t>: </a:t>
            </a:r>
            <a:r>
              <a:rPr lang="en-GB" sz="2000" dirty="0" smtClean="0"/>
              <a:t>involvement </a:t>
            </a:r>
            <a:r>
              <a:rPr lang="en-GB" sz="2000" dirty="0"/>
              <a:t>of single lymph node region or </a:t>
            </a:r>
            <a:r>
              <a:rPr lang="en-GB" sz="2000" dirty="0" smtClean="0"/>
              <a:t>lymphoid </a:t>
            </a:r>
            <a:r>
              <a:rPr lang="en-GB" sz="2000" dirty="0"/>
              <a:t>structure +/- </a:t>
            </a:r>
            <a:r>
              <a:rPr lang="en-GB" sz="2000" dirty="0" smtClean="0"/>
              <a:t>	</a:t>
            </a:r>
            <a:r>
              <a:rPr lang="en-GB" sz="2000" dirty="0" err="1" smtClean="0"/>
              <a:t>extranodal</a:t>
            </a:r>
            <a:r>
              <a:rPr lang="en-GB" sz="2000" dirty="0" smtClean="0"/>
              <a:t> site, </a:t>
            </a:r>
            <a:r>
              <a:rPr lang="en-GB" sz="2000" u="sng" dirty="0" smtClean="0"/>
              <a:t>localised</a:t>
            </a:r>
            <a:r>
              <a:rPr lang="en-GB" sz="2000" u="sng" dirty="0"/>
              <a:t>, by </a:t>
            </a:r>
            <a:r>
              <a:rPr lang="en-GB" sz="2000" u="sng" dirty="0" smtClean="0"/>
              <a:t>contiguity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/>
              <a:t>Stage II</a:t>
            </a:r>
            <a:r>
              <a:rPr lang="en-GB" sz="2000" dirty="0"/>
              <a:t>:	involvement of two or more lymph node </a:t>
            </a:r>
            <a:r>
              <a:rPr lang="en-GB" sz="2000" dirty="0" smtClean="0"/>
              <a:t>regions </a:t>
            </a:r>
            <a:r>
              <a:rPr lang="en-GB" sz="2000" dirty="0"/>
              <a:t>on same side </a:t>
            </a:r>
            <a:r>
              <a:rPr lang="en-GB" sz="2000" dirty="0" smtClean="0"/>
              <a:t>of the 	diaphragm </a:t>
            </a:r>
            <a:r>
              <a:rPr lang="en-GB" sz="2000" dirty="0"/>
              <a:t>+/- </a:t>
            </a:r>
            <a:r>
              <a:rPr lang="en-GB" sz="2000" dirty="0" err="1"/>
              <a:t>extranodal</a:t>
            </a:r>
            <a:r>
              <a:rPr lang="en-GB" sz="2000" dirty="0"/>
              <a:t> 	</a:t>
            </a:r>
            <a:r>
              <a:rPr lang="en-GB" sz="2000" dirty="0" smtClean="0"/>
              <a:t>site</a:t>
            </a:r>
            <a:r>
              <a:rPr lang="en-GB" sz="2000" dirty="0"/>
              <a:t>, </a:t>
            </a:r>
            <a:r>
              <a:rPr lang="en-GB" sz="2000" u="sng" dirty="0"/>
              <a:t>localised, by contiguity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/>
              <a:t>Stage III</a:t>
            </a:r>
            <a:r>
              <a:rPr lang="en-GB" sz="2000" b="1" dirty="0" smtClean="0"/>
              <a:t>:</a:t>
            </a:r>
            <a:r>
              <a:rPr lang="en-GB" sz="2000" dirty="0"/>
              <a:t>	involvement of lymph node regions or structures </a:t>
            </a:r>
            <a:r>
              <a:rPr lang="en-GB" sz="2000" dirty="0" smtClean="0"/>
              <a:t>on </a:t>
            </a:r>
            <a:r>
              <a:rPr lang="en-GB" sz="2000" dirty="0"/>
              <a:t>both sides of </a:t>
            </a:r>
            <a:r>
              <a:rPr lang="en-GB" sz="2000" dirty="0" smtClean="0"/>
              <a:t>	diaphragm </a:t>
            </a:r>
            <a:r>
              <a:rPr lang="en-GB" sz="2000" dirty="0"/>
              <a:t>+/- </a:t>
            </a:r>
            <a:r>
              <a:rPr lang="en-GB" sz="2000" dirty="0" err="1"/>
              <a:t>extranodal</a:t>
            </a:r>
            <a:r>
              <a:rPr lang="en-GB" sz="2000" dirty="0"/>
              <a:t> site, </a:t>
            </a:r>
            <a:r>
              <a:rPr lang="en-GB" sz="2000" u="sng" dirty="0" smtClean="0"/>
              <a:t>localised</a:t>
            </a:r>
            <a:r>
              <a:rPr lang="en-GB" sz="2000" u="sng" dirty="0"/>
              <a:t>, by contiguity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 smtClean="0"/>
              <a:t>Stage IV: </a:t>
            </a:r>
            <a:r>
              <a:rPr lang="en-GB" sz="2000" dirty="0" smtClean="0"/>
              <a:t>involvement </a:t>
            </a:r>
            <a:r>
              <a:rPr lang="en-GB" sz="2000" dirty="0"/>
              <a:t>of </a:t>
            </a:r>
            <a:r>
              <a:rPr lang="en-GB" sz="2000" dirty="0" err="1"/>
              <a:t>extranodal</a:t>
            </a:r>
            <a:r>
              <a:rPr lang="en-GB" sz="2000" dirty="0"/>
              <a:t> site(s), </a:t>
            </a:r>
            <a:r>
              <a:rPr lang="en-GB" sz="2000" u="sng" dirty="0"/>
              <a:t>diffuse, by </a:t>
            </a:r>
            <a:r>
              <a:rPr lang="en-GB" sz="2000" u="sng" dirty="0" smtClean="0"/>
              <a:t>hematologic </a:t>
            </a:r>
            <a:r>
              <a:rPr lang="en-GB" sz="2000" u="sng" dirty="0"/>
              <a:t>spread</a:t>
            </a:r>
            <a:endParaRPr lang="en-US" sz="2000" u="sng" dirty="0"/>
          </a:p>
        </p:txBody>
      </p:sp>
      <p:pic>
        <p:nvPicPr>
          <p:cNvPr id="5" name="Content Placeholder 4" descr="hodgkin's stage 3,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3261360" cy="352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odgkin's stage 1,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" y="3124200"/>
            <a:ext cx="3429000" cy="360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257800" y="4467504"/>
            <a:ext cx="45719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33059" y="4381500"/>
            <a:ext cx="45719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915295" y="4343410"/>
            <a:ext cx="45719" cy="1230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557851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3664" y="4434853"/>
            <a:ext cx="45719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4515405"/>
            <a:ext cx="45719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9319" y="4603571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3962400"/>
            <a:ext cx="26670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1600" b="1" dirty="0"/>
              <a:t>A</a:t>
            </a:r>
            <a:r>
              <a:rPr lang="en-GB" sz="1600" dirty="0"/>
              <a:t>. Asymptomatic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dirty="0"/>
              <a:t>B</a:t>
            </a:r>
            <a:r>
              <a:rPr lang="en-GB" sz="1600" dirty="0"/>
              <a:t>. Symptomatic (B symptoms)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dirty="0"/>
              <a:t>X</a:t>
            </a:r>
            <a:r>
              <a:rPr lang="en-GB" sz="1600" dirty="0"/>
              <a:t>. Bulky disease :</a:t>
            </a: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 smtClean="0"/>
              <a:t>&gt; </a:t>
            </a:r>
            <a:r>
              <a:rPr lang="en-GB" sz="1600" dirty="0"/>
              <a:t>1/3 widening of mediastinum, </a:t>
            </a:r>
            <a:endParaRPr lang="en-GB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 smtClean="0"/>
              <a:t>&gt; </a:t>
            </a:r>
            <a:r>
              <a:rPr lang="en-GB" sz="1600" dirty="0"/>
              <a:t>10cm </a:t>
            </a:r>
            <a:r>
              <a:rPr lang="en-GB" sz="1600" dirty="0" err="1"/>
              <a:t>max.dimension</a:t>
            </a:r>
            <a:r>
              <a:rPr lang="en-GB" sz="1600" dirty="0"/>
              <a:t> </a:t>
            </a:r>
            <a:r>
              <a:rPr lang="en-GB" sz="1600" dirty="0" smtClean="0"/>
              <a:t>of </a:t>
            </a:r>
            <a:r>
              <a:rPr lang="en-GB" sz="1600" dirty="0"/>
              <a:t>nodal </a:t>
            </a:r>
            <a:r>
              <a:rPr lang="en-GB" sz="1600" dirty="0" smtClean="0"/>
              <a:t>mass</a:t>
            </a:r>
            <a:endParaRPr lang="en-GB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dirty="0"/>
              <a:t>E</a:t>
            </a:r>
            <a:r>
              <a:rPr lang="en-GB" sz="1600" dirty="0"/>
              <a:t>. Involvement of a single, localised, </a:t>
            </a:r>
            <a:r>
              <a:rPr lang="en-GB" sz="1600" dirty="0" err="1"/>
              <a:t>extranodal</a:t>
            </a:r>
            <a:r>
              <a:rPr lang="en-GB" sz="1600" dirty="0"/>
              <a:t> site </a:t>
            </a:r>
            <a:endParaRPr lang="en-GB" sz="1600" b="1" dirty="0"/>
          </a:p>
        </p:txBody>
      </p:sp>
    </p:spTree>
    <p:extLst>
      <p:ext uri="{BB962C8B-B14F-4D97-AF65-F5344CB8AC3E}">
        <p14:creationId xmlns="" xmlns:p14="http://schemas.microsoft.com/office/powerpoint/2010/main" val="2351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00"/>
            <a:ext cx="7772400" cy="1143000"/>
          </a:xfrm>
        </p:spPr>
        <p:txBody>
          <a:bodyPr/>
          <a:lstStyle/>
          <a:p>
            <a:r>
              <a:rPr lang="en-US" sz="3200" b="1" dirty="0"/>
              <a:t>Follicular Lymphoma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886" y="1447800"/>
            <a:ext cx="4171950" cy="462056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Most frequent indolent lymphoma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Late stage at diagnosis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asymptomatic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Origin cell: B Ly from germinal </a:t>
            </a:r>
            <a:r>
              <a:rPr lang="en-US" sz="2400" dirty="0" err="1" smtClean="0">
                <a:solidFill>
                  <a:srgbClr val="000000"/>
                </a:solidFill>
              </a:rPr>
              <a:t>centre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t(14;18)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bcl2 overexpression with </a:t>
            </a:r>
            <a:r>
              <a:rPr lang="en-US" sz="2400" dirty="0" err="1" smtClean="0">
                <a:solidFill>
                  <a:srgbClr val="000000"/>
                </a:solidFill>
              </a:rPr>
              <a:t>antiapoptosis</a:t>
            </a:r>
            <a:r>
              <a:rPr lang="en-US" sz="2400" dirty="0" smtClean="0">
                <a:solidFill>
                  <a:srgbClr val="000000"/>
                </a:solidFill>
              </a:rPr>
              <a:t> effect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38986"/>
            <a:ext cx="5381625" cy="419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1673" y="6488669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HPF – high power field 400X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2509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Diffuse large B‐cell lymphoma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type of “aggressive” lymphoma </a:t>
            </a:r>
            <a:endParaRPr lang="en-US" dirty="0" smtClean="0"/>
          </a:p>
          <a:p>
            <a:r>
              <a:rPr lang="en-US" dirty="0" smtClean="0"/>
              <a:t>Accounts </a:t>
            </a:r>
            <a:r>
              <a:rPr lang="en-US" dirty="0"/>
              <a:t>for ~ 31% of all lymphomas </a:t>
            </a: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symptomatic </a:t>
            </a:r>
            <a:endParaRPr lang="en-US" dirty="0" smtClean="0"/>
          </a:p>
          <a:p>
            <a:r>
              <a:rPr lang="en-US" dirty="0" err="1" smtClean="0"/>
              <a:t>Extranodal</a:t>
            </a:r>
            <a:r>
              <a:rPr lang="en-US" dirty="0" smtClean="0"/>
              <a:t> </a:t>
            </a:r>
            <a:r>
              <a:rPr lang="en-US" dirty="0"/>
              <a:t>involvement is common </a:t>
            </a:r>
            <a:endParaRPr lang="en-US" dirty="0" smtClean="0"/>
          </a:p>
          <a:p>
            <a:r>
              <a:rPr lang="en-US" dirty="0" smtClean="0"/>
              <a:t>Cell </a:t>
            </a:r>
            <a:r>
              <a:rPr lang="en-US" dirty="0"/>
              <a:t>of origin: germinal center B‐cell </a:t>
            </a:r>
            <a:endParaRPr lang="en-US" dirty="0" smtClean="0"/>
          </a:p>
          <a:p>
            <a:r>
              <a:rPr lang="en-US" dirty="0" smtClean="0"/>
              <a:t>Treatment must start from diagnosis moment should </a:t>
            </a:r>
            <a:r>
              <a:rPr lang="en-US" dirty="0"/>
              <a:t>be offered </a:t>
            </a:r>
            <a:endParaRPr lang="en-US" dirty="0" smtClean="0"/>
          </a:p>
          <a:p>
            <a:r>
              <a:rPr lang="en-US" dirty="0" smtClean="0"/>
              <a:t>Curable </a:t>
            </a:r>
            <a:r>
              <a:rPr lang="en-US" dirty="0"/>
              <a:t>if chemo‐sensitive upfront, not so if chemo‐refractory or relapses within 6 months</a:t>
            </a:r>
          </a:p>
        </p:txBody>
      </p:sp>
    </p:spTree>
    <p:extLst>
      <p:ext uri="{BB962C8B-B14F-4D97-AF65-F5344CB8AC3E}">
        <p14:creationId xmlns="" xmlns:p14="http://schemas.microsoft.com/office/powerpoint/2010/main" val="394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 lymphoma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most aggressive indolent lymphoma</a:t>
            </a:r>
          </a:p>
          <a:p>
            <a:r>
              <a:rPr lang="en-US" dirty="0" err="1" smtClean="0"/>
              <a:t>Hp</a:t>
            </a:r>
            <a:r>
              <a:rPr lang="en-US" dirty="0" smtClean="0"/>
              <a:t>: </a:t>
            </a:r>
          </a:p>
          <a:p>
            <a:pPr lvl="1">
              <a:buFontTx/>
              <a:buChar char="-"/>
            </a:pPr>
            <a:r>
              <a:rPr lang="en-US" dirty="0" smtClean="0"/>
              <a:t>classic</a:t>
            </a:r>
          </a:p>
          <a:p>
            <a:pPr lvl="1">
              <a:buFontTx/>
              <a:buChar char="-"/>
            </a:pPr>
            <a:r>
              <a:rPr lang="en-US" dirty="0" err="1" smtClean="0"/>
              <a:t>blastic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IF: B Ly markers, CD5, </a:t>
            </a:r>
            <a:r>
              <a:rPr lang="en-US" dirty="0" err="1" smtClean="0"/>
              <a:t>Ciclina</a:t>
            </a:r>
            <a:r>
              <a:rPr lang="en-US" dirty="0" smtClean="0"/>
              <a:t> D1</a:t>
            </a:r>
          </a:p>
          <a:p>
            <a:r>
              <a:rPr lang="en-US" dirty="0" smtClean="0"/>
              <a:t>Origin cell: B Ly from mantle zone </a:t>
            </a:r>
          </a:p>
          <a:p>
            <a:r>
              <a:rPr lang="en-US" dirty="0" smtClean="0"/>
              <a:t>T(11;14)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48" y="1825625"/>
            <a:ext cx="358280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51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/>
              <a:t>IPI - International Prognostic Index – </a:t>
            </a:r>
            <a:r>
              <a:rPr lang="en-US" altLang="zh-CN" sz="3600" dirty="0" err="1" smtClean="0"/>
              <a:t>agressive</a:t>
            </a:r>
            <a:r>
              <a:rPr lang="en-US" altLang="zh-CN" sz="3600" dirty="0" smtClean="0"/>
              <a:t> lymphoma</a:t>
            </a:r>
            <a:r>
              <a:rPr lang="en-US" altLang="zh-CN" dirty="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9754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Age &gt;60</a:t>
            </a:r>
          </a:p>
          <a:p>
            <a:pPr eaLnBrk="1" hangingPunct="1"/>
            <a:r>
              <a:rPr lang="en-US" altLang="zh-CN" sz="2800" dirty="0" smtClean="0"/>
              <a:t>Serum LDH</a:t>
            </a:r>
          </a:p>
          <a:p>
            <a:pPr eaLnBrk="1" hangingPunct="1"/>
            <a:r>
              <a:rPr lang="en-US" altLang="zh-CN" sz="2800" dirty="0" smtClean="0"/>
              <a:t>ECOG performance status  2, 3, 4 </a:t>
            </a:r>
          </a:p>
          <a:p>
            <a:pPr eaLnBrk="1" hangingPunct="1"/>
            <a:r>
              <a:rPr lang="en-US" altLang="zh-CN" sz="2800" dirty="0" smtClean="0"/>
              <a:t>Ann Arbor clinical stage III or IV </a:t>
            </a:r>
          </a:p>
          <a:p>
            <a:pPr eaLnBrk="1" hangingPunct="1"/>
            <a:r>
              <a:rPr lang="en-US" altLang="zh-CN" sz="2800" dirty="0" smtClean="0"/>
              <a:t>Number of involved </a:t>
            </a:r>
            <a:r>
              <a:rPr lang="en-US" altLang="zh-CN" sz="2800" dirty="0" err="1" smtClean="0"/>
              <a:t>extranodal</a:t>
            </a:r>
            <a:r>
              <a:rPr lang="en-US" altLang="zh-CN" sz="2800" dirty="0" smtClean="0"/>
              <a:t> disease sites &gt;1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971800" y="3200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The following statements are true regarding chronic lymphocytic leukemia: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the number of peripheral blood lymphocytes exceeds 5000/mm3</a:t>
            </a:r>
          </a:p>
          <a:p>
            <a:r>
              <a:rPr lang="en-US" dirty="0" smtClean="0"/>
              <a:t>b. is a chronic </a:t>
            </a:r>
            <a:r>
              <a:rPr lang="en-US" dirty="0" err="1" smtClean="0"/>
              <a:t>myeloproliferation</a:t>
            </a:r>
            <a:endParaRPr lang="en-US" dirty="0" smtClean="0"/>
          </a:p>
          <a:p>
            <a:r>
              <a:rPr lang="en-US" dirty="0" smtClean="0"/>
              <a:t>c. the cell of origin is a B lymphocyte from the germinal center</a:t>
            </a:r>
          </a:p>
          <a:p>
            <a:r>
              <a:rPr lang="en-US" dirty="0" smtClean="0"/>
              <a:t>d. the IGHV mutation status should be performed together with del 17p and the p53 mutation whenever the need to initiate therapy is established.</a:t>
            </a:r>
          </a:p>
          <a:p>
            <a:r>
              <a:rPr lang="en-US" dirty="0" smtClean="0"/>
              <a:t>e. is an incurable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solidFill>
                  <a:schemeClr val="tx1"/>
                </a:solidFill>
              </a:rPr>
              <a:t>ECOG Performance Status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620000" cy="49530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000" b="1" dirty="0" smtClean="0"/>
              <a:t>Performance Status             Definition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0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000" dirty="0" smtClean="0"/>
              <a:t>0                Fully active; no performance restrictions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US" altLang="zh-CN" sz="2000" dirty="0" smtClean="0"/>
              <a:t>        Strenuous physical activity restricted; fully ambulatory and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000" dirty="0" smtClean="0"/>
              <a:t>                  able  to carry out light work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lain" startAt="2"/>
            </a:pPr>
            <a:r>
              <a:rPr lang="en-US" altLang="zh-CN" sz="2000" dirty="0" smtClean="0"/>
              <a:t>        Capable of all </a:t>
            </a:r>
            <a:r>
              <a:rPr lang="en-US" altLang="zh-CN" sz="2000" dirty="0" err="1" smtClean="0"/>
              <a:t>selfcare</a:t>
            </a:r>
            <a:r>
              <a:rPr lang="en-US" altLang="zh-CN" sz="2000" dirty="0" smtClean="0"/>
              <a:t> but unable to carry out any work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000" dirty="0" smtClean="0"/>
              <a:t>                  activities, Up and about 50 percent of waking hours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lain" startAt="3"/>
            </a:pPr>
            <a:r>
              <a:rPr lang="en-US" altLang="zh-CN" sz="2000" dirty="0" smtClean="0"/>
              <a:t>        Capable of only limited </a:t>
            </a:r>
            <a:r>
              <a:rPr lang="en-US" altLang="zh-CN" sz="2000" dirty="0" err="1" smtClean="0"/>
              <a:t>selfcare</a:t>
            </a:r>
            <a:r>
              <a:rPr lang="en-US" altLang="zh-CN" sz="2000" dirty="0" smtClean="0"/>
              <a:t>; confined to bed or chair,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000" dirty="0" smtClean="0"/>
              <a:t>                  less than 50% of waking hours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lain" startAt="4"/>
            </a:pPr>
            <a:r>
              <a:rPr lang="en-US" altLang="zh-CN" sz="2000" dirty="0" smtClean="0"/>
              <a:t>       Completely disabled; cannot carry out any </a:t>
            </a:r>
            <a:r>
              <a:rPr lang="en-US" altLang="zh-CN" sz="2000" dirty="0" err="1" smtClean="0"/>
              <a:t>selfcare</a:t>
            </a:r>
            <a:r>
              <a:rPr lang="en-US" altLang="zh-CN" sz="2000" dirty="0" smtClean="0"/>
              <a:t>; totally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000" dirty="0" smtClean="0"/>
              <a:t>                 confined to bed or chair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762000" y="1752600"/>
            <a:ext cx="769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762000" y="6324600"/>
            <a:ext cx="769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762000" y="1143000"/>
            <a:ext cx="769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64177" y="3124200"/>
            <a:ext cx="7345363" cy="9366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8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38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Indolent NHL: guiding treatment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Incurable</a:t>
            </a:r>
          </a:p>
          <a:p>
            <a:pPr marL="0" indent="0">
              <a:buNone/>
            </a:pPr>
            <a:r>
              <a:rPr lang="en-US" dirty="0"/>
              <a:t>OS - years</a:t>
            </a:r>
          </a:p>
          <a:p>
            <a:pPr marL="0" indent="0">
              <a:buNone/>
            </a:pPr>
            <a:r>
              <a:rPr lang="en-US" dirty="0" smtClean="0"/>
              <a:t>Despite </a:t>
            </a:r>
            <a:r>
              <a:rPr lang="en-US" dirty="0"/>
              <a:t>indolent course – high morbidity and mortality</a:t>
            </a:r>
          </a:p>
          <a:p>
            <a:pPr marL="0" indent="0">
              <a:buNone/>
            </a:pPr>
            <a:r>
              <a:rPr lang="en-US" dirty="0"/>
              <a:t>Can evolve to aggressive form: </a:t>
            </a:r>
            <a:r>
              <a:rPr lang="en-US" dirty="0" smtClean="0"/>
              <a:t>FL grade </a:t>
            </a:r>
            <a:r>
              <a:rPr lang="en-US" dirty="0"/>
              <a:t>3 or DLBCL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Early </a:t>
            </a:r>
            <a:r>
              <a:rPr lang="en-US" dirty="0"/>
              <a:t>treatment does not prolong overall survival </a:t>
            </a:r>
          </a:p>
          <a:p>
            <a:endParaRPr lang="en-US" dirty="0" smtClean="0"/>
          </a:p>
          <a:p>
            <a:r>
              <a:rPr lang="en-US" dirty="0" smtClean="0"/>
              <a:t>When we have to </a:t>
            </a:r>
            <a:r>
              <a:rPr lang="en-US" dirty="0"/>
              <a:t>treat? </a:t>
            </a:r>
            <a:endParaRPr lang="en-US" dirty="0" smtClean="0"/>
          </a:p>
          <a:p>
            <a:pPr lvl="1"/>
            <a:r>
              <a:rPr lang="en-US" dirty="0" smtClean="0"/>
              <a:t>constitutional </a:t>
            </a:r>
            <a:r>
              <a:rPr lang="en-US" dirty="0"/>
              <a:t>symptoms </a:t>
            </a:r>
            <a:endParaRPr lang="en-US" dirty="0" smtClean="0"/>
          </a:p>
          <a:p>
            <a:pPr lvl="1"/>
            <a:r>
              <a:rPr lang="en-US" dirty="0" smtClean="0"/>
              <a:t>compromise </a:t>
            </a:r>
            <a:r>
              <a:rPr lang="en-US" dirty="0"/>
              <a:t>of a vital organ by compression or infiltration, particularly the bone marrow </a:t>
            </a:r>
            <a:endParaRPr lang="en-US" dirty="0" smtClean="0"/>
          </a:p>
          <a:p>
            <a:pPr lvl="1"/>
            <a:r>
              <a:rPr lang="en-US" dirty="0" smtClean="0"/>
              <a:t>bulky </a:t>
            </a:r>
            <a:r>
              <a:rPr lang="en-US" dirty="0" err="1"/>
              <a:t>adenopathy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rapid </a:t>
            </a:r>
            <a:r>
              <a:rPr lang="en-US" dirty="0"/>
              <a:t>progression </a:t>
            </a:r>
            <a:endParaRPr lang="en-US" dirty="0" smtClean="0"/>
          </a:p>
          <a:p>
            <a:pPr lvl="1"/>
            <a:r>
              <a:rPr lang="en-US" dirty="0" smtClean="0"/>
              <a:t>evidence </a:t>
            </a:r>
            <a:r>
              <a:rPr lang="en-US" dirty="0"/>
              <a:t>of transformation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0613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Indolent NHL: treatment options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watch and wait </a:t>
            </a:r>
          </a:p>
          <a:p>
            <a:r>
              <a:rPr lang="en-US" dirty="0" smtClean="0"/>
              <a:t>radiation </a:t>
            </a:r>
            <a:r>
              <a:rPr lang="en-US" dirty="0"/>
              <a:t>to involved fields </a:t>
            </a:r>
            <a:r>
              <a:rPr lang="en-US" dirty="0" smtClean="0"/>
              <a:t>/ </a:t>
            </a:r>
            <a:r>
              <a:rPr lang="en-US" dirty="0"/>
              <a:t>single agent chemotherapy </a:t>
            </a:r>
            <a:endParaRPr lang="en-US" dirty="0" smtClean="0"/>
          </a:p>
          <a:p>
            <a:r>
              <a:rPr lang="en-US" dirty="0" err="1" smtClean="0"/>
              <a:t>chlorambucil</a:t>
            </a:r>
            <a:r>
              <a:rPr lang="en-US" dirty="0" smtClean="0"/>
              <a:t> </a:t>
            </a:r>
            <a:r>
              <a:rPr lang="en-US" dirty="0"/>
              <a:t>+ prednisone, </a:t>
            </a:r>
            <a:r>
              <a:rPr lang="en-US" dirty="0" err="1"/>
              <a:t>fludarabine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combination </a:t>
            </a:r>
            <a:r>
              <a:rPr lang="en-US" dirty="0"/>
              <a:t>chemotherapy </a:t>
            </a:r>
            <a:r>
              <a:rPr lang="en-US" dirty="0" smtClean="0"/>
              <a:t>CVP</a:t>
            </a:r>
            <a:r>
              <a:rPr lang="en-US" dirty="0"/>
              <a:t>, </a:t>
            </a:r>
            <a:r>
              <a:rPr lang="en-US" dirty="0" smtClean="0"/>
              <a:t>FC, CHOP </a:t>
            </a:r>
          </a:p>
          <a:p>
            <a:r>
              <a:rPr lang="en-US" dirty="0" smtClean="0"/>
              <a:t>chemotherapy </a:t>
            </a:r>
            <a:r>
              <a:rPr lang="en-US" dirty="0"/>
              <a:t>+ monoclonal antibodies </a:t>
            </a:r>
            <a:endParaRPr lang="en-US" dirty="0" smtClean="0"/>
          </a:p>
          <a:p>
            <a:r>
              <a:rPr lang="en-US" dirty="0" smtClean="0"/>
              <a:t>monoclonal </a:t>
            </a:r>
            <a:r>
              <a:rPr lang="en-US" dirty="0"/>
              <a:t>antibodies </a:t>
            </a:r>
            <a:endParaRPr lang="en-US" dirty="0" smtClean="0"/>
          </a:p>
          <a:p>
            <a:r>
              <a:rPr lang="en-US" dirty="0" smtClean="0"/>
              <a:t>stem </a:t>
            </a:r>
            <a:r>
              <a:rPr lang="en-US" dirty="0"/>
              <a:t>cell </a:t>
            </a:r>
            <a:r>
              <a:rPr lang="en-US" dirty="0" smtClean="0"/>
              <a:t>transplantation - MCL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7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Aggressive NHL: treatment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Curable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have the potential to be cured</a:t>
            </a:r>
          </a:p>
          <a:p>
            <a:pPr lvl="1"/>
            <a:r>
              <a:rPr lang="en-US" dirty="0"/>
              <a:t>Administer most effective </a:t>
            </a:r>
            <a:r>
              <a:rPr lang="en-US" dirty="0" smtClean="0"/>
              <a:t>therapy </a:t>
            </a:r>
            <a:r>
              <a:rPr lang="en-US" dirty="0"/>
              <a:t>at diagnosis</a:t>
            </a:r>
          </a:p>
          <a:p>
            <a:pPr lvl="1"/>
            <a:r>
              <a:rPr lang="en-US" dirty="0"/>
              <a:t>If not cured, patients typically die within a few years of diagnosis</a:t>
            </a:r>
          </a:p>
          <a:p>
            <a:endParaRPr lang="en-US" dirty="0" smtClean="0"/>
          </a:p>
          <a:p>
            <a:r>
              <a:rPr lang="en-US" dirty="0" smtClean="0"/>
              <a:t>Stage </a:t>
            </a:r>
            <a:r>
              <a:rPr lang="en-US" dirty="0"/>
              <a:t>I‐II: combined modality therapy </a:t>
            </a:r>
            <a:r>
              <a:rPr lang="en-US" dirty="0" smtClean="0"/>
              <a:t>- cure </a:t>
            </a:r>
            <a:r>
              <a:rPr lang="en-US" dirty="0"/>
              <a:t>rate around 70%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CHOP </a:t>
            </a:r>
            <a:r>
              <a:rPr lang="en-US" dirty="0"/>
              <a:t>chemotherapy x 3 + IF radiotherapy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Stage </a:t>
            </a:r>
            <a:r>
              <a:rPr lang="en-US" dirty="0"/>
              <a:t>III‐IV (also bulky stage II) </a:t>
            </a:r>
            <a:r>
              <a:rPr lang="en-US" dirty="0" smtClean="0"/>
              <a:t>- cure </a:t>
            </a:r>
            <a:r>
              <a:rPr lang="en-US" dirty="0"/>
              <a:t>rate around 40%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dirty="0"/>
              <a:t>R)CHOP chemotherapy x 6‐8 cycles </a:t>
            </a:r>
          </a:p>
        </p:txBody>
      </p:sp>
    </p:spTree>
    <p:extLst>
      <p:ext uri="{BB962C8B-B14F-4D97-AF65-F5344CB8AC3E}">
        <p14:creationId xmlns="" xmlns:p14="http://schemas.microsoft.com/office/powerpoint/2010/main" val="30614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</a:t>
            </a:r>
            <a:r>
              <a:rPr lang="en-US" dirty="0" smtClean="0"/>
              <a:t>CASE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E. M 50 years, urban environment</a:t>
            </a:r>
          </a:p>
          <a:p>
            <a:r>
              <a:rPr lang="en-US" dirty="0" smtClean="0"/>
              <a:t>APP: Depressive Syndrome, Mallory-Weiss Syndrome,</a:t>
            </a:r>
          </a:p>
          <a:p>
            <a:r>
              <a:rPr lang="en-US" dirty="0" smtClean="0"/>
              <a:t>Clinical exam: ECOG performance status = 1, SC 1.7 m2, relatively good general condition, </a:t>
            </a:r>
            <a:r>
              <a:rPr lang="en-US" dirty="0" err="1" smtClean="0"/>
              <a:t>afebrile</a:t>
            </a:r>
            <a:r>
              <a:rPr lang="en-US" dirty="0" smtClean="0"/>
              <a:t>, discreetly pale skin and mucous membranes;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smtClean="0"/>
              <a:t>lymph node (LN) to the cervical left zone of 1 </a:t>
            </a:r>
            <a:r>
              <a:rPr lang="en-US" dirty="0" smtClean="0"/>
              <a:t>cm,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s</a:t>
            </a:r>
            <a:r>
              <a:rPr lang="en-US" dirty="0" err="1" smtClean="0"/>
              <a:t>ubmandibular</a:t>
            </a:r>
            <a:r>
              <a:rPr lang="en-US" dirty="0" smtClean="0"/>
              <a:t> </a:t>
            </a:r>
            <a:r>
              <a:rPr lang="en-US" b="1" dirty="0" smtClean="0"/>
              <a:t>lymph nodes</a:t>
            </a:r>
            <a:r>
              <a:rPr lang="en-US" dirty="0" smtClean="0"/>
              <a:t> of </a:t>
            </a:r>
            <a:r>
              <a:rPr lang="en-US" dirty="0" smtClean="0"/>
              <a:t>3.5 cm left, respectively 3 cm </a:t>
            </a:r>
            <a:r>
              <a:rPr lang="en-US" dirty="0" smtClean="0"/>
              <a:t>right,</a:t>
            </a:r>
          </a:p>
          <a:p>
            <a:r>
              <a:rPr lang="en-US" dirty="0" smtClean="0"/>
              <a:t>1 LN- left inguinal region </a:t>
            </a:r>
            <a:r>
              <a:rPr lang="en-US" dirty="0" smtClean="0"/>
              <a:t>of approx. 3 cm, </a:t>
            </a:r>
            <a:endParaRPr lang="en-US" dirty="0" smtClean="0"/>
          </a:p>
          <a:p>
            <a:r>
              <a:rPr lang="en-US" dirty="0" smtClean="0"/>
              <a:t>2-3 </a:t>
            </a:r>
            <a:r>
              <a:rPr lang="en-US" dirty="0" smtClean="0"/>
              <a:t>LN of approx. 1 cm </a:t>
            </a:r>
            <a:r>
              <a:rPr lang="en-US" dirty="0" smtClean="0"/>
              <a:t>right inguinal </a:t>
            </a:r>
            <a:r>
              <a:rPr lang="en-US" dirty="0" smtClean="0"/>
              <a:t>region, </a:t>
            </a:r>
            <a:r>
              <a:rPr lang="en-US" dirty="0" smtClean="0"/>
              <a:t>mobile, firm, painless;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firm, painless palpable </a:t>
            </a:r>
            <a:r>
              <a:rPr lang="en-US" dirty="0" smtClean="0"/>
              <a:t>tumor of more than 10 cm at </a:t>
            </a:r>
            <a:r>
              <a:rPr lang="en-US" dirty="0" smtClean="0"/>
              <a:t>the level of the </a:t>
            </a:r>
            <a:r>
              <a:rPr lang="en-US" dirty="0" err="1" smtClean="0"/>
              <a:t>epigastric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mesogastric</a:t>
            </a:r>
            <a:r>
              <a:rPr lang="en-US" dirty="0" smtClean="0"/>
              <a:t> regions</a:t>
            </a:r>
          </a:p>
          <a:p>
            <a:r>
              <a:rPr lang="en-US" dirty="0" err="1" smtClean="0"/>
              <a:t>spenomegaly</a:t>
            </a:r>
            <a:r>
              <a:rPr lang="en-US" dirty="0" smtClean="0"/>
              <a:t> </a:t>
            </a:r>
            <a:r>
              <a:rPr lang="en-US" dirty="0" smtClean="0"/>
              <a:t>grade III.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ience Source - Swollen lymph node in infec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na\Desktop\lucrari practice Hemato\AAA LMNH studenti\thumbnail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19400" y="1066800"/>
            <a:ext cx="511175" cy="379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thumbnail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733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95600" y="12192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thumbna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67000" y="10668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lymphomas are malignant tumors of lymphoid </a:t>
            </a:r>
            <a:r>
              <a:rPr lang="en-US" sz="3600" dirty="0" smtClean="0"/>
              <a:t>tissue, characterized </a:t>
            </a:r>
            <a:r>
              <a:rPr lang="en-US" sz="3600" dirty="0"/>
              <a:t>by the abnormal proliferation B or T cells in lymphoid tissue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ea typeface="Times New Roman" panose="02020603050405020304" pitchFamily="18" charset="0"/>
              </a:rPr>
              <a:t>Multicentric</a:t>
            </a:r>
            <a:r>
              <a:rPr lang="en-US" b="1" dirty="0" smtClean="0"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ea typeface="Times New Roman" panose="02020603050405020304" pitchFamily="18" charset="0"/>
              </a:rPr>
              <a:t>onset (many sites </a:t>
            </a:r>
            <a:r>
              <a:rPr lang="en-US" b="1" dirty="0" err="1" smtClean="0">
                <a:ea typeface="Times New Roman" panose="02020603050405020304" pitchFamily="18" charset="0"/>
              </a:rPr>
              <a:t>afected</a:t>
            </a:r>
            <a:r>
              <a:rPr lang="en-US" b="1" dirty="0" smtClean="0">
                <a:ea typeface="Times New Roman" panose="02020603050405020304" pitchFamily="18" charset="0"/>
              </a:rPr>
              <a:t>)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ea typeface="Times New Roman" panose="02020603050405020304" pitchFamily="18" charset="0"/>
              </a:rPr>
              <a:t>Extranodal</a:t>
            </a:r>
            <a:r>
              <a:rPr lang="en-US" b="1" dirty="0" smtClean="0">
                <a:ea typeface="Times New Roman" panose="02020603050405020304" pitchFamily="18" charset="0"/>
              </a:rPr>
              <a:t> sites involved more frequent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b="1" dirty="0" smtClean="0"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ea typeface="Times New Roman" panose="02020603050405020304" pitchFamily="18" charset="0"/>
              </a:rPr>
              <a:t>Adult </a:t>
            </a:r>
            <a:r>
              <a:rPr lang="en-US" b="1" dirty="0">
                <a:ea typeface="Times New Roman" panose="02020603050405020304" pitchFamily="18" charset="0"/>
              </a:rPr>
              <a:t>– </a:t>
            </a:r>
            <a:r>
              <a:rPr lang="en-US" b="1" dirty="0" smtClean="0">
                <a:ea typeface="Times New Roman" panose="02020603050405020304" pitchFamily="18" charset="0"/>
              </a:rPr>
              <a:t>most frequent hematologic malignancies </a:t>
            </a:r>
            <a:endParaRPr lang="ro-RO" b="1" dirty="0" smtClean="0"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ea typeface="Times New Roman" panose="02020603050405020304" pitchFamily="18" charset="0"/>
              </a:rPr>
              <a:t>Children</a:t>
            </a:r>
            <a:endParaRPr lang="en-US" b="1" dirty="0">
              <a:ea typeface="Times New Roman" panose="02020603050405020304" pitchFamily="18" charset="0"/>
            </a:endParaRPr>
          </a:p>
          <a:p>
            <a:pPr marL="51435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ea typeface="Times New Roman" panose="02020603050405020304" pitchFamily="18" charset="0"/>
              </a:rPr>
              <a:t>Acute </a:t>
            </a:r>
            <a:r>
              <a:rPr lang="en-US" dirty="0" err="1" smtClean="0">
                <a:ea typeface="Times New Roman" panose="02020603050405020304" pitchFamily="18" charset="0"/>
              </a:rPr>
              <a:t>leukemias</a:t>
            </a:r>
            <a:endParaRPr lang="en-US" dirty="0">
              <a:ea typeface="Times New Roman" panose="02020603050405020304" pitchFamily="18" charset="0"/>
            </a:endParaRPr>
          </a:p>
          <a:p>
            <a:pPr marL="51435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smtClean="0">
                <a:ea typeface="Times New Roman" panose="02020603050405020304" pitchFamily="18" charset="0"/>
              </a:rPr>
              <a:t>Brain tumors</a:t>
            </a:r>
            <a:endParaRPr lang="en-US" dirty="0">
              <a:ea typeface="Times New Roman" panose="02020603050405020304" pitchFamily="18" charset="0"/>
            </a:endParaRPr>
          </a:p>
          <a:p>
            <a:pPr marL="51435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 smtClean="0">
                <a:ea typeface="Times New Roman" panose="02020603050405020304" pitchFamily="18" charset="0"/>
              </a:rPr>
              <a:t>NHL</a:t>
            </a:r>
            <a:endParaRPr lang="en-US" b="1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9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1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38400" y="15240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1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532177"/>
            <a:ext cx="5943600" cy="792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76400" y="14478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\Desktop\lucrari practice Hemato\AAA LMNH studenti\ENE\thumbnail (1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81200" y="15240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1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0" y="9144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0" y="12192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10200" y="16002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1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334000" y="19812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na\Desktop\lucrari practice Hemato\AAA LMNH studenti\ENE\thumbnail (1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953000" y="1828800"/>
            <a:ext cx="162718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na\Desktop\lucrari practice Hemato\AAA LMNH studenti\ENE\thumbnail (2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532177"/>
            <a:ext cx="5943600" cy="792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905000" y="3733800"/>
            <a:ext cx="682625" cy="263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STD IV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276600" y="1981200"/>
            <a:ext cx="1627187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a\Desktop\lucrari practice Hemato\AAA LMNH studenti\ENE\thumbnail (1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4102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9868939"/>
              </p:ext>
            </p:extLst>
          </p:nvPr>
        </p:nvGraphicFramePr>
        <p:xfrm>
          <a:off x="0" y="0"/>
          <a:ext cx="9144000" cy="765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7162800"/>
              </a:tblGrid>
              <a:tr h="198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Viruses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VEB (2/3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Burkitt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lymphoma in patients with AIDS)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HTLV-1 (T lymphoma)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Helicobacter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pilory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MALT lymphoma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 hepatitis virus (primary spleen lymphoma)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herpes virus 8 ( Kaposi sarcoma)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76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Immunodeficiency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Inherited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Ataxia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telangiectazia</a:t>
                      </a:r>
                      <a:endParaRPr kumimoji="0" lang="en-US" sz="18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Wischott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Aldrich syndrome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Aquaired</a:t>
                      </a: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Organs transplantation – chronic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immunosuppresive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treatment ( cardiac, BM &gt; kidney)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HIV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Autoimmune diseases: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</a:t>
                      </a:r>
                      <a:r>
                        <a:rPr kumimoji="0" lang="en-US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Sjogreen</a:t>
                      </a: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syndrome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Autoimmune thyroiditis Hashimoto – primary thyroid lymphoma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Other factors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male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age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History – other neoplastic diseases in relatives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Hair dye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61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DIAGNOSIS: </a:t>
            </a:r>
            <a:r>
              <a:rPr lang="en-US" sz="2800" dirty="0" smtClean="0"/>
              <a:t>SMALL </a:t>
            </a:r>
            <a:r>
              <a:rPr lang="en-US" sz="2800" dirty="0" smtClean="0"/>
              <a:t>LYMPHOCYTIC LYMPHOMA STAGE IV B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TREATMENT: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Prophylactic </a:t>
            </a:r>
            <a:r>
              <a:rPr lang="en-US" dirty="0" smtClean="0"/>
              <a:t>therapy with </a:t>
            </a:r>
            <a:r>
              <a:rPr lang="en-US" dirty="0" err="1" smtClean="0"/>
              <a:t>Entecavir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Mabthera</a:t>
            </a:r>
            <a:r>
              <a:rPr lang="en-US" dirty="0" smtClean="0"/>
              <a:t> administration </a:t>
            </a:r>
            <a:r>
              <a:rPr lang="en-US" dirty="0" smtClean="0"/>
              <a:t>in combination with chemotherapy.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January, the first R-CVP treatment is administered, which is repeated every 21 days. To date, the patient has followed </a:t>
            </a:r>
            <a:r>
              <a:rPr lang="en-US" dirty="0" smtClean="0"/>
              <a:t>6 </a:t>
            </a:r>
            <a:r>
              <a:rPr lang="en-US" dirty="0" smtClean="0"/>
              <a:t>RCVP treatments with a favorable evolution, </a:t>
            </a:r>
            <a:r>
              <a:rPr lang="en-US" dirty="0" smtClean="0"/>
              <a:t>with </a:t>
            </a:r>
            <a:r>
              <a:rPr lang="en-US" dirty="0" err="1" smtClean="0"/>
              <a:t>importnt</a:t>
            </a:r>
            <a:r>
              <a:rPr lang="en-US" dirty="0" smtClean="0"/>
              <a:t> reduction of </a:t>
            </a:r>
            <a:r>
              <a:rPr lang="en-US" dirty="0" smtClean="0"/>
              <a:t>the </a:t>
            </a:r>
            <a:r>
              <a:rPr lang="en-US" dirty="0" err="1" smtClean="0"/>
              <a:t>lymphadenopathy</a:t>
            </a:r>
            <a:r>
              <a:rPr lang="en-US" dirty="0" smtClean="0"/>
              <a:t> and </a:t>
            </a:r>
            <a:r>
              <a:rPr lang="en-US" dirty="0" smtClean="0"/>
              <a:t>spleen, </a:t>
            </a:r>
            <a:r>
              <a:rPr lang="en-US" dirty="0" smtClean="0"/>
              <a:t>but without complete </a:t>
            </a:r>
            <a:r>
              <a:rPr lang="en-US" dirty="0" err="1" smtClean="0"/>
              <a:t>remision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hlink"/>
                </a:solidFill>
                <a:effectLst/>
                <a:latin typeface="Arial" charset="0"/>
              </a:rPr>
              <a:t>WHO </a:t>
            </a:r>
            <a:r>
              <a:rPr lang="en-US" sz="2800" dirty="0" err="1" smtClean="0">
                <a:solidFill>
                  <a:schemeClr val="hlink"/>
                </a:solidFill>
                <a:effectLst/>
                <a:latin typeface="Arial" charset="0"/>
              </a:rPr>
              <a:t>Lymphoproliferative</a:t>
            </a:r>
            <a:r>
              <a:rPr lang="en-US" sz="2800" dirty="0" smtClean="0">
                <a:solidFill>
                  <a:schemeClr val="hlink"/>
                </a:solidFill>
                <a:effectLst/>
                <a:latin typeface="Arial" charset="0"/>
              </a:rPr>
              <a:t> disorders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4191000" cy="556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200" b="1" dirty="0" smtClean="0">
                <a:solidFill>
                  <a:schemeClr val="hlink"/>
                </a:solidFill>
                <a:effectLst/>
              </a:rPr>
              <a:t>B-Cell Neoplasms</a:t>
            </a:r>
            <a:r>
              <a:rPr lang="en-US" sz="1200" b="1" dirty="0" smtClean="0">
                <a:solidFill>
                  <a:srgbClr val="FFFF00"/>
                </a:solidFill>
                <a:effectLst/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200" b="1" dirty="0" smtClean="0">
                <a:effectLst/>
              </a:rPr>
              <a:t>	</a:t>
            </a:r>
            <a:r>
              <a:rPr lang="en-US" sz="1300" b="1" dirty="0" smtClean="0">
                <a:effectLst/>
              </a:rPr>
              <a:t>Precursor B-cell neoplasm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b="1" dirty="0" smtClean="0">
                <a:effectLst/>
              </a:rPr>
              <a:t>		</a:t>
            </a:r>
            <a:r>
              <a:rPr lang="en-US" sz="1300" dirty="0" smtClean="0">
                <a:effectLst/>
              </a:rPr>
              <a:t>Precursor B-lymphoblastic leukemia/lymphoma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		(precursor B-acute lymphoblastic leukemia)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b="1" dirty="0" smtClean="0">
                <a:effectLst/>
              </a:rPr>
              <a:t>	Mature (peripheral) B-neoplasms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b="1" dirty="0" smtClean="0">
                <a:effectLst/>
              </a:rPr>
              <a:t>	</a:t>
            </a:r>
            <a:r>
              <a:rPr lang="en-US" sz="1300" dirty="0" smtClean="0">
                <a:effectLst/>
              </a:rPr>
              <a:t>B-cell chronic lymphocytic leukemia / small lymphocytic	 			lymphoma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B-cell </a:t>
            </a:r>
            <a:r>
              <a:rPr lang="en-US" sz="1300" dirty="0" err="1" smtClean="0">
                <a:effectLst/>
              </a:rPr>
              <a:t>prolymphocytic</a:t>
            </a:r>
            <a:r>
              <a:rPr lang="en-US" sz="1300" dirty="0" smtClean="0">
                <a:effectLst/>
              </a:rPr>
              <a:t> leukemia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</a:t>
            </a:r>
            <a:r>
              <a:rPr lang="en-US" sz="1300" dirty="0" err="1" smtClean="0">
                <a:effectLst/>
              </a:rPr>
              <a:t>Lymphoplasmacytic</a:t>
            </a:r>
            <a:r>
              <a:rPr lang="en-US" sz="1300" dirty="0" smtClean="0">
                <a:effectLst/>
              </a:rPr>
              <a:t> lymphoma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Splenic marginal zone B-cell lymphoma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		(</a:t>
            </a:r>
            <a:r>
              <a:rPr lang="en-US" sz="1300" u="sng" dirty="0" smtClean="0">
                <a:effectLst/>
              </a:rPr>
              <a:t>+</a:t>
            </a:r>
            <a:r>
              <a:rPr lang="en-US" sz="1300" dirty="0" smtClean="0">
                <a:effectLst/>
              </a:rPr>
              <a:t> villous lymphocytes)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Hairy cell leukemia			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Plasma cell myeloma/</a:t>
            </a:r>
            <a:r>
              <a:rPr lang="en-US" sz="1300" dirty="0" err="1" smtClean="0">
                <a:effectLst/>
              </a:rPr>
              <a:t>plasmacytoma</a:t>
            </a:r>
            <a:endParaRPr lang="en-US" sz="1300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</a:t>
            </a:r>
            <a:r>
              <a:rPr lang="en-US" sz="1300" dirty="0" err="1" smtClean="0">
                <a:effectLst/>
              </a:rPr>
              <a:t>Extranodal</a:t>
            </a:r>
            <a:r>
              <a:rPr lang="en-US" sz="1300" dirty="0" smtClean="0">
                <a:effectLst/>
              </a:rPr>
              <a:t> marginal zone B-cell lymphoma of MALT type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Nodal marginal zone B-cell lymphoma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		(</a:t>
            </a:r>
            <a:r>
              <a:rPr lang="en-US" sz="1300" u="sng" dirty="0" smtClean="0">
                <a:effectLst/>
              </a:rPr>
              <a:t>+</a:t>
            </a:r>
            <a:r>
              <a:rPr lang="en-US" sz="1300" dirty="0" smtClean="0">
                <a:effectLst/>
              </a:rPr>
              <a:t> </a:t>
            </a:r>
            <a:r>
              <a:rPr lang="en-US" sz="1300" dirty="0" err="1" smtClean="0">
                <a:effectLst/>
              </a:rPr>
              <a:t>monocytoid</a:t>
            </a:r>
            <a:r>
              <a:rPr lang="en-US" sz="1300" dirty="0" smtClean="0">
                <a:effectLst/>
              </a:rPr>
              <a:t> B cells)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Follicular lymphoma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Mantle cell lymphoma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Diffuse large B-cell lymphoma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	</a:t>
            </a:r>
            <a:r>
              <a:rPr lang="en-US" sz="1300" dirty="0" err="1" smtClean="0">
                <a:effectLst/>
              </a:rPr>
              <a:t>Mediastinal</a:t>
            </a:r>
            <a:r>
              <a:rPr lang="en-US" sz="1300" dirty="0" smtClean="0">
                <a:effectLst/>
              </a:rPr>
              <a:t> large B-cell lymphoma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	Primary effusion lymphoma</a:t>
            </a:r>
            <a:endParaRPr lang="en-US" sz="1300" baseline="30000" dirty="0" smtClean="0">
              <a:effectLst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 smtClean="0">
                <a:effectLst/>
              </a:rPr>
              <a:t>	</a:t>
            </a:r>
            <a:r>
              <a:rPr lang="en-US" sz="1300" dirty="0" err="1" smtClean="0">
                <a:effectLst/>
              </a:rPr>
              <a:t>Burkitt’s</a:t>
            </a:r>
            <a:r>
              <a:rPr lang="en-US" sz="1300" dirty="0" smtClean="0">
                <a:effectLst/>
              </a:rPr>
              <a:t> lymphoma/</a:t>
            </a:r>
            <a:r>
              <a:rPr lang="en-US" sz="1300" dirty="0" err="1" smtClean="0">
                <a:effectLst/>
              </a:rPr>
              <a:t>Burkitt</a:t>
            </a:r>
            <a:r>
              <a:rPr lang="en-US" sz="1300" dirty="0" smtClean="0">
                <a:effectLst/>
              </a:rPr>
              <a:t> cell leukemia</a:t>
            </a:r>
            <a:endParaRPr lang="en-US" sz="1300" baseline="30000" dirty="0" smtClean="0">
              <a:effectLst/>
              <a:cs typeface="Times New Roman" pitchFamily="18" charset="0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endParaRPr lang="en-US" sz="1000" dirty="0" smtClean="0">
              <a:effectLst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endParaRPr lang="en-US" sz="1000" b="1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762000"/>
            <a:ext cx="4800600" cy="5486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b="1" dirty="0">
                <a:solidFill>
                  <a:schemeClr val="hlink"/>
                </a:solidFill>
              </a:rPr>
              <a:t>T and NK-Cell Neoplasms</a:t>
            </a:r>
          </a:p>
          <a:p>
            <a:pPr marL="0" indent="0">
              <a:lnSpc>
                <a:spcPct val="90000"/>
              </a:lnSpc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b="1" dirty="0"/>
              <a:t>	Precursor T-cell neoplasm</a:t>
            </a:r>
          </a:p>
          <a:p>
            <a:pPr marL="0" indent="0">
              <a:lnSpc>
                <a:spcPct val="75000"/>
              </a:lnSpc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b="1" dirty="0"/>
              <a:t>		</a:t>
            </a:r>
            <a:r>
              <a:rPr lang="en-US" sz="1300" dirty="0"/>
              <a:t>Precursor T-lymphoblastic leukemia/lymphoma</a:t>
            </a:r>
          </a:p>
          <a:p>
            <a:pPr marL="0" indent="0">
              <a:lnSpc>
                <a:spcPct val="75000"/>
              </a:lnSpc>
              <a:buNone/>
              <a:tabLst>
                <a:tab pos="114300" algn="l"/>
                <a:tab pos="342900" algn="l"/>
                <a:tab pos="520700" algn="l"/>
                <a:tab pos="685800" algn="l"/>
              </a:tabLst>
              <a:defRPr/>
            </a:pPr>
            <a:r>
              <a:rPr lang="en-US" sz="1300" dirty="0"/>
              <a:t>			(precursor T-acute lymphoblastic leukemia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b="1" dirty="0" smtClean="0">
                <a:effectLst/>
              </a:rPr>
              <a:t>Mature (peripheral) T neoplasms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b="1" dirty="0" smtClean="0">
                <a:effectLst/>
              </a:rPr>
              <a:t>		</a:t>
            </a:r>
            <a:r>
              <a:rPr lang="en-US" sz="1300" dirty="0" smtClean="0">
                <a:effectLst/>
              </a:rPr>
              <a:t>T-cell chronic lymphocytic leukemia / small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	lymphocytic lymphoma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T-cell </a:t>
            </a:r>
            <a:r>
              <a:rPr lang="en-US" sz="1300" dirty="0" err="1" smtClean="0">
                <a:effectLst/>
              </a:rPr>
              <a:t>prolymphocytic</a:t>
            </a:r>
            <a:r>
              <a:rPr lang="en-US" sz="1300" dirty="0" smtClean="0">
                <a:effectLst/>
              </a:rPr>
              <a:t> leukemia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T-cell granular lymphocytic leukemia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Aggressive NK leukemia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Adult T-cell lymphoma/leukemia (HTLV-1+)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</a:t>
            </a:r>
            <a:r>
              <a:rPr lang="en-US" sz="1300" dirty="0" err="1" smtClean="0">
                <a:effectLst/>
              </a:rPr>
              <a:t>Extranodal</a:t>
            </a:r>
            <a:r>
              <a:rPr lang="en-US" sz="1300" dirty="0" smtClean="0">
                <a:effectLst/>
              </a:rPr>
              <a:t> NK/T-cell lymphoma, nasal type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</a:t>
            </a:r>
            <a:r>
              <a:rPr lang="en-US" sz="1300" dirty="0" err="1" smtClean="0">
                <a:effectLst/>
              </a:rPr>
              <a:t>Enteropathy</a:t>
            </a:r>
            <a:r>
              <a:rPr lang="en-US" sz="1300" dirty="0" smtClean="0">
                <a:effectLst/>
              </a:rPr>
              <a:t>-like T-cell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</a:t>
            </a:r>
            <a:r>
              <a:rPr lang="en-US" sz="1300" dirty="0" err="1" smtClean="0">
                <a:effectLst/>
              </a:rPr>
              <a:t>Hepatosplenic</a:t>
            </a:r>
            <a:r>
              <a:rPr lang="en-US" sz="1300" dirty="0" smtClean="0">
                <a:effectLst/>
              </a:rPr>
              <a:t> </a:t>
            </a:r>
            <a:r>
              <a:rPr lang="en-US" sz="1300" dirty="0" err="1" smtClean="0">
                <a:effectLst/>
                <a:cs typeface="Times New Roman" pitchFamily="18" charset="0"/>
              </a:rPr>
              <a:t>γδ</a:t>
            </a:r>
            <a:r>
              <a:rPr lang="en-US" sz="1300" dirty="0" smtClean="0">
                <a:effectLst/>
              </a:rPr>
              <a:t> T-cell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Subcutaneous </a:t>
            </a:r>
            <a:r>
              <a:rPr lang="en-US" sz="1300" dirty="0" err="1" smtClean="0">
                <a:effectLst/>
              </a:rPr>
              <a:t>panniculitis</a:t>
            </a:r>
            <a:r>
              <a:rPr lang="en-US" sz="1300" dirty="0" smtClean="0">
                <a:effectLst/>
              </a:rPr>
              <a:t>-like T-cell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</a:rPr>
              <a:t>		Mycosis </a:t>
            </a:r>
            <a:r>
              <a:rPr lang="en-US" sz="1300" dirty="0" err="1" smtClean="0">
                <a:effectLst/>
              </a:rPr>
              <a:t>fungoides</a:t>
            </a:r>
            <a:r>
              <a:rPr lang="en-US" sz="1300" dirty="0" smtClean="0">
                <a:effectLst/>
              </a:rPr>
              <a:t>/</a:t>
            </a:r>
            <a:r>
              <a:rPr lang="en-US" sz="1300" dirty="0" err="1" smtClean="0">
                <a:effectLst/>
              </a:rPr>
              <a:t>S</a:t>
            </a:r>
            <a:r>
              <a:rPr lang="en-US" sz="1300" dirty="0" err="1" smtClean="0">
                <a:effectLst/>
                <a:cs typeface="Times New Roman" pitchFamily="18" charset="0"/>
              </a:rPr>
              <a:t>ézary</a:t>
            </a:r>
            <a:r>
              <a:rPr lang="en-US" sz="1300" dirty="0" smtClean="0">
                <a:effectLst/>
                <a:cs typeface="Times New Roman" pitchFamily="18" charset="0"/>
              </a:rPr>
              <a:t> syndrome</a:t>
            </a:r>
            <a:endParaRPr lang="en-US" sz="13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  <a:cs typeface="Times New Roman" pitchFamily="18" charset="0"/>
              </a:rPr>
              <a:t>		Anaplastic large cell lymphoma, T/null cell,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  <a:cs typeface="Times New Roman" pitchFamily="18" charset="0"/>
              </a:rPr>
              <a:t>			primary  cutaneous type</a:t>
            </a:r>
            <a:endParaRPr lang="en-US" sz="13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  <a:cs typeface="Times New Roman" pitchFamily="18" charset="0"/>
              </a:rPr>
              <a:t>		Peripheral T-cell lymphoma, not otherwise </a:t>
            </a:r>
            <a:r>
              <a:rPr lang="en-US" sz="1300" dirty="0" smtClean="0">
                <a:effectLst/>
              </a:rPr>
              <a:t> </a:t>
            </a:r>
            <a:r>
              <a:rPr lang="en-US" sz="1300" dirty="0" smtClean="0">
                <a:effectLst/>
                <a:cs typeface="Times New Roman" pitchFamily="18" charset="0"/>
              </a:rPr>
              <a:t>characterized </a:t>
            </a:r>
            <a:endParaRPr lang="en-US" sz="13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  <a:cs typeface="Times New Roman" pitchFamily="18" charset="0"/>
              </a:rPr>
              <a:t>		</a:t>
            </a:r>
            <a:r>
              <a:rPr lang="en-US" sz="1300" dirty="0" err="1" smtClean="0">
                <a:effectLst/>
                <a:cs typeface="Times New Roman" pitchFamily="18" charset="0"/>
              </a:rPr>
              <a:t>Angioimmunoblastic</a:t>
            </a:r>
            <a:r>
              <a:rPr lang="en-US" sz="1300" dirty="0" smtClean="0">
                <a:effectLst/>
                <a:cs typeface="Times New Roman" pitchFamily="18" charset="0"/>
              </a:rPr>
              <a:t> T-cell lymphoma</a:t>
            </a:r>
            <a:endParaRPr lang="en-US" sz="13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  <a:cs typeface="Times New Roman" pitchFamily="18" charset="0"/>
              </a:rPr>
              <a:t>		Anaplastic large cell lymphoma, T/null cell,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dirty="0" smtClean="0">
                <a:effectLst/>
                <a:cs typeface="Times New Roman" pitchFamily="18" charset="0"/>
              </a:rPr>
              <a:t>			primary systemic type</a:t>
            </a:r>
            <a:endParaRPr lang="en-US" sz="1300" dirty="0" smtClean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300" b="1" dirty="0" smtClean="0">
                <a:solidFill>
                  <a:srgbClr val="0070C0"/>
                </a:solidFill>
              </a:rPr>
              <a:t>Hodgkin’s Lymphoma (Hodgkin’s Disease)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000" dirty="0" smtClean="0"/>
              <a:t>Nodular lymphocyte predominance Hodgkin’s lymphoma – 5%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dirty="0" smtClean="0"/>
              <a:t>	Classic Hodgkin’s lymphoma – 95%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dirty="0" smtClean="0"/>
              <a:t>		Nodular sclerosis Hodgkin’s lymphoma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dirty="0" smtClean="0"/>
              <a:t>		Lymphocyte-rich classic Hodgkin’s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dirty="0" smtClean="0"/>
              <a:t>		Mixed cellularity Hodgkin’s lymphoma</a:t>
            </a:r>
            <a:endParaRPr lang="en-US" sz="1000" baseline="30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dirty="0" smtClean="0"/>
              <a:t>		Lymphocyte depletion Hodgkin’s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</a:t>
            </a:r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81000" y="762000"/>
            <a:ext cx="84582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518525" y="621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sz="240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9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4278232"/>
              </p:ext>
            </p:extLst>
          </p:nvPr>
        </p:nvGraphicFramePr>
        <p:xfrm>
          <a:off x="0" y="-4354"/>
          <a:ext cx="9144000" cy="708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486400"/>
              </a:tblGrid>
              <a:tr h="2680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Low grade non Hodgkin's lymphomas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(indolent)</a:t>
                      </a: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Small cell lymphocytic</a:t>
                      </a:r>
                    </a:p>
                    <a:p>
                      <a:pPr eaLnBrk="1" hangingPunct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Follicular  grade 1,2  (it is the most common type of lymphoma)</a:t>
                      </a:r>
                    </a:p>
                    <a:p>
                      <a:pPr eaLnBrk="1" hangingPunct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Mantle cell </a:t>
                      </a:r>
                    </a:p>
                    <a:p>
                      <a:pPr eaLnBrk="1" hangingPunct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Splenic marginal zone lymphoma </a:t>
                      </a:r>
                    </a:p>
                    <a:p>
                      <a:pPr eaLnBrk="1" hangingPunct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MALT lymphoma </a:t>
                      </a:r>
                    </a:p>
                    <a:p>
                      <a:pPr eaLnBrk="1" hangingPunct="1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Lymphoplasmocytic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NHL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15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High grade non Hodgkin's lymphomas (aggressive)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000" b="1" dirty="0" smtClean="0"/>
                        <a:t>Diffuse large B cell </a:t>
                      </a:r>
                    </a:p>
                    <a:p>
                      <a:pPr eaLnBrk="1" hangingPunct="1"/>
                      <a:r>
                        <a:rPr lang="en-US" sz="2000" b="1" dirty="0" err="1" smtClean="0"/>
                        <a:t>Burkitt's</a:t>
                      </a:r>
                      <a:r>
                        <a:rPr lang="en-US" sz="2000" b="1" dirty="0" smtClean="0"/>
                        <a:t> lymphoma </a:t>
                      </a:r>
                    </a:p>
                    <a:p>
                      <a:pPr eaLnBrk="1" hangingPunct="1"/>
                      <a:r>
                        <a:rPr lang="en-US" sz="2000" b="1" dirty="0" smtClean="0"/>
                        <a:t>Anaplastic large cell lymphoma </a:t>
                      </a:r>
                    </a:p>
                    <a:p>
                      <a:pPr eaLnBrk="1" hangingPunct="1"/>
                      <a:r>
                        <a:rPr lang="en-US" sz="2000" b="1" dirty="0" smtClean="0"/>
                        <a:t>Follicular grade 3</a:t>
                      </a:r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72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Very high grade non Hodgkin’s lymphomas (high aggressive)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Lymphoblastic lymphoma ( T </a:t>
                      </a:r>
                      <a:r>
                        <a:rPr lang="ro-RO" sz="20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95%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)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Burkitt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lymphoma</a:t>
                      </a:r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93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Low grade non Hodgkin's lymphomas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(indolent) with particular sites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MALT lymphoma</a:t>
                      </a:r>
                    </a:p>
                    <a:p>
                      <a:r>
                        <a:rPr lang="en-US" sz="2000" b="1" dirty="0" smtClean="0"/>
                        <a:t>Mycosis </a:t>
                      </a:r>
                      <a:r>
                        <a:rPr lang="en-US" sz="2000" b="1" dirty="0" err="1" smtClean="0"/>
                        <a:t>fungoides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Sezary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syndrom</a:t>
                      </a:r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49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5197003"/>
              </p:ext>
            </p:extLst>
          </p:nvPr>
        </p:nvGraphicFramePr>
        <p:xfrm>
          <a:off x="228600" y="152401"/>
          <a:ext cx="8763000" cy="640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747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grade lymphoma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High grade lymphoma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9200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long natural history (patients can live for many years untreated)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short natural history (patients die within months if untreated)</a:t>
                      </a:r>
                    </a:p>
                  </a:txBody>
                  <a:tcPr/>
                </a:tc>
              </a:tr>
              <a:tr h="5747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disease of slow cellular 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disease of rapid cellular proliferation</a:t>
                      </a:r>
                    </a:p>
                  </a:txBody>
                  <a:tcPr/>
                </a:tc>
              </a:tr>
              <a:tr h="5747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Generally incurable with 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Potentially curable with chemotherapy</a:t>
                      </a:r>
                    </a:p>
                  </a:txBody>
                  <a:tcPr/>
                </a:tc>
              </a:tr>
              <a:tr h="1417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Slow onset with slow progression of lymph nodes who can increase or decrease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Abrupt onset with rapid progressive lymphadenopathy</a:t>
                      </a:r>
                    </a:p>
                  </a:txBody>
                  <a:tcPr/>
                </a:tc>
              </a:tr>
              <a:tr h="2267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Mobile and tender lymph nodes,</a:t>
                      </a:r>
                      <a:r>
                        <a:rPr lang="en-US" sz="2000" baseline="0" dirty="0" smtClean="0"/>
                        <a:t> painless, rarely with high diameter, without trend to form conglomerates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000" dirty="0" smtClean="0"/>
                        <a:t>Mobile and</a:t>
                      </a:r>
                      <a:r>
                        <a:rPr lang="en-US" sz="2000" baseline="0" dirty="0" smtClean="0"/>
                        <a:t> tender lymph nodes but often high consistence, lymph nodes conglomerates  sometimes  &gt; 10 cm </a:t>
                      </a:r>
                      <a:endParaRPr lang="en-US" sz="200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dirty="0" err="1" smtClean="0"/>
                        <a:t>Waldeyer</a:t>
                      </a:r>
                      <a:r>
                        <a:rPr lang="en-US" sz="2000" dirty="0" smtClean="0"/>
                        <a:t> ring can be affected</a:t>
                      </a:r>
                      <a:r>
                        <a:rPr lang="en-US" sz="2000" baseline="0" dirty="0" smtClean="0"/>
                        <a:t> in the same time with stomach or small bowel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97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7549243"/>
              </p:ext>
            </p:extLst>
          </p:nvPr>
        </p:nvGraphicFramePr>
        <p:xfrm>
          <a:off x="152400" y="381001"/>
          <a:ext cx="8763000" cy="580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485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grade lymphoma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High grade lymphoma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38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Liver and spleen frequent affected</a:t>
                      </a:r>
                      <a:r>
                        <a:rPr lang="en-US" sz="2000" baseline="0" dirty="0" smtClean="0"/>
                        <a:t> without impairing their function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When liver is affected also the liver function is abnormal </a:t>
                      </a:r>
                    </a:p>
                  </a:txBody>
                  <a:tcPr/>
                </a:tc>
              </a:tr>
              <a:tr h="191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BM is more often affected from start but with normal value</a:t>
                      </a:r>
                      <a:r>
                        <a:rPr lang="en-US" sz="2000" baseline="0" dirty="0" smtClean="0"/>
                        <a:t> of </a:t>
                      </a:r>
                      <a:r>
                        <a:rPr lang="en-US" sz="2000" baseline="0" dirty="0" err="1" smtClean="0"/>
                        <a:t>Hb</a:t>
                      </a:r>
                      <a:r>
                        <a:rPr lang="en-US" sz="2000" baseline="0" dirty="0" smtClean="0"/>
                        <a:t>, granulocytes and platelets. Secondary anemia is rare no matter what are the cause: AHAI, bone marrow infiltrate…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BM is less affected than low grade lymphoma</a:t>
                      </a:r>
                      <a:r>
                        <a:rPr lang="en-US" sz="2000" baseline="0" dirty="0" smtClean="0"/>
                        <a:t>, but can appear in evolution</a:t>
                      </a:r>
                      <a:endParaRPr lang="en-US" sz="2000" dirty="0" smtClean="0"/>
                    </a:p>
                  </a:txBody>
                  <a:tcPr/>
                </a:tc>
              </a:tr>
              <a:tr h="916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Brain, kidney, testis are rare involved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Extranodal</a:t>
                      </a:r>
                      <a:r>
                        <a:rPr lang="en-US" sz="2000" dirty="0" smtClean="0"/>
                        <a:t> sites are frequent:</a:t>
                      </a:r>
                      <a:r>
                        <a:rPr lang="en-US" sz="2000" baseline="0" dirty="0" smtClean="0"/>
                        <a:t> lung, skin, bone, brain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n-US" sz="2000" dirty="0" smtClean="0"/>
                    </a:p>
                  </a:txBody>
                  <a:tcPr/>
                </a:tc>
              </a:tr>
              <a:tr h="155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Compression complication are 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000" dirty="0" smtClean="0"/>
                        <a:t>Compression complication  more frequent than low grade lymphoma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232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esor">
  <a:themeElements>
    <a:clrScheme name="profes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fes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1824</Words>
  <Application>Microsoft Office PowerPoint</Application>
  <PresentationFormat>On-screen Show (4:3)</PresentationFormat>
  <Paragraphs>425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profesor</vt:lpstr>
      <vt:lpstr>NonHodgkin Lymphoma</vt:lpstr>
      <vt:lpstr>Slide 2</vt:lpstr>
      <vt:lpstr>The following statements are true regarding chronic lymphocytic leukemia: </vt:lpstr>
      <vt:lpstr>The lymphomas are malignant tumors of lymphoid tissue, characterized by the abnormal proliferation B or T cells in lymphoid tissue </vt:lpstr>
      <vt:lpstr>Slide 5</vt:lpstr>
      <vt:lpstr>WHO Lymphoproliferative disorders</vt:lpstr>
      <vt:lpstr>Slide 7</vt:lpstr>
      <vt:lpstr>Slide 8</vt:lpstr>
      <vt:lpstr>Slide 9</vt:lpstr>
      <vt:lpstr>Adenopatie laterocervicala giganta la o pacienta cu boala Hodgkin, respectiv pacient cu LMNH difuz cu celula mare B</vt:lpstr>
      <vt:lpstr>Adenopatii laterocervicale multiple la un pacient cu limfom folicular</vt:lpstr>
      <vt:lpstr>Mycosis fungoides</vt:lpstr>
      <vt:lpstr>Mycosis fungoides</vt:lpstr>
      <vt:lpstr>Mycosis fungoides</vt:lpstr>
      <vt:lpstr>Limfom Burkitt</vt:lpstr>
      <vt:lpstr>Positive diagnosis</vt:lpstr>
      <vt:lpstr>History</vt:lpstr>
      <vt:lpstr>Clinical</vt:lpstr>
      <vt:lpstr>Lab tests</vt:lpstr>
      <vt:lpstr>Diagnosis criteria</vt:lpstr>
      <vt:lpstr>Hystopathological exam</vt:lpstr>
      <vt:lpstr>Immunophenotype  </vt:lpstr>
      <vt:lpstr>Immunophenotyping in B-lymphomas</vt:lpstr>
      <vt:lpstr>Chromosomal Translocations Commonly Associated With Activation in B-Cell Malignancies</vt:lpstr>
      <vt:lpstr>Staging Classification - Ann Arbor  Stage I: involvement of single lymph node region or lymphoid structure +/-  extranodal site, localised, by contiguity Stage II: involvement of two or more lymph node regions on same side of the  diaphragm +/- extranodal  site, localised, by contiguity Stage III: involvement of lymph node regions or structures on both sides of  diaphragm +/- extranodal site, localised, by contiguity Stage IV: involvement of extranodal site(s), diffuse, by hematologic spread</vt:lpstr>
      <vt:lpstr>Follicular Lymphoma</vt:lpstr>
      <vt:lpstr>Diffuse large B‐cell lymphoma </vt:lpstr>
      <vt:lpstr>Mantle zone lymphoma</vt:lpstr>
      <vt:lpstr>IPI - International Prognostic Index – agressive lymphoma </vt:lpstr>
      <vt:lpstr>ECOG Performance Status</vt:lpstr>
      <vt:lpstr>Slide 31</vt:lpstr>
      <vt:lpstr>Indolent NHL: guiding treatment principle </vt:lpstr>
      <vt:lpstr>Indolent NHL: treatment options </vt:lpstr>
      <vt:lpstr>Aggressive NHL: treatment approach </vt:lpstr>
      <vt:lpstr>CLINICAL CASE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DIAGNOSIS: SMALL LYMPHOCYTIC LYMPHOMA STAGE IV B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Rodica</dc:creator>
  <cp:lastModifiedBy>Ana</cp:lastModifiedBy>
  <cp:revision>97</cp:revision>
  <dcterms:created xsi:type="dcterms:W3CDTF">2016-11-21T18:38:29Z</dcterms:created>
  <dcterms:modified xsi:type="dcterms:W3CDTF">2020-11-18T11:37:10Z</dcterms:modified>
</cp:coreProperties>
</file>