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3" r:id="rId3"/>
    <p:sldId id="314" r:id="rId4"/>
    <p:sldId id="258" r:id="rId5"/>
    <p:sldId id="257" r:id="rId6"/>
    <p:sldId id="259" r:id="rId7"/>
    <p:sldId id="260" r:id="rId8"/>
    <p:sldId id="261" r:id="rId9"/>
    <p:sldId id="262" r:id="rId10"/>
    <p:sldId id="264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312" r:id="rId25"/>
    <p:sldId id="277" r:id="rId26"/>
    <p:sldId id="278" r:id="rId27"/>
    <p:sldId id="279" r:id="rId28"/>
    <p:sldId id="281" r:id="rId29"/>
    <p:sldId id="280" r:id="rId30"/>
    <p:sldId id="282" r:id="rId31"/>
    <p:sldId id="283" r:id="rId32"/>
    <p:sldId id="284" r:id="rId33"/>
    <p:sldId id="285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286" r:id="rId42"/>
    <p:sldId id="306" r:id="rId43"/>
    <p:sldId id="307" r:id="rId44"/>
    <p:sldId id="308" r:id="rId45"/>
    <p:sldId id="287" r:id="rId46"/>
    <p:sldId id="309" r:id="rId47"/>
    <p:sldId id="310" r:id="rId48"/>
    <p:sldId id="311" r:id="rId49"/>
    <p:sldId id="291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A7C23044-0B9F-4F7D-8328-0778ACE8C8C4}">
          <p14:sldIdLst>
            <p14:sldId id="256"/>
            <p14:sldId id="258"/>
            <p14:sldId id="257"/>
            <p14:sldId id="259"/>
            <p14:sldId id="260"/>
            <p14:sldId id="261"/>
            <p14:sldId id="262"/>
            <p14:sldId id="264"/>
            <p14:sldId id="263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312"/>
            <p14:sldId id="277"/>
            <p14:sldId id="278"/>
            <p14:sldId id="279"/>
            <p14:sldId id="281"/>
            <p14:sldId id="280"/>
            <p14:sldId id="282"/>
            <p14:sldId id="283"/>
            <p14:sldId id="284"/>
            <p14:sldId id="285"/>
            <p14:sldId id="299"/>
            <p14:sldId id="300"/>
            <p14:sldId id="301"/>
            <p14:sldId id="302"/>
            <p14:sldId id="303"/>
            <p14:sldId id="304"/>
            <p14:sldId id="305"/>
            <p14:sldId id="286"/>
            <p14:sldId id="306"/>
            <p14:sldId id="307"/>
            <p14:sldId id="308"/>
            <p14:sldId id="287"/>
            <p14:sldId id="309"/>
            <p14:sldId id="310"/>
            <p14:sldId id="311"/>
            <p14:sldId id="291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2A0E12-8433-46D4-BDCE-AF9D8B7BCA8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10503D-188F-41A6-9DB5-7DF7078F8C98}">
      <dgm:prSet/>
      <dgm:spPr/>
      <dgm:t>
        <a:bodyPr/>
        <a:lstStyle/>
        <a:p>
          <a:r>
            <a:rPr lang="en-US"/>
            <a:t>MGUS</a:t>
          </a:r>
        </a:p>
      </dgm:t>
    </dgm:pt>
    <dgm:pt modelId="{3FA3F27E-0245-435D-A581-05A0DD939CC2}" type="parTrans" cxnId="{D4A80C14-AB8A-4669-90ED-A2F45614BB39}">
      <dgm:prSet/>
      <dgm:spPr/>
      <dgm:t>
        <a:bodyPr/>
        <a:lstStyle/>
        <a:p>
          <a:endParaRPr lang="en-US"/>
        </a:p>
      </dgm:t>
    </dgm:pt>
    <dgm:pt modelId="{ABE925C0-3AE3-4E0B-A0E9-59B2172D4011}" type="sibTrans" cxnId="{D4A80C14-AB8A-4669-90ED-A2F45614BB39}">
      <dgm:prSet/>
      <dgm:spPr/>
      <dgm:t>
        <a:bodyPr/>
        <a:lstStyle/>
        <a:p>
          <a:endParaRPr lang="en-US"/>
        </a:p>
      </dgm:t>
    </dgm:pt>
    <dgm:pt modelId="{5BCE6988-B811-4EFF-B459-4DF84BD90663}">
      <dgm:prSet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US"/>
            <a:t>Multiple Myeloma </a:t>
          </a:r>
        </a:p>
      </dgm:t>
    </dgm:pt>
    <dgm:pt modelId="{71801CB5-1F03-4D9F-BA49-FC7C561DAD05}" type="parTrans" cxnId="{3D07793E-EF44-4819-A735-4BCA9E13F087}">
      <dgm:prSet/>
      <dgm:spPr/>
      <dgm:t>
        <a:bodyPr/>
        <a:lstStyle/>
        <a:p>
          <a:endParaRPr lang="en-US"/>
        </a:p>
      </dgm:t>
    </dgm:pt>
    <dgm:pt modelId="{0BEE587D-0BAE-4630-A4BA-F49B7EABFBE0}" type="sibTrans" cxnId="{3D07793E-EF44-4819-A735-4BCA9E13F087}">
      <dgm:prSet/>
      <dgm:spPr/>
      <dgm:t>
        <a:bodyPr/>
        <a:lstStyle/>
        <a:p>
          <a:endParaRPr lang="en-US"/>
        </a:p>
      </dgm:t>
    </dgm:pt>
    <dgm:pt modelId="{8041720A-9EE6-4B73-A345-AE6102EA32B3}">
      <dgm:prSet/>
      <dgm:spPr/>
      <dgm:t>
        <a:bodyPr/>
        <a:lstStyle/>
        <a:p>
          <a:r>
            <a:rPr lang="en-US"/>
            <a:t>Light chain amyloidosis</a:t>
          </a:r>
        </a:p>
      </dgm:t>
    </dgm:pt>
    <dgm:pt modelId="{7AE8E0EA-EA7B-44A9-97FC-88F4D3462B78}" type="parTrans" cxnId="{01E44E6D-E6EB-493F-B25E-72C496D67AAB}">
      <dgm:prSet/>
      <dgm:spPr/>
      <dgm:t>
        <a:bodyPr/>
        <a:lstStyle/>
        <a:p>
          <a:endParaRPr lang="en-US"/>
        </a:p>
      </dgm:t>
    </dgm:pt>
    <dgm:pt modelId="{60F46197-D545-4C95-886C-6DED0DA81136}" type="sibTrans" cxnId="{01E44E6D-E6EB-493F-B25E-72C496D67AAB}">
      <dgm:prSet/>
      <dgm:spPr/>
      <dgm:t>
        <a:bodyPr/>
        <a:lstStyle/>
        <a:p>
          <a:endParaRPr lang="en-US"/>
        </a:p>
      </dgm:t>
    </dgm:pt>
    <dgm:pt modelId="{84D78C81-3D78-4D88-BB54-2798444D986C}">
      <dgm:prSet/>
      <dgm:spPr/>
      <dgm:t>
        <a:bodyPr/>
        <a:lstStyle/>
        <a:p>
          <a:r>
            <a:rPr lang="en-US"/>
            <a:t>Solitary plasmacytoma </a:t>
          </a:r>
        </a:p>
      </dgm:t>
    </dgm:pt>
    <dgm:pt modelId="{FD10B525-1260-4AF2-90A9-A1DCF416E7ED}" type="parTrans" cxnId="{1A090C87-FC20-4B67-AE4C-7CD28AF12A7E}">
      <dgm:prSet/>
      <dgm:spPr/>
      <dgm:t>
        <a:bodyPr/>
        <a:lstStyle/>
        <a:p>
          <a:endParaRPr lang="en-US"/>
        </a:p>
      </dgm:t>
    </dgm:pt>
    <dgm:pt modelId="{98ABE18C-69F7-487A-A2BA-61980A627299}" type="sibTrans" cxnId="{1A090C87-FC20-4B67-AE4C-7CD28AF12A7E}">
      <dgm:prSet/>
      <dgm:spPr/>
      <dgm:t>
        <a:bodyPr/>
        <a:lstStyle/>
        <a:p>
          <a:endParaRPr lang="en-US"/>
        </a:p>
      </dgm:t>
    </dgm:pt>
    <dgm:pt modelId="{7920B4AE-9266-4A3F-AC4D-3C7E41CF0184}">
      <dgm:prSet/>
      <dgm:spPr/>
      <dgm:t>
        <a:bodyPr/>
        <a:lstStyle/>
        <a:p>
          <a:r>
            <a:rPr lang="en-US"/>
            <a:t>Walderstorm macroglobulinemia </a:t>
          </a:r>
        </a:p>
      </dgm:t>
    </dgm:pt>
    <dgm:pt modelId="{73925A1C-21BF-4C1A-A356-72BCC1D1FEF8}" type="parTrans" cxnId="{BFB3D421-467F-4CEC-80B7-B3F1381F8CD4}">
      <dgm:prSet/>
      <dgm:spPr/>
      <dgm:t>
        <a:bodyPr/>
        <a:lstStyle/>
        <a:p>
          <a:endParaRPr lang="en-US"/>
        </a:p>
      </dgm:t>
    </dgm:pt>
    <dgm:pt modelId="{883807F5-98F8-40D3-A0C9-1818127E4387}" type="sibTrans" cxnId="{BFB3D421-467F-4CEC-80B7-B3F1381F8CD4}">
      <dgm:prSet/>
      <dgm:spPr/>
      <dgm:t>
        <a:bodyPr/>
        <a:lstStyle/>
        <a:p>
          <a:endParaRPr lang="en-US"/>
        </a:p>
      </dgm:t>
    </dgm:pt>
    <dgm:pt modelId="{7EAA7CC1-843A-40DB-8F3E-364F3DE65288}">
      <dgm:prSet/>
      <dgm:spPr/>
      <dgm:t>
        <a:bodyPr/>
        <a:lstStyle/>
        <a:p>
          <a:r>
            <a:rPr lang="en-US"/>
            <a:t>Heavy chain disease </a:t>
          </a:r>
        </a:p>
      </dgm:t>
    </dgm:pt>
    <dgm:pt modelId="{CF737429-B75A-4D1B-BA45-902BA4FB8F1A}" type="parTrans" cxnId="{F85E042D-AD38-4856-9FDF-7EAD65248026}">
      <dgm:prSet/>
      <dgm:spPr/>
      <dgm:t>
        <a:bodyPr/>
        <a:lstStyle/>
        <a:p>
          <a:endParaRPr lang="en-US"/>
        </a:p>
      </dgm:t>
    </dgm:pt>
    <dgm:pt modelId="{EA282145-1472-493D-9A88-F011FD1DB091}" type="sibTrans" cxnId="{F85E042D-AD38-4856-9FDF-7EAD65248026}">
      <dgm:prSet/>
      <dgm:spPr/>
      <dgm:t>
        <a:bodyPr/>
        <a:lstStyle/>
        <a:p>
          <a:endParaRPr lang="en-US"/>
        </a:p>
      </dgm:t>
    </dgm:pt>
    <dgm:pt modelId="{342AACDF-BC72-47ED-91E0-5024F2A1B1CF}" type="pres">
      <dgm:prSet presAssocID="{982A0E12-8433-46D4-BDCE-AF9D8B7BCA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AAF8AC-780A-469D-9889-A679AFF27F0B}" type="pres">
      <dgm:prSet presAssocID="{5610503D-188F-41A6-9DB5-7DF7078F8C9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8D8542-FDBB-4C9D-8CEE-9301D5B6572D}" type="pres">
      <dgm:prSet presAssocID="{ABE925C0-3AE3-4E0B-A0E9-59B2172D4011}" presName="spacer" presStyleCnt="0"/>
      <dgm:spPr/>
    </dgm:pt>
    <dgm:pt modelId="{6F1589D1-45FD-4E95-9AC8-CCE7C70B9459}" type="pres">
      <dgm:prSet presAssocID="{5BCE6988-B811-4EFF-B459-4DF84BD90663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18BD0-6144-4ECA-9617-92C9DF100995}" type="pres">
      <dgm:prSet presAssocID="{0BEE587D-0BAE-4630-A4BA-F49B7EABFBE0}" presName="spacer" presStyleCnt="0"/>
      <dgm:spPr/>
    </dgm:pt>
    <dgm:pt modelId="{4610DF75-FE73-4CB1-A132-6D0C8F80AA37}" type="pres">
      <dgm:prSet presAssocID="{8041720A-9EE6-4B73-A345-AE6102EA32B3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30C40F-7806-4BF8-B1DA-3F3FA1BE045A}" type="pres">
      <dgm:prSet presAssocID="{60F46197-D545-4C95-886C-6DED0DA81136}" presName="spacer" presStyleCnt="0"/>
      <dgm:spPr/>
    </dgm:pt>
    <dgm:pt modelId="{90C12A59-2D43-4906-AA67-DD53F122401C}" type="pres">
      <dgm:prSet presAssocID="{84D78C81-3D78-4D88-BB54-2798444D986C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A51C5E-95E1-4BCB-889F-E161F26B715B}" type="pres">
      <dgm:prSet presAssocID="{98ABE18C-69F7-487A-A2BA-61980A627299}" presName="spacer" presStyleCnt="0"/>
      <dgm:spPr/>
    </dgm:pt>
    <dgm:pt modelId="{43FA4FBD-8A7F-406C-892F-51AF7B0FEA1F}" type="pres">
      <dgm:prSet presAssocID="{7920B4AE-9266-4A3F-AC4D-3C7E41CF0184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5508EA-070E-4287-AEEB-B5F29FEB53A1}" type="pres">
      <dgm:prSet presAssocID="{883807F5-98F8-40D3-A0C9-1818127E4387}" presName="spacer" presStyleCnt="0"/>
      <dgm:spPr/>
    </dgm:pt>
    <dgm:pt modelId="{5A264D7E-B4AA-4792-A8E4-C984237D08A4}" type="pres">
      <dgm:prSet presAssocID="{7EAA7CC1-843A-40DB-8F3E-364F3DE6528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5E042D-AD38-4856-9FDF-7EAD65248026}" srcId="{982A0E12-8433-46D4-BDCE-AF9D8B7BCA85}" destId="{7EAA7CC1-843A-40DB-8F3E-364F3DE65288}" srcOrd="5" destOrd="0" parTransId="{CF737429-B75A-4D1B-BA45-902BA4FB8F1A}" sibTransId="{EA282145-1472-493D-9A88-F011FD1DB091}"/>
    <dgm:cxn modelId="{01E44E6D-E6EB-493F-B25E-72C496D67AAB}" srcId="{982A0E12-8433-46D4-BDCE-AF9D8B7BCA85}" destId="{8041720A-9EE6-4B73-A345-AE6102EA32B3}" srcOrd="2" destOrd="0" parTransId="{7AE8E0EA-EA7B-44A9-97FC-88F4D3462B78}" sibTransId="{60F46197-D545-4C95-886C-6DED0DA81136}"/>
    <dgm:cxn modelId="{17B44110-65DC-462D-ABCC-A0A89FE5D9C0}" type="presOf" srcId="{7EAA7CC1-843A-40DB-8F3E-364F3DE65288}" destId="{5A264D7E-B4AA-4792-A8E4-C984237D08A4}" srcOrd="0" destOrd="0" presId="urn:microsoft.com/office/officeart/2005/8/layout/vList2"/>
    <dgm:cxn modelId="{1A090C87-FC20-4B67-AE4C-7CD28AF12A7E}" srcId="{982A0E12-8433-46D4-BDCE-AF9D8B7BCA85}" destId="{84D78C81-3D78-4D88-BB54-2798444D986C}" srcOrd="3" destOrd="0" parTransId="{FD10B525-1260-4AF2-90A9-A1DCF416E7ED}" sibTransId="{98ABE18C-69F7-487A-A2BA-61980A627299}"/>
    <dgm:cxn modelId="{136C43FE-4122-45F9-9CCB-936A8B31CBA6}" type="presOf" srcId="{84D78C81-3D78-4D88-BB54-2798444D986C}" destId="{90C12A59-2D43-4906-AA67-DD53F122401C}" srcOrd="0" destOrd="0" presId="urn:microsoft.com/office/officeart/2005/8/layout/vList2"/>
    <dgm:cxn modelId="{A2A35C31-5AFE-4EB3-B319-B8368B7C338C}" type="presOf" srcId="{8041720A-9EE6-4B73-A345-AE6102EA32B3}" destId="{4610DF75-FE73-4CB1-A132-6D0C8F80AA37}" srcOrd="0" destOrd="0" presId="urn:microsoft.com/office/officeart/2005/8/layout/vList2"/>
    <dgm:cxn modelId="{4A624B09-E003-4632-B5C7-521F00FC2F67}" type="presOf" srcId="{5610503D-188F-41A6-9DB5-7DF7078F8C98}" destId="{86AAF8AC-780A-469D-9889-A679AFF27F0B}" srcOrd="0" destOrd="0" presId="urn:microsoft.com/office/officeart/2005/8/layout/vList2"/>
    <dgm:cxn modelId="{B5D28ACB-5AF4-4FE1-A344-DB7506D268F0}" type="presOf" srcId="{982A0E12-8433-46D4-BDCE-AF9D8B7BCA85}" destId="{342AACDF-BC72-47ED-91E0-5024F2A1B1CF}" srcOrd="0" destOrd="0" presId="urn:microsoft.com/office/officeart/2005/8/layout/vList2"/>
    <dgm:cxn modelId="{BCF39A4C-9FB8-4EC8-9DE6-2FE2CCF6972A}" type="presOf" srcId="{7920B4AE-9266-4A3F-AC4D-3C7E41CF0184}" destId="{43FA4FBD-8A7F-406C-892F-51AF7B0FEA1F}" srcOrd="0" destOrd="0" presId="urn:microsoft.com/office/officeart/2005/8/layout/vList2"/>
    <dgm:cxn modelId="{1D9EF488-DD4F-4165-92BD-93D008B4BEBA}" type="presOf" srcId="{5BCE6988-B811-4EFF-B459-4DF84BD90663}" destId="{6F1589D1-45FD-4E95-9AC8-CCE7C70B9459}" srcOrd="0" destOrd="0" presId="urn:microsoft.com/office/officeart/2005/8/layout/vList2"/>
    <dgm:cxn modelId="{BFB3D421-467F-4CEC-80B7-B3F1381F8CD4}" srcId="{982A0E12-8433-46D4-BDCE-AF9D8B7BCA85}" destId="{7920B4AE-9266-4A3F-AC4D-3C7E41CF0184}" srcOrd="4" destOrd="0" parTransId="{73925A1C-21BF-4C1A-A356-72BCC1D1FEF8}" sibTransId="{883807F5-98F8-40D3-A0C9-1818127E4387}"/>
    <dgm:cxn modelId="{D4A80C14-AB8A-4669-90ED-A2F45614BB39}" srcId="{982A0E12-8433-46D4-BDCE-AF9D8B7BCA85}" destId="{5610503D-188F-41A6-9DB5-7DF7078F8C98}" srcOrd="0" destOrd="0" parTransId="{3FA3F27E-0245-435D-A581-05A0DD939CC2}" sibTransId="{ABE925C0-3AE3-4E0B-A0E9-59B2172D4011}"/>
    <dgm:cxn modelId="{3D07793E-EF44-4819-A735-4BCA9E13F087}" srcId="{982A0E12-8433-46D4-BDCE-AF9D8B7BCA85}" destId="{5BCE6988-B811-4EFF-B459-4DF84BD90663}" srcOrd="1" destOrd="0" parTransId="{71801CB5-1F03-4D9F-BA49-FC7C561DAD05}" sibTransId="{0BEE587D-0BAE-4630-A4BA-F49B7EABFBE0}"/>
    <dgm:cxn modelId="{44A9BC7F-B30F-4209-ADD9-E6A2CD653769}" type="presParOf" srcId="{342AACDF-BC72-47ED-91E0-5024F2A1B1CF}" destId="{86AAF8AC-780A-469D-9889-A679AFF27F0B}" srcOrd="0" destOrd="0" presId="urn:microsoft.com/office/officeart/2005/8/layout/vList2"/>
    <dgm:cxn modelId="{4DF939FF-F5D5-40E6-9EAE-8471AF0A9755}" type="presParOf" srcId="{342AACDF-BC72-47ED-91E0-5024F2A1B1CF}" destId="{E88D8542-FDBB-4C9D-8CEE-9301D5B6572D}" srcOrd="1" destOrd="0" presId="urn:microsoft.com/office/officeart/2005/8/layout/vList2"/>
    <dgm:cxn modelId="{EE37541F-F790-4ED7-92D7-BA7CE0F5DAA1}" type="presParOf" srcId="{342AACDF-BC72-47ED-91E0-5024F2A1B1CF}" destId="{6F1589D1-45FD-4E95-9AC8-CCE7C70B9459}" srcOrd="2" destOrd="0" presId="urn:microsoft.com/office/officeart/2005/8/layout/vList2"/>
    <dgm:cxn modelId="{78137A3C-5533-46E1-9F67-AEC82EA13014}" type="presParOf" srcId="{342AACDF-BC72-47ED-91E0-5024F2A1B1CF}" destId="{04918BD0-6144-4ECA-9617-92C9DF100995}" srcOrd="3" destOrd="0" presId="urn:microsoft.com/office/officeart/2005/8/layout/vList2"/>
    <dgm:cxn modelId="{6A541A92-1D25-4D48-9F38-7E75DC269490}" type="presParOf" srcId="{342AACDF-BC72-47ED-91E0-5024F2A1B1CF}" destId="{4610DF75-FE73-4CB1-A132-6D0C8F80AA37}" srcOrd="4" destOrd="0" presId="urn:microsoft.com/office/officeart/2005/8/layout/vList2"/>
    <dgm:cxn modelId="{4F03F5B6-352E-4675-8510-FEB26DEF6A9F}" type="presParOf" srcId="{342AACDF-BC72-47ED-91E0-5024F2A1B1CF}" destId="{6330C40F-7806-4BF8-B1DA-3F3FA1BE045A}" srcOrd="5" destOrd="0" presId="urn:microsoft.com/office/officeart/2005/8/layout/vList2"/>
    <dgm:cxn modelId="{08E3C023-6017-4219-9932-B3E32F52CF6B}" type="presParOf" srcId="{342AACDF-BC72-47ED-91E0-5024F2A1B1CF}" destId="{90C12A59-2D43-4906-AA67-DD53F122401C}" srcOrd="6" destOrd="0" presId="urn:microsoft.com/office/officeart/2005/8/layout/vList2"/>
    <dgm:cxn modelId="{3EC4A456-F9F9-4399-A42B-0B6B8D45EDB2}" type="presParOf" srcId="{342AACDF-BC72-47ED-91E0-5024F2A1B1CF}" destId="{55A51C5E-95E1-4BCB-889F-E161F26B715B}" srcOrd="7" destOrd="0" presId="urn:microsoft.com/office/officeart/2005/8/layout/vList2"/>
    <dgm:cxn modelId="{793B2973-FA3B-426C-957F-6D7CE7D675C1}" type="presParOf" srcId="{342AACDF-BC72-47ED-91E0-5024F2A1B1CF}" destId="{43FA4FBD-8A7F-406C-892F-51AF7B0FEA1F}" srcOrd="8" destOrd="0" presId="urn:microsoft.com/office/officeart/2005/8/layout/vList2"/>
    <dgm:cxn modelId="{7FDE2F69-1879-4A3B-AFC8-B853586B402D}" type="presParOf" srcId="{342AACDF-BC72-47ED-91E0-5024F2A1B1CF}" destId="{6E5508EA-070E-4287-AEEB-B5F29FEB53A1}" srcOrd="9" destOrd="0" presId="urn:microsoft.com/office/officeart/2005/8/layout/vList2"/>
    <dgm:cxn modelId="{8F4C4BAF-9EA6-478D-AD90-D11C657E3928}" type="presParOf" srcId="{342AACDF-BC72-47ED-91E0-5024F2A1B1CF}" destId="{5A264D7E-B4AA-4792-A8E4-C984237D08A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AAF8AC-780A-469D-9889-A679AFF27F0B}">
      <dsp:nvSpPr>
        <dsp:cNvPr id="0" name=""/>
        <dsp:cNvSpPr/>
      </dsp:nvSpPr>
      <dsp:spPr>
        <a:xfrm>
          <a:off x="0" y="66887"/>
          <a:ext cx="10168127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MGUS</a:t>
          </a:r>
        </a:p>
      </dsp:txBody>
      <dsp:txXfrm>
        <a:off x="0" y="66887"/>
        <a:ext cx="10168127" cy="538200"/>
      </dsp:txXfrm>
    </dsp:sp>
    <dsp:sp modelId="{6F1589D1-45FD-4E95-9AC8-CCE7C70B9459}">
      <dsp:nvSpPr>
        <dsp:cNvPr id="0" name=""/>
        <dsp:cNvSpPr/>
      </dsp:nvSpPr>
      <dsp:spPr>
        <a:xfrm>
          <a:off x="0" y="671327"/>
          <a:ext cx="10168127" cy="538200"/>
        </a:xfrm>
        <a:prstGeom prst="roundRect">
          <a:avLst/>
        </a:prstGeom>
        <a:solidFill>
          <a:schemeClr val="tx2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Multiple Myeloma </a:t>
          </a:r>
        </a:p>
      </dsp:txBody>
      <dsp:txXfrm>
        <a:off x="0" y="671327"/>
        <a:ext cx="10168127" cy="538200"/>
      </dsp:txXfrm>
    </dsp:sp>
    <dsp:sp modelId="{4610DF75-FE73-4CB1-A132-6D0C8F80AA37}">
      <dsp:nvSpPr>
        <dsp:cNvPr id="0" name=""/>
        <dsp:cNvSpPr/>
      </dsp:nvSpPr>
      <dsp:spPr>
        <a:xfrm>
          <a:off x="0" y="1275767"/>
          <a:ext cx="10168127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Light chain amyloidosis</a:t>
          </a:r>
        </a:p>
      </dsp:txBody>
      <dsp:txXfrm>
        <a:off x="0" y="1275767"/>
        <a:ext cx="10168127" cy="538200"/>
      </dsp:txXfrm>
    </dsp:sp>
    <dsp:sp modelId="{90C12A59-2D43-4906-AA67-DD53F122401C}">
      <dsp:nvSpPr>
        <dsp:cNvPr id="0" name=""/>
        <dsp:cNvSpPr/>
      </dsp:nvSpPr>
      <dsp:spPr>
        <a:xfrm>
          <a:off x="0" y="1880208"/>
          <a:ext cx="10168127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Solitary plasmacytoma </a:t>
          </a:r>
        </a:p>
      </dsp:txBody>
      <dsp:txXfrm>
        <a:off x="0" y="1880208"/>
        <a:ext cx="10168127" cy="538200"/>
      </dsp:txXfrm>
    </dsp:sp>
    <dsp:sp modelId="{43FA4FBD-8A7F-406C-892F-51AF7B0FEA1F}">
      <dsp:nvSpPr>
        <dsp:cNvPr id="0" name=""/>
        <dsp:cNvSpPr/>
      </dsp:nvSpPr>
      <dsp:spPr>
        <a:xfrm>
          <a:off x="0" y="2484648"/>
          <a:ext cx="10168127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Walderstorm macroglobulinemia </a:t>
          </a:r>
        </a:p>
      </dsp:txBody>
      <dsp:txXfrm>
        <a:off x="0" y="2484648"/>
        <a:ext cx="10168127" cy="538200"/>
      </dsp:txXfrm>
    </dsp:sp>
    <dsp:sp modelId="{5A264D7E-B4AA-4792-A8E4-C984237D08A4}">
      <dsp:nvSpPr>
        <dsp:cNvPr id="0" name=""/>
        <dsp:cNvSpPr/>
      </dsp:nvSpPr>
      <dsp:spPr>
        <a:xfrm>
          <a:off x="0" y="3089088"/>
          <a:ext cx="10168127" cy="538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Heavy chain disease </a:t>
          </a:r>
        </a:p>
      </dsp:txBody>
      <dsp:txXfrm>
        <a:off x="0" y="3089088"/>
        <a:ext cx="10168127" cy="538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5956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780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125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8132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276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6326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=""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1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=""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0858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3987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pPr/>
              <a:t>12/15/2020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7297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8662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772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.frontiersin.org/article/10.3389/fimmu.2014.00682/ful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examethasone" TargetMode="External"/><Relationship Id="rId7" Type="http://schemas.openxmlformats.org/officeDocument/2006/relationships/hyperlink" Target="https://en.wikipedia.org/wiki/Millennium_Pharmaceuticals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hyperlink" Target="https://nursingclio.org/2013/09/03/thalidomide-the-good-and-the-bad/" TargetMode="External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examethasone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Millennium_Pharmaceuticals" TargetMode="External"/><Relationship Id="rId5" Type="http://schemas.openxmlformats.org/officeDocument/2006/relationships/image" Target="../media/image24.jpeg"/><Relationship Id="rId4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illennium_Pharmaceuticals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Dexamethasone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="" xmlns:a16="http://schemas.microsoft.com/office/drawing/2014/main" id="{E91DC736-0EF8-4F87-9146-EBF1D2EE4D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3">
            <a:extLst>
              <a:ext uri="{FF2B5EF4-FFF2-40B4-BE49-F238E27FC236}">
                <a16:creationId xmlns="" xmlns:a16="http://schemas.microsoft.com/office/drawing/2014/main" id="{2CF92D5A-0D1A-4FF2-A4F3-6B09C59159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1896" r="17004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3" name="Rectangle 10">
            <a:extLst>
              <a:ext uri="{FF2B5EF4-FFF2-40B4-BE49-F238E27FC236}">
                <a16:creationId xmlns="" xmlns:a16="http://schemas.microsoft.com/office/drawing/2014/main" id="{097CD68E-23E3-4007-8847-CD0944C4F7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6015B1-23C8-4553-8CAD-FE106FA7EA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800"/>
              <a:t>Multiple myeloma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29B37A3-8EFC-44B2-9A34-8B3EF4080E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Dr. </a:t>
            </a:r>
            <a:r>
              <a:rPr lang="en-US" sz="2000" dirty="0" err="1" smtClean="0"/>
              <a:t>Patrascu</a:t>
            </a:r>
            <a:r>
              <a:rPr lang="en-US" sz="2000" dirty="0" smtClean="0"/>
              <a:t> Ana-Maria</a:t>
            </a:r>
            <a:endParaRPr lang="en-US" sz="2000" dirty="0"/>
          </a:p>
        </p:txBody>
      </p:sp>
      <p:sp>
        <p:nvSpPr>
          <p:cNvPr id="25" name="Rectangle 14">
            <a:extLst>
              <a:ext uri="{FF2B5EF4-FFF2-40B4-BE49-F238E27FC236}">
                <a16:creationId xmlns=""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244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37CA1E-28BF-4A66-89DC-9F276198C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Pathology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5AF5C310-CE2A-4FD7-9360-1F6C90D4CD8D}"/>
              </a:ext>
            </a:extLst>
          </p:cNvPr>
          <p:cNvSpPr/>
          <p:nvPr/>
        </p:nvSpPr>
        <p:spPr>
          <a:xfrm>
            <a:off x="1535837" y="2246050"/>
            <a:ext cx="2592280" cy="648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Bone marrow fibroblasts and macrophages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2B67E750-1B9D-4C13-8ED0-6AE320772FA5}"/>
              </a:ext>
            </a:extLst>
          </p:cNvPr>
          <p:cNvSpPr/>
          <p:nvPr/>
        </p:nvSpPr>
        <p:spPr>
          <a:xfrm>
            <a:off x="7334435" y="2246050"/>
            <a:ext cx="2592280" cy="648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Myeloma cells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33BAC400-5636-4018-AC5F-FB4B48978770}"/>
              </a:ext>
            </a:extLst>
          </p:cNvPr>
          <p:cNvSpPr/>
          <p:nvPr/>
        </p:nvSpPr>
        <p:spPr>
          <a:xfrm>
            <a:off x="4432917" y="3330605"/>
            <a:ext cx="2592280" cy="648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IL6, IL1, IL3, IL5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B74D16B8-B725-4A7F-A9A6-9BF313BE1BA8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2831977" y="2894120"/>
            <a:ext cx="2897080" cy="43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399CA24F-1296-4AC9-9FC6-577ECB382E8C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5729057" y="2894120"/>
            <a:ext cx="2901518" cy="43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E3E5AF1-5195-43D7-889D-1218C0B2D4CA}"/>
              </a:ext>
            </a:extLst>
          </p:cNvPr>
          <p:cNvSpPr txBox="1"/>
          <p:nvPr/>
        </p:nvSpPr>
        <p:spPr>
          <a:xfrm>
            <a:off x="4280517" y="4644500"/>
            <a:ext cx="3852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Increases myeloma cells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Increases RANK-ligand =&gt; activates osteoclasts =&gt; osteolytic lesions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Decreases erythrocytes 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B5CC0B26-E7C4-4C81-9DD0-3DBD493C9590}"/>
              </a:ext>
            </a:extLst>
          </p:cNvPr>
          <p:cNvCxnSpPr>
            <a:stCxn id="6" idx="2"/>
          </p:cNvCxnSpPr>
          <p:nvPr/>
        </p:nvCxnSpPr>
        <p:spPr>
          <a:xfrm>
            <a:off x="5729057" y="3978675"/>
            <a:ext cx="0" cy="6658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7710BAF1-3AB2-45AA-B8C8-30339D6A0649}"/>
              </a:ext>
            </a:extLst>
          </p:cNvPr>
          <p:cNvCxnSpPr>
            <a:stCxn id="5" idx="2"/>
          </p:cNvCxnSpPr>
          <p:nvPr/>
        </p:nvCxnSpPr>
        <p:spPr>
          <a:xfrm>
            <a:off x="8630575" y="2894120"/>
            <a:ext cx="0" cy="534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7672E767-430B-4FBD-8551-68526A6C6131}"/>
              </a:ext>
            </a:extLst>
          </p:cNvPr>
          <p:cNvSpPr txBox="1"/>
          <p:nvPr/>
        </p:nvSpPr>
        <p:spPr>
          <a:xfrm>
            <a:off x="7670307" y="3429000"/>
            <a:ext cx="25212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Secrete an inhibitor of osteoblasts differentiation (DKK1)</a:t>
            </a:r>
          </a:p>
        </p:txBody>
      </p:sp>
    </p:spTree>
    <p:extLst>
      <p:ext uri="{BB962C8B-B14F-4D97-AF65-F5344CB8AC3E}">
        <p14:creationId xmlns="" xmlns:p14="http://schemas.microsoft.com/office/powerpoint/2010/main" val="230847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D06CE56-3881-4ADA-8CEF-D18B02C242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9F3C543-62EC-4433-9C93-A2CD8764E9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68AF5748-FED8-45BA-8631-26D1D10F32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528D3AF-B076-4215-9DD5-7D53B796D0F7}"/>
              </a:ext>
            </a:extLst>
          </p:cNvPr>
          <p:cNvSpPr txBox="1"/>
          <p:nvPr/>
        </p:nvSpPr>
        <p:spPr>
          <a:xfrm>
            <a:off x="95250" y="1122363"/>
            <a:ext cx="4406091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dirty="0">
                <a:latin typeface="+mj-lt"/>
                <a:ea typeface="+mj-ea"/>
                <a:cs typeface="+mj-cs"/>
              </a:rPr>
              <a:t>Clinical manifestations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="" xmlns:a16="http://schemas.microsoft.com/office/drawing/2014/main" id="{CA7E7AE4-5CCD-4D29-A351-37272B4AE4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091" y="625683"/>
            <a:ext cx="6095396" cy="54553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8229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1A09453-51F0-486F-A112-AE263647F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Skeletal system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E776A74-DECF-4FEC-B616-3B362ED74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common symptom in MM is bone pain (vertebrae, skull, ribs)</a:t>
            </a:r>
          </a:p>
          <a:p>
            <a:r>
              <a:rPr lang="en-US" dirty="0"/>
              <a:t>Lytic bone lesion </a:t>
            </a:r>
          </a:p>
          <a:p>
            <a:r>
              <a:rPr lang="en-US" dirty="0"/>
              <a:t>Pathological  fractures </a:t>
            </a:r>
          </a:p>
          <a:p>
            <a:r>
              <a:rPr lang="en-US" dirty="0"/>
              <a:t>Hypercalcemia </a:t>
            </a:r>
          </a:p>
        </p:txBody>
      </p:sp>
    </p:spTree>
    <p:extLst>
      <p:ext uri="{BB962C8B-B14F-4D97-AF65-F5344CB8AC3E}">
        <p14:creationId xmlns="" xmlns:p14="http://schemas.microsoft.com/office/powerpoint/2010/main" val="170172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901D5F4-69BB-4530-9DD6-5218A57EA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numCol="2">
            <a:normAutofit/>
          </a:bodyPr>
          <a:lstStyle/>
          <a:p>
            <a:r>
              <a:rPr lang="en-US" dirty="0"/>
              <a:t>Hematology                                                    </a:t>
            </a:r>
            <a:br>
              <a:rPr lang="en-US" dirty="0"/>
            </a:br>
            <a:r>
              <a:rPr lang="en-US" dirty="0"/>
              <a:t>Neurology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A454C6-5FA3-40F7-BDBC-F294CF9C6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318" y="2398125"/>
            <a:ext cx="4654917" cy="3694176"/>
          </a:xfrm>
        </p:spPr>
        <p:txBody>
          <a:bodyPr/>
          <a:lstStyle/>
          <a:p>
            <a:r>
              <a:rPr lang="en-US" dirty="0"/>
              <a:t>Normochromic, normocytic </a:t>
            </a:r>
            <a:r>
              <a:rPr lang="en-US" b="1" dirty="0">
                <a:solidFill>
                  <a:srgbClr val="FF0000"/>
                </a:solidFill>
              </a:rPr>
              <a:t>anemia</a:t>
            </a:r>
            <a:r>
              <a:rPr lang="en-US" dirty="0"/>
              <a:t> (MCV – 80-100)</a:t>
            </a:r>
          </a:p>
          <a:p>
            <a:r>
              <a:rPr lang="en-US" dirty="0"/>
              <a:t>Rouleaux formation =&gt; </a:t>
            </a:r>
            <a:r>
              <a:rPr lang="en-US" b="1" dirty="0">
                <a:solidFill>
                  <a:srgbClr val="FF0000"/>
                </a:solidFill>
              </a:rPr>
              <a:t>elevated ESR</a:t>
            </a:r>
          </a:p>
          <a:p>
            <a:r>
              <a:rPr lang="en-US" dirty="0"/>
              <a:t>Increased </a:t>
            </a:r>
            <a:r>
              <a:rPr lang="en-US" b="1" dirty="0">
                <a:solidFill>
                  <a:srgbClr val="FF0000"/>
                </a:solidFill>
              </a:rPr>
              <a:t>bleeding time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D88C1DC-516A-431B-B9B7-7F0DBF225983}"/>
              </a:ext>
            </a:extLst>
          </p:cNvPr>
          <p:cNvSpPr txBox="1"/>
          <p:nvPr/>
        </p:nvSpPr>
        <p:spPr>
          <a:xfrm>
            <a:off x="5588000" y="2339042"/>
            <a:ext cx="660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Radiculopathy</a:t>
            </a:r>
            <a:r>
              <a:rPr lang="en-US" sz="2800" dirty="0"/>
              <a:t> – due to vertebral fractures and compressions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Neuropathy</a:t>
            </a:r>
            <a:r>
              <a:rPr lang="en-US" sz="2800" dirty="0"/>
              <a:t> – “carpal tunnel syndrome ” – amyloid deposits infiltrate soft tissues around the median nerve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Lethargy, confusion, weakness </a:t>
            </a:r>
            <a:r>
              <a:rPr lang="en-US" sz="2800" dirty="0"/>
              <a:t>due to Calcium accumulation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Dyspnea, headache, fatigue </a:t>
            </a:r>
            <a:r>
              <a:rPr lang="en-US" sz="2800" dirty="0"/>
              <a:t>due to hyper viscosity syndrome </a:t>
            </a:r>
          </a:p>
        </p:txBody>
      </p:sp>
    </p:spTree>
    <p:extLst>
      <p:ext uri="{BB962C8B-B14F-4D97-AF65-F5344CB8AC3E}">
        <p14:creationId xmlns="" xmlns:p14="http://schemas.microsoft.com/office/powerpoint/2010/main" val="234951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2C9A9DA9-7DC8-488B-A882-123947B0F3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="" xmlns:a16="http://schemas.microsoft.com/office/drawing/2014/main" id="{57F6BDD4-E066-4008-8011-6CC31AEB45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7AD371-FAA6-4988-B11C-38A3ED2EB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US" sz="2800"/>
              <a:t>Kidney failure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2711A8FB-68FC-45FC-B01E-38F809E2D4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2A865FE3-5FC9-4049-87CF-30019C46C0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C9A20C3-1CDE-437C-AD02-C3FBD8ADA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r>
              <a:rPr lang="en-US" sz="1700"/>
              <a:t>Hypercalcemia =&gt; kidney stones, dehydration, increased risk of infection </a:t>
            </a:r>
          </a:p>
          <a:p>
            <a:r>
              <a:rPr lang="en-US" sz="1700"/>
              <a:t>Amyloid deposition </a:t>
            </a:r>
          </a:p>
          <a:p>
            <a:r>
              <a:rPr lang="en-US" sz="1700"/>
              <a:t>Tubular obstruction by Bence Jones proteins </a:t>
            </a:r>
          </a:p>
          <a:p>
            <a:r>
              <a:rPr lang="en-US" sz="1700"/>
              <a:t>Direct toxicity of paraproteins </a:t>
            </a:r>
          </a:p>
          <a:p>
            <a:r>
              <a:rPr lang="en-US" sz="1700"/>
              <a:t>Use of NSAIDs for pain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="" xmlns:a16="http://schemas.microsoft.com/office/drawing/2014/main" id="{C251A8E0-46D6-4C4F-8818-61F7926BE9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579319" y="630936"/>
            <a:ext cx="5739474" cy="54955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776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50FC4A-350C-4313-AF3A-87B1AFD33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4788082" cy="1179576"/>
          </a:xfrm>
        </p:spPr>
        <p:txBody>
          <a:bodyPr numCol="2"/>
          <a:lstStyle/>
          <a:p>
            <a:r>
              <a:rPr lang="en-US" dirty="0"/>
              <a:t>Recurrent infections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5BCA422-3C7A-4E58-A932-7919DA04F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4672673" cy="36941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Abnormal B-</a:t>
            </a:r>
            <a:r>
              <a:rPr lang="en-US" dirty="0" err="1"/>
              <a:t>ly</a:t>
            </a:r>
            <a:r>
              <a:rPr lang="en-US" dirty="0"/>
              <a:t> =&gt; low humoral immunity (despite the overall high level of immunoglobulins) =&gt; high risk of bacterial infections and sepsis </a:t>
            </a:r>
          </a:p>
          <a:p>
            <a:pPr marL="0" indent="0">
              <a:buNone/>
            </a:pPr>
            <a:r>
              <a:rPr lang="en-US" dirty="0"/>
              <a:t>(T cells are functional therefore viral infections are not common)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E6A49F9-2E88-42DE-9890-BF661C233F41}"/>
              </a:ext>
            </a:extLst>
          </p:cNvPr>
          <p:cNvSpPr txBox="1"/>
          <p:nvPr/>
        </p:nvSpPr>
        <p:spPr>
          <a:xfrm>
            <a:off x="7447129" y="784485"/>
            <a:ext cx="3915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Local tumors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96E453E-A549-4B5D-A842-250BB235E45D}"/>
              </a:ext>
            </a:extLst>
          </p:cNvPr>
          <p:cNvSpPr txBox="1"/>
          <p:nvPr/>
        </p:nvSpPr>
        <p:spPr>
          <a:xfrm>
            <a:off x="7332829" y="2305615"/>
            <a:ext cx="42879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Plamacytomas</a:t>
            </a:r>
            <a:r>
              <a:rPr lang="en-US" sz="2800" dirty="0"/>
              <a:t> – may produce different symptoms and complications according to their location </a:t>
            </a:r>
          </a:p>
        </p:txBody>
      </p:sp>
    </p:spTree>
    <p:extLst>
      <p:ext uri="{BB962C8B-B14F-4D97-AF65-F5344CB8AC3E}">
        <p14:creationId xmlns="" xmlns:p14="http://schemas.microsoft.com/office/powerpoint/2010/main" val="69487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ubble chart&#10;&#10;Description automatically generated">
            <a:extLst>
              <a:ext uri="{FF2B5EF4-FFF2-40B4-BE49-F238E27FC236}">
                <a16:creationId xmlns="" xmlns:a16="http://schemas.microsoft.com/office/drawing/2014/main" id="{8FB8EAA2-9263-4C55-81F8-B2885F141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66" y="950326"/>
            <a:ext cx="11536468" cy="37740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678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0EA8DB-8958-4D38-B103-D4AA9DDFD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 – blood tests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9F82FF-3716-46E8-B23E-E643BBD90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  <a:latin typeface="Scala Sans W01 Regular"/>
              </a:rPr>
              <a:t>The </a:t>
            </a:r>
            <a:r>
              <a:rPr lang="en-US" b="1" i="0" dirty="0">
                <a:solidFill>
                  <a:srgbClr val="404040"/>
                </a:solidFill>
                <a:effectLst/>
                <a:latin typeface="Scala Sans W01 Regular"/>
              </a:rPr>
              <a:t>complete blood count (CBC) </a:t>
            </a:r>
            <a:r>
              <a:rPr lang="en-US" b="0" i="0" dirty="0">
                <a:solidFill>
                  <a:srgbClr val="404040"/>
                </a:solidFill>
                <a:effectLst/>
                <a:latin typeface="Scala Sans W01 Regular"/>
              </a:rPr>
              <a:t>counts the number and types of blood cells in a blood sample.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  <a:latin typeface="Scala Sans W01 Regular"/>
              </a:rPr>
              <a:t>The </a:t>
            </a:r>
            <a:r>
              <a:rPr lang="en-US" b="1" i="0" dirty="0">
                <a:solidFill>
                  <a:srgbClr val="404040"/>
                </a:solidFill>
                <a:effectLst/>
                <a:latin typeface="Scala Sans W01 Regular"/>
              </a:rPr>
              <a:t>serum protein electrophoresis (SPEP)</a:t>
            </a:r>
            <a:r>
              <a:rPr lang="en-US" b="0" i="0" dirty="0">
                <a:solidFill>
                  <a:srgbClr val="404040"/>
                </a:solidFill>
                <a:effectLst/>
                <a:latin typeface="Scala Sans W01 Regular"/>
              </a:rPr>
              <a:t> finds and measure M proteins.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04040"/>
                </a:solidFill>
                <a:effectLst/>
                <a:latin typeface="Scala Sans W01 Regular"/>
              </a:rPr>
              <a:t>Immunofixation </a:t>
            </a:r>
            <a:r>
              <a:rPr lang="en-US" b="0" i="0" dirty="0">
                <a:solidFill>
                  <a:srgbClr val="404040"/>
                </a:solidFill>
                <a:effectLst/>
                <a:latin typeface="Scala Sans W01 Regular"/>
              </a:rPr>
              <a:t>or </a:t>
            </a:r>
            <a:r>
              <a:rPr lang="en-US" b="1" i="0" dirty="0" err="1">
                <a:solidFill>
                  <a:srgbClr val="404040"/>
                </a:solidFill>
                <a:effectLst/>
                <a:latin typeface="Scala Sans W01 Regular"/>
              </a:rPr>
              <a:t>immunoelectrophoresis</a:t>
            </a:r>
            <a:r>
              <a:rPr lang="en-US" b="1" i="0" dirty="0">
                <a:solidFill>
                  <a:srgbClr val="404040"/>
                </a:solidFill>
                <a:effectLst/>
                <a:latin typeface="Scala Sans W01 Regular"/>
              </a:rPr>
              <a:t> </a:t>
            </a:r>
            <a:r>
              <a:rPr lang="en-US" b="0" i="0" dirty="0">
                <a:solidFill>
                  <a:srgbClr val="404040"/>
                </a:solidFill>
                <a:effectLst/>
                <a:latin typeface="Scala Sans W01 Regular"/>
              </a:rPr>
              <a:t>finds the exact type of abnormal M protein antibody.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  <a:latin typeface="Scala Sans W01 Regular"/>
              </a:rPr>
              <a:t>A </a:t>
            </a:r>
            <a:r>
              <a:rPr lang="en-US" b="1" i="0" dirty="0">
                <a:solidFill>
                  <a:srgbClr val="404040"/>
                </a:solidFill>
                <a:effectLst/>
                <a:latin typeface="Scala Sans W01 Regular"/>
              </a:rPr>
              <a:t>blood calcium </a:t>
            </a:r>
            <a:r>
              <a:rPr lang="en-US" b="0" i="0" dirty="0">
                <a:solidFill>
                  <a:srgbClr val="404040"/>
                </a:solidFill>
                <a:effectLst/>
                <a:latin typeface="Scala Sans W01 Regular"/>
              </a:rPr>
              <a:t>tests the level of calcium in your blood (a sign of bone loss)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04040"/>
                </a:solidFill>
                <a:effectLst/>
                <a:latin typeface="Scala Sans W01 Regular"/>
              </a:rPr>
              <a:t>Beta 2-microglobulin (ß2M) level </a:t>
            </a:r>
            <a:r>
              <a:rPr lang="en-US" b="0" i="0" dirty="0">
                <a:solidFill>
                  <a:srgbClr val="404040"/>
                </a:solidFill>
                <a:effectLst/>
                <a:latin typeface="Scala Sans W01 Regular"/>
              </a:rPr>
              <a:t>tests how much ß2M is in your blood or urine.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  <a:latin typeface="Scala Sans W01 Regular"/>
              </a:rPr>
              <a:t>The </a:t>
            </a:r>
            <a:r>
              <a:rPr lang="en-US" b="1" i="0" dirty="0">
                <a:solidFill>
                  <a:srgbClr val="404040"/>
                </a:solidFill>
                <a:effectLst/>
                <a:latin typeface="Scala Sans W01 Regular"/>
              </a:rPr>
              <a:t>serum free light chain (SFLC) assay </a:t>
            </a:r>
            <a:r>
              <a:rPr lang="en-US" b="0" i="0" dirty="0">
                <a:solidFill>
                  <a:srgbClr val="404040"/>
                </a:solidFill>
                <a:effectLst/>
                <a:latin typeface="Scala Sans W01 Regular"/>
              </a:rPr>
              <a:t>test looks for excess amounts of proteins called light chains.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9000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D06CE56-3881-4ADA-8CEF-D18B02C242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9F3C543-62EC-4433-9C93-A2CD8764E9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68AF5748-FED8-45BA-8631-26D1D10F32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27A993-7352-4EFF-B634-DB25ACFA7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/>
              <a:t>Protein electrophoresis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Diagram, shape&#10;&#10;Description automatically generated">
            <a:extLst>
              <a:ext uri="{FF2B5EF4-FFF2-40B4-BE49-F238E27FC236}">
                <a16:creationId xmlns="" xmlns:a16="http://schemas.microsoft.com/office/drawing/2014/main" id="{A3DC843C-60A7-4EAC-BFD6-366351C49A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752" y="278431"/>
            <a:ext cx="4327474" cy="65074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573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D06CE56-3881-4ADA-8CEF-D18B02C242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9F3C543-62EC-4433-9C93-A2CD8764E9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96646FC9-C66D-4EC7-8310-0DD4ACC49C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A3473CF9-37EB-43E7-89EF-D2D1C53D1DA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D2B544-F363-4D73-A913-B0EE41E74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Immunofixation </a:t>
            </a:r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586B4EF9-43BA-4655-A6FF-1D8E21574C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="" xmlns:a16="http://schemas.microsoft.com/office/drawing/2014/main" id="{96A6F8CE-8E99-4E27-BE78-1776C27B72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72" y="2164281"/>
            <a:ext cx="5596128" cy="4046917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="" xmlns:a16="http://schemas.microsoft.com/office/drawing/2014/main" id="{75C1BBC4-806C-4BA7-BAAA-F22862D13A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2" y="2327027"/>
            <a:ext cx="5596128" cy="37214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331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Hodgkin's lymphoma: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a. is more common in patients in their 40s and 50s</a:t>
            </a:r>
          </a:p>
          <a:p>
            <a:r>
              <a:rPr lang="en-US" dirty="0" smtClean="0"/>
              <a:t>b. is included into acute </a:t>
            </a:r>
            <a:r>
              <a:rPr lang="en-US" dirty="0" err="1" smtClean="0"/>
              <a:t>lymphoproliferative</a:t>
            </a:r>
            <a:r>
              <a:rPr lang="en-US" dirty="0" smtClean="0"/>
              <a:t> syndrome</a:t>
            </a:r>
          </a:p>
          <a:p>
            <a:r>
              <a:rPr lang="en-US" dirty="0" smtClean="0"/>
              <a:t>c. it is curable only by bone marrow </a:t>
            </a:r>
            <a:r>
              <a:rPr lang="en-US" dirty="0" err="1" smtClean="0"/>
              <a:t>allotransplantation</a:t>
            </a:r>
            <a:endParaRPr lang="en-US" dirty="0" smtClean="0"/>
          </a:p>
          <a:p>
            <a:r>
              <a:rPr lang="en-US" dirty="0" smtClean="0"/>
              <a:t>d. the patient in stage IV of disease receives 6 cycles and radiotherapy located on the largest tumor that he presented at the time of diagnosis</a:t>
            </a:r>
          </a:p>
          <a:p>
            <a:r>
              <a:rPr lang="en-US" dirty="0" smtClean="0"/>
              <a:t>e. stage III of disease  means lymph  node involvement on the both sides of the diaphragm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FC4248-1BEC-43BD-A936-C0C238490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Urine tests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A02208-F068-4A76-8348-5648886F8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04040"/>
                </a:solidFill>
                <a:effectLst/>
                <a:latin typeface="Scala Sans W01 Regular"/>
              </a:rPr>
              <a:t>24-hour urine test</a:t>
            </a:r>
            <a:r>
              <a:rPr lang="en-US" b="0" i="0" dirty="0">
                <a:solidFill>
                  <a:srgbClr val="404040"/>
                </a:solidFill>
                <a:effectLst/>
                <a:latin typeface="Scala Sans W01 Regular"/>
              </a:rPr>
              <a:t> looks for the Bence Jones protein (parts of M protein) and other abnormal immunoglobulins (signs of kidney damage).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04040"/>
                </a:solidFill>
                <a:effectLst/>
                <a:latin typeface="Scala Sans W01 Regular"/>
              </a:rPr>
              <a:t>Chemistry profile tests</a:t>
            </a:r>
            <a:r>
              <a:rPr lang="en-US" b="0" i="0" dirty="0">
                <a:solidFill>
                  <a:srgbClr val="404040"/>
                </a:solidFill>
                <a:effectLst/>
                <a:latin typeface="Scala Sans W01 Regular"/>
              </a:rPr>
              <a:t>, also called </a:t>
            </a:r>
            <a:r>
              <a:rPr lang="en-US" b="1" i="0" dirty="0">
                <a:solidFill>
                  <a:srgbClr val="404040"/>
                </a:solidFill>
                <a:effectLst/>
                <a:latin typeface="Scala Sans W01 Regular"/>
              </a:rPr>
              <a:t>metabolic panel tests</a:t>
            </a:r>
            <a:r>
              <a:rPr lang="en-US" b="0" i="0" dirty="0">
                <a:solidFill>
                  <a:srgbClr val="404040"/>
                </a:solidFill>
                <a:effectLst/>
                <a:latin typeface="Scala Sans W01 Regular"/>
              </a:rPr>
              <a:t>, measure how well the kidneys and liver are functioning.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1919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1">
            <a:extLst>
              <a:ext uri="{FF2B5EF4-FFF2-40B4-BE49-F238E27FC236}">
                <a16:creationId xmlns="" xmlns:a16="http://schemas.microsoft.com/office/drawing/2014/main" id="{E36BB3C5-822B-45E1-A81E-5CC3176C61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horse&#10;&#10;Description automatically generated">
            <a:extLst>
              <a:ext uri="{FF2B5EF4-FFF2-40B4-BE49-F238E27FC236}">
                <a16:creationId xmlns="" xmlns:a16="http://schemas.microsoft.com/office/drawing/2014/main" id="{B57356A1-BD80-447D-A9A6-50E392F1DD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40" r="1261" b="-3"/>
          <a:stretch/>
        </p:blipFill>
        <p:spPr>
          <a:xfrm>
            <a:off x="579264" y="365139"/>
            <a:ext cx="6288262" cy="3063875"/>
          </a:xfrm>
          <a:prstGeom prst="rect">
            <a:avLst/>
          </a:prstGeom>
        </p:spPr>
      </p:pic>
      <p:sp useBgFill="1">
        <p:nvSpPr>
          <p:cNvPr id="23" name="Rectangle 13">
            <a:extLst>
              <a:ext uri="{FF2B5EF4-FFF2-40B4-BE49-F238E27FC236}">
                <a16:creationId xmlns="" xmlns:a16="http://schemas.microsoft.com/office/drawing/2014/main" id="{FB39ECA9-4CDE-4883-98E8-287E905E9F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79263" y="3630934"/>
            <a:ext cx="6288261" cy="2546028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8C7E04-CECD-4FD9-ACAB-F885AF453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849689"/>
            <a:ext cx="2111122" cy="2105025"/>
          </a:xfrm>
        </p:spPr>
        <p:txBody>
          <a:bodyPr>
            <a:normAutofit/>
          </a:bodyPr>
          <a:lstStyle/>
          <a:p>
            <a:r>
              <a:rPr lang="en-US" sz="2400"/>
              <a:t>Scans </a:t>
            </a:r>
          </a:p>
        </p:txBody>
      </p:sp>
      <p:sp>
        <p:nvSpPr>
          <p:cNvPr id="24" name="Rectangle 15">
            <a:extLst>
              <a:ext uri="{FF2B5EF4-FFF2-40B4-BE49-F238E27FC236}">
                <a16:creationId xmlns="" xmlns:a16="http://schemas.microsoft.com/office/drawing/2014/main" id="{A67483D0-BAEB-4927-88AD-76F5DA8468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22494" y="4565724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17">
            <a:extLst>
              <a:ext uri="{FF2B5EF4-FFF2-40B4-BE49-F238E27FC236}">
                <a16:creationId xmlns="" xmlns:a16="http://schemas.microsoft.com/office/drawing/2014/main" id="{0DBB7B12-4298-4CFB-B539-44A91C9303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2398918" y="4897628"/>
            <a:ext cx="146304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40EEB29-60A8-4AF9-A405-E1F986C5B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0563" y="3849688"/>
            <a:ext cx="3315810" cy="210502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700" b="0" i="0" dirty="0">
                <a:effectLst/>
                <a:latin typeface="Scala Sans W01 Regular"/>
              </a:rPr>
              <a:t>Such as a skeletal survey, x-rays, MRI, CT, or a PET scan, to look for bone damage and lytic lesions (spots where bone tissue damaged) caused by multiple myeloma.</a:t>
            </a:r>
          </a:p>
          <a:p>
            <a:endParaRPr lang="en-US" sz="1700" dirty="0"/>
          </a:p>
        </p:txBody>
      </p:sp>
      <p:pic>
        <p:nvPicPr>
          <p:cNvPr id="7" name="Picture 6" descr="A picture containing sitting, photo, food, cake&#10;&#10;Description automatically generated">
            <a:extLst>
              <a:ext uri="{FF2B5EF4-FFF2-40B4-BE49-F238E27FC236}">
                <a16:creationId xmlns="" xmlns:a16="http://schemas.microsoft.com/office/drawing/2014/main" id="{0B714F33-38E9-4560-BDE2-BD3698B60B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53" r="45241" b="2"/>
          <a:stretch/>
        </p:blipFill>
        <p:spPr>
          <a:xfrm>
            <a:off x="7048500" y="365111"/>
            <a:ext cx="4621006" cy="58118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721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="" xmlns:a16="http://schemas.microsoft.com/office/drawing/2014/main" id="{AA474011-A49D-4C7A-BF41-0ACD0A2693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1">
            <a:extLst>
              <a:ext uri="{FF2B5EF4-FFF2-40B4-BE49-F238E27FC236}">
                <a16:creationId xmlns="" xmlns:a16="http://schemas.microsoft.com/office/drawing/2014/main" id="{6D72081E-AD41-4FBB-B02B-698A68DBCA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0FDFE30-0CA1-427D-9338-90927784A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444332"/>
            <a:ext cx="3538728" cy="1645920"/>
          </a:xfrm>
        </p:spPr>
        <p:txBody>
          <a:bodyPr>
            <a:normAutofit/>
          </a:bodyPr>
          <a:lstStyle/>
          <a:p>
            <a:r>
              <a:rPr lang="en-US" sz="3200"/>
              <a:t>Bone marrow biopsy </a:t>
            </a:r>
          </a:p>
        </p:txBody>
      </p:sp>
      <p:pic>
        <p:nvPicPr>
          <p:cNvPr id="5" name="Picture 4" descr="A picture containing application&#10;&#10;Description automatically generated">
            <a:extLst>
              <a:ext uri="{FF2B5EF4-FFF2-40B4-BE49-F238E27FC236}">
                <a16:creationId xmlns="" xmlns:a16="http://schemas.microsoft.com/office/drawing/2014/main" id="{AC5B16A0-B0C0-4E21-9005-71F3082FF8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321" y="374904"/>
            <a:ext cx="9375750" cy="360966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16248AD-805F-41BF-9B57-FC53E5B32F9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0408" y="491151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1F82758F-B2B3-4F0A-BB90-4BFFEDD166D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4248113" y="5258990"/>
            <a:ext cx="146304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E40E779-E243-44FB-A318-60F9BA80B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240" y="4440602"/>
            <a:ext cx="6007608" cy="1645920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 i="0">
                <a:effectLst/>
                <a:latin typeface="Scala Sans W01 Regular"/>
              </a:rPr>
              <a:t>Looks at the cells in bone marrow.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i="0">
                <a:effectLst/>
                <a:latin typeface="Scala Sans W01 Regular"/>
              </a:rPr>
              <a:t>It confirms if cancer cells are present, and what type.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="" xmlns:p14="http://schemas.microsoft.com/office/powerpoint/2010/main" val="76642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0288C6B4-AFC3-407F-A595-EFFD38D4CC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="" xmlns:a16="http://schemas.microsoft.com/office/drawing/2014/main" id="{CF236821-17FE-429B-8D2C-08E13A64EA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="" xmlns:a16="http://schemas.microsoft.com/office/drawing/2014/main" id="{C0BDBCD2-E081-43AB-9119-C55465E597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CE1C8-1FCA-42A0-A67E-038AE72E2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anchor="ctr">
            <a:normAutofit/>
          </a:bodyPr>
          <a:lstStyle/>
          <a:p>
            <a:r>
              <a:rPr lang="en-US" sz="2800"/>
              <a:t>Biomarker tests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8E79BE4-34FE-485A-98A5-92CE8F7C47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7A5F0580-5EE9-419F-96EE-B6529EF6E7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6A196D-DC54-45C4-8814-97B191109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700" b="0" i="0">
                <a:effectLst/>
                <a:latin typeface="Scala Sans W01 Regular"/>
              </a:rPr>
              <a:t>Biomarker tests look for changes in the DNA of cells. Types of tests include: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0" i="0">
                <a:effectLst/>
                <a:latin typeface="Scala Sans W01 Regular"/>
              </a:rPr>
              <a:t>Fluorescence in situ hybridization (FISH)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0" i="0">
                <a:effectLst/>
                <a:latin typeface="Scala Sans W01 Regular"/>
              </a:rPr>
              <a:t>Immunohistochemistry and Flow cytometry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0" i="0">
                <a:effectLst/>
                <a:latin typeface="Scala Sans W01 Regular"/>
              </a:rPr>
              <a:t>Cytogenetics and Karyotyping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b="0" i="0">
                <a:effectLst/>
                <a:latin typeface="Scala Sans W01 Regular"/>
              </a:rPr>
              <a:t>DNA Sequencing</a:t>
            </a:r>
          </a:p>
          <a:p>
            <a:endParaRPr lang="en-US" sz="170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="" xmlns:a16="http://schemas.microsoft.com/office/drawing/2014/main" id="{2857F25B-51FF-4966-AC55-9C1EB4CFED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184" y="1721712"/>
            <a:ext cx="6922008" cy="35151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744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D06CE56-3881-4ADA-8CEF-D18B02C242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9F3C543-62EC-4433-9C93-A2CD8764E9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68AF5748-FED8-45BA-8631-26D1D10F32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CBE7F9-DA06-466D-AC72-9887EEE8F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Salmon Durie staging system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7EDB200D-6697-44EC-AF18-16C9DF4293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08" y="1319600"/>
            <a:ext cx="6846363" cy="40675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300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69E6EFEE-6516-482C-B143-F97F9BF89D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DF0D2C0-CD0C-470C-8851-D8B2CC417C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="" xmlns:a16="http://schemas.microsoft.com/office/drawing/2014/main" id="{A5A5D5D4-B02A-415C-ACFE-F4E52FB11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013" r="1" b="1592"/>
          <a:stretch/>
        </p:blipFill>
        <p:spPr>
          <a:xfrm>
            <a:off x="583656" y="499236"/>
            <a:ext cx="11024687" cy="56889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321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D06CE56-3881-4ADA-8CEF-D18B02C242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9F3C543-62EC-4433-9C93-A2CD8764E9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68AF5748-FED8-45BA-8631-26D1D10F32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6A1F05-7538-402B-9678-57C845578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Criteria of diagnosis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Content Placeholder 4" descr="A picture containing timeline&#10;&#10;Description automatically generated">
            <a:extLst>
              <a:ext uri="{FF2B5EF4-FFF2-40B4-BE49-F238E27FC236}">
                <a16:creationId xmlns="" xmlns:a16="http://schemas.microsoft.com/office/drawing/2014/main" id="{3C95FA25-D51A-42AC-B6D8-827F8DB98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099" y="625683"/>
            <a:ext cx="5455380" cy="54553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79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D06CE56-3881-4ADA-8CEF-D18B02C242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9F3C543-62EC-4433-9C93-A2CD8764E9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="" xmlns:a16="http://schemas.microsoft.com/office/drawing/2014/main" id="{0E2F58BF-12E5-4B5A-AD25-4DAAA2742A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EC6DB95-1BA0-45F9-9DB3-ECA4F20C5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Treatment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3013B36-15D6-4D1C-A270-112AF65DF5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7919" r="11868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084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="" xmlns:a16="http://schemas.microsoft.com/office/drawing/2014/main" id="{2C9A9DA9-7DC8-488B-A882-123947B0F3D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="" xmlns:a16="http://schemas.microsoft.com/office/drawing/2014/main" id="{57F6BDD4-E066-4008-8011-6CC31AEB45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2711A8FB-68FC-45FC-B01E-38F809E2D4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2A865FE3-5FC9-4049-87CF-30019C46C0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A1B3A7-5451-4908-9710-9E435B328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Multiple myeloma is an incurable disease!</a:t>
            </a:r>
          </a:p>
        </p:txBody>
      </p:sp>
      <p:pic>
        <p:nvPicPr>
          <p:cNvPr id="16" name="Graphic 15" descr="Researcher looking into microscope">
            <a:extLst>
              <a:ext uri="{FF2B5EF4-FFF2-40B4-BE49-F238E27FC236}">
                <a16:creationId xmlns="" xmlns:a16="http://schemas.microsoft.com/office/drawing/2014/main" id="{37F69E22-CE0F-4FD7-9AF4-6D17C77C3D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701284" y="1833086"/>
            <a:ext cx="5495544" cy="30912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9">
            <a:extLst>
              <a:ext uri="{FF2B5EF4-FFF2-40B4-BE49-F238E27FC236}">
                <a16:creationId xmlns="" xmlns:a16="http://schemas.microsoft.com/office/drawing/2014/main" id="{6D24BC9E-AC6A-42EE-AFD8-B290720B84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9" name="Rectangle 31">
            <a:extLst>
              <a:ext uri="{FF2B5EF4-FFF2-40B4-BE49-F238E27FC236}">
                <a16:creationId xmlns="" xmlns:a16="http://schemas.microsoft.com/office/drawing/2014/main" id="{0990C621-3B8B-4820-8328-D47EF7CE82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54416" y="4107624"/>
            <a:ext cx="11167447" cy="208931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itle 6">
            <a:extLst>
              <a:ext uri="{FF2B5EF4-FFF2-40B4-BE49-F238E27FC236}">
                <a16:creationId xmlns="" xmlns:a16="http://schemas.microsoft.com/office/drawing/2014/main" id="{F0FD4C75-C9E5-49A8-8798-8936D3DD0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329321"/>
            <a:ext cx="3538728" cy="1645920"/>
          </a:xfrm>
        </p:spPr>
        <p:txBody>
          <a:bodyPr>
            <a:normAutofit/>
          </a:bodyPr>
          <a:lstStyle/>
          <a:p>
            <a:r>
              <a:rPr lang="en-US" sz="3200"/>
              <a:t>Treatment </a:t>
            </a:r>
          </a:p>
        </p:txBody>
      </p:sp>
      <p:pic>
        <p:nvPicPr>
          <p:cNvPr id="11" name="Content Placeholder 10" descr="Diagram&#10;&#10;Description automatically generated">
            <a:extLst>
              <a:ext uri="{FF2B5EF4-FFF2-40B4-BE49-F238E27FC236}">
                <a16:creationId xmlns="" xmlns:a16="http://schemas.microsoft.com/office/drawing/2014/main" id="{D3FB1850-BC05-4B57-9FA2-3DB392A278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01" y="402060"/>
            <a:ext cx="4314383" cy="3483864"/>
          </a:xfrm>
          <a:prstGeom prst="rect">
            <a:avLst/>
          </a:prstGeom>
        </p:spPr>
      </p:pic>
      <p:pic>
        <p:nvPicPr>
          <p:cNvPr id="9" name="Content Placeholder 8" descr="Diagram&#10;&#10;Description automatically generated">
            <a:extLst>
              <a:ext uri="{FF2B5EF4-FFF2-40B4-BE49-F238E27FC236}">
                <a16:creationId xmlns="" xmlns:a16="http://schemas.microsoft.com/office/drawing/2014/main" id="{D17CF6C6-629E-4D49-8D1C-D9B280196C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1" r="2940" b="-1"/>
          <a:stretch/>
        </p:blipFill>
        <p:spPr>
          <a:xfrm>
            <a:off x="4951462" y="1400176"/>
            <a:ext cx="7114507" cy="4796766"/>
          </a:xfrm>
          <a:prstGeom prst="rect">
            <a:avLst/>
          </a:prstGeom>
        </p:spPr>
      </p:pic>
      <p:sp>
        <p:nvSpPr>
          <p:cNvPr id="40" name="Rectangle 33">
            <a:extLst>
              <a:ext uri="{FF2B5EF4-FFF2-40B4-BE49-F238E27FC236}">
                <a16:creationId xmlns="" xmlns:a16="http://schemas.microsoft.com/office/drawing/2014/main" id="{C1A2385B-1D2A-4E17-84FA-6CB7F0AAE4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0408" y="480023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35">
            <a:extLst>
              <a:ext uri="{FF2B5EF4-FFF2-40B4-BE49-F238E27FC236}">
                <a16:creationId xmlns="" xmlns:a16="http://schemas.microsoft.com/office/drawing/2014/main" id="{5E791F2F-79DB-4CC0-9FA1-001E3E91E8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4248113" y="5147709"/>
            <a:ext cx="146304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98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positive diagnosis in non-Hodgkin's lymphomas implies: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a</a:t>
            </a:r>
            <a:r>
              <a:rPr lang="en-US" dirty="0" smtClean="0"/>
              <a:t>. performing chest and abdomen CT</a:t>
            </a:r>
          </a:p>
          <a:p>
            <a:r>
              <a:rPr lang="en-US" dirty="0" smtClean="0"/>
              <a:t>b. lymph node biopsy</a:t>
            </a:r>
          </a:p>
          <a:p>
            <a:r>
              <a:rPr lang="en-US" dirty="0" smtClean="0"/>
              <a:t>c. abdominal ultrasound, left ventricular ejection fraction, bone marrow biopsy</a:t>
            </a:r>
          </a:p>
          <a:p>
            <a:r>
              <a:rPr lang="en-US" dirty="0" err="1" smtClean="0"/>
              <a:t>d.histopathological</a:t>
            </a:r>
            <a:r>
              <a:rPr lang="en-US" dirty="0" smtClean="0"/>
              <a:t>, </a:t>
            </a:r>
            <a:r>
              <a:rPr lang="en-US" dirty="0" err="1" smtClean="0"/>
              <a:t>immunohistochemical</a:t>
            </a:r>
            <a:r>
              <a:rPr lang="en-US" dirty="0" smtClean="0"/>
              <a:t>, cytogenetic and molecular biology exams of lymph node or </a:t>
            </a:r>
            <a:r>
              <a:rPr lang="en-US" dirty="0" err="1" smtClean="0"/>
              <a:t>extralymphatic</a:t>
            </a:r>
            <a:r>
              <a:rPr lang="en-US" dirty="0" smtClean="0"/>
              <a:t> structures, samples obtained by biopsy</a:t>
            </a:r>
          </a:p>
          <a:p>
            <a:r>
              <a:rPr lang="en-US" dirty="0" smtClean="0"/>
              <a:t>e. lymph node puncture biopsy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8D06CE56-3881-4ADA-8CEF-D18B02C242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79F3C543-62EC-4433-9C93-A2CD8764E9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4" name="Rectangle 33">
            <a:extLst>
              <a:ext uri="{FF2B5EF4-FFF2-40B4-BE49-F238E27FC236}">
                <a16:creationId xmlns="" xmlns:a16="http://schemas.microsoft.com/office/drawing/2014/main" id="{7BBD5B30-C741-4E67-AFD8-17917090AB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lose up of a bottle&#10;&#10;Description automatically generated">
            <a:extLst>
              <a:ext uri="{FF2B5EF4-FFF2-40B4-BE49-F238E27FC236}">
                <a16:creationId xmlns="" xmlns:a16="http://schemas.microsoft.com/office/drawing/2014/main" id="{2E8FEBAF-3390-4987-A353-1F59AF6FBF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4700" r="6291" b="1"/>
          <a:stretch/>
        </p:blipFill>
        <p:spPr>
          <a:xfrm>
            <a:off x="7817583" y="-190490"/>
            <a:ext cx="4374417" cy="6857990"/>
          </a:xfrm>
          <a:custGeom>
            <a:avLst/>
            <a:gdLst/>
            <a:ahLst/>
            <a:cxnLst/>
            <a:rect l="l" t="t" r="r" b="b"/>
            <a:pathLst>
              <a:path w="4374417" h="6858000">
                <a:moveTo>
                  <a:pt x="22719" y="0"/>
                </a:moveTo>
                <a:lnTo>
                  <a:pt x="4374417" y="0"/>
                </a:lnTo>
                <a:lnTo>
                  <a:pt x="4374417" y="6858000"/>
                </a:lnTo>
                <a:lnTo>
                  <a:pt x="0" y="6858000"/>
                </a:lnTo>
                <a:lnTo>
                  <a:pt x="6670" y="6845555"/>
                </a:lnTo>
                <a:cubicBezTo>
                  <a:pt x="495881" y="5886487"/>
                  <a:pt x="785588" y="4695963"/>
                  <a:pt x="785588" y="3406233"/>
                </a:cubicBezTo>
                <a:cubicBezTo>
                  <a:pt x="785588" y="2215714"/>
                  <a:pt x="538737" y="1109724"/>
                  <a:pt x="115983" y="192283"/>
                </a:cubicBezTo>
                <a:close/>
              </a:path>
            </a:pathLst>
          </a:custGeom>
        </p:spPr>
      </p:pic>
      <p:pic>
        <p:nvPicPr>
          <p:cNvPr id="8" name="Picture 7" descr="Text, whiteboard&#10;&#10;Description automatically generated">
            <a:extLst>
              <a:ext uri="{FF2B5EF4-FFF2-40B4-BE49-F238E27FC236}">
                <a16:creationId xmlns="" xmlns:a16="http://schemas.microsoft.com/office/drawing/2014/main" id="{C2653112-22D5-4844-B29B-1754156A6B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 l="8204" r="9546" b="-2"/>
          <a:stretch/>
        </p:blipFill>
        <p:spPr>
          <a:xfrm>
            <a:off x="357231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5" name="Content Placeholder 4" descr="A picture containing sitting, table, phone, display&#10;&#10;Description automatically generated">
            <a:extLst>
              <a:ext uri="{FF2B5EF4-FFF2-40B4-BE49-F238E27FC236}">
                <a16:creationId xmlns="" xmlns:a16="http://schemas.microsoft.com/office/drawing/2014/main" id="{63714141-B499-4729-9499-9D541FA68C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rcRect r="2" b="34556"/>
          <a:stretch/>
        </p:blipFill>
        <p:spPr>
          <a:xfrm>
            <a:off x="362535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36" name="Freeform: Shape 35">
            <a:extLst>
              <a:ext uri="{FF2B5EF4-FFF2-40B4-BE49-F238E27FC236}">
                <a16:creationId xmlns="" xmlns:a16="http://schemas.microsoft.com/office/drawing/2014/main" id="{189BBEAA-BB93-4878-8C95-3C8AADE2E0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8" name="Freeform: Shape 37">
            <a:extLst>
              <a:ext uri="{FF2B5EF4-FFF2-40B4-BE49-F238E27FC236}">
                <a16:creationId xmlns="" xmlns:a16="http://schemas.microsoft.com/office/drawing/2014/main" id="{D529C0C6-AAEB-4982-A9E6-BC6A8B2AEF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5407FA-768C-4C99-8B9E-D7292F5C5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508760"/>
            <a:ext cx="3429000" cy="2898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VTD regimen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80D36F24-5EC0-4A09-9836-6580E1D4B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7C0B334E-66E0-442A-8306-19629EC2DC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385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8D06CE56-3881-4ADA-8CEF-D18B02C242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79F3C543-62EC-4433-9C93-A2CD8764E9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0" name="Rectangle 39">
            <a:extLst>
              <a:ext uri="{FF2B5EF4-FFF2-40B4-BE49-F238E27FC236}">
                <a16:creationId xmlns="" xmlns:a16="http://schemas.microsoft.com/office/drawing/2014/main" id="{7BBD5B30-C741-4E67-AFD8-17917090AB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bottle&#10;&#10;Description automatically generated">
            <a:extLst>
              <a:ext uri="{FF2B5EF4-FFF2-40B4-BE49-F238E27FC236}">
                <a16:creationId xmlns="" xmlns:a16="http://schemas.microsoft.com/office/drawing/2014/main" id="{F892511A-C059-42AA-87F1-7B18D7875D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4700" r="6291" b="1"/>
          <a:stretch/>
        </p:blipFill>
        <p:spPr>
          <a:xfrm>
            <a:off x="7817583" y="10"/>
            <a:ext cx="4374417" cy="6857990"/>
          </a:xfrm>
          <a:custGeom>
            <a:avLst/>
            <a:gdLst/>
            <a:ahLst/>
            <a:cxnLst/>
            <a:rect l="l" t="t" r="r" b="b"/>
            <a:pathLst>
              <a:path w="4374417" h="6858000">
                <a:moveTo>
                  <a:pt x="22719" y="0"/>
                </a:moveTo>
                <a:lnTo>
                  <a:pt x="4374417" y="0"/>
                </a:lnTo>
                <a:lnTo>
                  <a:pt x="4374417" y="6858000"/>
                </a:lnTo>
                <a:lnTo>
                  <a:pt x="0" y="6858000"/>
                </a:lnTo>
                <a:lnTo>
                  <a:pt x="6670" y="6845555"/>
                </a:lnTo>
                <a:cubicBezTo>
                  <a:pt x="495881" y="5886487"/>
                  <a:pt x="785588" y="4695963"/>
                  <a:pt x="785588" y="3406233"/>
                </a:cubicBezTo>
                <a:cubicBezTo>
                  <a:pt x="785588" y="2215714"/>
                  <a:pt x="538737" y="1109724"/>
                  <a:pt x="115983" y="192283"/>
                </a:cubicBezTo>
                <a:close/>
              </a:path>
            </a:pathLst>
          </a:custGeom>
        </p:spPr>
      </p:pic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0E8AD866-212D-4B9B-B544-CBE718BDEC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993" r="-2" b="23692"/>
          <a:stretch/>
        </p:blipFill>
        <p:spPr>
          <a:xfrm>
            <a:off x="357231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4" name="Content Placeholder 4" descr="A picture containing sitting, table, phone, display&#10;&#10;Description automatically generated">
            <a:extLst>
              <a:ext uri="{FF2B5EF4-FFF2-40B4-BE49-F238E27FC236}">
                <a16:creationId xmlns="" xmlns:a16="http://schemas.microsoft.com/office/drawing/2014/main" id="{0B6DFB58-EFD9-42A5-AAFD-2A43A3A060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 r="2" b="34556"/>
          <a:stretch/>
        </p:blipFill>
        <p:spPr>
          <a:xfrm>
            <a:off x="362535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42" name="Freeform: Shape 41">
            <a:extLst>
              <a:ext uri="{FF2B5EF4-FFF2-40B4-BE49-F238E27FC236}">
                <a16:creationId xmlns="" xmlns:a16="http://schemas.microsoft.com/office/drawing/2014/main" id="{189BBEAA-BB93-4878-8C95-3C8AADE2E0C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4" name="Freeform: Shape 43">
            <a:extLst>
              <a:ext uri="{FF2B5EF4-FFF2-40B4-BE49-F238E27FC236}">
                <a16:creationId xmlns="" xmlns:a16="http://schemas.microsoft.com/office/drawing/2014/main" id="{D529C0C6-AAEB-4982-A9E6-BC6A8B2AEF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49FB603-3B31-421B-B047-AECC406F8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1508760"/>
            <a:ext cx="3429000" cy="2898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VCD regimen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80D36F24-5EC0-4A09-9836-6580E1D4B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7C0B334E-66E0-442A-8306-19629EC2DC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590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B85739-E58B-4A82-9B57-AB50EF5D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PAD regimen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09D11B-8E69-4A4F-A6A2-9B19289FD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A picture containing sitting, table, phone, display&#10;&#10;Description automatically generated">
            <a:extLst>
              <a:ext uri="{FF2B5EF4-FFF2-40B4-BE49-F238E27FC236}">
                <a16:creationId xmlns="" xmlns:a16="http://schemas.microsoft.com/office/drawing/2014/main" id="{AD8A0575-509E-4FCE-84F0-13A2589686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r="4605" b="1"/>
          <a:stretch/>
        </p:blipFill>
        <p:spPr>
          <a:xfrm>
            <a:off x="8165592" y="2139484"/>
            <a:ext cx="3703320" cy="4096512"/>
          </a:xfrm>
          <a:prstGeom prst="rect">
            <a:avLst/>
          </a:prstGeom>
        </p:spPr>
      </p:pic>
      <p:pic>
        <p:nvPicPr>
          <p:cNvPr id="5" name="Picture 4" descr="A close up of a bottle&#10;&#10;Description automatically generated">
            <a:extLst>
              <a:ext uri="{FF2B5EF4-FFF2-40B4-BE49-F238E27FC236}">
                <a16:creationId xmlns="" xmlns:a16="http://schemas.microsoft.com/office/drawing/2014/main" id="{F769C403-1BEB-42E0-AE49-359FE14D18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61" r="3434" b="-3"/>
          <a:stretch/>
        </p:blipFill>
        <p:spPr>
          <a:xfrm>
            <a:off x="4244340" y="2139484"/>
            <a:ext cx="3703320" cy="4096512"/>
          </a:xfrm>
          <a:prstGeom prst="rect">
            <a:avLst/>
          </a:prstGeom>
        </p:spPr>
      </p:pic>
      <p:pic>
        <p:nvPicPr>
          <p:cNvPr id="6" name="Picture 5" descr="A close up of a bottle&#10;&#10;Description automatically generated">
            <a:extLst>
              <a:ext uri="{FF2B5EF4-FFF2-40B4-BE49-F238E27FC236}">
                <a16:creationId xmlns="" xmlns:a16="http://schemas.microsoft.com/office/drawing/2014/main" id="{7B570890-0011-4CDF-B22C-7056976C2B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 t="10365" r="-2" b="10364"/>
          <a:stretch/>
        </p:blipFill>
        <p:spPr>
          <a:xfrm>
            <a:off x="320040" y="2139484"/>
            <a:ext cx="3703320" cy="40965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627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4">
            <a:extLst>
              <a:ext uri="{FF2B5EF4-FFF2-40B4-BE49-F238E27FC236}">
                <a16:creationId xmlns="" xmlns:a16="http://schemas.microsoft.com/office/drawing/2014/main" id="{6D24BC9E-AC6A-42EE-AFD8-B290720B84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Rectangle 26">
            <a:extLst>
              <a:ext uri="{FF2B5EF4-FFF2-40B4-BE49-F238E27FC236}">
                <a16:creationId xmlns="" xmlns:a16="http://schemas.microsoft.com/office/drawing/2014/main" id="{0990C621-3B8B-4820-8328-D47EF7CE82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54416" y="4107624"/>
            <a:ext cx="11167447" cy="2089317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BA311F-36C2-4A8D-AB5D-BB43D3390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329321"/>
            <a:ext cx="3538728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>
                <a:latin typeface="+mn-lt"/>
                <a:ea typeface="+mn-ea"/>
                <a:cs typeface="+mn-cs"/>
              </a:rPr>
              <a:t>Proteosomes inhibitors</a:t>
            </a:r>
            <a:endParaRPr lang="en-US" sz="3200" dirty="0"/>
          </a:p>
        </p:txBody>
      </p:sp>
      <p:pic>
        <p:nvPicPr>
          <p:cNvPr id="7" name="Picture 6" descr="Text, whiteboard&#10;&#10;Description automatically generated">
            <a:extLst>
              <a:ext uri="{FF2B5EF4-FFF2-40B4-BE49-F238E27FC236}">
                <a16:creationId xmlns="" xmlns:a16="http://schemas.microsoft.com/office/drawing/2014/main" id="{07CC8A1C-FF96-467C-A152-6FD0E18694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051" y="361910"/>
            <a:ext cx="3483864" cy="3483864"/>
          </a:xfrm>
          <a:prstGeom prst="rect">
            <a:avLst/>
          </a:prstGeom>
        </p:spPr>
      </p:pic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D28F7D52-8D95-4610-B757-EC9E2550B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887" y="545846"/>
            <a:ext cx="5522976" cy="3106674"/>
          </a:xfrm>
          <a:prstGeom prst="rect">
            <a:avLst/>
          </a:prstGeom>
        </p:spPr>
      </p:pic>
      <p:sp>
        <p:nvSpPr>
          <p:cNvPr id="35" name="Rectangle 28">
            <a:extLst>
              <a:ext uri="{FF2B5EF4-FFF2-40B4-BE49-F238E27FC236}">
                <a16:creationId xmlns="" xmlns:a16="http://schemas.microsoft.com/office/drawing/2014/main" id="{C1A2385B-1D2A-4E17-84FA-6CB7F0AAE4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0408" y="4800238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0">
            <a:extLst>
              <a:ext uri="{FF2B5EF4-FFF2-40B4-BE49-F238E27FC236}">
                <a16:creationId xmlns="" xmlns:a16="http://schemas.microsoft.com/office/drawing/2014/main" id="{5E791F2F-79DB-4CC0-9FA1-001E3E91E8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4248113" y="5147709"/>
            <a:ext cx="1463040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4B2950D9-6786-4EA1-9904-002DC06F76F8}"/>
              </a:ext>
            </a:extLst>
          </p:cNvPr>
          <p:cNvSpPr txBox="1">
            <a:spLocks/>
          </p:cNvSpPr>
          <p:nvPr/>
        </p:nvSpPr>
        <p:spPr>
          <a:xfrm>
            <a:off x="5349240" y="4329321"/>
            <a:ext cx="6007608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3200" dirty="0"/>
              <a:t>Monoclonal antibodies </a:t>
            </a:r>
            <a:endParaRPr lang="en-US" sz="3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743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u 1">
            <a:extLst>
              <a:ext uri="{FF2B5EF4-FFF2-40B4-BE49-F238E27FC236}">
                <a16:creationId xmlns="" xmlns:a16="http://schemas.microsoft.com/office/drawing/2014/main" id="{BDABC368-4BA2-44B6-B9DE-A22BBEC86E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ro-RO"/>
              <a:t>Caz clinic</a:t>
            </a:r>
          </a:p>
        </p:txBody>
      </p:sp>
      <p:pic>
        <p:nvPicPr>
          <p:cNvPr id="26626" name="Picture 2" descr="Clinical case of the month - Pancytopenia 15 months after ...">
            <a:extLst>
              <a:ext uri="{FF2B5EF4-FFF2-40B4-BE49-F238E27FC236}">
                <a16:creationId xmlns="" xmlns:a16="http://schemas.microsoft.com/office/drawing/2014/main" id="{BB4757E5-B290-490B-B185-6066C0E4747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09838" y="1988840"/>
            <a:ext cx="8001000" cy="3447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="" xmlns:a16="http://schemas.microsoft.com/office/drawing/2014/main" id="{A5346EBA-0482-445F-89C0-B2B126841E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4" y="1052514"/>
            <a:ext cx="8135937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o-RO" altLang="ro-RO" sz="3600" b="1" dirty="0">
                <a:latin typeface="Times New Roman" panose="02020603050405020304" pitchFamily="18" charset="0"/>
              </a:rPr>
              <a:t>R.V.</a:t>
            </a:r>
            <a:r>
              <a:rPr lang="en-US" altLang="ro-RO" sz="3600" b="1" dirty="0">
                <a:latin typeface="Times New Roman" panose="02020603050405020304" pitchFamily="18" charset="0"/>
              </a:rPr>
              <a:t>, female,</a:t>
            </a:r>
            <a:r>
              <a:rPr lang="ro-RO" altLang="ro-RO" sz="3600" b="1" dirty="0">
                <a:latin typeface="Times New Roman" panose="02020603050405020304" pitchFamily="18" charset="0"/>
              </a:rPr>
              <a:t> 75 </a:t>
            </a:r>
            <a:r>
              <a:rPr lang="en-US" altLang="ro-RO" sz="3600" b="1" dirty="0">
                <a:latin typeface="Times New Roman" panose="02020603050405020304" pitchFamily="18" charset="0"/>
              </a:rPr>
              <a:t>years old</a:t>
            </a:r>
            <a:r>
              <a:rPr lang="ro-RO" altLang="ro-RO" sz="3600" b="1" dirty="0">
                <a:latin typeface="Times New Roman" panose="02020603050405020304" pitchFamily="18" charset="0"/>
              </a:rPr>
              <a:t>,</a:t>
            </a:r>
            <a:endParaRPr lang="en-US" altLang="ro-RO" sz="36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ro-RO" sz="3600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ro-RO" dirty="0">
                <a:latin typeface="Times New Roman" panose="02020603050405020304" pitchFamily="18" charset="0"/>
              </a:rPr>
              <a:t>         </a:t>
            </a:r>
            <a:r>
              <a:rPr lang="en-US" altLang="ro-RO" b="1" i="1" dirty="0">
                <a:latin typeface="Times New Roman" panose="02020603050405020304" pitchFamily="18" charset="0"/>
              </a:rPr>
              <a:t>Addresses the hematology clinic in </a:t>
            </a:r>
            <a:r>
              <a:rPr lang="en-US" altLang="ro-RO" b="1" i="1" dirty="0" err="1">
                <a:latin typeface="Times New Roman" panose="02020603050405020304" pitchFamily="18" charset="0"/>
              </a:rPr>
              <a:t>nov.</a:t>
            </a:r>
            <a:r>
              <a:rPr lang="en-US" altLang="ro-RO" b="1" i="1" dirty="0">
                <a:latin typeface="Times New Roman" panose="02020603050405020304" pitchFamily="18" charset="0"/>
              </a:rPr>
              <a:t> 2018, with suspicion of multiple myeloma, sent by the Internal Medicine clinic of CFR Hospital Craiova, where he was hospitalized for: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o-RO" b="1" i="1" dirty="0" err="1">
                <a:latin typeface="Times New Roman" panose="02020603050405020304" pitchFamily="18" charset="0"/>
              </a:rPr>
              <a:t>polyarthralgias</a:t>
            </a:r>
            <a:endParaRPr lang="en-US" altLang="ro-RO" b="1" i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ro-RO" b="1" i="1" dirty="0">
                <a:latin typeface="Times New Roman" panose="02020603050405020304" pitchFamily="18" charset="0"/>
              </a:rPr>
              <a:t>myalgia</a:t>
            </a:r>
          </a:p>
          <a:p>
            <a:pPr eaLnBrk="1" hangingPunct="1">
              <a:lnSpc>
                <a:spcPct val="90000"/>
              </a:lnSpc>
            </a:pPr>
            <a:r>
              <a:rPr lang="en-US" altLang="ro-RO" b="1" i="1" dirty="0">
                <a:latin typeface="Times New Roman" panose="02020603050405020304" pitchFamily="18" charset="0"/>
              </a:rPr>
              <a:t>disability, more pronounced in the lower limbs</a:t>
            </a:r>
            <a:endParaRPr lang="en-US" altLang="ro-RO" sz="28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>
            <a:extLst>
              <a:ext uri="{FF2B5EF4-FFF2-40B4-BE49-F238E27FC236}">
                <a16:creationId xmlns="" xmlns:a16="http://schemas.microsoft.com/office/drawing/2014/main" id="{80820852-54CB-42A2-9159-B17DED5A1F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0" y="1052514"/>
            <a:ext cx="8280400" cy="4897437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en-US" altLang="ro-RO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At admission: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ro-RO" sz="3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ro-RO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the same symptomatology with onset of 5-6 months is retained from the anamnesis, in a patient with </a:t>
            </a:r>
            <a:r>
              <a:rPr lang="en-US" altLang="ro-RO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IInd</a:t>
            </a:r>
            <a:r>
              <a:rPr lang="en-US" altLang="ro-RO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degree hypertension and CICD controlled therapeutically by administration of: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ro-RO" sz="3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ro-RO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beta blockers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ro-RO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ACE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ro-RO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calcium channel blockers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ro-RO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diuretics</a:t>
            </a:r>
            <a:endParaRPr lang="en-US" alt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>
            <a:extLst>
              <a:ext uri="{FF2B5EF4-FFF2-40B4-BE49-F238E27FC236}">
                <a16:creationId xmlns="" xmlns:a16="http://schemas.microsoft.com/office/drawing/2014/main" id="{2F392FF5-A71C-402E-BD28-5E3ECF0987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27238" y="333376"/>
            <a:ext cx="8640762" cy="6048375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ro-RO" dirty="0">
                <a:latin typeface="Times New Roman" panose="02020603050405020304" pitchFamily="18" charset="0"/>
              </a:rPr>
              <a:t>Physical exam: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ro-RO" dirty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ro-RO" dirty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ro-RO" dirty="0">
                <a:latin typeface="Times New Roman" panose="02020603050405020304" pitchFamily="18" charset="0"/>
              </a:rPr>
              <a:t>pain and limitation of movements in the lumbar spine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ro-RO" dirty="0">
                <a:latin typeface="Times New Roman" panose="02020603050405020304" pitchFamily="18" charset="0"/>
              </a:rPr>
              <a:t>Difficult, sustained walk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ro-RO" dirty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ro-RO" dirty="0" err="1">
                <a:latin typeface="Times New Roman" panose="02020603050405020304" pitchFamily="18" charset="0"/>
              </a:rPr>
              <a:t>sclero-tegumentary</a:t>
            </a:r>
            <a:r>
              <a:rPr lang="en-US" altLang="ro-RO" dirty="0">
                <a:latin typeface="Times New Roman" panose="02020603050405020304" pitchFamily="18" charset="0"/>
              </a:rPr>
              <a:t> pallor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ro-RO" dirty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ro-RO" dirty="0">
                <a:latin typeface="Times New Roman" panose="02020603050405020304" pitchFamily="18" charset="0"/>
              </a:rPr>
              <a:t>pain on percussion of the </a:t>
            </a:r>
            <a:r>
              <a:rPr lang="en-US" altLang="ro-RO" dirty="0" err="1">
                <a:latin typeface="Times New Roman" panose="02020603050405020304" pitchFamily="18" charset="0"/>
              </a:rPr>
              <a:t>sacro</a:t>
            </a:r>
            <a:r>
              <a:rPr lang="en-US" altLang="ro-RO" dirty="0">
                <a:latin typeface="Times New Roman" panose="02020603050405020304" pitchFamily="18" charset="0"/>
              </a:rPr>
              <a:t>-lumbar region.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>
            <a:extLst>
              <a:ext uri="{FF2B5EF4-FFF2-40B4-BE49-F238E27FC236}">
                <a16:creationId xmlns="" xmlns:a16="http://schemas.microsoft.com/office/drawing/2014/main" id="{F4147C07-D0F3-4672-9BBE-00A7E0A810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404814"/>
            <a:ext cx="8532812" cy="645318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ro-RO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Lab tests</a:t>
            </a:r>
            <a:endParaRPr lang="en-US" altLang="ro-RO" sz="32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ro-RO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altLang="ro-RO" sz="18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SzPct val="100000"/>
              <a:buFont typeface="Wingdings" panose="05000000000000000000" pitchFamily="2" charset="2"/>
              <a:buChar char="v"/>
              <a:defRPr/>
            </a:pPr>
            <a:r>
              <a:rPr lang="ro-RO" altLang="ro-RO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Hb</a:t>
            </a:r>
            <a:r>
              <a:rPr lang="ro-RO" altLang="ro-RO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altLang="ro-RO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=</a:t>
            </a:r>
            <a:r>
              <a:rPr lang="ro-RO" altLang="ro-RO" sz="24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10,4</a:t>
            </a:r>
            <a:r>
              <a:rPr lang="ro-RO" altLang="ro-RO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g/dl</a:t>
            </a:r>
            <a:endParaRPr lang="en-US" altLang="ro-RO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SzPct val="100000"/>
              <a:buFont typeface="Wingdings" panose="05000000000000000000" pitchFamily="2" charset="2"/>
              <a:buChar char="v"/>
              <a:defRPr/>
            </a:pPr>
            <a:endParaRPr lang="en-US" altLang="ro-RO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SzPct val="100000"/>
              <a:buFont typeface="Wingdings" panose="05000000000000000000" pitchFamily="2" charset="2"/>
              <a:buChar char="v"/>
              <a:defRPr/>
            </a:pPr>
            <a:r>
              <a:rPr lang="en-US" altLang="ro-RO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ESR =</a:t>
            </a:r>
            <a:r>
              <a:rPr lang="ro-RO" altLang="ro-RO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o-RO" altLang="ro-RO" sz="24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55</a:t>
            </a:r>
            <a:r>
              <a:rPr lang="ro-RO" altLang="ro-RO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mm/h</a:t>
            </a:r>
            <a:endParaRPr lang="en-US" altLang="ro-RO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SzPct val="100000"/>
              <a:buFont typeface="Wingdings" panose="05000000000000000000" pitchFamily="2" charset="2"/>
              <a:buChar char="v"/>
              <a:defRPr/>
            </a:pPr>
            <a:endParaRPr lang="en-US" altLang="ro-RO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SzPct val="100000"/>
              <a:buFont typeface="Wingdings" panose="05000000000000000000" pitchFamily="2" charset="2"/>
              <a:buChar char="v"/>
              <a:defRPr/>
            </a:pPr>
            <a:r>
              <a:rPr lang="ro-RO" altLang="ro-RO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PCR </a:t>
            </a:r>
            <a:r>
              <a:rPr lang="en-US" altLang="ro-RO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= </a:t>
            </a:r>
            <a:r>
              <a:rPr lang="ro-RO" altLang="ro-RO" sz="24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96</a:t>
            </a:r>
            <a:r>
              <a:rPr lang="ro-RO" altLang="ro-RO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mg/dl</a:t>
            </a:r>
            <a:endParaRPr lang="en-US" altLang="ro-RO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SzPct val="100000"/>
              <a:buFont typeface="Wingdings" panose="05000000000000000000" pitchFamily="2" charset="2"/>
              <a:buChar char="v"/>
              <a:defRPr/>
            </a:pPr>
            <a:endParaRPr lang="en-US" altLang="ro-RO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SzPct val="100000"/>
              <a:buFont typeface="Wingdings" panose="05000000000000000000" pitchFamily="2" charset="2"/>
              <a:buChar char="v"/>
              <a:defRPr/>
            </a:pPr>
            <a:r>
              <a:rPr lang="ro-RO" altLang="ro-RO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gl</a:t>
            </a:r>
            <a:r>
              <a:rPr lang="en-US" altLang="ro-RO" sz="24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ucose</a:t>
            </a:r>
            <a:r>
              <a:rPr lang="ro-RO" altLang="ro-RO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o-RO" altLang="ro-RO" sz="24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106</a:t>
            </a:r>
            <a:r>
              <a:rPr lang="ro-RO" altLang="ro-RO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mg/dl </a:t>
            </a:r>
            <a:endParaRPr lang="en-US" altLang="ro-RO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SzPct val="100000"/>
              <a:buFont typeface="Wingdings" panose="05000000000000000000" pitchFamily="2" charset="2"/>
              <a:buChar char="v"/>
              <a:defRPr/>
            </a:pPr>
            <a:endParaRPr lang="en-US" altLang="ro-RO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SzPct val="100000"/>
              <a:buFont typeface="Wingdings" panose="05000000000000000000" pitchFamily="2" charset="2"/>
              <a:buChar char="v"/>
              <a:defRPr/>
            </a:pPr>
            <a:r>
              <a:rPr lang="ro-RO" altLang="ro-RO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Creatinin</a:t>
            </a:r>
            <a:r>
              <a:rPr lang="en-US" altLang="ro-RO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-</a:t>
            </a:r>
            <a:r>
              <a:rPr lang="ro-RO" altLang="ro-RO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o-RO" altLang="ro-RO" sz="24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1,63-1,42-1,44</a:t>
            </a:r>
            <a:r>
              <a:rPr lang="ro-RO" altLang="ro-RO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mg/dl. </a:t>
            </a:r>
            <a:endParaRPr lang="en-US" altLang="ro-RO" sz="24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SzPct val="100000"/>
              <a:buFont typeface="Wingdings" panose="05000000000000000000" pitchFamily="2" charset="2"/>
              <a:buChar char="v"/>
              <a:defRPr/>
            </a:pPr>
            <a:endParaRPr lang="en-US" altLang="ro-RO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SzPct val="100000"/>
              <a:buFont typeface="Wingdings" panose="05000000000000000000" pitchFamily="2" charset="2"/>
              <a:buNone/>
              <a:defRPr/>
            </a:pPr>
            <a:r>
              <a:rPr lang="en-US" altLang="ro-RO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the rest of the biochemical parameters had normal values</a:t>
            </a:r>
            <a:endParaRPr lang="en-US" altLang="ro-RO" sz="2400" i="1" u="sng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="" xmlns:a16="http://schemas.microsoft.com/office/drawing/2014/main" id="{85478CC1-DD27-4656-9E6B-9DFA167ABC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1" y="908050"/>
            <a:ext cx="9001125" cy="5689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o-RO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Bone marrow smear:</a:t>
            </a:r>
          </a:p>
          <a:p>
            <a:pPr eaLnBrk="1" hangingPunct="1">
              <a:defRPr/>
            </a:pPr>
            <a:r>
              <a:rPr lang="en-US" altLang="ro-RO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infiltrated with 10-12% plasma cells</a:t>
            </a:r>
          </a:p>
          <a:p>
            <a:pPr eaLnBrk="1" hangingPunct="1">
              <a:defRPr/>
            </a:pPr>
            <a:endParaRPr lang="en-US" altLang="ro-RO" sz="3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en-US" altLang="ro-RO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some binucleate plasma cells</a:t>
            </a:r>
            <a:endParaRPr lang="en-US" altLang="ro-RO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4819" name="Picture 4" descr="myeloma">
            <a:extLst>
              <a:ext uri="{FF2B5EF4-FFF2-40B4-BE49-F238E27FC236}">
                <a16:creationId xmlns="" xmlns:a16="http://schemas.microsoft.com/office/drawing/2014/main" id="{9A3525F4-7EBD-4E05-BD66-1865EAB35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061" y="3033914"/>
            <a:ext cx="4103688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2C2230-FE36-4A37-9441-02E84FEAC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F8E5678-4757-4BA8-9A7E-C5A3C1520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0" i="0" dirty="0">
                <a:solidFill>
                  <a:srgbClr val="3C3C3C"/>
                </a:solidFill>
                <a:effectLst/>
                <a:latin typeface="glacial indifference"/>
              </a:rPr>
              <a:t>Multiple myeloma (MM) is a malignancy of the plasma cells, which are a type of white blood cell arising from B-cells or B-lymphocytes.</a:t>
            </a:r>
          </a:p>
          <a:p>
            <a:r>
              <a:rPr lang="en-US" b="0" i="0" dirty="0">
                <a:solidFill>
                  <a:srgbClr val="3C3C3C"/>
                </a:solidFill>
                <a:effectLst/>
                <a:latin typeface="glacial indifference"/>
              </a:rPr>
              <a:t>Healthy plasma cells are produced in the bone marrow and play an important role in the immune system. </a:t>
            </a:r>
          </a:p>
          <a:p>
            <a:r>
              <a:rPr lang="en-US" b="0" i="0" dirty="0">
                <a:solidFill>
                  <a:srgbClr val="3C3C3C"/>
                </a:solidFill>
                <a:effectLst/>
                <a:latin typeface="glacial indifference"/>
              </a:rPr>
              <a:t>Multiple myeloma is a plasma cell dyscrasia, which is a disorder that causes an overproduction of abnormal plasma cells.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6499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="" xmlns:a16="http://schemas.microsoft.com/office/drawing/2014/main" id="{20F6D9B6-BECF-446B-ACBA-9D911FA159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35188" y="333375"/>
            <a:ext cx="8532812" cy="616585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altLang="ro-RO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Serum protein electrophoresis and </a:t>
            </a:r>
            <a:r>
              <a:rPr lang="en-US" altLang="ro-RO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immunoelectrophoresis</a:t>
            </a:r>
            <a:r>
              <a:rPr lang="en-US" altLang="ro-RO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</a:p>
          <a:p>
            <a:pPr eaLnBrk="1" hangingPunct="1">
              <a:defRPr/>
            </a:pPr>
            <a:r>
              <a:rPr lang="en-US" altLang="ro-RO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peak monoclonal in gamma band range of 41.3%</a:t>
            </a:r>
          </a:p>
          <a:p>
            <a:pPr eaLnBrk="1" hangingPunct="1">
              <a:defRPr/>
            </a:pPr>
            <a:r>
              <a:rPr lang="en-US" altLang="ro-RO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at a value of 8.9 g / dl of total proteins</a:t>
            </a:r>
          </a:p>
          <a:p>
            <a:pPr eaLnBrk="1" hangingPunct="1">
              <a:defRPr/>
            </a:pPr>
            <a:r>
              <a:rPr lang="en-US" altLang="ro-RO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Ig G of 3.6 g / dl</a:t>
            </a:r>
            <a:endParaRPr lang="en-US" altLang="ro-RO" b="1" u="sng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>
            <a:extLst>
              <a:ext uri="{FF2B5EF4-FFF2-40B4-BE49-F238E27FC236}">
                <a16:creationId xmlns="" xmlns:a16="http://schemas.microsoft.com/office/drawing/2014/main" id="{F192DB15-F69A-460A-8010-B5E1721549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74825" y="260351"/>
            <a:ext cx="8642350" cy="58324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ro-RO" sz="3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Aspect of serum electrophoresis at diagnosis:</a:t>
            </a:r>
          </a:p>
        </p:txBody>
      </p:sp>
      <p:pic>
        <p:nvPicPr>
          <p:cNvPr id="36867" name="Picture 4" descr="SWScan00981 copy">
            <a:extLst>
              <a:ext uri="{FF2B5EF4-FFF2-40B4-BE49-F238E27FC236}">
                <a16:creationId xmlns="" xmlns:a16="http://schemas.microsoft.com/office/drawing/2014/main" id="{FA2140C1-590C-47BE-B35B-211222F84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549" y="1636712"/>
            <a:ext cx="7632700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reptunghi 1">
            <a:extLst>
              <a:ext uri="{FF2B5EF4-FFF2-40B4-BE49-F238E27FC236}">
                <a16:creationId xmlns="" xmlns:a16="http://schemas.microsoft.com/office/drawing/2014/main" id="{DB153A9A-5938-422A-BFBB-1F83F2113CF5}"/>
              </a:ext>
            </a:extLst>
          </p:cNvPr>
          <p:cNvSpPr/>
          <p:nvPr/>
        </p:nvSpPr>
        <p:spPr bwMode="auto">
          <a:xfrm>
            <a:off x="8616951" y="1268413"/>
            <a:ext cx="792163" cy="215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o-RO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>
            <a:extLst>
              <a:ext uri="{FF2B5EF4-FFF2-40B4-BE49-F238E27FC236}">
                <a16:creationId xmlns="" xmlns:a16="http://schemas.microsoft.com/office/drawing/2014/main" id="{D550E05E-988F-42B0-98CB-A4DF4193A5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6544" y="620714"/>
            <a:ext cx="9691456" cy="6524625"/>
          </a:xfrm>
        </p:spPr>
        <p:txBody>
          <a:bodyPr>
            <a:normAutofit fontScale="77500" lnSpcReduction="20000"/>
          </a:bodyPr>
          <a:lstStyle/>
          <a:p>
            <a:pPr marL="0" indent="0" eaLnBrk="1" hangingPunct="1">
              <a:buNone/>
            </a:pPr>
            <a:r>
              <a:rPr lang="en-US" altLang="ro-RO" sz="3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Radiological and MRI changes:</a:t>
            </a:r>
          </a:p>
          <a:p>
            <a:pPr eaLnBrk="1" hangingPunct="1"/>
            <a:endParaRPr lang="en-US" altLang="ro-RO" sz="3600" b="1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ro-RO" sz="3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Skull region front and profile:</a:t>
            </a:r>
          </a:p>
          <a:p>
            <a:pPr marL="0" indent="0" eaLnBrk="1" hangingPunct="1">
              <a:buNone/>
            </a:pPr>
            <a:r>
              <a:rPr lang="en-US" altLang="ro-RO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several images of oval osteolysis of 7/10 mm, well outlined</a:t>
            </a:r>
          </a:p>
          <a:p>
            <a:pPr eaLnBrk="1" hangingPunct="1"/>
            <a:endParaRPr lang="en-US" altLang="ro-RO" sz="3600" b="1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ro-RO" sz="3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Spine MRI shows:</a:t>
            </a:r>
          </a:p>
          <a:p>
            <a:pPr marL="0" indent="0" eaLnBrk="1" hangingPunct="1">
              <a:buNone/>
            </a:pPr>
            <a:r>
              <a:rPr lang="en-US" altLang="ro-RO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impairment at L5 and at the level of the sacrum with local extension in the form of a tumor of 8.5 / 7 cm with </a:t>
            </a:r>
            <a:r>
              <a:rPr lang="en-US" altLang="ro-RO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hyposignal</a:t>
            </a:r>
            <a:r>
              <a:rPr lang="en-US" altLang="ro-RO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with presacral development with mass effect on vascular structures and posterior development in contact with nerve roots;</a:t>
            </a:r>
          </a:p>
          <a:p>
            <a:pPr marL="0" indent="0" eaLnBrk="1" hangingPunct="1">
              <a:buNone/>
            </a:pPr>
            <a:r>
              <a:rPr lang="en-US" altLang="ro-RO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contrast of the thoracic </a:t>
            </a:r>
            <a:r>
              <a:rPr lang="en-US" altLang="ro-RO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dural</a:t>
            </a:r>
            <a:r>
              <a:rPr lang="en-US" altLang="ro-RO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sheaths with the appearance of possible meningeal determinations.</a:t>
            </a:r>
            <a:endParaRPr lang="en-US" altLang="ro-RO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>
            <a:extLst>
              <a:ext uri="{FF2B5EF4-FFF2-40B4-BE49-F238E27FC236}">
                <a16:creationId xmlns="" xmlns:a16="http://schemas.microsoft.com/office/drawing/2014/main" id="{FDB04A4C-F878-4D41-ABF0-7780CF9E48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836614"/>
            <a:ext cx="8532812" cy="511333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ro-RO" sz="3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Diagnostic: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ro-RO" sz="3600" b="1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ro-RO" sz="3600" b="1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altLang="ro-RO" sz="3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  <a:r>
              <a:rPr lang="en-US" altLang="ro-RO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1.Multiple myeloma Ig G stage IIIA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altLang="ro-RO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2. </a:t>
            </a:r>
            <a:r>
              <a:rPr lang="en-US" altLang="ro-RO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Plasmocytoma</a:t>
            </a:r>
            <a:r>
              <a:rPr lang="en-US" altLang="ro-RO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with root compression at the level of the sacred roots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altLang="ro-RO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3. Acute renal injury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altLang="ro-RO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3. Mild anemia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altLang="ro-RO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4. CICD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altLang="ro-RO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5. HTA std. II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altLang="ro-RO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6. Altered glucose tolerance</a:t>
            </a:r>
            <a:endParaRPr lang="en-US" altLang="ro-RO" sz="24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="" xmlns:a16="http://schemas.microsoft.com/office/drawing/2014/main" id="{7FDEFDE8-F7DF-4873-8151-094F93D0A9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333375"/>
            <a:ext cx="8001000" cy="971550"/>
          </a:xfrm>
        </p:spPr>
        <p:txBody>
          <a:bodyPr/>
          <a:lstStyle/>
          <a:p>
            <a:pPr eaLnBrk="1" hangingPunct="1">
              <a:buClr>
                <a:schemeClr val="accent2"/>
              </a:buClr>
              <a:buFont typeface="Wingdings" pitchFamily="2" charset="2"/>
              <a:buChar char="q"/>
              <a:defRPr/>
            </a:pPr>
            <a:r>
              <a:rPr lang="en-US" altLang="ro-RO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o-RO" altLang="ro-RO" sz="3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</a:t>
            </a:r>
            <a:r>
              <a:rPr lang="en-US" altLang="ro-RO" sz="3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</a:t>
            </a:r>
            <a:r>
              <a:rPr lang="ro-RO" altLang="ro-RO" sz="36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atment:</a:t>
            </a:r>
            <a:endParaRPr lang="en-US" altLang="ro-RO" sz="3600" b="1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71011" name="Rectangle 3">
            <a:extLst>
              <a:ext uri="{FF2B5EF4-FFF2-40B4-BE49-F238E27FC236}">
                <a16:creationId xmlns="" xmlns:a16="http://schemas.microsoft.com/office/drawing/2014/main" id="{93A089A4-A961-46D4-A1C1-FD6898A88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63750" y="1916114"/>
            <a:ext cx="8001000" cy="4556125"/>
          </a:xfrm>
        </p:spPr>
        <p:txBody>
          <a:bodyPr/>
          <a:lstStyle/>
          <a:p>
            <a:pPr eaLnBrk="1" hangingPunct="1"/>
            <a:r>
              <a:rPr lang="en-US" altLang="ro-RO" sz="2400" dirty="0">
                <a:latin typeface="Times New Roman" panose="02020603050405020304" pitchFamily="18" charset="0"/>
              </a:rPr>
              <a:t>It was initiated </a:t>
            </a:r>
            <a:r>
              <a:rPr lang="ro-RO" altLang="ro-RO" sz="2400" dirty="0">
                <a:latin typeface="Times New Roman" panose="02020603050405020304" pitchFamily="18" charset="0"/>
              </a:rPr>
              <a:t>terap</a:t>
            </a:r>
            <a:r>
              <a:rPr lang="en-US" altLang="ro-RO" sz="2400" dirty="0">
                <a:latin typeface="Times New Roman" panose="02020603050405020304" pitchFamily="18" charset="0"/>
              </a:rPr>
              <a:t>y</a:t>
            </a:r>
            <a:r>
              <a:rPr lang="ro-RO" altLang="ro-RO" sz="2400" dirty="0">
                <a:latin typeface="Times New Roman" panose="02020603050405020304" pitchFamily="18" charset="0"/>
              </a:rPr>
              <a:t> </a:t>
            </a:r>
            <a:r>
              <a:rPr lang="en-US" altLang="ro-RO" sz="2400" dirty="0">
                <a:latin typeface="Times New Roman" panose="02020603050405020304" pitchFamily="18" charset="0"/>
              </a:rPr>
              <a:t>with</a:t>
            </a:r>
            <a:r>
              <a:rPr lang="ro-RO" altLang="ro-RO" sz="2400" dirty="0">
                <a:latin typeface="Times New Roman" panose="02020603050405020304" pitchFamily="18" charset="0"/>
              </a:rPr>
              <a:t> </a:t>
            </a:r>
            <a:r>
              <a:rPr lang="ro-RO" altLang="ro-RO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DEX 40mg/</a:t>
            </a:r>
            <a:r>
              <a:rPr lang="en-US" altLang="ro-RO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day</a:t>
            </a:r>
            <a:r>
              <a:rPr lang="ro-RO" altLang="ro-RO" sz="2400" dirty="0">
                <a:latin typeface="Times New Roman" panose="02020603050405020304" pitchFamily="18" charset="0"/>
              </a:rPr>
              <a:t> </a:t>
            </a:r>
            <a:r>
              <a:rPr lang="en-US" altLang="ro-RO" sz="2400" dirty="0">
                <a:latin typeface="Times New Roman" panose="02020603050405020304" pitchFamily="18" charset="0"/>
              </a:rPr>
              <a:t>days</a:t>
            </a:r>
            <a:r>
              <a:rPr lang="ro-RO" altLang="ro-RO" sz="2400" dirty="0">
                <a:latin typeface="Times New Roman" panose="02020603050405020304" pitchFamily="18" charset="0"/>
              </a:rPr>
              <a:t> </a:t>
            </a:r>
            <a:r>
              <a:rPr lang="ro-RO" altLang="ro-RO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1-4,   9 -13,  17-21</a:t>
            </a:r>
            <a:r>
              <a:rPr lang="ro-RO" altLang="ro-RO" sz="2400" dirty="0">
                <a:latin typeface="Times New Roman" panose="02020603050405020304" pitchFamily="18" charset="0"/>
              </a:rPr>
              <a:t> </a:t>
            </a:r>
            <a:r>
              <a:rPr lang="en-US" altLang="ro-RO" sz="2400" dirty="0">
                <a:latin typeface="Times New Roman" panose="02020603050405020304" pitchFamily="18" charset="0"/>
              </a:rPr>
              <a:t>and:</a:t>
            </a:r>
            <a:endParaRPr lang="ro-RO" altLang="ro-RO" sz="240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ro-RO" altLang="ro-RO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radiot</a:t>
            </a:r>
            <a:r>
              <a:rPr lang="en-US" altLang="ro-RO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her</a:t>
            </a:r>
            <a:r>
              <a:rPr lang="ro-RO" altLang="ro-RO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ap</a:t>
            </a:r>
            <a:r>
              <a:rPr lang="en-US" altLang="ro-RO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y</a:t>
            </a:r>
            <a:r>
              <a:rPr lang="ro-RO" altLang="ro-RO" sz="2400" dirty="0">
                <a:latin typeface="Times New Roman" panose="02020603050405020304" pitchFamily="18" charset="0"/>
              </a:rPr>
              <a:t> </a:t>
            </a:r>
            <a:r>
              <a:rPr lang="en-US" altLang="ro-RO" sz="2400" dirty="0">
                <a:latin typeface="Times New Roman" panose="02020603050405020304" pitchFamily="18" charset="0"/>
              </a:rPr>
              <a:t>of high voltage on the</a:t>
            </a:r>
            <a:r>
              <a:rPr lang="ro-RO" altLang="ro-RO" sz="2400" dirty="0">
                <a:latin typeface="Times New Roman" panose="02020603050405020304" pitchFamily="18" charset="0"/>
              </a:rPr>
              <a:t> lombosacrat</a:t>
            </a:r>
            <a:r>
              <a:rPr lang="en-US" altLang="ro-RO" sz="2400" dirty="0">
                <a:latin typeface="Times New Roman" panose="02020603050405020304" pitchFamily="18" charset="0"/>
              </a:rPr>
              <a:t>e</a:t>
            </a:r>
            <a:r>
              <a:rPr lang="ro-RO" altLang="ro-RO" sz="2400" dirty="0">
                <a:latin typeface="Times New Roman" panose="02020603050405020304" pitchFamily="18" charset="0"/>
              </a:rPr>
              <a:t> </a:t>
            </a:r>
            <a:r>
              <a:rPr lang="en-US" altLang="ro-RO" sz="2400" dirty="0">
                <a:latin typeface="Times New Roman" panose="02020603050405020304" pitchFamily="18" charset="0"/>
              </a:rPr>
              <a:t>area of </a:t>
            </a:r>
            <a:r>
              <a:rPr lang="ro-RO" altLang="ro-RO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40Gy</a:t>
            </a:r>
            <a:r>
              <a:rPr lang="ro-RO" altLang="ro-RO" sz="2400" b="1" dirty="0">
                <a:latin typeface="Times New Roman" panose="02020603050405020304" pitchFamily="18" charset="0"/>
              </a:rPr>
              <a:t>.</a:t>
            </a:r>
            <a:r>
              <a:rPr lang="ro-RO" altLang="ro-RO" sz="2400" dirty="0">
                <a:latin typeface="Times New Roman" panose="02020603050405020304" pitchFamily="18" charset="0"/>
              </a:rPr>
              <a:t> </a:t>
            </a:r>
            <a:r>
              <a:rPr lang="ro-RO" altLang="ro-RO" sz="2400" b="1" dirty="0">
                <a:latin typeface="Times New Roman" panose="02020603050405020304" pitchFamily="18" charset="0"/>
              </a:rPr>
              <a:t>(07-11-2018-  15-12-2018)</a:t>
            </a:r>
            <a:endParaRPr lang="en-US" altLang="ro-RO" sz="2400" dirty="0">
              <a:latin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r>
              <a:rPr lang="en-US" altLang="ro-RO" sz="2400" dirty="0">
                <a:latin typeface="Times New Roman" panose="02020603050405020304" pitchFamily="18" charset="0"/>
              </a:rPr>
              <a:t> adjuvant treatment:</a:t>
            </a:r>
            <a:r>
              <a:rPr lang="ro-RO" altLang="ro-RO" sz="2400" dirty="0">
                <a:latin typeface="Times New Roman" panose="02020603050405020304" pitchFamily="18" charset="0"/>
              </a:rPr>
              <a:t> </a:t>
            </a:r>
            <a:r>
              <a:rPr lang="en-US" altLang="ro-RO" sz="2400" dirty="0" err="1">
                <a:latin typeface="Times New Roman" panose="02020603050405020304" pitchFamily="18" charset="0"/>
              </a:rPr>
              <a:t>Milurit</a:t>
            </a:r>
            <a:r>
              <a:rPr lang="en-US" altLang="ro-RO" sz="2400" dirty="0">
                <a:latin typeface="Times New Roman" panose="02020603050405020304" pitchFamily="18" charset="0"/>
              </a:rPr>
              <a:t> 300</a:t>
            </a:r>
            <a:r>
              <a:rPr lang="ro-RO" altLang="ro-RO" sz="2400" dirty="0">
                <a:latin typeface="Times New Roman" panose="02020603050405020304" pitchFamily="18" charset="0"/>
              </a:rPr>
              <a:t> </a:t>
            </a:r>
            <a:r>
              <a:rPr lang="en-US" altLang="ro-RO" sz="2400" dirty="0">
                <a:latin typeface="Times New Roman" panose="02020603050405020304" pitchFamily="18" charset="0"/>
              </a:rPr>
              <a:t>mg/</a:t>
            </a:r>
            <a:r>
              <a:rPr lang="en-US" altLang="ro-RO" sz="2400" dirty="0" err="1">
                <a:latin typeface="Times New Roman" panose="02020603050405020304" pitchFamily="18" charset="0"/>
              </a:rPr>
              <a:t>zi</a:t>
            </a:r>
            <a:r>
              <a:rPr lang="en-US" altLang="ro-RO" sz="2400" dirty="0">
                <a:latin typeface="Times New Roman" panose="02020603050405020304" pitchFamily="18" charset="0"/>
              </a:rPr>
              <a:t>, Bon</a:t>
            </a:r>
            <a:r>
              <a:rPr lang="ro-RO" altLang="ro-RO" sz="2400" dirty="0">
                <a:latin typeface="Times New Roman" panose="02020603050405020304" pitchFamily="18" charset="0"/>
              </a:rPr>
              <a:t>efos</a:t>
            </a:r>
            <a:r>
              <a:rPr lang="en-US" altLang="ro-RO" sz="2400" dirty="0">
                <a:latin typeface="Times New Roman" panose="02020603050405020304" pitchFamily="18" charset="0"/>
              </a:rPr>
              <a:t>, hydrate in order to maintain diuresis 2,5l/day</a:t>
            </a:r>
            <a:endParaRPr lang="ro-RO" altLang="ro-RO" sz="2400" dirty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ro-RO" altLang="ro-RO" sz="240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ro-RO" sz="2400" dirty="0">
                <a:latin typeface="Times New Roman" panose="02020603050405020304" pitchFamily="18" charset="0"/>
              </a:rPr>
              <a:t>continue with 5 bortezomib + DEX sequences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5" name="Rectangle 3">
            <a:extLst>
              <a:ext uri="{FF2B5EF4-FFF2-40B4-BE49-F238E27FC236}">
                <a16:creationId xmlns="" xmlns:a16="http://schemas.microsoft.com/office/drawing/2014/main" id="{9AD81352-0127-4039-AB16-5EEFE27E33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4" y="549275"/>
            <a:ext cx="8143875" cy="57785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ro-RO" sz="2400" dirty="0">
                <a:latin typeface="Times New Roman" pitchFamily="18" charset="0"/>
              </a:rPr>
              <a:t>The evolution was favorable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ro-RO" sz="2400" dirty="0">
              <a:latin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ro-RO" sz="2400" dirty="0">
              <a:latin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ro-RO" sz="2400" dirty="0">
                <a:latin typeface="Times New Roman" pitchFamily="18" charset="0"/>
              </a:rPr>
              <a:t>with the reduction of CM to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ro-RO" sz="2400" dirty="0">
                <a:latin typeface="Times New Roman" pitchFamily="18" charset="0"/>
              </a:rPr>
              <a:t>(PT = 6.8g / dl, γ = 21.3%)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ro-RO" sz="2400" dirty="0">
                <a:latin typeface="Times New Roman" pitchFamily="18" charset="0"/>
              </a:rPr>
              <a:t>  (11.04.2008) and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ro-RO" sz="2400" dirty="0">
              <a:latin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ro-RO" sz="2400" dirty="0">
                <a:latin typeface="Times New Roman" pitchFamily="18" charset="0"/>
              </a:rPr>
              <a:t>amelioration of symptoms</a:t>
            </a:r>
            <a:endParaRPr lang="en-US" altLang="ro-RO" sz="2400" b="1" dirty="0">
              <a:latin typeface="Times New Roman" pitchFamily="18" charset="0"/>
            </a:endParaRPr>
          </a:p>
        </p:txBody>
      </p:sp>
      <p:pic>
        <p:nvPicPr>
          <p:cNvPr id="40963" name="Picture 5" descr="SWScan00982">
            <a:extLst>
              <a:ext uri="{FF2B5EF4-FFF2-40B4-BE49-F238E27FC236}">
                <a16:creationId xmlns="" xmlns:a16="http://schemas.microsoft.com/office/drawing/2014/main" id="{CAAAA419-E69A-461C-9A85-56EE871223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-9525"/>
            <a:ext cx="3816350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reptunghi 1">
            <a:extLst>
              <a:ext uri="{FF2B5EF4-FFF2-40B4-BE49-F238E27FC236}">
                <a16:creationId xmlns="" xmlns:a16="http://schemas.microsoft.com/office/drawing/2014/main" id="{1B499EA1-3C2E-43CC-A3D8-D7DB47CB5ACC}"/>
              </a:ext>
            </a:extLst>
          </p:cNvPr>
          <p:cNvSpPr/>
          <p:nvPr/>
        </p:nvSpPr>
        <p:spPr bwMode="auto">
          <a:xfrm>
            <a:off x="7304089" y="2060575"/>
            <a:ext cx="2808287" cy="6477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ro-RO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>
            <a:extLst>
              <a:ext uri="{FF2B5EF4-FFF2-40B4-BE49-F238E27FC236}">
                <a16:creationId xmlns="" xmlns:a16="http://schemas.microsoft.com/office/drawing/2014/main" id="{5A270B84-1C38-4767-A2EF-824F2A6F05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836613"/>
            <a:ext cx="8229600" cy="5256212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ro-RO" sz="4000" b="1" dirty="0">
                <a:latin typeface="Times New Roman" panose="02020603050405020304" pitchFamily="18" charset="0"/>
              </a:rPr>
              <a:t>In July 2019 it is presented with:</a:t>
            </a:r>
          </a:p>
          <a:p>
            <a:pPr eaLnBrk="1" hangingPunct="1">
              <a:lnSpc>
                <a:spcPct val="90000"/>
              </a:lnSpc>
            </a:pPr>
            <a:endParaRPr lang="en-US" altLang="ro-RO" sz="4000" b="1" dirty="0"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ro-RO" sz="4000" b="1" dirty="0">
                <a:latin typeface="Times New Roman" panose="02020603050405020304" pitchFamily="18" charset="0"/>
              </a:rPr>
              <a:t> Symptoms: headache (right hemicrania) dyspnea, chest pain in the form of pressure.</a:t>
            </a:r>
          </a:p>
          <a:p>
            <a:pPr eaLnBrk="1" hangingPunct="1">
              <a:lnSpc>
                <a:spcPct val="90000"/>
              </a:lnSpc>
            </a:pPr>
            <a:endParaRPr lang="en-US" altLang="ro-RO" sz="4000" b="1" dirty="0"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ro-RO" sz="4000" b="1" dirty="0">
                <a:latin typeface="Times New Roman" panose="02020603050405020304" pitchFamily="18" charset="0"/>
              </a:rPr>
              <a:t>Objective: skin pallor, </a:t>
            </a:r>
            <a:r>
              <a:rPr lang="en-US" altLang="ro-RO" sz="4000" b="1" dirty="0" err="1">
                <a:latin typeface="Times New Roman" panose="02020603050405020304" pitchFamily="18" charset="0"/>
              </a:rPr>
              <a:t>presternal</a:t>
            </a:r>
            <a:r>
              <a:rPr lang="en-US" altLang="ro-RO" sz="4000" b="1" dirty="0">
                <a:latin typeface="Times New Roman" panose="02020603050405020304" pitchFamily="18" charset="0"/>
              </a:rPr>
              <a:t> formation of 4/3 / 1.5 cm sensitive, firm consistency.</a:t>
            </a:r>
          </a:p>
          <a:p>
            <a:pPr eaLnBrk="1" hangingPunct="1">
              <a:lnSpc>
                <a:spcPct val="90000"/>
              </a:lnSpc>
            </a:pPr>
            <a:endParaRPr lang="en-US" altLang="ro-RO" sz="4000" b="1" dirty="0">
              <a:latin typeface="Times New Roman" panose="02020603050405020304" pitchFamily="18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ro-RO" sz="4000" b="1" dirty="0">
                <a:latin typeface="Times New Roman" panose="02020603050405020304" pitchFamily="18" charset="0"/>
              </a:rPr>
              <a:t>Puncture in tumor: plasma infiltration 75-80% of which 25-30% </a:t>
            </a:r>
            <a:r>
              <a:rPr lang="en-US" altLang="ro-RO" sz="4000" b="1" dirty="0" err="1">
                <a:latin typeface="Times New Roman" panose="02020603050405020304" pitchFamily="18" charset="0"/>
              </a:rPr>
              <a:t>plasmablastic</a:t>
            </a:r>
            <a:r>
              <a:rPr lang="en-US" altLang="ro-RO" sz="4000" b="1" dirty="0">
                <a:latin typeface="Times New Roman" panose="02020603050405020304" pitchFamily="18" charset="0"/>
              </a:rPr>
              <a:t> character).</a:t>
            </a:r>
            <a:endParaRPr lang="en-US" altLang="ro-RO" sz="32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>
            <a:extLst>
              <a:ext uri="{FF2B5EF4-FFF2-40B4-BE49-F238E27FC236}">
                <a16:creationId xmlns="" xmlns:a16="http://schemas.microsoft.com/office/drawing/2014/main" id="{D2EFF4AC-53B2-43CD-B3D2-62A8E00A433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74826" y="404813"/>
            <a:ext cx="8893175" cy="4267200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ro-RO" sz="3600" b="1" dirty="0">
                <a:latin typeface="Times New Roman" panose="02020603050405020304" pitchFamily="18" charset="0"/>
              </a:rPr>
              <a:t>CT bulky tumor, pre and retro sternal</a:t>
            </a:r>
          </a:p>
          <a:p>
            <a:pPr eaLnBrk="1" hangingPunct="1">
              <a:lnSpc>
                <a:spcPct val="80000"/>
              </a:lnSpc>
            </a:pPr>
            <a:endParaRPr lang="en-US" altLang="ro-RO" sz="36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ro-RO" sz="3600" b="1" dirty="0">
                <a:latin typeface="Times New Roman" panose="02020603050405020304" pitchFamily="18" charset="0"/>
              </a:rPr>
              <a:t>       9.65 / 9.68 cm in coronary plan, 7.4 cm AP diameter and 8.33 cm cranio-caudal, spontaneous </a:t>
            </a:r>
            <a:r>
              <a:rPr lang="en-US" altLang="ro-RO" sz="3600" b="1" dirty="0" err="1">
                <a:latin typeface="Times New Roman" panose="02020603050405020304" pitchFamily="18" charset="0"/>
              </a:rPr>
              <a:t>heterodense</a:t>
            </a:r>
            <a:r>
              <a:rPr lang="en-US" altLang="ro-RO" sz="3600" b="1" dirty="0">
                <a:latin typeface="Times New Roman" panose="02020603050405020304" pitchFamily="18" charset="0"/>
              </a:rPr>
              <a:t> and inhomogeneous iodophilia. exerts a compressive effect on the subclavian arterial branches, </a:t>
            </a:r>
            <a:r>
              <a:rPr lang="en-US" altLang="ro-RO" sz="3600" b="1" dirty="0" err="1">
                <a:latin typeface="Times New Roman" panose="02020603050405020304" pitchFamily="18" charset="0"/>
              </a:rPr>
              <a:t>brachio</a:t>
            </a:r>
            <a:r>
              <a:rPr lang="en-US" altLang="ro-RO" sz="3600" b="1" dirty="0">
                <a:latin typeface="Times New Roman" panose="02020603050405020304" pitchFamily="18" charset="0"/>
              </a:rPr>
              <a:t>-cephalic arterial trunk, </a:t>
            </a:r>
            <a:r>
              <a:rPr lang="en-US" altLang="ro-RO" sz="3600" b="1" dirty="0" err="1">
                <a:latin typeface="Times New Roman" panose="02020603050405020304" pitchFamily="18" charset="0"/>
              </a:rPr>
              <a:t>brachio</a:t>
            </a:r>
            <a:r>
              <a:rPr lang="en-US" altLang="ro-RO" sz="3600" b="1" dirty="0">
                <a:latin typeface="Times New Roman" panose="02020603050405020304" pitchFamily="18" charset="0"/>
              </a:rPr>
              <a:t>-cephalic veins and superior vena cava, displaced posteriorly and laterally.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ro-RO" sz="36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ro-RO" sz="3600" b="1" dirty="0">
                <a:latin typeface="Times New Roman" panose="02020603050405020304" pitchFamily="18" charset="0"/>
              </a:rPr>
              <a:t>It is administered 3 applications Daratumumab + Bortezomib + DEX and blood substitution.</a:t>
            </a:r>
          </a:p>
          <a:p>
            <a:pPr eaLnBrk="1" hangingPunct="1">
              <a:lnSpc>
                <a:spcPct val="80000"/>
              </a:lnSpc>
            </a:pPr>
            <a:endParaRPr lang="en-US" altLang="ro-RO" sz="36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ro-RO" sz="3600" b="1" dirty="0">
                <a:latin typeface="Times New Roman" panose="02020603050405020304" pitchFamily="18" charset="0"/>
              </a:rPr>
              <a:t>The evolution seems favorable with the decrease until the disappearance of the </a:t>
            </a:r>
            <a:r>
              <a:rPr lang="en-US" altLang="ro-RO" sz="3600" b="1" dirty="0" err="1">
                <a:latin typeface="Times New Roman" panose="02020603050405020304" pitchFamily="18" charset="0"/>
              </a:rPr>
              <a:t>prestenal</a:t>
            </a:r>
            <a:r>
              <a:rPr lang="en-US" altLang="ro-RO" sz="3600" b="1" dirty="0">
                <a:latin typeface="Times New Roman" panose="02020603050405020304" pitchFamily="18" charset="0"/>
              </a:rPr>
              <a:t> formation, but it deteriorates after the third therapeutic sequence, the patient refusing to be hospitalized.</a:t>
            </a:r>
            <a:endParaRPr lang="en-US" altLang="ro-RO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="" xmlns:a16="http://schemas.microsoft.com/office/drawing/2014/main" id="{11E8412E-A45E-4757-8FF8-34B20CBC2A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63750" y="188914"/>
            <a:ext cx="8001000" cy="1216025"/>
          </a:xfrm>
        </p:spPr>
        <p:txBody>
          <a:bodyPr/>
          <a:lstStyle/>
          <a:p>
            <a:pPr eaLnBrk="1" hangingPunct="1"/>
            <a:r>
              <a:rPr lang="en-US" altLang="ro-RO" sz="2400" b="1" dirty="0">
                <a:latin typeface="Times New Roman" panose="02020603050405020304" pitchFamily="18" charset="0"/>
              </a:rPr>
              <a:t/>
            </a:r>
            <a:br>
              <a:rPr lang="en-US" altLang="ro-RO" sz="2400" b="1" dirty="0">
                <a:latin typeface="Times New Roman" panose="02020603050405020304" pitchFamily="18" charset="0"/>
              </a:rPr>
            </a:br>
            <a:r>
              <a:rPr lang="en-US" altLang="ro-RO" sz="3600" b="1" dirty="0">
                <a:latin typeface="Times New Roman" panose="02020603050405020304" pitchFamily="18" charset="0"/>
              </a:rPr>
              <a:t>Discussion 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="" xmlns:a16="http://schemas.microsoft.com/office/drawing/2014/main" id="{505B7ECB-8682-472C-9D82-BF6DA07D58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3" y="1700213"/>
            <a:ext cx="8424862" cy="48752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o-RO" altLang="ro-RO" sz="2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The positive MM diagnosis was established by meeting the diagnostic criteria: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o-RO" altLang="ro-RO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CM IgG = 3.6 g / dl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o-RO" altLang="ro-RO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medullary plasmacytosis 10-12%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o-RO" altLang="ro-RO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osteolytic lesions of the skull cap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o-RO" altLang="ro-RO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large presacral tumor mass</a:t>
            </a:r>
          </a:p>
          <a:p>
            <a:pPr eaLnBrk="1" hangingPunct="1">
              <a:lnSpc>
                <a:spcPct val="80000"/>
              </a:lnSpc>
              <a:defRPr/>
            </a:pPr>
            <a:endParaRPr lang="ro-RO" altLang="ro-RO" sz="2400" b="1" i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o-RO" altLang="ro-RO" sz="2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Staging Salmon - Duria - std.IIIA by: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o-RO" altLang="ro-RO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Presence of multiple osteolytic lesions,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o-RO" altLang="ro-RO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Creatinine &lt;2mg / dl (after hydration reached 0.94 mg / dl)</a:t>
            </a:r>
            <a:endParaRPr lang="en-US" altLang="ro-RO" sz="24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>
            <a:extLst>
              <a:ext uri="{FF2B5EF4-FFF2-40B4-BE49-F238E27FC236}">
                <a16:creationId xmlns="" xmlns:a16="http://schemas.microsoft.com/office/drawing/2014/main" id="{48798170-6741-4744-B09B-EC267426AA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188" y="333375"/>
            <a:ext cx="8001000" cy="9715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ro-RO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Particularity of the case:</a:t>
            </a:r>
          </a:p>
        </p:txBody>
      </p:sp>
      <p:sp>
        <p:nvSpPr>
          <p:cNvPr id="196611" name="Rectangle 3">
            <a:extLst>
              <a:ext uri="{FF2B5EF4-FFF2-40B4-BE49-F238E27FC236}">
                <a16:creationId xmlns="" xmlns:a16="http://schemas.microsoft.com/office/drawing/2014/main" id="{45BAB1DC-5D19-45E7-BDD3-E743AEB806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ro-RO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Relatively rapid evolution under treatment and the ability of bone lesions to generate bulky extraosseous local tumor invasions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C83A5C14-ED91-4CD1-809E-D29FF97C9A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="" xmlns:a16="http://schemas.microsoft.com/office/drawing/2014/main" id="{56065185-5C34-4F86-AA96-AA4D065B0E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76200" sx="102000" sy="102000" algn="ctr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="" xmlns:a16="http://schemas.microsoft.com/office/drawing/2014/main" id="{66F3CBD6-C31C-4454-930E-403C9131B7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207" b="1"/>
          <a:stretch/>
        </p:blipFill>
        <p:spPr>
          <a:xfrm>
            <a:off x="1114426" y="10"/>
            <a:ext cx="9963149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237553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1B0549EF-E3A5-48D7-9134-A4E08C0EF1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216DD803-634F-4EF2-A1E7-B1911DEE9D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58209" y="438860"/>
            <a:ext cx="11167447" cy="5752769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A77B63F8-D1F3-4D40-B2D4-779BAE82BE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058398" y="-4818940"/>
            <a:ext cx="167069" cy="1051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="" xmlns:a16="http://schemas.microsoft.com/office/drawing/2014/main" id="{C7D599AD-6C08-442E-8DA8-1C0AAD752E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"/>
          <a:stretch/>
        </p:blipFill>
        <p:spPr>
          <a:xfrm>
            <a:off x="884132" y="825086"/>
            <a:ext cx="10515600" cy="50501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54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4">
            <a:extLst>
              <a:ext uri="{FF2B5EF4-FFF2-40B4-BE49-F238E27FC236}">
                <a16:creationId xmlns="" xmlns:a16="http://schemas.microsoft.com/office/drawing/2014/main" id="{5DF40726-9B19-4165-9C26-757D16E19E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6A156B1-A33D-4559-BF4E-B227847FA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44" y="1055202"/>
            <a:ext cx="5715001" cy="4489872"/>
          </a:xfrm>
        </p:spPr>
        <p:txBody>
          <a:bodyPr>
            <a:noAutofit/>
          </a:bodyPr>
          <a:lstStyle/>
          <a:p>
            <a:r>
              <a:rPr lang="en-US" sz="2400" dirty="0"/>
              <a:t>Multiple myeloma = monoclonal gammopathy = increase of a single immunoglobulin (M,G,A,D,E) and its corresponding light chain (</a:t>
            </a:r>
            <a:r>
              <a:rPr lang="en-US" sz="2400" b="1" i="0" dirty="0">
                <a:effectLst/>
                <a:latin typeface="arial" panose="020B0604020202020204" pitchFamily="34" charset="0"/>
              </a:rPr>
              <a:t>kappa and lambda chains</a:t>
            </a:r>
            <a:r>
              <a:rPr lang="en-US" sz="2400" dirty="0"/>
              <a:t>) </a:t>
            </a:r>
          </a:p>
          <a:p>
            <a:r>
              <a:rPr lang="en-US" sz="2400" dirty="0"/>
              <a:t>All the other plasma cells are suppressed =&gt; patients with MM are immunologically suppressed </a:t>
            </a:r>
          </a:p>
          <a:p>
            <a:r>
              <a:rPr lang="en-US" sz="2400" dirty="0"/>
              <a:t>The excess light chains are secreted in urine as Bence Jones proteins 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A8F6528B-8A7A-425B-8812-38098AE42B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437" b="-3"/>
          <a:stretch/>
        </p:blipFill>
        <p:spPr>
          <a:xfrm>
            <a:off x="6190488" y="566928"/>
            <a:ext cx="5157216" cy="5286197"/>
          </a:xfrm>
          <a:prstGeom prst="rect">
            <a:avLst/>
          </a:prstGeom>
        </p:spPr>
      </p:pic>
      <p:sp>
        <p:nvSpPr>
          <p:cNvPr id="34" name="Rectangle 26">
            <a:extLst>
              <a:ext uri="{FF2B5EF4-FFF2-40B4-BE49-F238E27FC236}">
                <a16:creationId xmlns="" xmlns:a16="http://schemas.microsoft.com/office/drawing/2014/main" id="{2089CB41-F399-4AEB-980C-5BFB1049CB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41248" y="6112341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28">
            <a:extLst>
              <a:ext uri="{FF2B5EF4-FFF2-40B4-BE49-F238E27FC236}">
                <a16:creationId xmlns="" xmlns:a16="http://schemas.microsoft.com/office/drawing/2014/main" id="{1BFC967B-3DD6-463D-9DB9-6E4419AE0D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3096768" y="3817404"/>
            <a:ext cx="54864" cy="45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163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806CA5-41E7-42C7-8C9D-CBD28BA1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Classification of monoclonal gammopathies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2B5EB3B3-B0A5-40BF-BB40-F936F35048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65940913"/>
              </p:ext>
            </p:extLst>
          </p:nvPr>
        </p:nvGraphicFramePr>
        <p:xfrm>
          <a:off x="1115568" y="2478024"/>
          <a:ext cx="10168128" cy="369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91413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B40BBE-03FC-4079-880E-25A3FE01C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8A26F2C-A385-4BC8-A176-1D36EE3A68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10% of all hematological malignancies </a:t>
            </a:r>
          </a:p>
          <a:p>
            <a:r>
              <a:rPr lang="en-US" dirty="0"/>
              <a:t>More common in African Americans </a:t>
            </a:r>
          </a:p>
          <a:p>
            <a:r>
              <a:rPr lang="en-US" dirty="0"/>
              <a:t>More common in men than women </a:t>
            </a:r>
          </a:p>
          <a:p>
            <a:r>
              <a:rPr lang="en-US" dirty="0"/>
              <a:t>Appears &gt; 40 years (median age of onset = 70 </a:t>
            </a:r>
            <a:r>
              <a:rPr lang="en-US" dirty="0" err="1"/>
              <a:t>yo</a:t>
            </a:r>
            <a:r>
              <a:rPr lang="en-US" dirty="0"/>
              <a:t>)</a:t>
            </a:r>
          </a:p>
          <a:p>
            <a:r>
              <a:rPr lang="en-US" dirty="0"/>
              <a:t>Most common subtype is IgG kappa, followed by IgA and pure light chain myeloma (kappa or lambda)</a:t>
            </a:r>
          </a:p>
          <a:p>
            <a:r>
              <a:rPr lang="en-US" dirty="0"/>
              <a:t>Unknown etiology (higher risk with benzene and pesticide exposure)</a:t>
            </a:r>
          </a:p>
        </p:txBody>
      </p:sp>
    </p:spTree>
    <p:extLst>
      <p:ext uri="{BB962C8B-B14F-4D97-AF65-F5344CB8AC3E}">
        <p14:creationId xmlns="" xmlns:p14="http://schemas.microsoft.com/office/powerpoint/2010/main" val="14363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centBoxVTI">
  <a:themeElements>
    <a:clrScheme name="AnalogousFromLightSeedLeftStep">
      <a:dk1>
        <a:srgbClr val="000000"/>
      </a:dk1>
      <a:lt1>
        <a:srgbClr val="FFFFFF"/>
      </a:lt1>
      <a:dk2>
        <a:srgbClr val="3C222A"/>
      </a:dk2>
      <a:lt2>
        <a:srgbClr val="E2E2E8"/>
      </a:lt2>
      <a:accent1>
        <a:srgbClr val="A5A27D"/>
      </a:accent1>
      <a:accent2>
        <a:srgbClr val="B79A7A"/>
      </a:accent2>
      <a:accent3>
        <a:srgbClr val="C2948F"/>
      </a:accent3>
      <a:accent4>
        <a:srgbClr val="BA7F91"/>
      </a:accent4>
      <a:accent5>
        <a:srgbClr val="C390B5"/>
      </a:accent5>
      <a:accent6>
        <a:srgbClr val="B17FBA"/>
      </a:accent6>
      <a:hlink>
        <a:srgbClr val="696EAE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1301</Words>
  <Application>Microsoft Office PowerPoint</Application>
  <PresentationFormat>Custom</PresentationFormat>
  <Paragraphs>206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AccentBoxVTI</vt:lpstr>
      <vt:lpstr>Multiple myeloma </vt:lpstr>
      <vt:lpstr>Hodgkin's lymphoma:</vt:lpstr>
      <vt:lpstr>The positive diagnosis in non-Hodgkin's lymphomas implies:</vt:lpstr>
      <vt:lpstr>Definition </vt:lpstr>
      <vt:lpstr>Slide 5</vt:lpstr>
      <vt:lpstr>Slide 6</vt:lpstr>
      <vt:lpstr>Slide 7</vt:lpstr>
      <vt:lpstr>Classification of monoclonal gammopathies</vt:lpstr>
      <vt:lpstr>Epidemiology </vt:lpstr>
      <vt:lpstr>Pathology </vt:lpstr>
      <vt:lpstr>Slide 11</vt:lpstr>
      <vt:lpstr>Skeletal system </vt:lpstr>
      <vt:lpstr>Hematology                                                     Neurology </vt:lpstr>
      <vt:lpstr>Kidney failure </vt:lpstr>
      <vt:lpstr>Recurrent infections</vt:lpstr>
      <vt:lpstr>Slide 16</vt:lpstr>
      <vt:lpstr>Diagnosis – blood tests </vt:lpstr>
      <vt:lpstr>Protein electrophoresis </vt:lpstr>
      <vt:lpstr>Immunofixation </vt:lpstr>
      <vt:lpstr>Urine tests </vt:lpstr>
      <vt:lpstr>Scans </vt:lpstr>
      <vt:lpstr>Bone marrow biopsy </vt:lpstr>
      <vt:lpstr>Biomarker tests </vt:lpstr>
      <vt:lpstr>Salmon Durie staging system</vt:lpstr>
      <vt:lpstr>Slide 25</vt:lpstr>
      <vt:lpstr>Criteria of diagnosis </vt:lpstr>
      <vt:lpstr>Treatment </vt:lpstr>
      <vt:lpstr>Slide 28</vt:lpstr>
      <vt:lpstr>Treatment </vt:lpstr>
      <vt:lpstr>VTD regimen </vt:lpstr>
      <vt:lpstr>VCD regimen</vt:lpstr>
      <vt:lpstr>PAD regimen</vt:lpstr>
      <vt:lpstr>Proteosomes inhibitors</vt:lpstr>
      <vt:lpstr>Caz clinic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 Treatment:</vt:lpstr>
      <vt:lpstr>Slide 45</vt:lpstr>
      <vt:lpstr>Slide 46</vt:lpstr>
      <vt:lpstr>Slide 47</vt:lpstr>
      <vt:lpstr> Discussion </vt:lpstr>
      <vt:lpstr>Particularity of the case: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Multiple myeloma</dc:title>
  <dc:creator>Alexandra Rotaru-Zavaleanu</dc:creator>
  <cp:lastModifiedBy>Ana</cp:lastModifiedBy>
  <cp:revision>21</cp:revision>
  <dcterms:created xsi:type="dcterms:W3CDTF">2020-11-22T17:39:32Z</dcterms:created>
  <dcterms:modified xsi:type="dcterms:W3CDTF">2020-12-15T11:22:01Z</dcterms:modified>
</cp:coreProperties>
</file>