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1" r:id="rId3"/>
    <p:sldId id="262" r:id="rId4"/>
    <p:sldId id="267" r:id="rId5"/>
    <p:sldId id="263" r:id="rId6"/>
    <p:sldId id="265" r:id="rId7"/>
    <p:sldId id="273" r:id="rId8"/>
    <p:sldId id="284" r:id="rId9"/>
    <p:sldId id="286" r:id="rId10"/>
    <p:sldId id="285" r:id="rId11"/>
    <p:sldId id="287" r:id="rId12"/>
    <p:sldId id="260" r:id="rId13"/>
    <p:sldId id="276" r:id="rId14"/>
    <p:sldId id="277" r:id="rId15"/>
    <p:sldId id="278" r:id="rId16"/>
    <p:sldId id="289" r:id="rId17"/>
    <p:sldId id="288" r:id="rId18"/>
    <p:sldId id="268" r:id="rId19"/>
    <p:sldId id="269" r:id="rId20"/>
    <p:sldId id="270" r:id="rId21"/>
    <p:sldId id="271" r:id="rId22"/>
    <p:sldId id="272" r:id="rId23"/>
    <p:sldId id="279" r:id="rId24"/>
    <p:sldId id="280" r:id="rId25"/>
    <p:sldId id="281" r:id="rId26"/>
    <p:sldId id="283" r:id="rId27"/>
    <p:sldId id="282" r:id="rId28"/>
    <p:sldId id="259" r:id="rId29"/>
    <p:sldId id="274" r:id="rId30"/>
    <p:sldId id="275" r:id="rId31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54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6197C0-6F93-4DDC-B388-4A311E383667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82B259-CE05-48A8-846C-C8EDA67478E8}" type="datetime1">
              <a:rPr lang="ro-RO" smtClean="0"/>
              <a:t>14.12.2020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"/>
              <a:t>Faceți clic pentru a edita stilurile de text coordonator</a:t>
            </a:r>
            <a:endParaRPr lang="en-US"/>
          </a:p>
          <a:p>
            <a:pPr lvl="1" rtl="0"/>
            <a:r>
              <a:rPr lang="ro"/>
              <a:t>Al doilea nivel</a:t>
            </a:r>
          </a:p>
          <a:p>
            <a:pPr lvl="2" rtl="0"/>
            <a:r>
              <a:rPr lang="ro"/>
              <a:t>Al treilea nivel</a:t>
            </a:r>
          </a:p>
          <a:p>
            <a:pPr lvl="3" rtl="0"/>
            <a:r>
              <a:rPr lang="ro"/>
              <a:t>Al patrulea nivel</a:t>
            </a:r>
          </a:p>
          <a:p>
            <a:pPr lvl="4" rtl="0"/>
            <a:r>
              <a:rPr lang="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8" name="Substituent dată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3D9822-F745-4969-8F51-CE3D9A133CC3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9" name="Substituent subsol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ubstituent număr diapozitiv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6F66030-6DC7-4A96-8E20-64D1D0689F4F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ubstituent dată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E671349-DF77-4E34-911C-07362C92D6EC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12" name="Substituent subsol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ubstituent număr diapozitiv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Substituent dată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9" name="Substituent subsol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ubstituent număr diapozitiv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8DF754F-32BA-4731-A459-60104E25B93A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9" name="Substituent subsol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ubstituent număr diapozitiv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A65E23-EA59-41B4-A1E4-EEE90F543A0C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u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1FFDA9-070E-4CF9-ABA9-00A1DA330F15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9CD5ED-0DD8-4639-A0CC-A7E7F3EE93BA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BCEB24-D323-41FF-9618-0B1F209F6ED8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8" name="Substituent dată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4EBE38A-E62D-4B2B-A880-291B8DDFFC9C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10" name="Substituent subsol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ubstituent număr diapozitiv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1FEEC99-4875-42DD-AC2F-168DB28E55D8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o"/>
              <a:t>Faceți clic pentru a edita stilul de titlu coordonator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o" dirty="0"/>
              <a:t>Faceți clic pentru a edita stilurile de text coordonator</a:t>
            </a:r>
          </a:p>
          <a:p>
            <a:pPr lvl="1" rtl="0"/>
            <a:r>
              <a:rPr lang="ro" dirty="0"/>
              <a:t>Al doilea nivel</a:t>
            </a:r>
          </a:p>
          <a:p>
            <a:pPr lvl="2" rtl="0"/>
            <a:r>
              <a:rPr lang="ro" dirty="0"/>
              <a:t>Al treilea nivel</a:t>
            </a:r>
          </a:p>
          <a:p>
            <a:pPr lvl="3" rtl="0"/>
            <a:r>
              <a:rPr lang="ro" dirty="0"/>
              <a:t>Al patrulea nivel</a:t>
            </a:r>
          </a:p>
          <a:p>
            <a:pPr lvl="4" rtl="0"/>
            <a:r>
              <a:rPr lang="ro" dirty="0"/>
              <a:t>Al cincilea nivel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F944F3-8485-4BDC-BABF-34C8B30917A7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reptunghi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reptunghi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reptunghi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Dreptunghi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ro-RO" dirty="0"/>
              <a:t>Hemostaza</a:t>
            </a:r>
            <a:endParaRPr lang="ro" dirty="0"/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ine 5" descr="Siglă văzută de aproape&#10;&#10;Descriere generată automat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4" y="3090334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13F57E-961B-4F9B-ADDD-93202C3B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30DE24CC-10B5-4F70-8054-BDEAE9B98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450743"/>
              </p:ext>
            </p:extLst>
          </p:nvPr>
        </p:nvGraphicFramePr>
        <p:xfrm>
          <a:off x="0" y="0"/>
          <a:ext cx="12192000" cy="7651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4099810892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1144206589"/>
                    </a:ext>
                  </a:extLst>
                </a:gridCol>
                <a:gridCol w="7899400">
                  <a:extLst>
                    <a:ext uri="{9D8B030D-6E8A-4147-A177-3AD203B41FA5}">
                      <a16:colId xmlns:a16="http://schemas.microsoft.com/office/drawing/2014/main" val="1842975052"/>
                    </a:ext>
                  </a:extLst>
                </a:gridCol>
              </a:tblGrid>
              <a:tr h="1713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Rezultatul testului</a:t>
                      </a:r>
                      <a:endParaRPr lang="ro-R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Cauzele</a:t>
                      </a:r>
                      <a:endParaRPr lang="ro-R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3964766846"/>
                  </a:ext>
                </a:extLst>
              </a:tr>
              <a:tr h="47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lang="ro-R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</a:t>
                      </a:r>
                      <a:endParaRPr lang="ro-R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4163200076"/>
                  </a:ext>
                </a:extLst>
              </a:tr>
              <a:tr h="148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 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congenitale: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factorului VII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dobandite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factorului VII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castigata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de vitamina K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hepatice care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impiedica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sinteza si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carboxilarea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factorilor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coagularii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 de anticoagulante per os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Inhibitori ai factorului VII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1776208404"/>
                  </a:ext>
                </a:extLst>
              </a:tr>
              <a:tr h="258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</a:t>
                      </a:r>
                      <a:endParaRPr lang="ro-R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</a:t>
                      </a:r>
                      <a:endParaRPr lang="ro-R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congenitale: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factorului VIII (Hemofilia A), IX (Hemofilia B) sau XI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factorului XII, a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prekalikreinei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sau a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kininogenului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molecura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mare sunt diateze: prelungesc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aPPT-ul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dar nu determina sindrom hemoragic.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Boala von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Willebrand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in absenta factorului von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Willebrand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nu are cine sa transporte factorul VIII in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circulatie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=&gt; deficienta de factor VIII =&gt; prelungirea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-ului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dobandite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 de heparina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Inhibitori ai factorilor VIII, IX, XI sau XII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Boala von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Willebrand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dobandita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 anticoagulant – mai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debraba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tromboza,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decat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hemoragii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1200869911"/>
                  </a:ext>
                </a:extLst>
              </a:tr>
              <a:tr h="2444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 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 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congenitale: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protrombinei, fibrinogenului, a factorului V sau X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combinata de factori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dobandite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Boala hepatica severa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nr de trombocite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scazut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CID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Supradoze de heparina/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derivati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cumarinici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Terapia combinata in exces de heparina si cumarina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Noile molecule de anticoagulante per orale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Inhibitori ai factorului II, ai fibrinogenului, factorului V sau X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Amiloidoza primara asociata cu deficienta factorului X</a:t>
                      </a:r>
                      <a:endParaRPr lang="ro-R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6" marR="28426" marT="0" marB="0"/>
                </a:tc>
                <a:extLst>
                  <a:ext uri="{0D108BD9-81ED-4DB2-BD59-A6C34878D82A}">
                    <a16:rowId xmlns:a16="http://schemas.microsoft.com/office/drawing/2014/main" val="2943426201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0F246AF-819F-4BA6-9F07-466F929E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927383-845F-4E68-948D-980B24C4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 </a:t>
            </a:r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3C0A6F81-8AEB-4C40-9CEA-775158537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06693"/>
              </p:ext>
            </p:extLst>
          </p:nvPr>
        </p:nvGraphicFramePr>
        <p:xfrm>
          <a:off x="0" y="-63500"/>
          <a:ext cx="12192000" cy="6921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921682267"/>
                    </a:ext>
                  </a:extLst>
                </a:gridCol>
              </a:tblGrid>
              <a:tr h="328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Evenimente care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initieaza</a:t>
                      </a: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CID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4" marR="60004" marT="0" marB="0"/>
                </a:tc>
                <a:extLst>
                  <a:ext uri="{0D108BD9-81ED-4DB2-BD59-A6C34878D82A}">
                    <a16:rowId xmlns:a16="http://schemas.microsoft.com/office/drawing/2014/main" val="4176825426"/>
                  </a:ext>
                </a:extLst>
              </a:tr>
              <a:tr h="59363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Scepticemia</a:t>
                      </a: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germeni Gram pozitiv sau negativ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Sindromul de strivire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Traumatisme craniene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Cancere avansate care pot produce factori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procoagulanti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Leucemia acuta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promielocitara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Complicatiile</a:t>
                      </a: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sarcinii: embolie cu lichid amniotic, ruptura de placenta, eclampsie, avort septic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 de amfetamine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Hemangiom gigant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Anevrism de aorta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Transfuzia de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</a:t>
                      </a: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incompatibil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Muscaturile</a:t>
                      </a: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sarpe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 de ficat extrem de grave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Socul termic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Arsurile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Purpura </a:t>
                      </a:r>
                      <a:r>
                        <a:rPr lang="ro-RO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fulminans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HPN</a:t>
                      </a:r>
                      <a:endParaRPr lang="ro-R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004" marR="60004" marT="0" marB="0"/>
                </a:tc>
                <a:extLst>
                  <a:ext uri="{0D108BD9-81ED-4DB2-BD59-A6C34878D82A}">
                    <a16:rowId xmlns:a16="http://schemas.microsoft.com/office/drawing/2014/main" val="1729872885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Evenimente care </a:t>
                      </a:r>
                      <a:r>
                        <a:rPr lang="ro-RO" sz="2000" dirty="0" err="1">
                          <a:effectLst/>
                        </a:rPr>
                        <a:t>intretin</a:t>
                      </a:r>
                      <a:r>
                        <a:rPr lang="ro-RO" sz="2000" dirty="0">
                          <a:effectLst/>
                        </a:rPr>
                        <a:t> si complica CID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04" marR="60004" marT="0" marB="0"/>
                </a:tc>
                <a:extLst>
                  <a:ext uri="{0D108BD9-81ED-4DB2-BD59-A6C34878D82A}">
                    <a16:rowId xmlns:a16="http://schemas.microsoft.com/office/drawing/2014/main" val="3677665095"/>
                  </a:ext>
                </a:extLst>
              </a:tr>
              <a:tr h="3283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ro-RO" sz="2000" dirty="0">
                          <a:effectLst/>
                        </a:rPr>
                        <a:t>Socul  si activarea complementului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04" marR="60004" marT="0" marB="0"/>
                </a:tc>
                <a:extLst>
                  <a:ext uri="{0D108BD9-81ED-4DB2-BD59-A6C34878D82A}">
                    <a16:rowId xmlns:a16="http://schemas.microsoft.com/office/drawing/2014/main" val="1504222810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19F7AF-73CB-4EC6-A6FD-E5133EB8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7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5D8ECD-B57B-4BB1-A69C-17E56F18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23874"/>
            <a:ext cx="11267907" cy="633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600" dirty="0">
                <a:latin typeface="Broadway" panose="04040905080B02020502" pitchFamily="82" charset="0"/>
              </a:rPr>
              <a:t>Hemofilia </a:t>
            </a:r>
          </a:p>
          <a:p>
            <a:pPr marL="0" indent="0">
              <a:buNone/>
            </a:pPr>
            <a:r>
              <a:rPr lang="ro-RO" dirty="0" err="1"/>
              <a:t>Definitie</a:t>
            </a:r>
            <a:r>
              <a:rPr lang="ro-RO" dirty="0"/>
              <a:t>: Hemofilia este o afecțiune hemoragică congenitală transmisă ereditar, legat de </a:t>
            </a:r>
            <a:r>
              <a:rPr lang="ro-RO" dirty="0" err="1"/>
              <a:t>cromosomul</a:t>
            </a:r>
            <a:r>
              <a:rPr lang="ro-RO" dirty="0"/>
              <a:t> X (X-</a:t>
            </a:r>
            <a:r>
              <a:rPr lang="ro-RO" dirty="0" err="1"/>
              <a:t>linkat</a:t>
            </a:r>
            <a:r>
              <a:rPr lang="ro-RO" dirty="0"/>
              <a:t>), caracterizată prin sinteza cantitativ diminuată sau calitativ alterată a factorului de coagulare VIII (hemofilia A) sau IX (hemofilia B). </a:t>
            </a:r>
          </a:p>
          <a:p>
            <a:pPr marL="0" indent="0">
              <a:buNone/>
            </a:pPr>
            <a:r>
              <a:rPr lang="ro-RO" b="1" dirty="0"/>
              <a:t>Exista doua tipuri majore de hemofilie:</a:t>
            </a:r>
            <a:endParaRPr lang="ro-RO" dirty="0"/>
          </a:p>
          <a:p>
            <a:pPr fontAlgn="base"/>
            <a:r>
              <a:rPr lang="ro-RO" dirty="0"/>
              <a:t>- hemofilia A care este cauzata de un deficit de factorul VIII activat al </a:t>
            </a:r>
            <a:r>
              <a:rPr lang="ro-RO" dirty="0" err="1"/>
              <a:t>coagularii</a:t>
            </a:r>
            <a:r>
              <a:rPr lang="ro-RO" dirty="0"/>
              <a:t>. Aproximativ 80% din </a:t>
            </a:r>
            <a:r>
              <a:rPr lang="ro-RO" dirty="0" err="1"/>
              <a:t>populatia</a:t>
            </a:r>
            <a:r>
              <a:rPr lang="ro-RO" dirty="0"/>
              <a:t> </a:t>
            </a:r>
            <a:r>
              <a:rPr lang="ro-RO" dirty="0" err="1"/>
              <a:t>hemofilica</a:t>
            </a:r>
            <a:r>
              <a:rPr lang="ro-RO" dirty="0"/>
              <a:t> prezinta forma A, iar majoritatea acestor cazuri sunt severe. Aproximativ 1 la 5000 de </a:t>
            </a:r>
            <a:r>
              <a:rPr lang="ro-RO" dirty="0" err="1"/>
              <a:t>baieti</a:t>
            </a:r>
            <a:r>
              <a:rPr lang="ro-RO" dirty="0"/>
              <a:t> este </a:t>
            </a:r>
            <a:r>
              <a:rPr lang="ro-RO" dirty="0" err="1"/>
              <a:t>nascut</a:t>
            </a:r>
            <a:r>
              <a:rPr lang="ro-RO" dirty="0"/>
              <a:t> cu hemofilia A</a:t>
            </a:r>
          </a:p>
          <a:p>
            <a:pPr fontAlgn="base"/>
            <a:r>
              <a:rPr lang="ro-RO" dirty="0"/>
              <a:t>- hemofilia B (boala Christmas) care este cauzata de o lipsa </a:t>
            </a:r>
            <a:r>
              <a:rPr lang="ro-RO" dirty="0" err="1"/>
              <a:t>afactorului</a:t>
            </a:r>
            <a:r>
              <a:rPr lang="ro-RO" dirty="0"/>
              <a:t> IX al </a:t>
            </a:r>
            <a:r>
              <a:rPr lang="ro-RO" dirty="0" err="1"/>
              <a:t>coagularii</a:t>
            </a:r>
            <a:r>
              <a:rPr lang="ro-RO" dirty="0"/>
              <a:t>. apare mai rar, doar 1 la 30000 de </a:t>
            </a:r>
            <a:r>
              <a:rPr lang="ro-RO" dirty="0" err="1"/>
              <a:t>baieti</a:t>
            </a:r>
            <a:endParaRPr lang="ro-RO" dirty="0"/>
          </a:p>
          <a:p>
            <a:pPr marL="0" indent="0" fontAlgn="base">
              <a:buNone/>
            </a:pPr>
            <a:endParaRPr lang="ro-RO" dirty="0"/>
          </a:p>
          <a:p>
            <a:pPr marL="0" indent="0" fontAlgn="base">
              <a:buNone/>
            </a:pPr>
            <a:endParaRPr lang="ro-RO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957DEC-0CFC-4667-AA47-6304FD36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175635-0146-443D-AB99-523B4310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ro-RO" dirty="0"/>
              <a:t>HEMOFILIA</a:t>
            </a:r>
            <a:br>
              <a:rPr lang="ro-RO" dirty="0"/>
            </a:br>
            <a:r>
              <a:rPr lang="ro-RO" dirty="0"/>
              <a:t>Tipuri de hemofilie</a:t>
            </a:r>
            <a:br>
              <a:rPr lang="ro-RO" dirty="0"/>
            </a:br>
            <a:endParaRPr lang="ro-RO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BE7A741-BEC1-42FC-95B9-F582C43EF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633" y="282244"/>
            <a:ext cx="5377367" cy="6293511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CFBE0A6-C232-41AC-8F93-397C49BF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45A69E5A-45E7-45E4-83AD-737BE6858650}"/>
              </a:ext>
            </a:extLst>
          </p:cNvPr>
          <p:cNvSpPr txBox="1"/>
          <p:nvPr/>
        </p:nvSpPr>
        <p:spPr>
          <a:xfrm>
            <a:off x="508000" y="2365747"/>
            <a:ext cx="497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A: </a:t>
            </a:r>
            <a:r>
              <a:rPr lang="ro-RO" sz="3600" dirty="0" err="1"/>
              <a:t>fct</a:t>
            </a:r>
            <a:r>
              <a:rPr lang="ro-RO" sz="3600" dirty="0"/>
              <a:t> VIII</a:t>
            </a:r>
          </a:p>
          <a:p>
            <a:r>
              <a:rPr lang="ro-RO" sz="3600" dirty="0"/>
              <a:t>B: </a:t>
            </a:r>
            <a:r>
              <a:rPr lang="ro-RO" sz="3600" dirty="0" err="1"/>
              <a:t>fct</a:t>
            </a:r>
            <a:r>
              <a:rPr lang="ro-RO" sz="3600" dirty="0"/>
              <a:t> IX</a:t>
            </a:r>
          </a:p>
          <a:p>
            <a:r>
              <a:rPr lang="ro-RO" sz="3600" dirty="0"/>
              <a:t>C: </a:t>
            </a:r>
            <a:r>
              <a:rPr lang="ro-RO" sz="3600" dirty="0" err="1"/>
              <a:t>fct</a:t>
            </a:r>
            <a:r>
              <a:rPr lang="ro-RO" sz="3600" dirty="0"/>
              <a:t> XI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42098D32-7934-45B5-A215-72D5787DA68F}"/>
              </a:ext>
            </a:extLst>
          </p:cNvPr>
          <p:cNvSpPr/>
          <p:nvPr/>
        </p:nvSpPr>
        <p:spPr>
          <a:xfrm>
            <a:off x="9537700" y="130402"/>
            <a:ext cx="2073108" cy="1190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GRAD DE SEVERITATE</a:t>
            </a:r>
          </a:p>
        </p:txBody>
      </p:sp>
    </p:spTree>
    <p:extLst>
      <p:ext uri="{BB962C8B-B14F-4D97-AF65-F5344CB8AC3E}">
        <p14:creationId xmlns:p14="http://schemas.microsoft.com/office/powerpoint/2010/main" val="106463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0144756-2678-4FDA-B454-C9CD8A6A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150CBE9B-9A6F-4943-93E6-130E420E1DEB}"/>
              </a:ext>
            </a:extLst>
          </p:cNvPr>
          <p:cNvSpPr/>
          <p:nvPr/>
        </p:nvSpPr>
        <p:spPr>
          <a:xfrm>
            <a:off x="3924300" y="381000"/>
            <a:ext cx="3876675" cy="390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Mama </a:t>
            </a:r>
            <a:r>
              <a:rPr lang="ro-RO" dirty="0" err="1"/>
              <a:t>purtatoare</a:t>
            </a:r>
            <a:endParaRPr lang="ro-RO" dirty="0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5B9197AB-0B12-4719-B3C5-995B88D1397A}"/>
              </a:ext>
            </a:extLst>
          </p:cNvPr>
          <p:cNvSpPr/>
          <p:nvPr/>
        </p:nvSpPr>
        <p:spPr>
          <a:xfrm>
            <a:off x="2695575" y="3716338"/>
            <a:ext cx="1485900" cy="723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0" name="Substituent conținut 9" descr="O imagine care conține ceas, trafic&#10;&#10;Descriere generată automat">
            <a:extLst>
              <a:ext uri="{FF2B5EF4-FFF2-40B4-BE49-F238E27FC236}">
                <a16:creationId xmlns:a16="http://schemas.microsoft.com/office/drawing/2014/main" id="{2245105D-0CD7-4DA8-BEF1-3286A5F05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038348"/>
            <a:ext cx="4892815" cy="5568128"/>
          </a:xfrm>
        </p:spPr>
      </p:pic>
    </p:spTree>
    <p:extLst>
      <p:ext uri="{BB962C8B-B14F-4D97-AF65-F5344CB8AC3E}">
        <p14:creationId xmlns:p14="http://schemas.microsoft.com/office/powerpoint/2010/main" val="428931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043C31-B0C0-45C3-8D27-0BA4CF68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EDFF263-DB2F-495B-B3C8-FE64BBDFC3F5}"/>
              </a:ext>
            </a:extLst>
          </p:cNvPr>
          <p:cNvSpPr/>
          <p:nvPr/>
        </p:nvSpPr>
        <p:spPr>
          <a:xfrm>
            <a:off x="3870960" y="159241"/>
            <a:ext cx="3332480" cy="673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Tata </a:t>
            </a:r>
            <a:r>
              <a:rPr lang="ro-RO" dirty="0" err="1"/>
              <a:t>hemofilic</a:t>
            </a:r>
            <a:r>
              <a:rPr lang="ro-RO" dirty="0"/>
              <a:t> </a:t>
            </a:r>
            <a:r>
              <a:rPr lang="ro-RO" dirty="0">
                <a:solidFill>
                  <a:srgbClr val="FF0000"/>
                </a:solidFill>
              </a:rPr>
              <a:t>X</a:t>
            </a:r>
            <a:r>
              <a:rPr lang="ro-RO" dirty="0"/>
              <a:t>Y</a:t>
            </a:r>
          </a:p>
        </p:txBody>
      </p:sp>
      <p:pic>
        <p:nvPicPr>
          <p:cNvPr id="9" name="Substituent conținut 8" descr="O imagine care conține trafic, ceas&#10;&#10;Descriere generată automat">
            <a:extLst>
              <a:ext uri="{FF2B5EF4-FFF2-40B4-BE49-F238E27FC236}">
                <a16:creationId xmlns:a16="http://schemas.microsoft.com/office/drawing/2014/main" id="{D549811F-E085-4573-AEDD-AE716E5A8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9" y="1071323"/>
            <a:ext cx="4944931" cy="5627436"/>
          </a:xfrm>
        </p:spPr>
      </p:pic>
    </p:spTree>
    <p:extLst>
      <p:ext uri="{BB962C8B-B14F-4D97-AF65-F5344CB8AC3E}">
        <p14:creationId xmlns:p14="http://schemas.microsoft.com/office/powerpoint/2010/main" val="406722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 descr="O imagine care conține trafic, lumină, așezat, computer&#10;&#10;Descriere generată automat">
            <a:extLst>
              <a:ext uri="{FF2B5EF4-FFF2-40B4-BE49-F238E27FC236}">
                <a16:creationId xmlns:a16="http://schemas.microsoft.com/office/drawing/2014/main" id="{DEA29DE0-8841-4A6C-B8DC-05D01DA3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702156"/>
            <a:ext cx="5292634" cy="6023129"/>
          </a:xfr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A559468-8B89-4C0F-8246-ADE9052F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D3FC946-F8A1-4124-AFA0-207FE193E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883" y="1177925"/>
            <a:ext cx="10152233" cy="43662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E7592F5-2024-45AB-AE5F-2A256804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6DF23B5D-95CA-4583-8575-871385684722}"/>
              </a:ext>
            </a:extLst>
          </p:cNvPr>
          <p:cNvSpPr/>
          <p:nvPr/>
        </p:nvSpPr>
        <p:spPr>
          <a:xfrm>
            <a:off x="1019883" y="1095375"/>
            <a:ext cx="1408992" cy="438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307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776257A-BBA6-4C79-9F7C-6A5A5287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7170" name="Picture 2" descr="Hemofilia-prezentare de caz (1).pptx slide 27">
            <a:extLst>
              <a:ext uri="{FF2B5EF4-FFF2-40B4-BE49-F238E27FC236}">
                <a16:creationId xmlns:a16="http://schemas.microsoft.com/office/drawing/2014/main" id="{30173BC7-665E-4A4F-AD30-759CEA1DD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222249"/>
            <a:ext cx="8551333" cy="64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CFF1DFFF-79F2-4805-81D8-7D1978053B24}"/>
              </a:ext>
            </a:extLst>
          </p:cNvPr>
          <p:cNvSpPr/>
          <p:nvPr/>
        </p:nvSpPr>
        <p:spPr>
          <a:xfrm>
            <a:off x="6540500" y="6264371"/>
            <a:ext cx="1866900" cy="365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979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DA8A447-C3F1-46C2-B611-DE548F6B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8194" name="Picture 2" descr="Hemofilia-prezentare de caz (1).pptx slide 31">
            <a:extLst>
              <a:ext uri="{FF2B5EF4-FFF2-40B4-BE49-F238E27FC236}">
                <a16:creationId xmlns:a16="http://schemas.microsoft.com/office/drawing/2014/main" id="{D5704A18-2FA2-4EFC-89D4-CC36B4146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28252"/>
            <a:ext cx="7724775" cy="5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16F68906-336D-400B-BEAC-4DE8DF61ADCE}"/>
              </a:ext>
            </a:extLst>
          </p:cNvPr>
          <p:cNvSpPr/>
          <p:nvPr/>
        </p:nvSpPr>
        <p:spPr>
          <a:xfrm>
            <a:off x="2755900" y="5613400"/>
            <a:ext cx="3200400" cy="808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3C2CA64-3ACF-4CD5-BAFE-56549EEE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" y="4557673"/>
            <a:ext cx="2870522" cy="22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mofilia-prezentare de caz (1).pptx slide 8">
            <a:extLst>
              <a:ext uri="{FF2B5EF4-FFF2-40B4-BE49-F238E27FC236}">
                <a16:creationId xmlns:a16="http://schemas.microsoft.com/office/drawing/2014/main" id="{5AD5A954-6873-4917-AD28-9E40D0DBE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r="-2" b="131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ubstituent dată 3" hidden="1">
            <a:extLst>
              <a:ext uri="{FF2B5EF4-FFF2-40B4-BE49-F238E27FC236}">
                <a16:creationId xmlns:a16="http://schemas.microsoft.com/office/drawing/2014/main" id="{11DA90D7-56BB-4E0E-853C-EE74F149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9A9B65-20C9-4F15-B5F6-7E0990AFCC4E}" type="datetime1">
              <a:rPr lang="ro-RO" smtClean="0"/>
              <a:pPr>
                <a:spcAft>
                  <a:spcPts val="600"/>
                </a:spcAft>
              </a:pPr>
              <a:t>14.12.2020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99FE988-35C3-4CEC-B42A-D8313DF5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9218" name="Picture 2" descr="Hemofilia-prezentare de caz (1).pptx slide 34">
            <a:extLst>
              <a:ext uri="{FF2B5EF4-FFF2-40B4-BE49-F238E27FC236}">
                <a16:creationId xmlns:a16="http://schemas.microsoft.com/office/drawing/2014/main" id="{591E5D0B-F137-4F41-B34D-1BACD72B5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0" y="558403"/>
            <a:ext cx="81915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6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389139E-E36E-4596-B43A-B13932E3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10242" name="Picture 2" descr="Hemofilia-prezentare de caz (1).pptx slide 35">
            <a:extLst>
              <a:ext uri="{FF2B5EF4-FFF2-40B4-BE49-F238E27FC236}">
                <a16:creationId xmlns:a16="http://schemas.microsoft.com/office/drawing/2014/main" id="{ADC0DF21-2933-47FC-A5BB-4A344B8E0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657225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A8739F96-33D4-4703-941D-54ED1660F38A}"/>
              </a:ext>
            </a:extLst>
          </p:cNvPr>
          <p:cNvSpPr/>
          <p:nvPr/>
        </p:nvSpPr>
        <p:spPr>
          <a:xfrm>
            <a:off x="2590800" y="5810250"/>
            <a:ext cx="3590925" cy="4354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15087EE4-3A21-4480-903D-BD9DADC5C0D6}"/>
              </a:ext>
            </a:extLst>
          </p:cNvPr>
          <p:cNvSpPr/>
          <p:nvPr/>
        </p:nvSpPr>
        <p:spPr>
          <a:xfrm>
            <a:off x="6096001" y="5359400"/>
            <a:ext cx="2209800" cy="1064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222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077AB3A-BB06-4994-BB01-9C7F497B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11266" name="Picture 2" descr="Hemofilia-prezentare de caz (1).pptx slide 36">
            <a:extLst>
              <a:ext uri="{FF2B5EF4-FFF2-40B4-BE49-F238E27FC236}">
                <a16:creationId xmlns:a16="http://schemas.microsoft.com/office/drawing/2014/main" id="{ACB418CA-F320-462E-81C2-93ADE03E1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81" y="12699"/>
            <a:ext cx="9035119" cy="67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5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A37D11-4B78-46C7-B7E8-35794C55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9894"/>
          </a:xfrm>
        </p:spPr>
        <p:txBody>
          <a:bodyPr>
            <a:normAutofit fontScale="90000"/>
          </a:bodyPr>
          <a:lstStyle/>
          <a:p>
            <a:r>
              <a:rPr lang="ro-RO" dirty="0"/>
              <a:t>TRATAMENT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3090932-AC68-46B7-9118-3340A7B5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36" y="1122673"/>
            <a:ext cx="10922659" cy="5666366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0469531-6938-4C4E-A0C3-6B0F0428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86490810-C74B-48EF-8DFB-26C344D73A12}"/>
              </a:ext>
            </a:extLst>
          </p:cNvPr>
          <p:cNvSpPr/>
          <p:nvPr/>
        </p:nvSpPr>
        <p:spPr>
          <a:xfrm>
            <a:off x="1600200" y="3822700"/>
            <a:ext cx="3924300" cy="1358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3675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890F92-D1C7-4C4C-AC6F-24A67FCE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Profilaxie</a:t>
            </a:r>
            <a:br>
              <a:rPr lang="ro-RO" dirty="0"/>
            </a:br>
            <a:r>
              <a:rPr lang="ro-RO" dirty="0"/>
              <a:t>primara: </a:t>
            </a:r>
            <a:r>
              <a:rPr lang="ro-RO" dirty="0" err="1"/>
              <a:t>inainte</a:t>
            </a:r>
            <a:r>
              <a:rPr lang="ro-RO" dirty="0"/>
              <a:t> de 2 ani sau </a:t>
            </a:r>
            <a:r>
              <a:rPr lang="ro-RO" dirty="0" err="1"/>
              <a:t>dupa</a:t>
            </a:r>
            <a:r>
              <a:rPr lang="ro-RO" dirty="0"/>
              <a:t> prima hemartroza</a:t>
            </a:r>
            <a:br>
              <a:rPr lang="ro-RO" dirty="0"/>
            </a:br>
            <a:r>
              <a:rPr lang="ro-RO" dirty="0"/>
              <a:t>secundara: </a:t>
            </a:r>
            <a:r>
              <a:rPr lang="ro-RO" dirty="0" err="1"/>
              <a:t>dupa</a:t>
            </a:r>
            <a:r>
              <a:rPr lang="ro-RO" dirty="0"/>
              <a:t> </a:t>
            </a:r>
            <a:r>
              <a:rPr lang="ro-RO" dirty="0" err="1"/>
              <a:t>varsta</a:t>
            </a:r>
            <a:r>
              <a:rPr lang="ro-RO" dirty="0"/>
              <a:t> de 2 ani, intermitenta </a:t>
            </a:r>
            <a:r>
              <a:rPr lang="ro-RO" dirty="0" err="1"/>
              <a:t>pt</a:t>
            </a:r>
            <a:r>
              <a:rPr lang="ro-RO" dirty="0"/>
              <a:t> hemoragii frecvente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2B70918-69A7-4446-B1F0-AA946A108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402" y="2416798"/>
            <a:ext cx="8935196" cy="3739046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0881715-EE34-4D46-BE28-BD8556B9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6F4D6AA-FD01-4F99-8B1C-9CFF8A0F2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849" y="294831"/>
            <a:ext cx="8668479" cy="6268338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6535656-3F46-424E-9F65-80197F00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23C0DE2B-6F6F-4F08-9580-7CDCCF783AE8}"/>
              </a:ext>
            </a:extLst>
          </p:cNvPr>
          <p:cNvSpPr/>
          <p:nvPr/>
        </p:nvSpPr>
        <p:spPr>
          <a:xfrm>
            <a:off x="381000" y="294831"/>
            <a:ext cx="6667500" cy="3642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11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C66FA9-83C5-4F6B-9885-10C0878F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Artropatie progresiva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A5DC6AC-C3FA-4CF6-B1D4-62B64B02D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27" y="2257426"/>
            <a:ext cx="10212452" cy="3819524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CBA2AD6-A60A-40D8-9569-09F56BCC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4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E6368E-7D54-46AC-A0C7-07C89238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650394"/>
          </a:xfrm>
        </p:spPr>
        <p:txBody>
          <a:bodyPr/>
          <a:lstStyle/>
          <a:p>
            <a:r>
              <a:rPr lang="ro-RO" dirty="0"/>
              <a:t>Interzise </a:t>
            </a:r>
            <a:r>
              <a:rPr lang="ro-RO" dirty="0" err="1"/>
              <a:t>injectiile</a:t>
            </a:r>
            <a:r>
              <a:rPr lang="ro-RO" dirty="0"/>
              <a:t> intramusculare!!!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23D1B93-4606-42F9-ADCC-BF217CF9B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525" y="1771080"/>
            <a:ext cx="8975845" cy="4652833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6B7152-396F-45AF-A2D3-A879C9A7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4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E98C15B-020E-4D15-AA51-229AA7910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49" y="4010013"/>
            <a:ext cx="4463005" cy="2529788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EDD5E1A-BEC4-4534-A8BF-9AF4FAA6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E76488F5-8E83-4D56-B91A-8D5F4C1560EE}"/>
              </a:ext>
            </a:extLst>
          </p:cNvPr>
          <p:cNvSpPr txBox="1"/>
          <p:nvPr/>
        </p:nvSpPr>
        <p:spPr>
          <a:xfrm>
            <a:off x="375920" y="457200"/>
            <a:ext cx="11358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Pacient M. C,  66 de ani,  </a:t>
            </a:r>
          </a:p>
          <a:p>
            <a:r>
              <a:rPr lang="ro-RO" sz="2000" dirty="0"/>
              <a:t>APP: HTA; adenocarcinom prostatic în 2009 tratat cu radioterapie și suprimare hormonala </a:t>
            </a:r>
          </a:p>
          <a:p>
            <a:r>
              <a:rPr lang="ro-RO" sz="2000" dirty="0"/>
              <a:t>Septembrie 2016 internare </a:t>
            </a:r>
            <a:r>
              <a:rPr lang="ro-RO" sz="2000" dirty="0" err="1"/>
              <a:t>Gastroenterolologie</a:t>
            </a:r>
            <a:r>
              <a:rPr lang="ro-RO" sz="2000" dirty="0"/>
              <a:t>: hemoragie digestiva, cu necesar </a:t>
            </a:r>
            <a:r>
              <a:rPr lang="ro-RO" sz="2000" dirty="0" err="1"/>
              <a:t>transfuzional</a:t>
            </a:r>
            <a:r>
              <a:rPr lang="ro-RO" sz="2000" dirty="0"/>
              <a:t>. A fost efectuata </a:t>
            </a:r>
            <a:r>
              <a:rPr lang="ro-RO" sz="2000" dirty="0" err="1"/>
              <a:t>rectosigmoidoscopie</a:t>
            </a:r>
            <a:r>
              <a:rPr lang="ro-RO" sz="2000" dirty="0"/>
              <a:t> și </a:t>
            </a:r>
            <a:r>
              <a:rPr lang="ro-RO" sz="2000" dirty="0" err="1"/>
              <a:t>colonoscopie</a:t>
            </a:r>
            <a:r>
              <a:rPr lang="ro-RO" sz="2000" dirty="0"/>
              <a:t> care au fost negative. </a:t>
            </a:r>
          </a:p>
          <a:p>
            <a:r>
              <a:rPr lang="ro-RO" sz="2000" dirty="0"/>
              <a:t>Consult hematologic: CLINIC: echimoze extinse la nivelul membrelor superioare si inferioare</a:t>
            </a:r>
          </a:p>
          <a:p>
            <a:r>
              <a:rPr lang="ro-RO" sz="2000" dirty="0" err="1"/>
              <a:t>Investigatii</a:t>
            </a:r>
            <a:r>
              <a:rPr lang="ro-RO" sz="2000" dirty="0"/>
              <a:t> paraclinice: </a:t>
            </a:r>
            <a:r>
              <a:rPr lang="ro-RO" sz="2000" dirty="0" err="1"/>
              <a:t>aPTT</a:t>
            </a:r>
            <a:r>
              <a:rPr lang="ro-RO" sz="2000" dirty="0"/>
              <a:t> prelungit care nu s-a corectat prin adăugare de plasma; fibrinogen normal; PDF și DD negativi; FVIII a fost dozat: 4,6% (normal 50-150%); anticoagulant </a:t>
            </a:r>
            <a:r>
              <a:rPr lang="ro-RO" sz="2000" dirty="0" err="1"/>
              <a:t>lupic</a:t>
            </a:r>
            <a:r>
              <a:rPr lang="ro-RO" sz="2000" dirty="0"/>
              <a:t> negativ. Inhibitori </a:t>
            </a:r>
            <a:r>
              <a:rPr lang="ro-RO" sz="2000" dirty="0" err="1"/>
              <a:t>pt</a:t>
            </a:r>
            <a:r>
              <a:rPr lang="ro-RO" sz="2000" dirty="0"/>
              <a:t> FVIII pozitivi.</a:t>
            </a:r>
          </a:p>
          <a:p>
            <a:r>
              <a:rPr lang="ro-RO" sz="2000" dirty="0"/>
              <a:t>DIAGNOSTIC: HAD. </a:t>
            </a:r>
          </a:p>
          <a:p>
            <a:r>
              <a:rPr lang="ro-RO" sz="2000" dirty="0"/>
              <a:t>Tratament imunosupresiv cu </a:t>
            </a:r>
            <a:r>
              <a:rPr lang="ro-RO" sz="2000" dirty="0" err="1"/>
              <a:t>prednison</a:t>
            </a:r>
            <a:r>
              <a:rPr lang="ro-RO" sz="2000" dirty="0"/>
              <a:t> 1mg/kg.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263A362D-7028-440B-8B76-38C488FD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47" y="4122370"/>
            <a:ext cx="4463005" cy="25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1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2712648-3701-485C-A072-68E40D1B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40"/>
            <a:ext cx="11610807" cy="6309360"/>
          </a:xfrm>
        </p:spPr>
        <p:txBody>
          <a:bodyPr>
            <a:normAutofit lnSpcReduction="10000"/>
          </a:bodyPr>
          <a:lstStyle/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HAD este o cauză rară de diateză hemoragică.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Factori etiologici: perioada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postpartum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boli autoimune, colită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ulcerativa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medicamente, neoplasme, deși până la 50% din cazuri sunt idiopatice.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varfuri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: intre 20 și 30 de ani + între 68 și 80 de ani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7-15% din cazuri sunt legate de tumori solide precum: prostată, sân, plămâni, stomac, pancreas, colon, rinichi.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Dispariția inhibitorilor pare să fie legată de evoluția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tumoarală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satisfăcătoare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Printre bolile hematologice maligne, autoanticorpii împotriva FVIII au fost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prezenti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în limfomul non-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leucemia limfatica cronică, mielomul multiplu,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Macroglobulinemia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Waldenström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mielofibroza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și sindroame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mielodisplastice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Cea mai frecventă formă de prezentare este </a:t>
            </a:r>
            <a:r>
              <a:rPr lang="ro-RO" sz="1800" u="sng" dirty="0">
                <a:latin typeface="Arial" panose="020B0604020202020204" pitchFamily="34" charset="0"/>
                <a:cs typeface="Arial" panose="020B0604020202020204" pitchFamily="34" charset="0"/>
              </a:rPr>
              <a:t>hemoragia cutanată, musculară, echimoze extinse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Hematoamele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retroperitoneale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sângerarea gastrointestinală și urologică sunt mai puțin frecvente.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Spre deosebire de hemofilia congenitală, hemartroza nu apare de obicei.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Sângerarea nu are legătură cu nivelurile reziduale de FVIII sau cu titlul de inhibitori. </a:t>
            </a:r>
          </a:p>
          <a:p>
            <a:pPr marL="0" indent="0"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În cazul prezentat, au predominat hemoragiile musculare, cu vaste echimoze la nivelul extremităților inferioare și superioare.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6CB8237-E6F2-4FBB-B11D-1316A2AB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6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mofilia-prezentare de caz (1).pptx slide 18">
            <a:extLst>
              <a:ext uri="{FF2B5EF4-FFF2-40B4-BE49-F238E27FC236}">
                <a16:creationId xmlns:a16="http://schemas.microsoft.com/office/drawing/2014/main" id="{0D649ADC-F095-48BC-8F1F-753A377EC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9525"/>
            <a:ext cx="9052983" cy="67897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ubstituent dată 3" hidden="1">
            <a:extLst>
              <a:ext uri="{FF2B5EF4-FFF2-40B4-BE49-F238E27FC236}">
                <a16:creationId xmlns:a16="http://schemas.microsoft.com/office/drawing/2014/main" id="{54CC7BF9-523A-4837-8A34-7CCF388D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9A9B65-20C9-4F15-B5F6-7E0990AFCC4E}" type="datetime1">
              <a:rPr lang="ro-RO" smtClean="0"/>
              <a:pPr>
                <a:spcAft>
                  <a:spcPts val="600"/>
                </a:spcAft>
              </a:pPr>
              <a:t>14.12.2020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9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85E1403-9C84-42D2-A2F5-1BDC8164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788160"/>
            <a:ext cx="11795760" cy="5069840"/>
          </a:xfrm>
        </p:spPr>
        <p:txBody>
          <a:bodyPr>
            <a:noAutofit/>
          </a:bodyPr>
          <a:lstStyle/>
          <a:p>
            <a:r>
              <a:rPr lang="ro-RO" sz="2400" dirty="0"/>
              <a:t>În HAD, anticorpii sunt invariabil direcționați către FVIII și mai rar față de factorul IX. De obicei, sunt anticorpi </a:t>
            </a:r>
            <a:r>
              <a:rPr lang="ro-RO" sz="2400" dirty="0" err="1"/>
              <a:t>policlonali</a:t>
            </a:r>
            <a:r>
              <a:rPr lang="ro-RO" sz="2400" dirty="0"/>
              <a:t> de imunoglobulină G4 (rari) imunoglobulina M sau imunoglobulina A.</a:t>
            </a:r>
          </a:p>
          <a:p>
            <a:r>
              <a:rPr lang="ro-RO" sz="2400" dirty="0"/>
              <a:t>Diagnosticul diferențial trebuie făcut în principal cu </a:t>
            </a:r>
            <a:r>
              <a:rPr lang="ro-RO" sz="2400" dirty="0">
                <a:solidFill>
                  <a:schemeClr val="accent1"/>
                </a:solidFill>
              </a:rPr>
              <a:t>coagulare intravascular diseminata </a:t>
            </a:r>
            <a:r>
              <a:rPr lang="ro-RO" sz="2400" dirty="0"/>
              <a:t>(prelungirea </a:t>
            </a:r>
            <a:r>
              <a:rPr lang="ro-RO" sz="2400" dirty="0" err="1"/>
              <a:t>aPTT</a:t>
            </a:r>
            <a:r>
              <a:rPr lang="ro-RO" sz="2400" dirty="0"/>
              <a:t> și TP, cu trombocitopenie și fibrinogen scăzut). Mai mult, ar trebui </a:t>
            </a:r>
            <a:r>
              <a:rPr lang="ro-RO" sz="2400" dirty="0" err="1"/>
              <a:t>exclusi</a:t>
            </a:r>
            <a:r>
              <a:rPr lang="ro-RO" sz="2400" dirty="0"/>
              <a:t> inhibitorii nespecifici ai FVIII, cum ar fi anticoagulantul </a:t>
            </a:r>
            <a:r>
              <a:rPr lang="ro-RO" sz="2400" dirty="0" err="1"/>
              <a:t>lupic</a:t>
            </a:r>
            <a:r>
              <a:rPr lang="ro-RO" sz="2400" dirty="0"/>
              <a:t>.</a:t>
            </a:r>
          </a:p>
          <a:p>
            <a:r>
              <a:rPr lang="ro-RO" sz="2400" dirty="0"/>
              <a:t>Riscul de recidiva variază între 12 și 18% și apare de obicei în primii doi ani.</a:t>
            </a:r>
          </a:p>
          <a:p>
            <a:r>
              <a:rPr lang="ro-RO" sz="2400" dirty="0"/>
              <a:t>Reevaluare lunar în primele 6 luni, apoi la fiecare 2-3 luni in </a:t>
            </a:r>
            <a:r>
              <a:rPr lang="ro-RO" sz="2400" dirty="0" err="1"/>
              <a:t>urmatoarele</a:t>
            </a:r>
            <a:r>
              <a:rPr lang="ro-RO" sz="2400" dirty="0"/>
              <a:t> 6 luni și la fiecare 6 luni după aceea.</a:t>
            </a:r>
          </a:p>
          <a:p>
            <a:r>
              <a:rPr lang="ro-RO" sz="2400" dirty="0"/>
              <a:t>Acest pacient cu neoplasm de prostată cu evoluție de 7 ani, fără tratament la momentul </a:t>
            </a:r>
            <a:r>
              <a:rPr lang="ro-RO" sz="2400" dirty="0" err="1"/>
              <a:t>internarii</a:t>
            </a:r>
            <a:r>
              <a:rPr lang="ro-RO" sz="2400" dirty="0"/>
              <a:t>, a prezentat o imagine clinică și paraclinica compatibilă cu un HAD, care, în ciuda faptului că are un titrul mare de inhibitori, a avut un răspuns clinic satisfăcător la tratamentul cu steroizi.</a:t>
            </a:r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81354F-1475-4396-B22F-63B79716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5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458276D-848F-43CA-92B0-EA83B213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5122" name="Picture 2" descr="Hemofilia-prezentare de caz (1).pptx slide 23">
            <a:extLst>
              <a:ext uri="{FF2B5EF4-FFF2-40B4-BE49-F238E27FC236}">
                <a16:creationId xmlns:a16="http://schemas.microsoft.com/office/drawing/2014/main" id="{551F21E3-3880-492E-A6F7-EFB5574674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50" y="152400"/>
            <a:ext cx="8737599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3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955AE7F5-9315-4CE2-91A8-DF1FA80D5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58" y="113877"/>
            <a:ext cx="5143817" cy="6858424"/>
          </a:xfrm>
          <a:noFill/>
        </p:spPr>
      </p:pic>
      <p:sp>
        <p:nvSpPr>
          <p:cNvPr id="4" name="Substituent dată 3" hidden="1">
            <a:extLst>
              <a:ext uri="{FF2B5EF4-FFF2-40B4-BE49-F238E27FC236}">
                <a16:creationId xmlns:a16="http://schemas.microsoft.com/office/drawing/2014/main" id="{F3CE23B3-C01F-4676-A002-F3E85D2A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9A9B65-20C9-4F15-B5F6-7E0990AFCC4E}" type="datetime1">
              <a:rPr lang="ro-RO" smtClean="0"/>
              <a:pPr>
                <a:spcAft>
                  <a:spcPts val="600"/>
                </a:spcAft>
              </a:pPr>
              <a:t>14.12.2020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C12228-37FA-4B06-8D75-B604F68E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6146" name="Picture 2" descr="Hemofilia-prezentare de caz (1).pptx slide 24">
            <a:extLst>
              <a:ext uri="{FF2B5EF4-FFF2-40B4-BE49-F238E27FC236}">
                <a16:creationId xmlns:a16="http://schemas.microsoft.com/office/drawing/2014/main" id="{7AB73A6A-699E-4E3B-9574-DE2BDE272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43" y="0"/>
            <a:ext cx="8962557" cy="67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1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16BD8F-BE90-4704-AC7B-36721642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0FE0611-0FE8-46DD-9553-815F9241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  <p:pic>
        <p:nvPicPr>
          <p:cNvPr id="12290" name="Picture 2" descr="Hemofilia-prezentare de caz (1).pptx slide 39">
            <a:extLst>
              <a:ext uri="{FF2B5EF4-FFF2-40B4-BE49-F238E27FC236}">
                <a16:creationId xmlns:a16="http://schemas.microsoft.com/office/drawing/2014/main" id="{6EEA2E52-4803-491B-833D-4F684CFF6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8"/>
            <a:ext cx="12192000" cy="68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5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8609EC-F9B5-487A-B069-9B34F4AD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21F04E79-82B8-467B-8E1E-9973E954D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789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437301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129598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0253769"/>
                    </a:ext>
                  </a:extLst>
                </a:gridCol>
              </a:tblGrid>
              <a:tr h="3002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Simptomatologia hemoragica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Afectiunea hemoragica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77483"/>
                  </a:ext>
                </a:extLst>
              </a:tr>
              <a:tr h="62062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Deficit calitativ sau cantitativ al plachetelor</a:t>
                      </a:r>
                      <a:endParaRPr lang="ro-RO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Deficienta de factor VIII si IX: hemofilia A si B</a:t>
                      </a:r>
                      <a:endParaRPr lang="ro-RO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4254514781"/>
                  </a:ext>
                </a:extLst>
              </a:tr>
              <a:tr h="1261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Evenimente hemoragice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Sangerari cutaneo-mucoase, incluzand cavitatea orala, nazala (epistaxis), G-I si genitourinare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Formarea de hematoame la nivel muscular si articular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2703989464"/>
                  </a:ext>
                </a:extLst>
              </a:tr>
              <a:tr h="620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Sangerarea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traumatisme minore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Frecventa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putin frecventa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1168572855"/>
                  </a:ext>
                </a:extLst>
              </a:tr>
              <a:tr h="300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Petesii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Frecvente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Nespecifice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305964783"/>
                  </a:ext>
                </a:extLst>
              </a:tr>
              <a:tr h="620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Echimoze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Superficiale si reduce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Hematoame subcutanate si la nivelul tesuturilor moi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583266727"/>
                  </a:ext>
                </a:extLst>
              </a:tr>
              <a:tr h="620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Hematoame musculare  si hemartroze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 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Frecvente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1444968952"/>
                  </a:ext>
                </a:extLst>
              </a:tr>
              <a:tr h="2513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Sangerarea in cadrul unor interventii chirurgicale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Adesea imediata, gradul sangerarii fiind dependent de severitatea defectului.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Uneori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sangerarea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este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intarziata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cateva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ore, pentru ca se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formeaza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cheagul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plachetar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Acesta nu rezista la presiune, iar bolnavul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sangereaza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cateva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ore de la procedura invaziva.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815" marR="57815" marT="0" marB="0"/>
                </a:tc>
                <a:extLst>
                  <a:ext uri="{0D108BD9-81ED-4DB2-BD59-A6C34878D82A}">
                    <a16:rowId xmlns:a16="http://schemas.microsoft.com/office/drawing/2014/main" val="3373670688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5FC0F25-ADED-4897-945C-2CE0603C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3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A11E56-0E16-4CE3-9A62-CC735A1F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9BB55127-0F71-497B-961B-3BBA4B6C4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74865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34">
                  <a:extLst>
                    <a:ext uri="{9D8B030D-6E8A-4147-A177-3AD203B41FA5}">
                      <a16:colId xmlns:a16="http://schemas.microsoft.com/office/drawing/2014/main" val="2547387920"/>
                    </a:ext>
                  </a:extLst>
                </a:gridCol>
                <a:gridCol w="2137677">
                  <a:extLst>
                    <a:ext uri="{9D8B030D-6E8A-4147-A177-3AD203B41FA5}">
                      <a16:colId xmlns:a16="http://schemas.microsoft.com/office/drawing/2014/main" val="2381487285"/>
                    </a:ext>
                  </a:extLst>
                </a:gridCol>
                <a:gridCol w="2445784">
                  <a:extLst>
                    <a:ext uri="{9D8B030D-6E8A-4147-A177-3AD203B41FA5}">
                      <a16:colId xmlns:a16="http://schemas.microsoft.com/office/drawing/2014/main" val="2263085976"/>
                    </a:ext>
                  </a:extLst>
                </a:gridCol>
                <a:gridCol w="1604208">
                  <a:extLst>
                    <a:ext uri="{9D8B030D-6E8A-4147-A177-3AD203B41FA5}">
                      <a16:colId xmlns:a16="http://schemas.microsoft.com/office/drawing/2014/main" val="689498991"/>
                    </a:ext>
                  </a:extLst>
                </a:gridCol>
                <a:gridCol w="1489624">
                  <a:extLst>
                    <a:ext uri="{9D8B030D-6E8A-4147-A177-3AD203B41FA5}">
                      <a16:colId xmlns:a16="http://schemas.microsoft.com/office/drawing/2014/main" val="2865442988"/>
                    </a:ext>
                  </a:extLst>
                </a:gridCol>
                <a:gridCol w="609098">
                  <a:extLst>
                    <a:ext uri="{9D8B030D-6E8A-4147-A177-3AD203B41FA5}">
                      <a16:colId xmlns:a16="http://schemas.microsoft.com/office/drawing/2014/main" val="2191259030"/>
                    </a:ext>
                  </a:extLst>
                </a:gridCol>
                <a:gridCol w="1476374">
                  <a:extLst>
                    <a:ext uri="{9D8B030D-6E8A-4147-A177-3AD203B41FA5}">
                      <a16:colId xmlns:a16="http://schemas.microsoft.com/office/drawing/2014/main" val="4240219797"/>
                    </a:ext>
                  </a:extLst>
                </a:gridCol>
              </a:tblGrid>
              <a:tr h="257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Afectiune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2564063344"/>
                  </a:ext>
                </a:extLst>
              </a:tr>
              <a:tr h="702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Vasculopatii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Prelungit, pentru ca vasul este deficient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sau crescut- in cele imune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1523359557"/>
                  </a:ext>
                </a:extLst>
              </a:tr>
              <a:tr h="880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Trombocitopenie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Prelungit,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T intervin in timpul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vasculoplachetar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Redus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133556140"/>
                  </a:ext>
                </a:extLst>
              </a:tr>
              <a:tr h="880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Defecte calitative ale plachetelor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 scazut in sdr. mielodisplazic/ crescut in sdr. mieloproliferativ 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3980433435"/>
                  </a:ext>
                </a:extLst>
              </a:tr>
              <a:tr h="1237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Hemofilia A (deficienta factorului VIII)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 pt ca factorul VIII intervine strict in coag. intrinseca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 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2996299783"/>
                  </a:ext>
                </a:extLst>
              </a:tr>
              <a:tr h="1796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Boala Von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Willebrand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Prelungit, din cauza deficientei de factor VIII - nu are cine sa il trasporte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398739248"/>
                  </a:ext>
                </a:extLst>
              </a:tr>
              <a:tr h="1103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Prelungit, pt ca T sunt scazute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Scazute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dat consumului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Prelungitee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este afectata calea comuna a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coagularii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Prelungit</a:t>
                      </a:r>
                      <a:endParaRPr lang="ro-R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Scazut</a:t>
                      </a:r>
                      <a:r>
                        <a:rPr lang="ro-RO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consum la nivelul </a:t>
                      </a:r>
                      <a:r>
                        <a:rPr lang="ro-RO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microcirculatiei</a:t>
                      </a:r>
                      <a:endParaRPr lang="ro-R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24" marR="33324" marT="0" marB="0"/>
                </a:tc>
                <a:extLst>
                  <a:ext uri="{0D108BD9-81ED-4DB2-BD59-A6C34878D82A}">
                    <a16:rowId xmlns:a16="http://schemas.microsoft.com/office/drawing/2014/main" val="2500023104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2377D90-A9B8-4819-AB51-CC8FE69A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9B65-20C9-4F15-B5F6-7E0990AFCC4E}" type="datetime1">
              <a:rPr lang="ro-RO" smtClean="0"/>
              <a:t>14.12.2020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831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3_TF33552983" id="{EB79C787-FF3E-4C98-84D7-CDCC1B200B55}" vid="{203ED929-ACA8-408C-875F-4AF7AA54A608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Microsoft Office PowerPoint</Application>
  <PresentationFormat>Ecran lat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30</vt:i4>
      </vt:variant>
    </vt:vector>
  </HeadingPairs>
  <TitlesOfParts>
    <vt:vector size="36" baseType="lpstr">
      <vt:lpstr>Arial</vt:lpstr>
      <vt:lpstr>Broadway</vt:lpstr>
      <vt:lpstr>Calibri</vt:lpstr>
      <vt:lpstr>Franklin Gothic Book</vt:lpstr>
      <vt:lpstr>Wingdings 2</vt:lpstr>
      <vt:lpstr>DividendVTI</vt:lpstr>
      <vt:lpstr>Hemostaza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</vt:lpstr>
      <vt:lpstr>Prezentare PowerPoint</vt:lpstr>
      <vt:lpstr>HEMOFILIA Tipuri de hemofilie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TRATAMENT</vt:lpstr>
      <vt:lpstr>Profilaxie primara: inainte de 2 ani sau dupa prima hemartroza secundara: dupa varsta de 2 ani, intermitenta pt hemoragii frecvente</vt:lpstr>
      <vt:lpstr>Prezentare PowerPoint</vt:lpstr>
      <vt:lpstr>Artropatie progresiva</vt:lpstr>
      <vt:lpstr>Interzise injectiile intramusculare!!!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2020-05-26T10:31:27Z</dcterms:created>
  <dcterms:modified xsi:type="dcterms:W3CDTF">2020-12-14T08:28:31Z</dcterms:modified>
</cp:coreProperties>
</file>