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37" r:id="rId3"/>
    <p:sldId id="301" r:id="rId4"/>
    <p:sldId id="340" r:id="rId5"/>
    <p:sldId id="299" r:id="rId6"/>
    <p:sldId id="298" r:id="rId7"/>
    <p:sldId id="306" r:id="rId8"/>
    <p:sldId id="341" r:id="rId9"/>
    <p:sldId id="309" r:id="rId10"/>
    <p:sldId id="310" r:id="rId11"/>
    <p:sldId id="258" r:id="rId12"/>
    <p:sldId id="349" r:id="rId13"/>
    <p:sldId id="263" r:id="rId14"/>
    <p:sldId id="265" r:id="rId15"/>
    <p:sldId id="267" r:id="rId16"/>
    <p:sldId id="266" r:id="rId17"/>
    <p:sldId id="268" r:id="rId18"/>
    <p:sldId id="272" r:id="rId19"/>
    <p:sldId id="322" r:id="rId20"/>
    <p:sldId id="350" r:id="rId21"/>
    <p:sldId id="278" r:id="rId22"/>
    <p:sldId id="277" r:id="rId23"/>
    <p:sldId id="280" r:id="rId24"/>
    <p:sldId id="281" r:id="rId25"/>
    <p:sldId id="282" r:id="rId26"/>
    <p:sldId id="283" r:id="rId27"/>
    <p:sldId id="284" r:id="rId28"/>
    <p:sldId id="285" r:id="rId29"/>
    <p:sldId id="290" r:id="rId30"/>
    <p:sldId id="287" r:id="rId31"/>
    <p:sldId id="288" r:id="rId32"/>
    <p:sldId id="289" r:id="rId33"/>
    <p:sldId id="286" r:id="rId34"/>
    <p:sldId id="300" r:id="rId35"/>
    <p:sldId id="291" r:id="rId36"/>
    <p:sldId id="292" r:id="rId37"/>
    <p:sldId id="294" r:id="rId38"/>
    <p:sldId id="295" r:id="rId39"/>
    <p:sldId id="304" r:id="rId40"/>
    <p:sldId id="320" r:id="rId41"/>
    <p:sldId id="342" r:id="rId42"/>
    <p:sldId id="343" r:id="rId43"/>
    <p:sldId id="344" r:id="rId44"/>
    <p:sldId id="345" r:id="rId45"/>
    <p:sldId id="325" r:id="rId46"/>
    <p:sldId id="351" r:id="rId47"/>
    <p:sldId id="352" r:id="rId48"/>
    <p:sldId id="353" r:id="rId49"/>
    <p:sldId id="354" r:id="rId50"/>
    <p:sldId id="355" r:id="rId51"/>
    <p:sldId id="356" r:id="rId52"/>
    <p:sldId id="357" r:id="rId53"/>
    <p:sldId id="33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 mediu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l lumino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5" autoAdjust="0"/>
    <p:restoredTop sz="92588" autoAdjust="0"/>
  </p:normalViewPr>
  <p:slideViewPr>
    <p:cSldViewPr>
      <p:cViewPr varScale="1">
        <p:scale>
          <a:sx n="62" d="100"/>
          <a:sy n="62" d="100"/>
        </p:scale>
        <p:origin x="116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126C8-777C-43A9-9962-A8041957120A}" type="datetimeFigureOut">
              <a:rPr lang="en-US" smtClean="0"/>
              <a:pPr/>
              <a:t>11/2/2020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5AFE4-D796-4FF1-AB65-DDC0179AC319}" type="slidenum">
              <a:rPr lang="en-US" smtClean="0"/>
              <a:pPr/>
              <a:t>‹#›</a:t>
            </a:fld>
            <a:endParaRPr lang="en-US"/>
          </a:p>
        </p:txBody>
      </p:sp>
    </p:spTree>
    <p:extLst>
      <p:ext uri="{BB962C8B-B14F-4D97-AF65-F5344CB8AC3E}">
        <p14:creationId xmlns:p14="http://schemas.microsoft.com/office/powerpoint/2010/main" val="340349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A90F4E44-A702-4C2B-9B13-29FE92D3DAFD}"/>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ro-RO" sz="1200"/>
              <a:t>3/21/02</a:t>
            </a:r>
          </a:p>
        </p:txBody>
      </p:sp>
      <p:sp>
        <p:nvSpPr>
          <p:cNvPr id="35843" name="Rectangle 7">
            <a:extLst>
              <a:ext uri="{FF2B5EF4-FFF2-40B4-BE49-F238E27FC236}">
                <a16:creationId xmlns:a16="http://schemas.microsoft.com/office/drawing/2014/main" id="{6858E135-9A6A-4BB6-8437-D68E2D87C3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1864A02-3F96-4807-BF52-9EFB89137B8D}" type="slidenum">
              <a:rPr lang="en-GB" altLang="ro-RO" sz="1200"/>
              <a:pPr/>
              <a:t>20</a:t>
            </a:fld>
            <a:endParaRPr lang="en-GB" altLang="ro-RO" sz="1200"/>
          </a:p>
        </p:txBody>
      </p:sp>
      <p:sp>
        <p:nvSpPr>
          <p:cNvPr id="35844" name="Rectangle 2">
            <a:extLst>
              <a:ext uri="{FF2B5EF4-FFF2-40B4-BE49-F238E27FC236}">
                <a16:creationId xmlns:a16="http://schemas.microsoft.com/office/drawing/2014/main" id="{5EDD21B2-C277-4F31-BB0C-CC4F4D6C42F7}"/>
              </a:ext>
            </a:extLst>
          </p:cNvPr>
          <p:cNvSpPr>
            <a:spLocks noGrp="1" noRot="1" noChangeAspect="1" noChangeArrowheads="1" noTextEdit="1"/>
          </p:cNvSpPr>
          <p:nvPr>
            <p:ph type="sldImg"/>
          </p:nvPr>
        </p:nvSpPr>
        <p:spPr>
          <a:ln/>
        </p:spPr>
      </p:sp>
      <p:sp>
        <p:nvSpPr>
          <p:cNvPr id="35845" name="Rectangle 3">
            <a:extLst>
              <a:ext uri="{FF2B5EF4-FFF2-40B4-BE49-F238E27FC236}">
                <a16:creationId xmlns:a16="http://schemas.microsoft.com/office/drawing/2014/main" id="{C83B26B9-A85E-449A-8E86-5FBCC0F9C989}"/>
              </a:ext>
            </a:extLst>
          </p:cNvPr>
          <p:cNvSpPr>
            <a:spLocks noGrp="1" noChangeArrowheads="1"/>
          </p:cNvSpPr>
          <p:nvPr>
            <p:ph type="body" idx="1"/>
          </p:nvPr>
        </p:nvSpPr>
        <p:spPr>
          <a:xfrm>
            <a:off x="790575" y="4364038"/>
            <a:ext cx="5295900" cy="4635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 indent="-114300"/>
            <a:r>
              <a:rPr lang="en-US" altLang="ro-RO">
                <a:ea typeface="Times" panose="02020603050405020304" pitchFamily="18" charset="0"/>
                <a:cs typeface="Times" panose="02020603050405020304" pitchFamily="18" charset="0"/>
              </a:rPr>
              <a:t>[slide 18]</a:t>
            </a:r>
            <a:endParaRPr lang="en-US" altLang="ro-RO" b="1">
              <a:ea typeface="Times" panose="02020603050405020304" pitchFamily="18" charset="0"/>
              <a:cs typeface="Times" panose="02020603050405020304" pitchFamily="18" charset="0"/>
            </a:endParaRPr>
          </a:p>
          <a:p>
            <a:pPr marL="114300" indent="-114300"/>
            <a:r>
              <a:rPr lang="en-US" altLang="ro-RO" b="1">
                <a:ea typeface="Times" panose="02020603050405020304" pitchFamily="18" charset="0"/>
                <a:cs typeface="Times" panose="02020603050405020304" pitchFamily="18" charset="0"/>
              </a:rPr>
              <a:t>Molecular Methods for Detecting </a:t>
            </a:r>
            <a:r>
              <a:rPr lang="en-US" altLang="ro-RO" b="1" i="1">
                <a:ea typeface="Times" panose="02020603050405020304" pitchFamily="18" charset="0"/>
                <a:cs typeface="Times" panose="02020603050405020304" pitchFamily="18" charset="0"/>
              </a:rPr>
              <a:t>bcr-abl</a:t>
            </a:r>
            <a:r>
              <a:rPr lang="en-US" altLang="ro-RO" b="1">
                <a:ea typeface="Times" panose="02020603050405020304" pitchFamily="18" charset="0"/>
                <a:cs typeface="Times" panose="02020603050405020304" pitchFamily="18" charset="0"/>
              </a:rPr>
              <a:t> at the Ph Chromosome</a:t>
            </a:r>
            <a:endParaRPr lang="en-US" altLang="ro-RO"/>
          </a:p>
          <a:p>
            <a:pPr marL="114300" indent="-114300">
              <a:buFontTx/>
              <a:buChar char="•"/>
            </a:pPr>
            <a:r>
              <a:rPr lang="en-US" altLang="ro-RO">
                <a:ea typeface="Times" panose="02020603050405020304" pitchFamily="18" charset="0"/>
                <a:cs typeface="Times" panose="02020603050405020304" pitchFamily="18" charset="0"/>
              </a:rPr>
              <a:t>FISH is the detection of highly specific DNA probes that have been hybridized to either interphase or metaphase chromosomes using fluorescence microscopy.  FISH has a high rate of sensitivity (1/250 cells) and specificity.</a:t>
            </a:r>
          </a:p>
          <a:p>
            <a:pPr marL="114300" indent="-114300">
              <a:buFontTx/>
              <a:buChar char="•"/>
            </a:pPr>
            <a:r>
              <a:rPr lang="en-US" altLang="ro-RO">
                <a:ea typeface="Times" panose="02020603050405020304" pitchFamily="18" charset="0"/>
                <a:cs typeface="Times" panose="02020603050405020304" pitchFamily="18" charset="0"/>
              </a:rPr>
              <a:t>To detect the Ph chromosome, the fluorescent probe will be designed to hybridize to the </a:t>
            </a:r>
            <a:r>
              <a:rPr lang="en-US" altLang="ro-RO" i="1">
                <a:ea typeface="Times" panose="02020603050405020304" pitchFamily="18" charset="0"/>
                <a:cs typeface="Times" panose="02020603050405020304" pitchFamily="18" charset="0"/>
              </a:rPr>
              <a:t>bcr-abl</a:t>
            </a:r>
            <a:r>
              <a:rPr lang="en-US" altLang="ro-RO">
                <a:ea typeface="Times" panose="02020603050405020304" pitchFamily="18" charset="0"/>
                <a:cs typeface="Times" panose="02020603050405020304" pitchFamily="18" charset="0"/>
              </a:rPr>
              <a:t> fusion gene.</a:t>
            </a:r>
          </a:p>
          <a:p>
            <a:pPr marL="114300" indent="-114300">
              <a:buFontTx/>
              <a:buChar char="•"/>
            </a:pPr>
            <a:r>
              <a:rPr lang="en-US" altLang="ro-RO">
                <a:ea typeface="Times" panose="02020603050405020304" pitchFamily="18" charset="0"/>
                <a:cs typeface="Times" panose="02020603050405020304" pitchFamily="18" charset="0"/>
              </a:rPr>
              <a:t>FISH is being used experimentally to monitor remission status in Ph+ CML with greater sensitivity than conventional cytogenetics.</a:t>
            </a:r>
            <a:r>
              <a:rPr lang="en-US" altLang="ro-RO" baseline="30000">
                <a:ea typeface="Times" panose="02020603050405020304" pitchFamily="18" charset="0"/>
                <a:cs typeface="Times" panose="02020603050405020304" pitchFamily="18" charset="0"/>
              </a:rPr>
              <a:t>1</a:t>
            </a:r>
            <a:r>
              <a:rPr lang="en-US" altLang="ro-RO">
                <a:ea typeface="Times" panose="02020603050405020304" pitchFamily="18" charset="0"/>
                <a:cs typeface="Times" panose="02020603050405020304" pitchFamily="18" charset="0"/>
              </a:rPr>
              <a:t>  It is also used for early detection of relapse and evaluation for mixed chimerism following stem cell transplantation (SCT).</a:t>
            </a:r>
            <a:r>
              <a:rPr lang="en-US" altLang="ro-RO" baseline="30000">
                <a:ea typeface="Times" panose="02020603050405020304" pitchFamily="18" charset="0"/>
                <a:cs typeface="Times" panose="02020603050405020304" pitchFamily="18" charset="0"/>
              </a:rPr>
              <a:t>2</a:t>
            </a:r>
            <a:endParaRPr lang="en-US" altLang="ro-RO">
              <a:ea typeface="Times" panose="02020603050405020304" pitchFamily="18" charset="0"/>
              <a:cs typeface="Times" panose="02020603050405020304" pitchFamily="18" charset="0"/>
            </a:endParaRPr>
          </a:p>
          <a:p>
            <a:pPr marL="114300" indent="-114300">
              <a:buFontTx/>
              <a:buChar char="•"/>
            </a:pPr>
            <a:endParaRPr lang="en-US" altLang="ro-RO">
              <a:ea typeface="Times" panose="02020603050405020304" pitchFamily="18" charset="0"/>
              <a:cs typeface="Times" panose="02020603050405020304" pitchFamily="18" charset="0"/>
            </a:endParaRPr>
          </a:p>
          <a:p>
            <a:pPr marL="114300" indent="-114300"/>
            <a:endParaRPr lang="en-US" altLang="ro-RO" sz="900" b="1">
              <a:ea typeface="Times" panose="02020603050405020304" pitchFamily="18" charset="0"/>
              <a:cs typeface="Times" panose="02020603050405020304" pitchFamily="18" charset="0"/>
            </a:endParaRPr>
          </a:p>
          <a:p>
            <a:pPr marL="114300" indent="-114300"/>
            <a:endParaRPr lang="en-US" altLang="ro-RO" sz="9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endParaRPr lang="en-US" altLang="ro-RO" sz="800" b="1">
              <a:ea typeface="Times" panose="02020603050405020304" pitchFamily="18" charset="0"/>
              <a:cs typeface="Times" panose="02020603050405020304" pitchFamily="18" charset="0"/>
            </a:endParaRPr>
          </a:p>
          <a:p>
            <a:pPr marL="114300" indent="-114300"/>
            <a:r>
              <a:rPr lang="en-US" altLang="ro-RO" sz="800" b="1">
                <a:ea typeface="Times" panose="02020603050405020304" pitchFamily="18" charset="0"/>
                <a:cs typeface="Times" panose="02020603050405020304" pitchFamily="18" charset="0"/>
              </a:rPr>
              <a:t>References</a:t>
            </a:r>
          </a:p>
          <a:p>
            <a:pPr marL="114300" indent="-114300"/>
            <a:r>
              <a:rPr lang="en-US" altLang="ro-RO" sz="800">
                <a:ea typeface="Times" panose="02020603050405020304" pitchFamily="18" charset="0"/>
                <a:cs typeface="Times" panose="02020603050405020304" pitchFamily="18" charset="0"/>
              </a:rPr>
              <a:t>1.	Duba HC, Hilbe W, Mehringer A, et al.  Hypermetaphase and interphase fluorescence in situ hybridisation for monitoring of remission status in Philadelphia chromosome positive chronic myeloid leukemia.  </a:t>
            </a:r>
            <a:r>
              <a:rPr lang="en-US" altLang="ro-RO" sz="800" i="1">
                <a:ea typeface="Times" panose="02020603050405020304" pitchFamily="18" charset="0"/>
                <a:cs typeface="Times" panose="02020603050405020304" pitchFamily="18" charset="0"/>
              </a:rPr>
              <a:t>Int J Oncol</a:t>
            </a:r>
            <a:r>
              <a:rPr lang="en-US" altLang="ro-RO" sz="800">
                <a:ea typeface="Times" panose="02020603050405020304" pitchFamily="18" charset="0"/>
                <a:cs typeface="Times" panose="02020603050405020304" pitchFamily="18" charset="0"/>
              </a:rPr>
              <a:t>. 2000;17:1245-1249.</a:t>
            </a:r>
          </a:p>
          <a:p>
            <a:pPr marL="114300" indent="-114300"/>
            <a:r>
              <a:rPr lang="en-US" altLang="ro-RO" sz="800">
                <a:ea typeface="Times" panose="02020603050405020304" pitchFamily="18" charset="0"/>
                <a:cs typeface="Times" panose="02020603050405020304" pitchFamily="18" charset="0"/>
              </a:rPr>
              <a:t>2.	Tamura S, Saheki K, Takatsuka H, et al.  Early detection of relapse and evaluation of treatment for mixed chimerism fluorescence in situ hybridization following allogeneic hematopoietic cell transplant for hematological malignancies.  </a:t>
            </a:r>
            <a:r>
              <a:rPr lang="en-US" altLang="ro-RO" sz="800" i="1">
                <a:ea typeface="Times" panose="02020603050405020304" pitchFamily="18" charset="0"/>
                <a:cs typeface="Times" panose="02020603050405020304" pitchFamily="18" charset="0"/>
              </a:rPr>
              <a:t>Ann Hematol</a:t>
            </a:r>
            <a:r>
              <a:rPr lang="en-US" altLang="ro-RO" sz="800">
                <a:ea typeface="Times" panose="02020603050405020304" pitchFamily="18" charset="0"/>
                <a:cs typeface="Times" panose="02020603050405020304" pitchFamily="18" charset="0"/>
              </a:rPr>
              <a:t>.   2000;79:622-626.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Sa </a:t>
            </a:r>
            <a:r>
              <a:rPr lang="ro-RO" dirty="0" err="1"/>
              <a:t>il</a:t>
            </a:r>
            <a:r>
              <a:rPr lang="ro-RO" dirty="0"/>
              <a:t> rezolve ei</a:t>
            </a:r>
          </a:p>
        </p:txBody>
      </p:sp>
      <p:sp>
        <p:nvSpPr>
          <p:cNvPr id="4" name="Substituent număr diapozitiv 3"/>
          <p:cNvSpPr>
            <a:spLocks noGrp="1"/>
          </p:cNvSpPr>
          <p:nvPr>
            <p:ph type="sldNum" sz="quarter" idx="5"/>
          </p:nvPr>
        </p:nvSpPr>
        <p:spPr/>
        <p:txBody>
          <a:bodyPr/>
          <a:lstStyle/>
          <a:p>
            <a:fld id="{DBD5AFE4-D796-4FF1-AB65-DDC0179AC319}" type="slidenum">
              <a:rPr lang="en-US" smtClean="0"/>
              <a:pPr/>
              <a:t>53</a:t>
            </a:fld>
            <a:endParaRPr lang="en-US"/>
          </a:p>
        </p:txBody>
      </p:sp>
    </p:spTree>
    <p:extLst>
      <p:ext uri="{BB962C8B-B14F-4D97-AF65-F5344CB8AC3E}">
        <p14:creationId xmlns:p14="http://schemas.microsoft.com/office/powerpoint/2010/main" val="358130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1E4E7C-5584-465A-8A9D-AC106BA4DE3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14390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E4E7C-5584-465A-8A9D-AC106BA4DE3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367623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E4E7C-5584-465A-8A9D-AC106BA4DE3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425914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E4E7C-5584-465A-8A9D-AC106BA4DE3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385653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1E4E7C-5584-465A-8A9D-AC106BA4DE3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75211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E4E7C-5584-465A-8A9D-AC106BA4DE3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5240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1E4E7C-5584-465A-8A9D-AC106BA4DE33}"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161374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1E4E7C-5584-465A-8A9D-AC106BA4DE33}"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154006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E4E7C-5584-465A-8A9D-AC106BA4DE33}"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2777984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E4E7C-5584-465A-8A9D-AC106BA4DE3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240744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1E4E7C-5584-465A-8A9D-AC106BA4DE3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69F52-6445-4A34-A331-66CC187C88B6}" type="slidenum">
              <a:rPr lang="en-US" smtClean="0"/>
              <a:pPr/>
              <a:t>‹#›</a:t>
            </a:fld>
            <a:endParaRPr lang="en-US"/>
          </a:p>
        </p:txBody>
      </p:sp>
    </p:spTree>
    <p:extLst>
      <p:ext uri="{BB962C8B-B14F-4D97-AF65-F5344CB8AC3E}">
        <p14:creationId xmlns:p14="http://schemas.microsoft.com/office/powerpoint/2010/main" val="255972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E4E7C-5584-465A-8A9D-AC106BA4DE33}" type="datetimeFigureOut">
              <a:rPr lang="en-US" smtClean="0"/>
              <a:pPr/>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69F52-6445-4A34-A331-66CC187C88B6}" type="slidenum">
              <a:rPr lang="en-US" smtClean="0"/>
              <a:pPr/>
              <a:t>‹#›</a:t>
            </a:fld>
            <a:endParaRPr lang="en-US"/>
          </a:p>
        </p:txBody>
      </p:sp>
    </p:spTree>
    <p:extLst>
      <p:ext uri="{BB962C8B-B14F-4D97-AF65-F5344CB8AC3E}">
        <p14:creationId xmlns:p14="http://schemas.microsoft.com/office/powerpoint/2010/main" val="356056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1293338"/>
            <a:ext cx="6858000" cy="3274592"/>
          </a:xfrm>
        </p:spPr>
        <p:txBody>
          <a:bodyPr anchor="ctr">
            <a:normAutofit/>
          </a:bodyPr>
          <a:lstStyle/>
          <a:p>
            <a:r>
              <a:rPr lang="en-US" sz="5800" b="1">
                <a:effectLst>
                  <a:outerShdw blurRad="38100" dist="38100" dir="2700000" algn="tl">
                    <a:srgbClr val="000000">
                      <a:alpha val="43137"/>
                    </a:srgbClr>
                  </a:outerShdw>
                </a:effectLst>
              </a:rPr>
              <a:t>MIELOPROLIFERATIVE DISORDER</a:t>
            </a:r>
            <a:r>
              <a:rPr lang="en-US" sz="5800">
                <a:effectLst>
                  <a:outerShdw blurRad="38100" dist="38100" dir="2700000" algn="tl">
                    <a:srgbClr val="000000">
                      <a:alpha val="43137"/>
                    </a:srgbClr>
                  </a:outerShdw>
                </a:effectLst>
              </a:rPr>
              <a:t>S</a:t>
            </a:r>
          </a:p>
        </p:txBody>
      </p:sp>
      <p:sp>
        <p:nvSpPr>
          <p:cNvPr id="3" name="Subtitle 2"/>
          <p:cNvSpPr>
            <a:spLocks noGrp="1"/>
          </p:cNvSpPr>
          <p:nvPr>
            <p:ph type="subTitle" idx="1"/>
          </p:nvPr>
        </p:nvSpPr>
        <p:spPr>
          <a:xfrm>
            <a:off x="1143000" y="5514052"/>
            <a:ext cx="6858000" cy="651910"/>
          </a:xfrm>
        </p:spPr>
        <p:txBody>
          <a:bodyPr anchor="ctr">
            <a:normAutofit/>
          </a:bodyPr>
          <a:lstStyle/>
          <a:p>
            <a:endParaRPr lang="en-US"/>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0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7E770A06-BEE7-42A4-9D72-86559B781CC8}"/>
              </a:ext>
            </a:extLst>
          </p:cNvPr>
          <p:cNvSpPr>
            <a:spLocks noGrp="1"/>
          </p:cNvSpPr>
          <p:nvPr>
            <p:ph type="title"/>
          </p:nvPr>
        </p:nvSpPr>
        <p:spPr>
          <a:xfrm>
            <a:off x="606478" y="386930"/>
            <a:ext cx="6927525" cy="1188950"/>
          </a:xfrm>
        </p:spPr>
        <p:txBody>
          <a:bodyPr anchor="b">
            <a:normAutofit/>
          </a:bodyPr>
          <a:lstStyle/>
          <a:p>
            <a:pPr eaLnBrk="1" hangingPunct="1"/>
            <a:r>
              <a:rPr lang="en-US" altLang="en-US" sz="4700" dirty="0">
                <a:ea typeface="ＭＳ Ｐゴシック" panose="020B0600070205080204" pitchFamily="34" charset="-128"/>
              </a:rPr>
              <a:t>Case </a:t>
            </a:r>
            <a:r>
              <a:rPr lang="ro-RO" altLang="en-US" sz="4700" dirty="0">
                <a:ea typeface="ＭＳ Ｐゴシック" panose="020B0600070205080204" pitchFamily="34" charset="-128"/>
              </a:rPr>
              <a:t>1</a:t>
            </a:r>
            <a:endParaRPr lang="en-US" altLang="en-US" sz="4700" dirty="0">
              <a:ea typeface="ＭＳ Ｐゴシック" panose="020B0600070205080204" pitchFamily="34" charset="-128"/>
            </a:endParaRP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Content Placeholder 2">
            <a:extLst>
              <a:ext uri="{FF2B5EF4-FFF2-40B4-BE49-F238E27FC236}">
                <a16:creationId xmlns:a16="http://schemas.microsoft.com/office/drawing/2014/main" id="{0A1BF71B-DE91-41EA-B9E1-6B5589D9D95C}"/>
              </a:ext>
            </a:extLst>
          </p:cNvPr>
          <p:cNvSpPr>
            <a:spLocks noGrp="1"/>
          </p:cNvSpPr>
          <p:nvPr>
            <p:ph idx="1"/>
          </p:nvPr>
        </p:nvSpPr>
        <p:spPr>
          <a:xfrm>
            <a:off x="1" y="2203079"/>
            <a:ext cx="8537520" cy="4147845"/>
          </a:xfrm>
        </p:spPr>
        <p:txBody>
          <a:bodyPr anchor="ctr">
            <a:normAutofit/>
          </a:bodyPr>
          <a:lstStyle/>
          <a:p>
            <a:pPr eaLnBrk="1" hangingPunct="1"/>
            <a:r>
              <a:rPr lang="en-US" altLang="en-US" sz="2100" dirty="0">
                <a:ea typeface="ＭＳ Ｐゴシック" panose="020B0600070205080204" pitchFamily="34" charset="-128"/>
              </a:rPr>
              <a:t>The patient tolerated induction chemotherapy well and remains in remission 4 months after completing induction and consolidation therapy. Her blood counts have all now normalized. </a:t>
            </a:r>
          </a:p>
          <a:p>
            <a:pPr eaLnBrk="1" hangingPunct="1"/>
            <a:endParaRPr lang="en-US" altLang="en-US" sz="2100" dirty="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pPr>
              <a:lnSpc>
                <a:spcPct val="90000"/>
              </a:lnSpc>
            </a:pPr>
            <a:r>
              <a:rPr lang="en-US" sz="3700"/>
              <a:t>CHRONIC MYELOPROLIFERATIVE DISORDERS (MPD)</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28740" y="1920240"/>
            <a:ext cx="8415260" cy="4572000"/>
          </a:xfrm>
        </p:spPr>
        <p:txBody>
          <a:bodyPr anchor="t">
            <a:normAutofit/>
          </a:bodyPr>
          <a:lstStyle/>
          <a:p>
            <a:r>
              <a:rPr lang="en-US" sz="2800" dirty="0"/>
              <a:t>Neoplastic (clonal) disorders of hem</a:t>
            </a:r>
            <a:r>
              <a:rPr lang="ro-RO" sz="2800" dirty="0" err="1"/>
              <a:t>ato</a:t>
            </a:r>
            <a:r>
              <a:rPr lang="en-US" sz="2800" dirty="0"/>
              <a:t>poietic stem cells</a:t>
            </a:r>
          </a:p>
          <a:p>
            <a:endParaRPr lang="en-US" sz="2800" dirty="0"/>
          </a:p>
          <a:p>
            <a:r>
              <a:rPr lang="en-US" sz="2800" dirty="0"/>
              <a:t>Over-production of all cell lines, with usually one line in particular</a:t>
            </a:r>
          </a:p>
          <a:p>
            <a:endParaRPr lang="en-US" sz="2800" dirty="0"/>
          </a:p>
          <a:p>
            <a:r>
              <a:rPr lang="en-US" sz="2800" dirty="0"/>
              <a:t>Fibrosis is a secondary event</a:t>
            </a:r>
          </a:p>
          <a:p>
            <a:endParaRPr lang="en-US" sz="2800" dirty="0"/>
          </a:p>
          <a:p>
            <a:r>
              <a:rPr lang="en-US" sz="2800" dirty="0"/>
              <a:t>Acute Myeloid Leukemia may occur</a:t>
            </a:r>
          </a:p>
          <a:p>
            <a:endParaRPr lang="en-US" sz="2800" dirty="0"/>
          </a:p>
          <a:p>
            <a:endParaRPr lang="en-US" sz="2100" dirty="0"/>
          </a:p>
        </p:txBody>
      </p:sp>
    </p:spTree>
    <p:extLst>
      <p:ext uri="{BB962C8B-B14F-4D97-AF65-F5344CB8AC3E}">
        <p14:creationId xmlns:p14="http://schemas.microsoft.com/office/powerpoint/2010/main" val="289109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A085423-141B-47DB-B965-7DD65ACA41E9}"/>
              </a:ext>
            </a:extLst>
          </p:cNvPr>
          <p:cNvSpPr>
            <a:spLocks noGrp="1"/>
          </p:cNvSpPr>
          <p:nvPr>
            <p:ph type="title"/>
          </p:nvPr>
        </p:nvSpPr>
        <p:spPr/>
        <p:txBody>
          <a:bodyPr/>
          <a:lstStyle/>
          <a:p>
            <a:endParaRPr lang="ro-RO"/>
          </a:p>
        </p:txBody>
      </p:sp>
      <p:pic>
        <p:nvPicPr>
          <p:cNvPr id="4" name="Picture 2" descr="[​IMG]                                                                                                                                                     More">
            <a:extLst>
              <a:ext uri="{FF2B5EF4-FFF2-40B4-BE49-F238E27FC236}">
                <a16:creationId xmlns:a16="http://schemas.microsoft.com/office/drawing/2014/main" id="{2FFC0B83-C0F6-44EE-810C-4ADF488422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2347"/>
            <a:ext cx="4343400" cy="659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70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pPr>
              <a:lnSpc>
                <a:spcPct val="90000"/>
              </a:lnSpc>
            </a:pPr>
            <a:r>
              <a:rPr lang="en-US" sz="3700">
                <a:effectLst>
                  <a:outerShdw blurRad="38100" dist="38100" dir="2700000" algn="tl">
                    <a:srgbClr val="000000">
                      <a:alpha val="43137"/>
                    </a:srgbClr>
                  </a:outerShdw>
                </a:effectLst>
              </a:rPr>
              <a:t>WHO entities of CMPD</a:t>
            </a:r>
            <a:br>
              <a:rPr lang="en-US" sz="3700"/>
            </a:br>
            <a:endParaRPr lang="en-US" sz="37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2362200" y="2087059"/>
            <a:ext cx="6781800" cy="4937760"/>
          </a:xfrm>
        </p:spPr>
        <p:txBody>
          <a:bodyPr anchor="t">
            <a:normAutofit/>
          </a:bodyPr>
          <a:lstStyle/>
          <a:p>
            <a:r>
              <a:rPr lang="en-US" sz="2800" dirty="0">
                <a:effectLst>
                  <a:outerShdw blurRad="38100" dist="38100" dir="2700000" algn="tl">
                    <a:srgbClr val="000000">
                      <a:alpha val="43137"/>
                    </a:srgbClr>
                  </a:outerShdw>
                </a:effectLst>
              </a:rPr>
              <a:t>Ch Myeloid leukemia</a:t>
            </a:r>
          </a:p>
          <a:p>
            <a:r>
              <a:rPr lang="en-US" sz="2800" dirty="0"/>
              <a:t>Ch </a:t>
            </a:r>
            <a:r>
              <a:rPr lang="en-US" sz="2800" dirty="0" err="1"/>
              <a:t>Neutrophillic</a:t>
            </a:r>
            <a:r>
              <a:rPr lang="en-US" sz="2800" dirty="0"/>
              <a:t> leukemia</a:t>
            </a:r>
          </a:p>
          <a:p>
            <a:r>
              <a:rPr lang="en-US" sz="2800" dirty="0"/>
              <a:t>Ch </a:t>
            </a:r>
            <a:r>
              <a:rPr lang="en-US" sz="2800" dirty="0" err="1"/>
              <a:t>Eosinophillic</a:t>
            </a:r>
            <a:r>
              <a:rPr lang="en-US" sz="2800" dirty="0"/>
              <a:t> leukemia / Hyper </a:t>
            </a:r>
            <a:r>
              <a:rPr lang="en-US" sz="2800" dirty="0" err="1"/>
              <a:t>Eo</a:t>
            </a:r>
            <a:r>
              <a:rPr lang="en-US" sz="2800" dirty="0"/>
              <a:t> </a:t>
            </a:r>
            <a:r>
              <a:rPr lang="en-US" sz="2800" dirty="0" err="1"/>
              <a:t>Synd</a:t>
            </a:r>
            <a:endParaRPr lang="en-US" sz="2800" dirty="0"/>
          </a:p>
          <a:p>
            <a:r>
              <a:rPr lang="en-US" sz="2800" dirty="0">
                <a:effectLst>
                  <a:outerShdw blurRad="38100" dist="38100" dir="2700000" algn="tl">
                    <a:srgbClr val="000000">
                      <a:alpha val="43137"/>
                    </a:srgbClr>
                  </a:outerShdw>
                </a:effectLst>
              </a:rPr>
              <a:t>Polycythemia Vera</a:t>
            </a:r>
          </a:p>
          <a:p>
            <a:r>
              <a:rPr lang="en-US" sz="2800" dirty="0">
                <a:effectLst>
                  <a:outerShdw blurRad="38100" dist="38100" dir="2700000" algn="tl">
                    <a:srgbClr val="000000">
                      <a:alpha val="43137"/>
                    </a:srgbClr>
                  </a:outerShdw>
                </a:effectLst>
              </a:rPr>
              <a:t>Essential Thrombocythemia</a:t>
            </a:r>
          </a:p>
          <a:p>
            <a:r>
              <a:rPr lang="en-US" sz="2800" dirty="0">
                <a:effectLst>
                  <a:outerShdw blurRad="38100" dist="38100" dir="2700000" algn="tl">
                    <a:srgbClr val="000000">
                      <a:alpha val="43137"/>
                    </a:srgbClr>
                  </a:outerShdw>
                </a:effectLst>
              </a:rPr>
              <a:t>Myelofibrosis</a:t>
            </a:r>
          </a:p>
          <a:p>
            <a:r>
              <a:rPr lang="en-US" sz="2800" dirty="0"/>
              <a:t>CMPD unclassifiable</a:t>
            </a:r>
          </a:p>
          <a:p>
            <a:endParaRPr lang="en-US" sz="2100" dirty="0"/>
          </a:p>
        </p:txBody>
      </p:sp>
    </p:spTree>
    <p:extLst>
      <p:ext uri="{BB962C8B-B14F-4D97-AF65-F5344CB8AC3E}">
        <p14:creationId xmlns:p14="http://schemas.microsoft.com/office/powerpoint/2010/main" val="297052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90600" y="1691639"/>
            <a:ext cx="7939803" cy="4940809"/>
          </a:xfrm>
        </p:spPr>
        <p:txBody>
          <a:bodyPr anchor="t">
            <a:normAutofit/>
          </a:bodyPr>
          <a:lstStyle/>
          <a:p>
            <a:pPr>
              <a:lnSpc>
                <a:spcPct val="90000"/>
              </a:lnSpc>
              <a:defRPr/>
            </a:pPr>
            <a:r>
              <a:rPr lang="en-GB" sz="1900" dirty="0">
                <a:latin typeface="Times New Roman" pitchFamily="18" charset="0"/>
                <a:cs typeface="Times New Roman" pitchFamily="18" charset="0"/>
              </a:rPr>
              <a:t>Chronic Myeloid </a:t>
            </a:r>
            <a:r>
              <a:rPr lang="en-GB" sz="1900" dirty="0" err="1">
                <a:latin typeface="Times New Roman" pitchFamily="18" charset="0"/>
                <a:cs typeface="Times New Roman" pitchFamily="18" charset="0"/>
              </a:rPr>
              <a:t>leukemia</a:t>
            </a:r>
            <a:r>
              <a:rPr lang="en-GB" sz="1900" dirty="0">
                <a:latin typeface="Times New Roman" pitchFamily="18" charset="0"/>
                <a:cs typeface="Times New Roman" pitchFamily="18" charset="0"/>
              </a:rPr>
              <a:t> (</a:t>
            </a:r>
            <a:r>
              <a:rPr lang="en-GB" sz="1900" b="1" i="1" dirty="0">
                <a:latin typeface="Times New Roman" pitchFamily="18" charset="0"/>
                <a:cs typeface="Times New Roman" pitchFamily="18" charset="0"/>
              </a:rPr>
              <a:t>BCR-ABL positive)</a:t>
            </a:r>
            <a:endParaRPr lang="en-GB" sz="1900" dirty="0">
              <a:latin typeface="Times New Roman" pitchFamily="18" charset="0"/>
              <a:cs typeface="Times New Roman" pitchFamily="18" charset="0"/>
            </a:endParaRPr>
          </a:p>
          <a:p>
            <a:pPr>
              <a:lnSpc>
                <a:spcPct val="90000"/>
              </a:lnSpc>
              <a:defRPr/>
            </a:pPr>
            <a:r>
              <a:rPr lang="en-GB" sz="1900" dirty="0" err="1">
                <a:latin typeface="Times New Roman" pitchFamily="18" charset="0"/>
                <a:cs typeface="Times New Roman" pitchFamily="18" charset="0"/>
              </a:rPr>
              <a:t>Polycythemia</a:t>
            </a:r>
            <a:r>
              <a:rPr lang="en-GB" sz="1900" dirty="0">
                <a:latin typeface="Times New Roman" pitchFamily="18" charset="0"/>
                <a:cs typeface="Times New Roman" pitchFamily="18" charset="0"/>
              </a:rPr>
              <a:t> Vera</a:t>
            </a:r>
          </a:p>
          <a:p>
            <a:pPr>
              <a:lnSpc>
                <a:spcPct val="90000"/>
              </a:lnSpc>
              <a:defRPr/>
            </a:pPr>
            <a:r>
              <a:rPr lang="en-GB" sz="1900" dirty="0">
                <a:latin typeface="Times New Roman" pitchFamily="18" charset="0"/>
                <a:cs typeface="Times New Roman" pitchFamily="18" charset="0"/>
              </a:rPr>
              <a:t>Essential Thrombocythemia</a:t>
            </a:r>
          </a:p>
          <a:p>
            <a:pPr>
              <a:lnSpc>
                <a:spcPct val="90000"/>
              </a:lnSpc>
              <a:defRPr/>
            </a:pPr>
            <a:r>
              <a:rPr lang="en-GB" sz="1900" dirty="0">
                <a:latin typeface="Times New Roman" pitchFamily="18" charset="0"/>
                <a:cs typeface="Times New Roman" pitchFamily="18" charset="0"/>
              </a:rPr>
              <a:t>Myelofibrosis</a:t>
            </a:r>
          </a:p>
          <a:p>
            <a:pPr>
              <a:lnSpc>
                <a:spcPct val="90000"/>
              </a:lnSpc>
              <a:defRPr/>
            </a:pPr>
            <a:endParaRPr lang="en-GB" sz="1900" dirty="0">
              <a:latin typeface="Times New Roman" pitchFamily="18" charset="0"/>
              <a:cs typeface="Times New Roman" pitchFamily="18" charset="0"/>
            </a:endParaRPr>
          </a:p>
          <a:p>
            <a:pPr marL="457200" lvl="1" indent="0">
              <a:lnSpc>
                <a:spcPct val="90000"/>
              </a:lnSpc>
              <a:buNone/>
              <a:defRPr/>
            </a:pPr>
            <a:r>
              <a:rPr lang="en-GB" sz="1900" b="1" dirty="0">
                <a:latin typeface="Times New Roman" pitchFamily="18" charset="0"/>
                <a:cs typeface="Times New Roman" pitchFamily="18" charset="0"/>
              </a:rPr>
              <a:t>Are distinct diseases with specific clinicopathologic criteria for diagnosis but they also have common features</a:t>
            </a:r>
          </a:p>
          <a:p>
            <a:pPr lvl="1">
              <a:lnSpc>
                <a:spcPct val="90000"/>
              </a:lnSpc>
              <a:defRPr/>
            </a:pPr>
            <a:r>
              <a:rPr lang="en-GB" sz="1900" b="1" dirty="0">
                <a:latin typeface="Times New Roman" pitchFamily="18" charset="0"/>
                <a:cs typeface="Times New Roman" pitchFamily="18" charset="0"/>
              </a:rPr>
              <a:t>Increased number of one or more myeloid cells</a:t>
            </a:r>
          </a:p>
          <a:p>
            <a:pPr lvl="1">
              <a:lnSpc>
                <a:spcPct val="90000"/>
              </a:lnSpc>
              <a:defRPr/>
            </a:pPr>
            <a:r>
              <a:rPr lang="en-GB" sz="1900" b="1" dirty="0">
                <a:latin typeface="Times New Roman" pitchFamily="18" charset="0"/>
                <a:cs typeface="Times New Roman" pitchFamily="18" charset="0"/>
              </a:rPr>
              <a:t>Hepatosplenomegaly</a:t>
            </a:r>
          </a:p>
          <a:p>
            <a:pPr lvl="1">
              <a:lnSpc>
                <a:spcPct val="90000"/>
              </a:lnSpc>
              <a:defRPr/>
            </a:pPr>
            <a:r>
              <a:rPr lang="en-GB" sz="1900" b="1" dirty="0" err="1">
                <a:latin typeface="Times New Roman" pitchFamily="18" charset="0"/>
                <a:cs typeface="Times New Roman" pitchFamily="18" charset="0"/>
              </a:rPr>
              <a:t>Hypercatabolism</a:t>
            </a:r>
            <a:endParaRPr lang="en-GB" sz="1900" b="1" dirty="0">
              <a:latin typeface="Times New Roman" pitchFamily="18" charset="0"/>
              <a:cs typeface="Times New Roman" pitchFamily="18" charset="0"/>
            </a:endParaRPr>
          </a:p>
          <a:p>
            <a:pPr lvl="1">
              <a:lnSpc>
                <a:spcPct val="90000"/>
              </a:lnSpc>
              <a:defRPr/>
            </a:pPr>
            <a:r>
              <a:rPr lang="en-GB" sz="1900" b="1" dirty="0">
                <a:latin typeface="Times New Roman" pitchFamily="18" charset="0"/>
                <a:cs typeface="Times New Roman" pitchFamily="18" charset="0"/>
              </a:rPr>
              <a:t>Clonal marrow hyperplasia without dysplasia</a:t>
            </a:r>
          </a:p>
          <a:p>
            <a:pPr lvl="1">
              <a:lnSpc>
                <a:spcPct val="90000"/>
              </a:lnSpc>
              <a:defRPr/>
            </a:pPr>
            <a:r>
              <a:rPr lang="en-GB" sz="1900" b="1" dirty="0">
                <a:latin typeface="Times New Roman" pitchFamily="18" charset="0"/>
                <a:cs typeface="Times New Roman" pitchFamily="18" charset="0"/>
              </a:rPr>
              <a:t>Predisposition to evolve</a:t>
            </a:r>
          </a:p>
          <a:p>
            <a:pPr>
              <a:lnSpc>
                <a:spcPct val="90000"/>
              </a:lnSpc>
            </a:pPr>
            <a:endParaRPr lang="en-US" sz="1900" dirty="0"/>
          </a:p>
        </p:txBody>
      </p:sp>
    </p:spTree>
    <p:extLst>
      <p:ext uri="{BB962C8B-B14F-4D97-AF65-F5344CB8AC3E}">
        <p14:creationId xmlns:p14="http://schemas.microsoft.com/office/powerpoint/2010/main" val="27985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09"/>
            <a:ext cx="6858000" cy="1564716"/>
          </a:xfrm>
        </p:spPr>
        <p:txBody>
          <a:bodyPr>
            <a:normAutofit/>
          </a:bodyPr>
          <a:lstStyle/>
          <a:p>
            <a:pPr algn="l"/>
            <a:r>
              <a:rPr lang="en-US" sz="4200" b="1"/>
              <a:t>CHRONIC MYELOID LEUKEMIA (CML) </a:t>
            </a:r>
          </a:p>
        </p:txBody>
      </p:sp>
      <p:sp>
        <p:nvSpPr>
          <p:cNvPr id="3" name="Subtitle 2"/>
          <p:cNvSpPr>
            <a:spLocks noGrp="1"/>
          </p:cNvSpPr>
          <p:nvPr>
            <p:ph type="subTitle" idx="1"/>
          </p:nvPr>
        </p:nvSpPr>
        <p:spPr>
          <a:xfrm>
            <a:off x="1143000" y="3947050"/>
            <a:ext cx="6858000" cy="572583"/>
          </a:xfrm>
        </p:spPr>
        <p:txBody>
          <a:bodyPr>
            <a:normAutofit/>
          </a:bodyPr>
          <a:lstStyle/>
          <a:p>
            <a:pPr algn="l"/>
            <a:endParaRPr lang="en-US" sz="1700"/>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86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a:defRPr/>
            </a:pPr>
            <a:r>
              <a:rPr lang="en-US" sz="2100" dirty="0">
                <a:latin typeface="Times New Roman" pitchFamily="18" charset="0"/>
                <a:cs typeface="Times New Roman" pitchFamily="18" charset="0"/>
              </a:rPr>
              <a:t>It originates in a single abnormal </a:t>
            </a:r>
            <a:r>
              <a:rPr lang="en-US" sz="2100" dirty="0" err="1">
                <a:latin typeface="Times New Roman" pitchFamily="18" charset="0"/>
                <a:cs typeface="Times New Roman" pitchFamily="18" charset="0"/>
              </a:rPr>
              <a:t>haem</a:t>
            </a:r>
            <a:r>
              <a:rPr lang="ro-RO" sz="2100" dirty="0">
                <a:latin typeface="Times New Roman" pitchFamily="18" charset="0"/>
                <a:cs typeface="Times New Roman" pitchFamily="18" charset="0"/>
              </a:rPr>
              <a:t>at</a:t>
            </a:r>
            <a:r>
              <a:rPr lang="en-US" sz="2100" dirty="0" err="1">
                <a:latin typeface="Times New Roman" pitchFamily="18" charset="0"/>
                <a:cs typeface="Times New Roman" pitchFamily="18" charset="0"/>
              </a:rPr>
              <a:t>opoietic</a:t>
            </a:r>
            <a:r>
              <a:rPr lang="en-US" sz="2100" dirty="0">
                <a:latin typeface="Times New Roman" pitchFamily="18" charset="0"/>
                <a:cs typeface="Times New Roman" pitchFamily="18" charset="0"/>
              </a:rPr>
              <a:t> stem cell</a:t>
            </a:r>
          </a:p>
          <a:p>
            <a:pPr>
              <a:defRPr/>
            </a:pPr>
            <a:endParaRPr lang="en-US" sz="2100" dirty="0">
              <a:latin typeface="Times New Roman" pitchFamily="18" charset="0"/>
              <a:cs typeface="Times New Roman" pitchFamily="18" charset="0"/>
            </a:endParaRPr>
          </a:p>
          <a:p>
            <a:pPr>
              <a:defRPr/>
            </a:pPr>
            <a:r>
              <a:rPr lang="en-US" sz="2100" dirty="0">
                <a:latin typeface="Times New Roman" pitchFamily="18" charset="0"/>
                <a:cs typeface="Times New Roman" pitchFamily="18" charset="0"/>
              </a:rPr>
              <a:t>Clonal malignant myeloproliferative disorder characterized by increased proliferation of the granulocytic cell line </a:t>
            </a:r>
            <a:r>
              <a:rPr lang="en-US" sz="2100" b="1" dirty="0">
                <a:latin typeface="Times New Roman" pitchFamily="18" charset="0"/>
                <a:cs typeface="Times New Roman" pitchFamily="18" charset="0"/>
              </a:rPr>
              <a:t>without the loss of their capacity to differentiate </a:t>
            </a:r>
          </a:p>
          <a:p>
            <a:pPr>
              <a:defRPr/>
            </a:pPr>
            <a:endParaRPr lang="en-US" sz="2100" dirty="0">
              <a:latin typeface="Times New Roman" pitchFamily="18" charset="0"/>
              <a:cs typeface="Times New Roman" pitchFamily="18" charset="0"/>
            </a:endParaRPr>
          </a:p>
          <a:p>
            <a:pPr>
              <a:defRPr/>
            </a:pPr>
            <a:r>
              <a:rPr lang="en-US" sz="2100" dirty="0">
                <a:latin typeface="Times New Roman" pitchFamily="18" charset="0"/>
                <a:cs typeface="Times New Roman" pitchFamily="18" charset="0"/>
              </a:rPr>
              <a:t>Results in increases in myeloid cells, erythroid cells and platelets in peripheral blood and marked myeloid hyperplasia in the bone marrow </a:t>
            </a:r>
          </a:p>
          <a:p>
            <a:pPr>
              <a:defRPr/>
            </a:pPr>
            <a:endParaRPr lang="en-US" sz="2100" dirty="0">
              <a:latin typeface="Times New Roman" pitchFamily="18" charset="0"/>
              <a:cs typeface="Times New Roman" pitchFamily="18" charset="0"/>
            </a:endParaRPr>
          </a:p>
          <a:p>
            <a:endParaRPr lang="en-US" sz="2100" dirty="0"/>
          </a:p>
        </p:txBody>
      </p:sp>
    </p:spTree>
    <p:extLst>
      <p:ext uri="{BB962C8B-B14F-4D97-AF65-F5344CB8AC3E}">
        <p14:creationId xmlns:p14="http://schemas.microsoft.com/office/powerpoint/2010/main" val="411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914400" y="1691639"/>
            <a:ext cx="8229600" cy="5166360"/>
          </a:xfrm>
        </p:spPr>
        <p:txBody>
          <a:bodyPr anchor="t">
            <a:normAutofit/>
          </a:bodyPr>
          <a:lstStyle/>
          <a:p>
            <a:pPr marL="0" indent="0">
              <a:buNone/>
            </a:pPr>
            <a:r>
              <a:rPr lang="ro-RO" sz="2100" dirty="0">
                <a:latin typeface="Times New Roman" pitchFamily="18" charset="0"/>
              </a:rPr>
              <a:t>                                    </a:t>
            </a:r>
          </a:p>
          <a:p>
            <a:endParaRPr lang="ro-RO" sz="2100" dirty="0">
              <a:latin typeface="Times New Roman" pitchFamily="18" charset="0"/>
            </a:endParaRPr>
          </a:p>
          <a:p>
            <a:r>
              <a:rPr lang="ro-RO" sz="2100" dirty="0" err="1">
                <a:latin typeface="Times New Roman" pitchFamily="18" charset="0"/>
              </a:rPr>
              <a:t>Is</a:t>
            </a:r>
            <a:r>
              <a:rPr lang="ro-RO" sz="2100" dirty="0">
                <a:latin typeface="Times New Roman" pitchFamily="18" charset="0"/>
              </a:rPr>
              <a:t> </a:t>
            </a:r>
            <a:r>
              <a:rPr lang="en-US" sz="2100" dirty="0">
                <a:latin typeface="Times New Roman" pitchFamily="18" charset="0"/>
              </a:rPr>
              <a:t>associated with a specific genetic lesion, the Philadelphia</a:t>
            </a:r>
            <a:r>
              <a:rPr lang="en-US" sz="2100" baseline="30000" dirty="0">
                <a:latin typeface="Times New Roman" pitchFamily="18" charset="0"/>
              </a:rPr>
              <a:t> </a:t>
            </a:r>
            <a:r>
              <a:rPr lang="en-US" sz="2100" dirty="0">
                <a:latin typeface="Times New Roman" pitchFamily="18" charset="0"/>
              </a:rPr>
              <a:t>chromosome t(9;22)</a:t>
            </a:r>
          </a:p>
          <a:p>
            <a:r>
              <a:rPr lang="en-US" sz="2100" i="1" dirty="0">
                <a:latin typeface="Times New Roman" pitchFamily="18" charset="0"/>
              </a:rPr>
              <a:t>BCR-ABL</a:t>
            </a:r>
            <a:r>
              <a:rPr lang="en-US" sz="2100" dirty="0">
                <a:latin typeface="Times New Roman" pitchFamily="18" charset="0"/>
              </a:rPr>
              <a:t> oncogene</a:t>
            </a:r>
          </a:p>
          <a:p>
            <a:r>
              <a:rPr lang="en-US" sz="2100" dirty="0">
                <a:latin typeface="Times New Roman" pitchFamily="18" charset="0"/>
              </a:rPr>
              <a:t>Ph </a:t>
            </a:r>
            <a:r>
              <a:rPr lang="en-US" sz="2100" dirty="0" err="1">
                <a:latin typeface="Times New Roman" pitchFamily="18" charset="0"/>
              </a:rPr>
              <a:t>cromosome</a:t>
            </a:r>
            <a:r>
              <a:rPr lang="en-US" sz="2100" dirty="0">
                <a:latin typeface="Times New Roman" pitchFamily="18" charset="0"/>
              </a:rPr>
              <a:t> and BCR-ABL oncogene:</a:t>
            </a:r>
          </a:p>
          <a:p>
            <a:pPr lvl="1"/>
            <a:r>
              <a:rPr lang="en-US" sz="2100" dirty="0">
                <a:latin typeface="Times New Roman" pitchFamily="18" charset="0"/>
              </a:rPr>
              <a:t>Diagnosis</a:t>
            </a:r>
          </a:p>
          <a:p>
            <a:pPr lvl="1"/>
            <a:r>
              <a:rPr lang="en-US" sz="2100" dirty="0">
                <a:latin typeface="Times New Roman" pitchFamily="18" charset="0"/>
              </a:rPr>
              <a:t>Target for treatment</a:t>
            </a:r>
          </a:p>
          <a:p>
            <a:pPr lvl="1"/>
            <a:r>
              <a:rPr lang="en-US" sz="2100" dirty="0">
                <a:latin typeface="Times New Roman" pitchFamily="18" charset="0"/>
              </a:rPr>
              <a:t>Monitoring treatment response</a:t>
            </a:r>
            <a:endParaRPr lang="en-US" sz="2100" dirty="0"/>
          </a:p>
        </p:txBody>
      </p:sp>
    </p:spTree>
    <p:extLst>
      <p:ext uri="{BB962C8B-B14F-4D97-AF65-F5344CB8AC3E}">
        <p14:creationId xmlns:p14="http://schemas.microsoft.com/office/powerpoint/2010/main" val="4243049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a:latin typeface="Times New Roman" pitchFamily="18" charset="0"/>
                <a:cs typeface="Times New Roman" pitchFamily="18" charset="0"/>
              </a:rPr>
              <a:t>Philadelphia chromosome </a:t>
            </a:r>
            <a:endParaRPr lang="en-US" sz="35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pPr>
              <a:defRPr/>
            </a:pPr>
            <a:r>
              <a:rPr lang="en-US" sz="1700">
                <a:latin typeface="Times New Roman" pitchFamily="18" charset="0"/>
                <a:cs typeface="Times New Roman" pitchFamily="18" charset="0"/>
              </a:rPr>
              <a:t>is an </a:t>
            </a:r>
            <a:r>
              <a:rPr lang="en-US" sz="1700" b="1">
                <a:latin typeface="Times New Roman" pitchFamily="18" charset="0"/>
                <a:cs typeface="Times New Roman" pitchFamily="18" charset="0"/>
              </a:rPr>
              <a:t>acquired cytogenetic anomaly</a:t>
            </a:r>
            <a:r>
              <a:rPr lang="en-US" sz="1700">
                <a:latin typeface="Times New Roman" pitchFamily="18" charset="0"/>
                <a:cs typeface="Times New Roman" pitchFamily="18" charset="0"/>
              </a:rPr>
              <a:t> that is characterized in all leukaemic cells in CML</a:t>
            </a:r>
          </a:p>
          <a:p>
            <a:pPr>
              <a:defRPr/>
            </a:pPr>
            <a:endParaRPr lang="en-US" sz="1700">
              <a:latin typeface="Times New Roman" pitchFamily="18" charset="0"/>
              <a:cs typeface="Times New Roman" pitchFamily="18" charset="0"/>
            </a:endParaRPr>
          </a:p>
          <a:p>
            <a:pPr>
              <a:defRPr/>
            </a:pPr>
            <a:r>
              <a:rPr lang="en-US" sz="1700">
                <a:latin typeface="Times New Roman" pitchFamily="18" charset="0"/>
                <a:cs typeface="Times New Roman" pitchFamily="18" charset="0"/>
              </a:rPr>
              <a:t>90-95% of CML pts have Ph chromosome</a:t>
            </a:r>
          </a:p>
          <a:p>
            <a:pPr>
              <a:defRPr/>
            </a:pPr>
            <a:endParaRPr lang="en-US" sz="1700">
              <a:latin typeface="Times New Roman" pitchFamily="18" charset="0"/>
              <a:cs typeface="Times New Roman" pitchFamily="18" charset="0"/>
            </a:endParaRPr>
          </a:p>
          <a:p>
            <a:pPr>
              <a:defRPr/>
            </a:pPr>
            <a:r>
              <a:rPr lang="en-US" sz="1700">
                <a:latin typeface="Times New Roman" pitchFamily="18" charset="0"/>
                <a:cs typeface="Times New Roman" pitchFamily="18" charset="0"/>
              </a:rPr>
              <a:t>Reciprocal translocation of chromosome 22 and chromosome 9</a:t>
            </a:r>
          </a:p>
          <a:p>
            <a:endParaRPr lang="en-US" sz="17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9t(9;22)CMLGRSh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0" r="30341" b="3"/>
          <a:stretch/>
        </p:blipFill>
        <p:spPr>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1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38">
            <a:extLst>
              <a:ext uri="{FF2B5EF4-FFF2-40B4-BE49-F238E27FC236}">
                <a16:creationId xmlns:a16="http://schemas.microsoft.com/office/drawing/2014/main" id="{033439DB-2BA5-4FF7-9119-AAAE5493809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79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8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3CB940-7C42-4B80-9E66-2D6B9317FDED}"/>
              </a:ext>
            </a:extLst>
          </p:cNvPr>
          <p:cNvSpPr>
            <a:spLocks noGrp="1"/>
          </p:cNvSpPr>
          <p:nvPr>
            <p:ph type="title"/>
          </p:nvPr>
        </p:nvSpPr>
        <p:spPr/>
        <p:txBody>
          <a:bodyPr/>
          <a:lstStyle/>
          <a:p>
            <a:endParaRPr lang="ro-RO" dirty="0"/>
          </a:p>
        </p:txBody>
      </p:sp>
      <p:graphicFrame>
        <p:nvGraphicFramePr>
          <p:cNvPr id="3" name="Tabel 2">
            <a:extLst>
              <a:ext uri="{FF2B5EF4-FFF2-40B4-BE49-F238E27FC236}">
                <a16:creationId xmlns:a16="http://schemas.microsoft.com/office/drawing/2014/main" id="{34153BB9-F750-40D2-B337-27B5126FD87B}"/>
              </a:ext>
            </a:extLst>
          </p:cNvPr>
          <p:cNvGraphicFramePr>
            <a:graphicFrameLocks noGrp="1"/>
          </p:cNvGraphicFramePr>
          <p:nvPr/>
        </p:nvGraphicFramePr>
        <p:xfrm>
          <a:off x="434083" y="857251"/>
          <a:ext cx="8275835" cy="5182881"/>
        </p:xfrm>
        <a:graphic>
          <a:graphicData uri="http://schemas.openxmlformats.org/drawingml/2006/table">
            <a:tbl>
              <a:tblPr firstRow="1" firstCol="1" bandRow="1">
                <a:tableStyleId>{5C22544A-7EE6-4342-B048-85BDC9FD1C3A}</a:tableStyleId>
              </a:tblPr>
              <a:tblGrid>
                <a:gridCol w="2393711">
                  <a:extLst>
                    <a:ext uri="{9D8B030D-6E8A-4147-A177-3AD203B41FA5}">
                      <a16:colId xmlns:a16="http://schemas.microsoft.com/office/drawing/2014/main" val="311332020"/>
                    </a:ext>
                  </a:extLst>
                </a:gridCol>
                <a:gridCol w="3393209">
                  <a:extLst>
                    <a:ext uri="{9D8B030D-6E8A-4147-A177-3AD203B41FA5}">
                      <a16:colId xmlns:a16="http://schemas.microsoft.com/office/drawing/2014/main" val="3792958138"/>
                    </a:ext>
                  </a:extLst>
                </a:gridCol>
                <a:gridCol w="2488915">
                  <a:extLst>
                    <a:ext uri="{9D8B030D-6E8A-4147-A177-3AD203B41FA5}">
                      <a16:colId xmlns:a16="http://schemas.microsoft.com/office/drawing/2014/main" val="1175500170"/>
                    </a:ext>
                  </a:extLst>
                </a:gridCol>
              </a:tblGrid>
              <a:tr h="246454">
                <a:tc>
                  <a:txBody>
                    <a:bodyPr/>
                    <a:lstStyle/>
                    <a:p>
                      <a:pPr>
                        <a:lnSpc>
                          <a:spcPct val="115000"/>
                        </a:lnSpc>
                        <a:spcAft>
                          <a:spcPts val="1000"/>
                        </a:spcAft>
                      </a:pPr>
                      <a:r>
                        <a:rPr lang="en-US" sz="9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nSpc>
                          <a:spcPct val="106000"/>
                        </a:lnSpc>
                        <a:spcAft>
                          <a:spcPts val="800"/>
                        </a:spcAft>
                      </a:pP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US" sz="900">
                          <a:effectLst/>
                        </a:rPr>
                        <a:t> </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26048299"/>
                  </a:ext>
                </a:extLst>
              </a:tr>
              <a:tr h="4879706">
                <a:tc>
                  <a:txBody>
                    <a:bodyPr/>
                    <a:lstStyle/>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err="1">
                          <a:effectLst/>
                        </a:rPr>
                        <a:t>Aplazie</a:t>
                      </a:r>
                      <a:r>
                        <a:rPr lang="en-US" sz="1800" dirty="0">
                          <a:effectLst/>
                        </a:rPr>
                        <a:t> </a:t>
                      </a:r>
                      <a:r>
                        <a:rPr lang="en-US" sz="1800" dirty="0" err="1">
                          <a:effectLst/>
                        </a:rPr>
                        <a:t>medulară</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42900" lvl="0" indent="-342900">
                        <a:lnSpc>
                          <a:spcPct val="106000"/>
                        </a:lnSpc>
                        <a:buFont typeface="+mj-lt"/>
                        <a:buAutoNum type="alphaLcParenR"/>
                      </a:pPr>
                      <a:r>
                        <a:rPr lang="en-US" sz="1800" dirty="0" err="1">
                          <a:effectLst/>
                        </a:rPr>
                        <a:t>Tromboze</a:t>
                      </a:r>
                      <a:r>
                        <a:rPr lang="en-US" sz="1800" dirty="0">
                          <a:effectLst/>
                        </a:rPr>
                        <a:t> </a:t>
                      </a:r>
                      <a:r>
                        <a:rPr lang="en-US" sz="1800" dirty="0" err="1">
                          <a:effectLst/>
                        </a:rPr>
                        <a:t>venoase</a:t>
                      </a:r>
                      <a:r>
                        <a:rPr lang="en-US" sz="1800" dirty="0">
                          <a:effectLst/>
                        </a:rPr>
                        <a:t> </a:t>
                      </a:r>
                      <a:r>
                        <a:rPr lang="en-US" sz="1800" dirty="0" err="1">
                          <a:effectLst/>
                        </a:rPr>
                        <a:t>periferice</a:t>
                      </a:r>
                      <a:endParaRPr lang="ro-RO" sz="1800" dirty="0">
                        <a:effectLst/>
                      </a:endParaRPr>
                    </a:p>
                    <a:p>
                      <a:pPr marL="342900" lvl="0" indent="-342900">
                        <a:lnSpc>
                          <a:spcPct val="106000"/>
                        </a:lnSpc>
                        <a:buFont typeface="+mj-lt"/>
                        <a:buAutoNum type="alphaLcParenR"/>
                      </a:pPr>
                      <a:r>
                        <a:rPr lang="en-US" sz="1800" dirty="0" err="1">
                          <a:effectLst/>
                        </a:rPr>
                        <a:t>Sindrom</a:t>
                      </a:r>
                      <a:r>
                        <a:rPr lang="en-US" sz="1800" dirty="0">
                          <a:effectLst/>
                        </a:rPr>
                        <a:t> </a:t>
                      </a:r>
                      <a:r>
                        <a:rPr lang="en-US" sz="1800" dirty="0" err="1">
                          <a:effectLst/>
                        </a:rPr>
                        <a:t>infectios</a:t>
                      </a:r>
                      <a:endParaRPr lang="ro-RO" sz="1800" dirty="0">
                        <a:effectLst/>
                      </a:endParaRPr>
                    </a:p>
                    <a:p>
                      <a:pPr marL="342900" lvl="0" indent="-342900">
                        <a:lnSpc>
                          <a:spcPct val="106000"/>
                        </a:lnSpc>
                        <a:buFont typeface="+mj-lt"/>
                        <a:buAutoNum type="alphaLcParenR"/>
                      </a:pPr>
                      <a:r>
                        <a:rPr lang="en-US" sz="1800" dirty="0" err="1">
                          <a:effectLst/>
                        </a:rPr>
                        <a:t>Tulburari</a:t>
                      </a:r>
                      <a:r>
                        <a:rPr lang="en-US" sz="1800" dirty="0">
                          <a:effectLst/>
                        </a:rPr>
                        <a:t> depressive</a:t>
                      </a:r>
                      <a:endParaRPr lang="ro-RO" sz="1800" dirty="0">
                        <a:effectLst/>
                      </a:endParaRPr>
                    </a:p>
                    <a:p>
                      <a:pPr marL="342900" lvl="0" indent="-342900">
                        <a:lnSpc>
                          <a:spcPct val="106000"/>
                        </a:lnSpc>
                        <a:buFont typeface="+mj-lt"/>
                        <a:buAutoNum type="alphaLcParenR"/>
                      </a:pPr>
                      <a:r>
                        <a:rPr lang="en-US" sz="1800" dirty="0">
                          <a:effectLst/>
                        </a:rPr>
                        <a:t>Purpura </a:t>
                      </a:r>
                      <a:r>
                        <a:rPr lang="en-US" sz="1800" dirty="0" err="1">
                          <a:effectLst/>
                        </a:rPr>
                        <a:t>sau</a:t>
                      </a:r>
                      <a:r>
                        <a:rPr lang="en-US" sz="1800" dirty="0">
                          <a:effectLst/>
                        </a:rPr>
                        <a:t> </a:t>
                      </a:r>
                      <a:r>
                        <a:rPr lang="en-US" sz="1800" dirty="0" err="1">
                          <a:effectLst/>
                        </a:rPr>
                        <a:t>sindrom</a:t>
                      </a:r>
                      <a:r>
                        <a:rPr lang="en-US" sz="1800" dirty="0">
                          <a:effectLst/>
                        </a:rPr>
                        <a:t> </a:t>
                      </a:r>
                      <a:r>
                        <a:rPr lang="en-US" sz="1800" dirty="0" err="1">
                          <a:effectLst/>
                        </a:rPr>
                        <a:t>hemoragipar</a:t>
                      </a:r>
                      <a:r>
                        <a:rPr lang="en-US" sz="1800" dirty="0">
                          <a:effectLst/>
                        </a:rPr>
                        <a:t> </a:t>
                      </a:r>
                      <a:endParaRPr lang="ro-RO" sz="1800" dirty="0">
                        <a:effectLst/>
                      </a:endParaRPr>
                    </a:p>
                    <a:p>
                      <a:pPr marL="342900" lvl="0" indent="-342900">
                        <a:lnSpc>
                          <a:spcPct val="106000"/>
                        </a:lnSpc>
                        <a:buFont typeface="+mj-lt"/>
                        <a:buAutoNum type="alphaLcParenR"/>
                      </a:pPr>
                      <a:r>
                        <a:rPr lang="en-US" sz="1800" dirty="0" err="1">
                          <a:effectLst/>
                        </a:rPr>
                        <a:t>Debutul</a:t>
                      </a:r>
                      <a:r>
                        <a:rPr lang="en-US" sz="1800" dirty="0">
                          <a:effectLst/>
                        </a:rPr>
                        <a:t> </a:t>
                      </a:r>
                      <a:r>
                        <a:rPr lang="en-US" sz="1800" dirty="0" err="1">
                          <a:effectLst/>
                        </a:rPr>
                        <a:t>poate</a:t>
                      </a:r>
                      <a:r>
                        <a:rPr lang="en-US" sz="1800" dirty="0">
                          <a:effectLst/>
                        </a:rPr>
                        <a:t> </a:t>
                      </a:r>
                      <a:r>
                        <a:rPr lang="en-US" sz="1800" dirty="0" err="1">
                          <a:effectLst/>
                        </a:rPr>
                        <a:t>sa</a:t>
                      </a:r>
                      <a:r>
                        <a:rPr lang="en-US" sz="1800" dirty="0">
                          <a:effectLst/>
                        </a:rPr>
                        <a:t> fie insidious</a:t>
                      </a:r>
                      <a:endParaRPr lang="ro-RO" sz="1800" dirty="0">
                        <a:effectLst/>
                      </a:endParaRPr>
                    </a:p>
                    <a:p>
                      <a:pPr marL="342900" lvl="0" indent="-342900">
                        <a:lnSpc>
                          <a:spcPct val="106000"/>
                        </a:lnSpc>
                        <a:buFont typeface="+mj-lt"/>
                        <a:buAutoNum type="alphaLcParenR"/>
                      </a:pPr>
                      <a:r>
                        <a:rPr lang="en-US" sz="1800" dirty="0">
                          <a:effectLst/>
                        </a:rPr>
                        <a:t>Debut </a:t>
                      </a:r>
                      <a:r>
                        <a:rPr lang="en-US" sz="1800" dirty="0" err="1">
                          <a:effectLst/>
                        </a:rPr>
                        <a:t>brusc</a:t>
                      </a:r>
                      <a:endParaRPr lang="ro-RO" sz="1800" dirty="0">
                        <a:effectLst/>
                      </a:endParaRPr>
                    </a:p>
                    <a:p>
                      <a:pPr marL="342900" lvl="0" indent="-342900">
                        <a:lnSpc>
                          <a:spcPct val="106000"/>
                        </a:lnSpc>
                        <a:buFont typeface="+mj-lt"/>
                        <a:buAutoNum type="alphaLcParenR"/>
                      </a:pPr>
                      <a:r>
                        <a:rPr lang="en-US" sz="1800" dirty="0" err="1">
                          <a:effectLst/>
                        </a:rPr>
                        <a:t>Adenopatii</a:t>
                      </a:r>
                      <a:r>
                        <a:rPr lang="en-US" sz="1800" dirty="0">
                          <a:effectLst/>
                        </a:rPr>
                        <a:t> </a:t>
                      </a:r>
                      <a:endParaRPr lang="ro-RO" sz="1800" dirty="0">
                        <a:effectLst/>
                      </a:endParaRPr>
                    </a:p>
                    <a:p>
                      <a:pPr marL="342900" lvl="0" indent="-342900">
                        <a:lnSpc>
                          <a:spcPct val="106000"/>
                        </a:lnSpc>
                        <a:buFont typeface="+mj-lt"/>
                        <a:buAutoNum type="alphaLcParenR"/>
                      </a:pPr>
                      <a:r>
                        <a:rPr lang="en-US" sz="1800" dirty="0" err="1">
                          <a:effectLst/>
                        </a:rPr>
                        <a:t>Determinari</a:t>
                      </a:r>
                      <a:r>
                        <a:rPr lang="en-US" sz="1800" dirty="0">
                          <a:effectLst/>
                        </a:rPr>
                        <a:t> </a:t>
                      </a:r>
                      <a:r>
                        <a:rPr lang="en-US" sz="1800" dirty="0" err="1">
                          <a:effectLst/>
                        </a:rPr>
                        <a:t>cutanate</a:t>
                      </a:r>
                      <a:endParaRPr lang="ro-RO" sz="1800" dirty="0">
                        <a:effectLst/>
                      </a:endParaRPr>
                    </a:p>
                    <a:p>
                      <a:pPr marL="342900" lvl="0" indent="-342900">
                        <a:lnSpc>
                          <a:spcPct val="106000"/>
                        </a:lnSpc>
                        <a:buFont typeface="+mj-lt"/>
                        <a:buAutoNum type="alphaLcParenR"/>
                      </a:pPr>
                      <a:r>
                        <a:rPr lang="en-US" sz="1800" dirty="0">
                          <a:effectLst/>
                        </a:rPr>
                        <a:t>CID</a:t>
                      </a:r>
                      <a:endParaRPr lang="ro-RO" sz="1800" dirty="0">
                        <a:effectLst/>
                      </a:endParaRPr>
                    </a:p>
                    <a:p>
                      <a:pPr marL="342900" lvl="0" indent="-342900">
                        <a:lnSpc>
                          <a:spcPct val="106000"/>
                        </a:lnSpc>
                        <a:buFont typeface="+mj-lt"/>
                        <a:buAutoNum type="alphaLcParenR"/>
                      </a:pPr>
                      <a:r>
                        <a:rPr lang="en-US" sz="1800" dirty="0" err="1">
                          <a:effectLst/>
                        </a:rPr>
                        <a:t>Hipertrofii</a:t>
                      </a:r>
                      <a:r>
                        <a:rPr lang="en-US" sz="1800" dirty="0">
                          <a:effectLst/>
                        </a:rPr>
                        <a:t> </a:t>
                      </a:r>
                      <a:r>
                        <a:rPr lang="en-US" sz="1800" dirty="0" err="1">
                          <a:effectLst/>
                        </a:rPr>
                        <a:t>gingivale</a:t>
                      </a:r>
                      <a:endParaRPr lang="ro-RO" sz="1800" dirty="0">
                        <a:effectLst/>
                      </a:endParaRPr>
                    </a:p>
                    <a:p>
                      <a:pPr marL="342900" lvl="0" indent="-342900">
                        <a:lnSpc>
                          <a:spcPct val="106000"/>
                        </a:lnSpc>
                        <a:buFont typeface="+mj-lt"/>
                        <a:buAutoNum type="alphaLcParenR"/>
                      </a:pPr>
                      <a:r>
                        <a:rPr lang="en-US" sz="1800" dirty="0" err="1">
                          <a:effectLst/>
                        </a:rPr>
                        <a:t>Hepato</a:t>
                      </a:r>
                      <a:r>
                        <a:rPr lang="en-US" sz="1800" dirty="0">
                          <a:effectLst/>
                        </a:rPr>
                        <a:t>/</a:t>
                      </a:r>
                      <a:r>
                        <a:rPr lang="en-US" sz="1800" dirty="0" err="1">
                          <a:effectLst/>
                        </a:rPr>
                        <a:t>splenomegalie</a:t>
                      </a:r>
                      <a:endParaRPr lang="ro-RO" sz="1800" dirty="0">
                        <a:effectLst/>
                      </a:endParaRPr>
                    </a:p>
                    <a:p>
                      <a:pPr marL="342900" lvl="0" indent="-342900">
                        <a:lnSpc>
                          <a:spcPct val="106000"/>
                        </a:lnSpc>
                        <a:spcAft>
                          <a:spcPts val="800"/>
                        </a:spcAft>
                        <a:buFont typeface="+mj-lt"/>
                        <a:buAutoNum type="alphaLcParenR"/>
                      </a:pPr>
                      <a:r>
                        <a:rPr lang="en-US" sz="1800" dirty="0">
                          <a:effectLst/>
                        </a:rPr>
                        <a:t>Anemia care </a:t>
                      </a:r>
                      <a:r>
                        <a:rPr lang="en-US" sz="1800" dirty="0" err="1">
                          <a:effectLst/>
                        </a:rPr>
                        <a:t>apare</a:t>
                      </a:r>
                      <a:r>
                        <a:rPr lang="en-US" sz="1800" dirty="0">
                          <a:effectLst/>
                        </a:rPr>
                        <a:t> </a:t>
                      </a:r>
                      <a:r>
                        <a:rPr lang="en-US" sz="1800" dirty="0" err="1">
                          <a:effectLst/>
                        </a:rPr>
                        <a:t>treptat</a:t>
                      </a:r>
                      <a:r>
                        <a:rPr lang="en-US" sz="1800" dirty="0">
                          <a:effectLst/>
                        </a:rPr>
                        <a:t> </a:t>
                      </a:r>
                      <a:r>
                        <a:rPr lang="en-US" sz="1800" dirty="0" err="1">
                          <a:effectLst/>
                        </a:rPr>
                        <a:t>si</a:t>
                      </a:r>
                      <a:endParaRPr lang="ro-RO" sz="1800" dirty="0">
                        <a:effectLst/>
                      </a:endParaRPr>
                    </a:p>
                    <a:p>
                      <a:pPr>
                        <a:lnSpc>
                          <a:spcPct val="115000"/>
                        </a:lnSpc>
                        <a:spcAft>
                          <a:spcPts val="1000"/>
                        </a:spcAft>
                      </a:pPr>
                      <a:r>
                        <a:rPr lang="en-US" sz="1800" dirty="0">
                          <a:effectLst/>
                        </a:rPr>
                        <a:t> care </a:t>
                      </a:r>
                      <a:r>
                        <a:rPr lang="en-US" sz="1800" dirty="0" err="1">
                          <a:effectLst/>
                        </a:rPr>
                        <a:t>evolueaza</a:t>
                      </a:r>
                      <a:r>
                        <a:rPr lang="en-US" sz="1800" dirty="0">
                          <a:effectLst/>
                        </a:rPr>
                        <a:t> </a:t>
                      </a:r>
                      <a:r>
                        <a:rPr lang="en-US" sz="1800" dirty="0" err="1">
                          <a:effectLst/>
                        </a:rPr>
                        <a:t>pana</a:t>
                      </a:r>
                      <a:r>
                        <a:rPr lang="en-US" sz="1800" dirty="0">
                          <a:effectLst/>
                        </a:rPr>
                        <a:t> la grad </a:t>
                      </a:r>
                      <a:r>
                        <a:rPr lang="ro-RO" sz="1800" dirty="0">
                          <a:effectLst/>
                        </a:rPr>
                        <a:t>sever</a:t>
                      </a:r>
                      <a:r>
                        <a:rPr lang="en-US" sz="1800" dirty="0">
                          <a:effectLst/>
                        </a:rPr>
                        <a:t>– </a:t>
                      </a:r>
                      <a:r>
                        <a:rPr lang="ro-RO" sz="1800" dirty="0">
                          <a:effectLst/>
                        </a:rPr>
                        <a:t>grav</a:t>
                      </a:r>
                    </a:p>
                    <a:p>
                      <a:pPr>
                        <a:lnSpc>
                          <a:spcPct val="115000"/>
                        </a:lnSpc>
                        <a:spcAft>
                          <a:spcPts val="1000"/>
                        </a:spcAft>
                      </a:pPr>
                      <a:r>
                        <a:rPr lang="en-US" sz="1800" dirty="0">
                          <a:effectLst/>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a:effectLst/>
                        </a:rPr>
                        <a:t> </a:t>
                      </a:r>
                      <a:endParaRPr lang="ro-RO" sz="1800" dirty="0">
                        <a:effectLst/>
                      </a:endParaRPr>
                    </a:p>
                    <a:p>
                      <a:pPr>
                        <a:lnSpc>
                          <a:spcPct val="115000"/>
                        </a:lnSpc>
                        <a:spcAft>
                          <a:spcPts val="1000"/>
                        </a:spcAft>
                      </a:pPr>
                      <a:r>
                        <a:rPr lang="en-US" sz="1800" dirty="0" err="1">
                          <a:effectLst/>
                        </a:rPr>
                        <a:t>Leucemie</a:t>
                      </a:r>
                      <a:r>
                        <a:rPr lang="en-US" sz="1800" dirty="0">
                          <a:effectLst/>
                        </a:rPr>
                        <a:t> acuta</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15709546"/>
                  </a:ext>
                </a:extLst>
              </a:tr>
            </a:tbl>
          </a:graphicData>
        </a:graphic>
      </p:graphicFrame>
    </p:spTree>
    <p:extLst>
      <p:ext uri="{BB962C8B-B14F-4D97-AF65-F5344CB8AC3E}">
        <p14:creationId xmlns:p14="http://schemas.microsoft.com/office/powerpoint/2010/main" val="3900198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474B7-D648-4633-86A7-3BCC78DA5B98}"/>
              </a:ext>
            </a:extLst>
          </p:cNvPr>
          <p:cNvSpPr>
            <a:spLocks noGrp="1" noChangeArrowheads="1"/>
          </p:cNvSpPr>
          <p:nvPr>
            <p:ph type="title"/>
          </p:nvPr>
        </p:nvSpPr>
        <p:spPr/>
        <p:txBody>
          <a:bodyPr>
            <a:normAutofit fontScale="90000"/>
          </a:bodyPr>
          <a:lstStyle/>
          <a:p>
            <a:r>
              <a:rPr lang="en-US" altLang="ro-RO"/>
              <a:t>Molecular Methods for Detecting </a:t>
            </a:r>
            <a:r>
              <a:rPr lang="en-US" altLang="ro-RO" i="1"/>
              <a:t>bcr-abl</a:t>
            </a:r>
            <a:r>
              <a:rPr lang="en-US" altLang="ro-RO"/>
              <a:t> </a:t>
            </a:r>
            <a:br>
              <a:rPr lang="en-US" altLang="ro-RO"/>
            </a:br>
            <a:r>
              <a:rPr lang="en-US" altLang="ro-RO"/>
              <a:t>at the Ph Chromosome</a:t>
            </a:r>
          </a:p>
        </p:txBody>
      </p:sp>
      <p:sp>
        <p:nvSpPr>
          <p:cNvPr id="34819" name="Rectangle 3">
            <a:extLst>
              <a:ext uri="{FF2B5EF4-FFF2-40B4-BE49-F238E27FC236}">
                <a16:creationId xmlns:a16="http://schemas.microsoft.com/office/drawing/2014/main" id="{011B4ED5-D642-4FA0-8C39-3FFB813FD8F2}"/>
              </a:ext>
            </a:extLst>
          </p:cNvPr>
          <p:cNvSpPr>
            <a:spLocks noGrp="1" noChangeArrowheads="1"/>
          </p:cNvSpPr>
          <p:nvPr>
            <p:ph type="body" idx="1"/>
          </p:nvPr>
        </p:nvSpPr>
        <p:spPr>
          <a:xfrm>
            <a:off x="643467" y="1735667"/>
            <a:ext cx="7600244" cy="3657600"/>
          </a:xfrm>
        </p:spPr>
        <p:txBody>
          <a:bodyPr anchorCtr="0"/>
          <a:lstStyle/>
          <a:p>
            <a:pPr>
              <a:spcBef>
                <a:spcPct val="70000"/>
              </a:spcBef>
            </a:pPr>
            <a:r>
              <a:rPr lang="en-US" altLang="ro-RO" dirty="0"/>
              <a:t>Fluorescence in situ hybridization (FI</a:t>
            </a:r>
            <a:r>
              <a:rPr lang="ro-RO" altLang="ro-RO" dirty="0"/>
              <a:t>SH)</a:t>
            </a:r>
            <a:endParaRPr lang="en-US" altLang="ro-RO" dirty="0"/>
          </a:p>
          <a:p>
            <a:pPr>
              <a:spcBef>
                <a:spcPct val="70000"/>
              </a:spcBef>
            </a:pPr>
            <a:endParaRPr lang="en-US" altLang="ro-RO" dirty="0"/>
          </a:p>
        </p:txBody>
      </p:sp>
      <p:sp>
        <p:nvSpPr>
          <p:cNvPr id="34820" name="Text Box 6">
            <a:extLst>
              <a:ext uri="{FF2B5EF4-FFF2-40B4-BE49-F238E27FC236}">
                <a16:creationId xmlns:a16="http://schemas.microsoft.com/office/drawing/2014/main" id="{521EE1E7-A0D6-432F-BC91-702A44947E83}"/>
              </a:ext>
            </a:extLst>
          </p:cNvPr>
          <p:cNvSpPr txBox="1">
            <a:spLocks noChangeArrowheads="1"/>
          </p:cNvSpPr>
          <p:nvPr/>
        </p:nvSpPr>
        <p:spPr bwMode="auto">
          <a:xfrm>
            <a:off x="951089" y="2405945"/>
            <a:ext cx="147668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ro-RO" sz="2133">
                <a:latin typeface="Arial" panose="020B0604020202020204" pitchFamily="34" charset="0"/>
              </a:rPr>
              <a:t>Interphase</a:t>
            </a:r>
          </a:p>
        </p:txBody>
      </p:sp>
      <p:sp>
        <p:nvSpPr>
          <p:cNvPr id="34821" name="Text Box 7">
            <a:extLst>
              <a:ext uri="{FF2B5EF4-FFF2-40B4-BE49-F238E27FC236}">
                <a16:creationId xmlns:a16="http://schemas.microsoft.com/office/drawing/2014/main" id="{1BDDB3DE-5B8C-4551-9677-0334C3B86C25}"/>
              </a:ext>
            </a:extLst>
          </p:cNvPr>
          <p:cNvSpPr txBox="1">
            <a:spLocks noChangeArrowheads="1"/>
          </p:cNvSpPr>
          <p:nvPr/>
        </p:nvSpPr>
        <p:spPr bwMode="auto">
          <a:xfrm>
            <a:off x="4727222" y="2405945"/>
            <a:ext cx="1537600"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ro-RO" sz="2133">
                <a:latin typeface="Arial" panose="020B0604020202020204" pitchFamily="34" charset="0"/>
              </a:rPr>
              <a:t>Metaphase</a:t>
            </a:r>
          </a:p>
        </p:txBody>
      </p:sp>
      <p:sp>
        <p:nvSpPr>
          <p:cNvPr id="34822" name="Text Box 8">
            <a:extLst>
              <a:ext uri="{FF2B5EF4-FFF2-40B4-BE49-F238E27FC236}">
                <a16:creationId xmlns:a16="http://schemas.microsoft.com/office/drawing/2014/main" id="{33BAFAD7-C023-4442-BEF4-303DF4C7B757}"/>
              </a:ext>
            </a:extLst>
          </p:cNvPr>
          <p:cNvSpPr txBox="1">
            <a:spLocks noChangeArrowheads="1"/>
          </p:cNvSpPr>
          <p:nvPr/>
        </p:nvSpPr>
        <p:spPr bwMode="auto">
          <a:xfrm>
            <a:off x="592667" y="6000045"/>
            <a:ext cx="2808782"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ro-RO" sz="1244">
                <a:latin typeface="Arial" panose="020B0604020202020204" pitchFamily="34" charset="0"/>
              </a:rPr>
              <a:t>Courtesy of Charles Sawyers, UCLA.</a:t>
            </a:r>
          </a:p>
        </p:txBody>
      </p:sp>
      <p:pic>
        <p:nvPicPr>
          <p:cNvPr id="34823" name="Picture 9">
            <a:extLst>
              <a:ext uri="{FF2B5EF4-FFF2-40B4-BE49-F238E27FC236}">
                <a16:creationId xmlns:a16="http://schemas.microsoft.com/office/drawing/2014/main" id="{3B638F9F-AC6A-49F0-9965-65B637ECC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89" y="2811954"/>
            <a:ext cx="3197578" cy="307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
            <a:extLst>
              <a:ext uri="{FF2B5EF4-FFF2-40B4-BE49-F238E27FC236}">
                <a16:creationId xmlns:a16="http://schemas.microsoft.com/office/drawing/2014/main" id="{3145FCB0-3E60-461E-AB2A-61FC98CF0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590" y="2841978"/>
            <a:ext cx="3224388" cy="306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b="1"/>
              <a:t>Physical exam</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a:defRPr/>
            </a:pPr>
            <a:r>
              <a:rPr lang="en-US" sz="2100" b="1" i="1">
                <a:latin typeface="Times New Roman" pitchFamily="18" charset="0"/>
                <a:cs typeface="Times New Roman" pitchFamily="18" charset="0"/>
              </a:rPr>
              <a:t>Splenomegaly</a:t>
            </a:r>
            <a:r>
              <a:rPr lang="en-US" sz="2100" i="1">
                <a:latin typeface="Times New Roman" pitchFamily="18" charset="0"/>
              </a:rPr>
              <a:t> </a:t>
            </a:r>
            <a:r>
              <a:rPr lang="en-AU" sz="2100">
                <a:latin typeface="Times New Roman" pitchFamily="18" charset="0"/>
              </a:rPr>
              <a:t> (70–85%) - </a:t>
            </a:r>
            <a:r>
              <a:rPr lang="en-US" sz="2100">
                <a:latin typeface="Times New Roman" pitchFamily="18" charset="0"/>
                <a:cs typeface="Times New Roman" pitchFamily="18" charset="0"/>
              </a:rPr>
              <a:t>is the most common physical finding in patients with CML.</a:t>
            </a:r>
            <a:endParaRPr lang="en-US" sz="2100">
              <a:latin typeface="Times New Roman" pitchFamily="18" charset="0"/>
            </a:endParaRPr>
          </a:p>
          <a:p>
            <a:pPr lvl="1">
              <a:defRPr/>
            </a:pPr>
            <a:r>
              <a:rPr lang="en-US" sz="2100">
                <a:latin typeface="Times New Roman" pitchFamily="18" charset="0"/>
                <a:cs typeface="Times New Roman" pitchFamily="18" charset="0"/>
              </a:rPr>
              <a:t>The size of the spleen correlates with the peripheral blood granulocyte counts</a:t>
            </a:r>
          </a:p>
          <a:p>
            <a:pPr lvl="1">
              <a:defRPr/>
            </a:pPr>
            <a:r>
              <a:rPr lang="en-US" sz="2100">
                <a:latin typeface="Times New Roman" pitchFamily="18" charset="0"/>
                <a:cs typeface="Times New Roman" pitchFamily="18" charset="0"/>
              </a:rPr>
              <a:t>A very large spleen is usually a harbinger of the transformation into an acute blast crisis form of the disease</a:t>
            </a:r>
            <a:r>
              <a:rPr lang="en-US" sz="2100">
                <a:latin typeface="Times New Roman" pitchFamily="18" charset="0"/>
              </a:rPr>
              <a:t> </a:t>
            </a:r>
            <a:endParaRPr lang="en-AU" sz="2100">
              <a:latin typeface="Times New Roman" pitchFamily="18" charset="0"/>
            </a:endParaRPr>
          </a:p>
          <a:p>
            <a:pPr>
              <a:defRPr/>
            </a:pPr>
            <a:r>
              <a:rPr lang="en-US" sz="2100" b="1" i="1">
                <a:latin typeface="Times New Roman" pitchFamily="18" charset="0"/>
                <a:cs typeface="Times New Roman" pitchFamily="18" charset="0"/>
              </a:rPr>
              <a:t>Hepatomegaly</a:t>
            </a:r>
            <a:r>
              <a:rPr lang="en-US" sz="2100">
                <a:latin typeface="Times New Roman" pitchFamily="18" charset="0"/>
                <a:cs typeface="Times New Roman" pitchFamily="18" charset="0"/>
              </a:rPr>
              <a:t> also occurs, although it is less common than splenomegaly</a:t>
            </a:r>
            <a:r>
              <a:rPr lang="en-US" sz="2100">
                <a:latin typeface="Times New Roman" pitchFamily="18" charset="0"/>
              </a:rPr>
              <a:t> </a:t>
            </a:r>
            <a:r>
              <a:rPr lang="fr-FR" sz="2100">
                <a:latin typeface="Times New Roman" pitchFamily="18" charset="0"/>
              </a:rPr>
              <a:t>, in 20–45%,</a:t>
            </a:r>
            <a:endParaRPr lang="en-AU" sz="2100">
              <a:latin typeface="Times New Roman" pitchFamily="18" charset="0"/>
            </a:endParaRPr>
          </a:p>
          <a:p>
            <a:pPr>
              <a:defRPr/>
            </a:pPr>
            <a:r>
              <a:rPr lang="en-AU" sz="2100" b="1" i="1">
                <a:latin typeface="Times New Roman" pitchFamily="18" charset="0"/>
              </a:rPr>
              <a:t>Lymphadenopaties</a:t>
            </a:r>
            <a:r>
              <a:rPr lang="en-AU" sz="2100">
                <a:latin typeface="Times New Roman" pitchFamily="18" charset="0"/>
              </a:rPr>
              <a:t> - signifie the evolution to the accelerated/blastic phase.</a:t>
            </a:r>
            <a:endParaRPr lang="en-US" sz="2100"/>
          </a:p>
        </p:txBody>
      </p:sp>
    </p:spTree>
    <p:extLst>
      <p:ext uri="{BB962C8B-B14F-4D97-AF65-F5344CB8AC3E}">
        <p14:creationId xmlns:p14="http://schemas.microsoft.com/office/powerpoint/2010/main" val="86058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b="1"/>
              <a:t>Physical exam</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pPr>
              <a:defRPr/>
            </a:pPr>
            <a:r>
              <a:rPr lang="fr-FR" sz="2100">
                <a:latin typeface="Times New Roman" pitchFamily="18" charset="0"/>
              </a:rPr>
              <a:t>Fever, purpura.</a:t>
            </a:r>
          </a:p>
          <a:p>
            <a:pPr>
              <a:defRPr/>
            </a:pPr>
            <a:r>
              <a:rPr lang="en-US" sz="2100" b="1" i="1">
                <a:latin typeface="Times New Roman" pitchFamily="18" charset="0"/>
                <a:cs typeface="Times New Roman" pitchFamily="18" charset="0"/>
              </a:rPr>
              <a:t>leukostasis</a:t>
            </a:r>
            <a:r>
              <a:rPr lang="en-US" sz="2100">
                <a:latin typeface="Times New Roman" pitchFamily="18" charset="0"/>
                <a:cs typeface="Times New Roman" pitchFamily="18" charset="0"/>
              </a:rPr>
              <a:t> and </a:t>
            </a:r>
            <a:r>
              <a:rPr lang="en-US" sz="2100" b="1" i="1">
                <a:latin typeface="Times New Roman" pitchFamily="18" charset="0"/>
                <a:cs typeface="Times New Roman" pitchFamily="18" charset="0"/>
              </a:rPr>
              <a:t>hyperviscosity</a:t>
            </a:r>
            <a:r>
              <a:rPr lang="en-US" sz="2100">
                <a:latin typeface="Times New Roman" pitchFamily="18" charset="0"/>
                <a:cs typeface="Times New Roman" pitchFamily="18" charset="0"/>
              </a:rPr>
              <a:t> can occur in some patients, with extraordinary elevation of WBC counts, exceeding 300,000-600,000 cells/mmc</a:t>
            </a:r>
            <a:r>
              <a:rPr lang="en-US" sz="2100">
                <a:latin typeface="Times New Roman" pitchFamily="18" charset="0"/>
              </a:rPr>
              <a:t> </a:t>
            </a:r>
            <a:r>
              <a:rPr lang="fr-FR" sz="2100">
                <a:latin typeface="Times New Roman" pitchFamily="18" charset="0"/>
              </a:rPr>
              <a:t>: </a:t>
            </a:r>
          </a:p>
          <a:p>
            <a:pPr lvl="1">
              <a:defRPr/>
            </a:pPr>
            <a:r>
              <a:rPr lang="en-US" sz="2100">
                <a:latin typeface="Times New Roman" pitchFamily="18" charset="0"/>
                <a:cs typeface="Times New Roman" pitchFamily="18" charset="0"/>
              </a:rPr>
              <a:t>headache, </a:t>
            </a:r>
          </a:p>
          <a:p>
            <a:pPr lvl="1">
              <a:defRPr/>
            </a:pPr>
            <a:r>
              <a:rPr lang="en-US" sz="2100">
                <a:latin typeface="Times New Roman" pitchFamily="18" charset="0"/>
                <a:cs typeface="Times New Roman" pitchFamily="18" charset="0"/>
              </a:rPr>
              <a:t>dizziness, </a:t>
            </a:r>
          </a:p>
          <a:p>
            <a:pPr lvl="1">
              <a:defRPr/>
            </a:pPr>
            <a:r>
              <a:rPr lang="en-US" sz="2100">
                <a:latin typeface="Times New Roman" pitchFamily="18" charset="0"/>
                <a:cs typeface="Times New Roman" pitchFamily="18" charset="0"/>
              </a:rPr>
              <a:t>vertigo, </a:t>
            </a:r>
          </a:p>
          <a:p>
            <a:pPr lvl="1">
              <a:defRPr/>
            </a:pPr>
            <a:r>
              <a:rPr lang="en-US" sz="2100">
                <a:latin typeface="Times New Roman" pitchFamily="18" charset="0"/>
                <a:cs typeface="Times New Roman" pitchFamily="18" charset="0"/>
              </a:rPr>
              <a:t>tinnitus, </a:t>
            </a:r>
          </a:p>
          <a:p>
            <a:pPr lvl="1">
              <a:defRPr/>
            </a:pPr>
            <a:r>
              <a:rPr lang="en-US" sz="2100">
                <a:latin typeface="Times New Roman" pitchFamily="18" charset="0"/>
                <a:cs typeface="Times New Roman" pitchFamily="18" charset="0"/>
              </a:rPr>
              <a:t>visual disturbances, </a:t>
            </a:r>
          </a:p>
          <a:p>
            <a:pPr lvl="1">
              <a:defRPr/>
            </a:pPr>
            <a:r>
              <a:rPr lang="en-US" sz="2100">
                <a:latin typeface="Times New Roman" pitchFamily="18" charset="0"/>
                <a:cs typeface="Times New Roman" pitchFamily="18" charset="0"/>
              </a:rPr>
              <a:t>angina pectoris.</a:t>
            </a:r>
            <a:endParaRPr lang="en-US" sz="2100">
              <a:latin typeface="Times New Roman" pitchFamily="18" charset="0"/>
            </a:endParaRPr>
          </a:p>
          <a:p>
            <a:pPr marL="0" indent="0">
              <a:buNone/>
            </a:pPr>
            <a:endParaRPr lang="en-US" sz="2100"/>
          </a:p>
        </p:txBody>
      </p:sp>
    </p:spTree>
    <p:extLst>
      <p:ext uri="{BB962C8B-B14F-4D97-AF65-F5344CB8AC3E}">
        <p14:creationId xmlns:p14="http://schemas.microsoft.com/office/powerpoint/2010/main" val="290026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40022" y="365760"/>
            <a:ext cx="7025402" cy="1188720"/>
          </a:xfrm>
        </p:spPr>
        <p:txBody>
          <a:bodyPr>
            <a:normAutofit/>
          </a:bodyPr>
          <a:lstStyle/>
          <a:p>
            <a:pPr eaLnBrk="1" hangingPunct="1">
              <a:defRPr/>
            </a:pPr>
            <a:r>
              <a:rPr lang="en-US" b="1"/>
              <a:t>CML – </a:t>
            </a:r>
            <a:r>
              <a:rPr lang="en-US" b="1">
                <a:cs typeface="Times New Roman" pitchFamily="18" charset="0"/>
              </a:rPr>
              <a:t>PERIPHERAL BLOOD</a:t>
            </a:r>
            <a:r>
              <a:rPr lang="en-US" b="1" i="1">
                <a:effectLst>
                  <a:outerShdw blurRad="38100" dist="38100" dir="2700000" algn="tl">
                    <a:srgbClr val="FFFFFF"/>
                  </a:outerShdw>
                </a:effectLst>
                <a:cs typeface="Times New Roman" pitchFamily="18" charset="0"/>
              </a:rPr>
              <a:t> </a:t>
            </a:r>
          </a:p>
        </p:txBody>
      </p:sp>
      <p:sp>
        <p:nvSpPr>
          <p:cNvPr id="72" name="Freeform: Shape 7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363" name="Rectangle 3"/>
          <p:cNvSpPr>
            <a:spLocks noGrp="1" noChangeArrowheads="1"/>
          </p:cNvSpPr>
          <p:nvPr>
            <p:ph type="body" idx="1"/>
          </p:nvPr>
        </p:nvSpPr>
        <p:spPr>
          <a:xfrm>
            <a:off x="1240022" y="2176272"/>
            <a:ext cx="7025403" cy="4041648"/>
          </a:xfrm>
        </p:spPr>
        <p:txBody>
          <a:bodyPr anchor="t">
            <a:normAutofit/>
          </a:bodyPr>
          <a:lstStyle/>
          <a:p>
            <a:pPr eaLnBrk="1" hangingPunct="1">
              <a:defRPr/>
            </a:pPr>
            <a:r>
              <a:rPr lang="en-AU" sz="2100" b="1" i="1">
                <a:latin typeface="Times New Roman" pitchFamily="18" charset="0"/>
              </a:rPr>
              <a:t>Leucocytosis</a:t>
            </a:r>
            <a:r>
              <a:rPr lang="en-AU" sz="2100">
                <a:latin typeface="Times New Roman" pitchFamily="18" charset="0"/>
              </a:rPr>
              <a:t> (</a:t>
            </a:r>
            <a:r>
              <a:rPr lang="en-US" sz="2100">
                <a:latin typeface="Times New Roman" pitchFamily="18" charset="0"/>
                <a:cs typeface="Times New Roman" pitchFamily="18" charset="0"/>
              </a:rPr>
              <a:t>a total WBC count of 20,000-over 100.000 cells/</a:t>
            </a:r>
            <a:r>
              <a:rPr lang="en-US" sz="2100">
                <a:latin typeface="Symbol" pitchFamily="18" charset="2"/>
                <a:cs typeface="Times New Roman" pitchFamily="18" charset="0"/>
              </a:rPr>
              <a:t>m</a:t>
            </a:r>
            <a:r>
              <a:rPr lang="en-US" sz="2100">
                <a:latin typeface="Times New Roman" pitchFamily="18" charset="0"/>
                <a:cs typeface="Times New Roman" pitchFamily="18" charset="0"/>
              </a:rPr>
              <a:t>L) with circulating immature cells from the bone marrow, such as myeloblasts, myelocytes, metamyelocytes, and nucleated red blood cells, mimicking the findings in the bone marrow. </a:t>
            </a:r>
            <a:endParaRPr lang="en-AU" sz="2100">
              <a:latin typeface="Times New Roman" pitchFamily="18" charset="0"/>
            </a:endParaRPr>
          </a:p>
          <a:p>
            <a:pPr eaLnBrk="1" hangingPunct="1">
              <a:defRPr/>
            </a:pPr>
            <a:r>
              <a:rPr lang="fr-FR" sz="2100" b="1" i="1">
                <a:latin typeface="Times New Roman" pitchFamily="18" charset="0"/>
              </a:rPr>
              <a:t>Basophilia</a:t>
            </a:r>
            <a:r>
              <a:rPr lang="fr-FR" sz="2100">
                <a:latin typeface="Times New Roman" pitchFamily="18" charset="0"/>
              </a:rPr>
              <a:t> - 2-4%, over 7% in 10 – 15 % patients</a:t>
            </a:r>
          </a:p>
          <a:p>
            <a:pPr eaLnBrk="1" hangingPunct="1">
              <a:defRPr/>
            </a:pPr>
            <a:r>
              <a:rPr lang="fr-FR" sz="2100" b="1" i="1">
                <a:latin typeface="Times New Roman" pitchFamily="18" charset="0"/>
              </a:rPr>
              <a:t>Eosinophilia</a:t>
            </a:r>
          </a:p>
          <a:p>
            <a:pPr eaLnBrk="1" hangingPunct="1">
              <a:defRPr/>
            </a:pPr>
            <a:r>
              <a:rPr lang="fr-FR" sz="2100">
                <a:latin typeface="Times New Roman" pitchFamily="18" charset="0"/>
              </a:rPr>
              <a:t>Mild-to-moderate </a:t>
            </a:r>
            <a:r>
              <a:rPr lang="fr-FR" sz="2100" b="1" i="1">
                <a:latin typeface="Times New Roman" pitchFamily="18" charset="0"/>
              </a:rPr>
              <a:t>anemia</a:t>
            </a:r>
            <a:r>
              <a:rPr lang="fr-FR" sz="2100">
                <a:latin typeface="Times New Roman" pitchFamily="18" charset="0"/>
              </a:rPr>
              <a:t> </a:t>
            </a:r>
            <a:r>
              <a:rPr lang="en-US" sz="2100">
                <a:latin typeface="Times New Roman" pitchFamily="18" charset="0"/>
                <a:cs typeface="Times New Roman" pitchFamily="18" charset="0"/>
              </a:rPr>
              <a:t>usually normochromic and normocytic</a:t>
            </a:r>
            <a:r>
              <a:rPr lang="en-US" sz="2100">
                <a:latin typeface="Times New Roman" pitchFamily="18" charset="0"/>
              </a:rPr>
              <a:t> </a:t>
            </a:r>
            <a:endParaRPr lang="fr-FR" sz="2100">
              <a:latin typeface="Times New Roman" pitchFamily="18" charset="0"/>
            </a:endParaRPr>
          </a:p>
          <a:p>
            <a:pPr eaLnBrk="1" hangingPunct="1">
              <a:defRPr/>
            </a:pPr>
            <a:r>
              <a:rPr lang="fr-FR" sz="2100" b="1" i="1">
                <a:latin typeface="Times New Roman" pitchFamily="18" charset="0"/>
              </a:rPr>
              <a:t>Thrombocitosis</a:t>
            </a:r>
            <a:r>
              <a:rPr lang="fr-FR" sz="2100">
                <a:latin typeface="Times New Roman" pitchFamily="18" charset="0"/>
              </a:rPr>
              <a:t> - 500.000–600.000/mm</a:t>
            </a:r>
            <a:r>
              <a:rPr lang="fr-FR" sz="2100" baseline="30000">
                <a:latin typeface="Times New Roman" pitchFamily="18" charset="0"/>
              </a:rPr>
              <a:t>3</a:t>
            </a:r>
            <a:r>
              <a:rPr lang="fr-FR" sz="2100">
                <a:latin typeface="Times New Roman" pitchFamily="18" charset="0"/>
              </a:rPr>
              <a:t>, to 1–2 million/mm</a:t>
            </a:r>
            <a:r>
              <a:rPr lang="fr-FR" sz="2100" baseline="30000">
                <a:latin typeface="Times New Roman" pitchFamily="18" charset="0"/>
              </a:rPr>
              <a:t>3</a:t>
            </a:r>
            <a:r>
              <a:rPr lang="fr-FR" sz="2100">
                <a:latin typeface="Times New Roman" pitchFamily="18" charset="0"/>
              </a:rPr>
              <a:t>.</a:t>
            </a:r>
            <a:endParaRPr lang="en-US" sz="2100">
              <a:latin typeface="Times New Roman" pitchFamily="18" charset="0"/>
            </a:endParaRPr>
          </a:p>
        </p:txBody>
      </p:sp>
    </p:spTree>
    <p:extLst>
      <p:ext uri="{BB962C8B-B14F-4D97-AF65-F5344CB8AC3E}">
        <p14:creationId xmlns:p14="http://schemas.microsoft.com/office/powerpoint/2010/main" val="385714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a:bodyPr>
          <a:lstStyle/>
          <a:p>
            <a:pPr eaLnBrk="1" hangingPunct="1">
              <a:defRPr/>
            </a:pPr>
            <a:r>
              <a:rPr lang="en-US" sz="3600" b="1" dirty="0"/>
              <a:t>CML – </a:t>
            </a:r>
            <a:r>
              <a:rPr lang="en-US" sz="3600" b="1" dirty="0">
                <a:cs typeface="Times New Roman" pitchFamily="18" charset="0"/>
              </a:rPr>
              <a:t>PERIPHERAL BLOOD</a:t>
            </a:r>
          </a:p>
        </p:txBody>
      </p:sp>
      <p:pic>
        <p:nvPicPr>
          <p:cNvPr id="34819" name="Picture 7" descr="LGC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90588" y="1447800"/>
            <a:ext cx="3098800" cy="4724400"/>
          </a:xfrm>
          <a:noFill/>
          <a:extLst>
            <a:ext uri="{909E8E84-426E-40DD-AFC4-6F175D3DCCD1}">
              <a14:hiddenFill xmlns:a14="http://schemas.microsoft.com/office/drawing/2010/main">
                <a:solidFill>
                  <a:srgbClr val="FFFFFF"/>
                </a:solidFill>
              </a14:hiddenFill>
            </a:ext>
          </a:extLst>
        </p:spPr>
      </p:pic>
      <p:pic>
        <p:nvPicPr>
          <p:cNvPr id="34820" name="Picture 8" descr="LGC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06975" y="1371600"/>
            <a:ext cx="3195638" cy="4800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5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n-US" sz="4000" b="1" dirty="0"/>
              <a:t>CML – </a:t>
            </a:r>
            <a:r>
              <a:rPr lang="en-US" sz="4000" b="1" dirty="0">
                <a:cs typeface="Times New Roman" pitchFamily="18" charset="0"/>
              </a:rPr>
              <a:t>PERIPHERAL BLOOD</a:t>
            </a:r>
          </a:p>
        </p:txBody>
      </p:sp>
      <p:pic>
        <p:nvPicPr>
          <p:cNvPr id="35843"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81000" y="1524000"/>
            <a:ext cx="3878263" cy="4648200"/>
          </a:xfrm>
        </p:spPr>
      </p:pic>
      <p:pic>
        <p:nvPicPr>
          <p:cNvPr id="35844"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76800" y="1524000"/>
            <a:ext cx="3733800" cy="4648200"/>
          </a:xfrm>
        </p:spPr>
      </p:pic>
    </p:spTree>
    <p:extLst>
      <p:ext uri="{BB962C8B-B14F-4D97-AF65-F5344CB8AC3E}">
        <p14:creationId xmlns:p14="http://schemas.microsoft.com/office/powerpoint/2010/main" val="176143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en-US" sz="3600" b="1" dirty="0"/>
              <a:t>CML – BONE MARROW</a:t>
            </a:r>
          </a:p>
        </p:txBody>
      </p:sp>
      <p:sp>
        <p:nvSpPr>
          <p:cNvPr id="16387" name="Rectangle 3"/>
          <p:cNvSpPr>
            <a:spLocks noGrp="1" noChangeArrowheads="1"/>
          </p:cNvSpPr>
          <p:nvPr>
            <p:ph type="body" idx="1"/>
          </p:nvPr>
        </p:nvSpPr>
        <p:spPr>
          <a:xfrm>
            <a:off x="457200" y="1600200"/>
            <a:ext cx="8229600" cy="4800600"/>
          </a:xfrm>
        </p:spPr>
        <p:txBody>
          <a:bodyPr/>
          <a:lstStyle/>
          <a:p>
            <a:pPr algn="just" eaLnBrk="1" hangingPunct="1">
              <a:defRPr/>
            </a:pPr>
            <a:r>
              <a:rPr lang="fr-FR" b="1" i="1" dirty="0" err="1">
                <a:latin typeface="Times New Roman" pitchFamily="18" charset="0"/>
              </a:rPr>
              <a:t>Marrow</a:t>
            </a:r>
            <a:r>
              <a:rPr lang="fr-FR" b="1" i="1" dirty="0">
                <a:latin typeface="Times New Roman" pitchFamily="18" charset="0"/>
              </a:rPr>
              <a:t> </a:t>
            </a:r>
            <a:r>
              <a:rPr lang="fr-FR" b="1" i="1" dirty="0" err="1">
                <a:latin typeface="Times New Roman" pitchFamily="18" charset="0"/>
              </a:rPr>
              <a:t>aspirate</a:t>
            </a:r>
            <a:r>
              <a:rPr lang="fr-FR" dirty="0">
                <a:latin typeface="Times New Roman" pitchFamily="18" charset="0"/>
              </a:rPr>
              <a:t> - </a:t>
            </a:r>
            <a:r>
              <a:rPr lang="en-US" dirty="0">
                <a:latin typeface="Times New Roman" pitchFamily="18" charset="0"/>
                <a:cs typeface="Times New Roman" pitchFamily="18" charset="0"/>
              </a:rPr>
              <a:t>Bone marrow is</a:t>
            </a:r>
          </a:p>
          <a:p>
            <a:pPr lvl="1" eaLnBrk="1" hangingPunct="1">
              <a:defRPr/>
            </a:pPr>
            <a:r>
              <a:rPr lang="en-US" sz="2000" dirty="0" err="1">
                <a:latin typeface="Times New Roman" pitchFamily="18" charset="0"/>
                <a:cs typeface="Times New Roman" pitchFamily="18" charset="0"/>
              </a:rPr>
              <a:t>Hypercellular</a:t>
            </a:r>
            <a:r>
              <a:rPr lang="en-US" sz="2000" dirty="0">
                <a:latin typeface="Times New Roman" pitchFamily="18" charset="0"/>
                <a:cs typeface="Times New Roman" pitchFamily="18" charset="0"/>
              </a:rPr>
              <a:t> (reduced fat spaces)</a:t>
            </a:r>
          </a:p>
          <a:p>
            <a:pPr lvl="1" eaLnBrk="1" hangingPunct="1">
              <a:defRPr/>
            </a:pPr>
            <a:r>
              <a:rPr lang="en-US" sz="2000" dirty="0" err="1">
                <a:latin typeface="Times New Roman" pitchFamily="18" charset="0"/>
                <a:cs typeface="Times New Roman" pitchFamily="18" charset="0"/>
              </a:rPr>
              <a:t>Myeloid:erythroid</a:t>
            </a:r>
            <a:r>
              <a:rPr lang="en-US" sz="2000" dirty="0">
                <a:latin typeface="Times New Roman" pitchFamily="18" charset="0"/>
                <a:cs typeface="Times New Roman" pitchFamily="18" charset="0"/>
              </a:rPr>
              <a:t> ratio – 10:1 to 30:1 (N : 2:1)</a:t>
            </a:r>
          </a:p>
          <a:p>
            <a:pPr lvl="1" eaLnBrk="1" hangingPunct="1">
              <a:defRPr/>
            </a:pPr>
            <a:r>
              <a:rPr lang="en-US" sz="2000" dirty="0" err="1">
                <a:latin typeface="Times New Roman" pitchFamily="18" charset="0"/>
                <a:cs typeface="Times New Roman" pitchFamily="18" charset="0"/>
              </a:rPr>
              <a:t>Myelocyte</a:t>
            </a:r>
            <a:r>
              <a:rPr lang="en-US" sz="2000" dirty="0">
                <a:latin typeface="Times New Roman" pitchFamily="18" charset="0"/>
                <a:cs typeface="Times New Roman" pitchFamily="18" charset="0"/>
              </a:rPr>
              <a:t> predominant cells, blasts less 10%, </a:t>
            </a:r>
            <a:r>
              <a:rPr lang="en-US" sz="2000" dirty="0" err="1">
                <a:latin typeface="Times New Roman" pitchFamily="18" charset="0"/>
                <a:cs typeface="Times New Roman" pitchFamily="18" charset="0"/>
              </a:rPr>
              <a:t>Myeloblast</a:t>
            </a:r>
            <a:r>
              <a:rPr lang="en-US" sz="2000" dirty="0">
                <a:latin typeface="Times New Roman" pitchFamily="18" charset="0"/>
                <a:cs typeface="Times New Roman" pitchFamily="18" charset="0"/>
              </a:rPr>
              <a:t> less 5%</a:t>
            </a:r>
          </a:p>
          <a:p>
            <a:pPr lvl="1" eaLnBrk="1" hangingPunct="1">
              <a:defRPr/>
            </a:pPr>
            <a:r>
              <a:rPr lang="en-US" sz="2000" dirty="0">
                <a:latin typeface="Times New Roman" pitchFamily="18" charset="0"/>
                <a:cs typeface="Times New Roman" pitchFamily="18" charset="0"/>
              </a:rPr>
              <a:t>Megakaryocytes increased</a:t>
            </a:r>
          </a:p>
          <a:p>
            <a:pPr lvl="1" eaLnBrk="1" hangingPunct="1">
              <a:defRPr/>
            </a:pPr>
            <a:r>
              <a:rPr lang="en-US" sz="2000" dirty="0">
                <a:latin typeface="Times New Roman" pitchFamily="18" charset="0"/>
                <a:cs typeface="Times New Roman" pitchFamily="18" charset="0"/>
              </a:rPr>
              <a:t>Increase </a:t>
            </a:r>
            <a:r>
              <a:rPr lang="en-US" sz="2000" dirty="0" err="1">
                <a:latin typeface="Times New Roman" pitchFamily="18" charset="0"/>
                <a:cs typeface="Times New Roman" pitchFamily="18" charset="0"/>
              </a:rPr>
              <a:t>reticulin</a:t>
            </a:r>
            <a:r>
              <a:rPr lang="en-US" sz="2000" dirty="0">
                <a:latin typeface="Times New Roman" pitchFamily="18" charset="0"/>
                <a:cs typeface="Times New Roman" pitchFamily="18" charset="0"/>
              </a:rPr>
              <a:t> fibrosis in 30-40%</a:t>
            </a:r>
          </a:p>
          <a:p>
            <a:pPr algn="just" eaLnBrk="1" hangingPunct="1">
              <a:defRPr/>
            </a:pPr>
            <a:endParaRPr lang="fr-FR" dirty="0">
              <a:latin typeface="Times New Roman" pitchFamily="18" charset="0"/>
            </a:endParaRPr>
          </a:p>
          <a:p>
            <a:pPr algn="just" eaLnBrk="1" hangingPunct="1">
              <a:defRPr/>
            </a:pPr>
            <a:r>
              <a:rPr lang="en-AU" b="1" i="1" dirty="0">
                <a:latin typeface="Times New Roman" pitchFamily="18" charset="0"/>
              </a:rPr>
              <a:t>BOM</a:t>
            </a:r>
            <a:r>
              <a:rPr lang="en-AU" dirty="0">
                <a:latin typeface="Times New Roman" pitchFamily="18" charset="0"/>
              </a:rPr>
              <a:t> - confirm</a:t>
            </a:r>
            <a:r>
              <a:rPr lang="en-AU" dirty="0">
                <a:latin typeface="Times New Roman" pitchFamily="18" charset="0"/>
                <a:cs typeface="Times New Roman" pitchFamily="18" charset="0"/>
              </a:rPr>
              <a:t>s</a:t>
            </a:r>
            <a:r>
              <a:rPr lang="en-AU" dirty="0">
                <a:latin typeface="Times New Roman" pitchFamily="18" charset="0"/>
              </a:rPr>
              <a:t> the hyperplasia of hematopoietic tissue. </a:t>
            </a:r>
            <a:r>
              <a:rPr lang="en-US" dirty="0">
                <a:latin typeface="Times New Roman" pitchFamily="18" charset="0"/>
                <a:cs typeface="Times New Roman" pitchFamily="18" charset="0"/>
              </a:rPr>
              <a:t>Mild fibrosis is often seen in the </a:t>
            </a:r>
            <a:r>
              <a:rPr lang="en-US" dirty="0" err="1">
                <a:latin typeface="Times New Roman" pitchFamily="18" charset="0"/>
                <a:cs typeface="Times New Roman" pitchFamily="18" charset="0"/>
              </a:rPr>
              <a:t>reticulin</a:t>
            </a:r>
            <a:r>
              <a:rPr lang="en-US" dirty="0">
                <a:latin typeface="Times New Roman" pitchFamily="18" charset="0"/>
                <a:cs typeface="Times New Roman" pitchFamily="18" charset="0"/>
              </a:rPr>
              <a:t> stain.</a:t>
            </a:r>
            <a:r>
              <a:rPr lang="en-US" dirty="0"/>
              <a:t> </a:t>
            </a:r>
          </a:p>
        </p:txBody>
      </p:sp>
    </p:spTree>
    <p:extLst>
      <p:ext uri="{BB962C8B-B14F-4D97-AF65-F5344CB8AC3E}">
        <p14:creationId xmlns:p14="http://schemas.microsoft.com/office/powerpoint/2010/main" val="290470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en-US" b="1" dirty="0"/>
              <a:t>CML – BONE MARROW</a:t>
            </a:r>
          </a:p>
        </p:txBody>
      </p:sp>
      <p:pic>
        <p:nvPicPr>
          <p:cNvPr id="37891"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838200" y="1981200"/>
            <a:ext cx="3433763" cy="4419600"/>
          </a:xfrm>
        </p:spPr>
      </p:pic>
      <p:pic>
        <p:nvPicPr>
          <p:cNvPr id="37892"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5400" y="1981200"/>
            <a:ext cx="3551238" cy="4419600"/>
          </a:xfrm>
        </p:spPr>
      </p:pic>
    </p:spTree>
    <p:extLst>
      <p:ext uri="{BB962C8B-B14F-4D97-AF65-F5344CB8AC3E}">
        <p14:creationId xmlns:p14="http://schemas.microsoft.com/office/powerpoint/2010/main" val="4234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Biology</a:t>
            </a:r>
          </a:p>
        </p:txBody>
      </p:sp>
      <p:sp>
        <p:nvSpPr>
          <p:cNvPr id="3" name="Content Placeholder 2"/>
          <p:cNvSpPr>
            <a:spLocks noGrp="1"/>
          </p:cNvSpPr>
          <p:nvPr>
            <p:ph idx="1"/>
          </p:nvPr>
        </p:nvSpPr>
        <p:spPr/>
        <p:txBody>
          <a:bodyPr/>
          <a:lstStyle/>
          <a:p>
            <a:pPr algn="just">
              <a:lnSpc>
                <a:spcPct val="90000"/>
              </a:lnSpc>
              <a:defRPr/>
            </a:pPr>
            <a:r>
              <a:rPr lang="en-US" dirty="0">
                <a:latin typeface="Times New Roman" pitchFamily="18" charset="0"/>
                <a:cs typeface="Times New Roman" pitchFamily="18" charset="0"/>
              </a:rPr>
              <a:t>markedly elevated serum B-12 vitamin–binding protein (TC-I)</a:t>
            </a:r>
            <a:r>
              <a:rPr lang="en-AU" dirty="0">
                <a:latin typeface="Times New Roman" pitchFamily="18" charset="0"/>
              </a:rPr>
              <a:t>;</a:t>
            </a:r>
          </a:p>
          <a:p>
            <a:pPr algn="just">
              <a:lnSpc>
                <a:spcPct val="90000"/>
              </a:lnSpc>
              <a:defRPr/>
            </a:pPr>
            <a:r>
              <a:rPr lang="en-AU" dirty="0" err="1">
                <a:latin typeface="Times New Roman" pitchFamily="18" charset="0"/>
              </a:rPr>
              <a:t>hemostasis</a:t>
            </a:r>
            <a:r>
              <a:rPr lang="en-AU" dirty="0">
                <a:latin typeface="Times New Roman" pitchFamily="18" charset="0"/>
              </a:rPr>
              <a:t> </a:t>
            </a:r>
            <a:r>
              <a:rPr lang="en-AU" dirty="0">
                <a:latin typeface="Times New Roman" pitchFamily="18" charset="0"/>
                <a:sym typeface="Wingdings" pitchFamily="2" charset="2"/>
              </a:rPr>
              <a:t></a:t>
            </a:r>
            <a:r>
              <a:rPr lang="en-AU" dirty="0">
                <a:latin typeface="Times New Roman" pitchFamily="18" charset="0"/>
              </a:rPr>
              <a:t> </a:t>
            </a:r>
            <a:r>
              <a:rPr lang="en-AU" dirty="0" err="1">
                <a:latin typeface="Times New Roman" pitchFamily="18" charset="0"/>
              </a:rPr>
              <a:t>thrombocytopathia</a:t>
            </a:r>
            <a:r>
              <a:rPr lang="en-AU" dirty="0">
                <a:latin typeface="Times New Roman" pitchFamily="18" charset="0"/>
              </a:rPr>
              <a:t> with prolonged bleeding time </a:t>
            </a:r>
            <a:r>
              <a:rPr lang="en-AU" dirty="0">
                <a:latin typeface="Times New Roman" pitchFamily="18" charset="0"/>
                <a:cs typeface="Times New Roman" pitchFamily="18" charset="0"/>
              </a:rPr>
              <a:t>and</a:t>
            </a:r>
            <a:r>
              <a:rPr lang="en-AU" dirty="0">
                <a:latin typeface="Times New Roman" pitchFamily="18" charset="0"/>
              </a:rPr>
              <a:t> decreased platelet </a:t>
            </a:r>
            <a:r>
              <a:rPr lang="en-AU" dirty="0" err="1">
                <a:latin typeface="Times New Roman" pitchFamily="18" charset="0"/>
              </a:rPr>
              <a:t>aggregability</a:t>
            </a:r>
            <a:r>
              <a:rPr lang="en-AU" dirty="0">
                <a:latin typeface="Times New Roman" pitchFamily="18" charset="0"/>
              </a:rPr>
              <a:t>. </a:t>
            </a:r>
          </a:p>
          <a:p>
            <a:pPr algn="just">
              <a:lnSpc>
                <a:spcPct val="90000"/>
              </a:lnSpc>
              <a:defRPr/>
            </a:pPr>
            <a:r>
              <a:rPr lang="en-AU" dirty="0" err="1">
                <a:latin typeface="Times New Roman" pitchFamily="18" charset="0"/>
              </a:rPr>
              <a:t>hyperuricemia</a:t>
            </a:r>
            <a:r>
              <a:rPr lang="en-AU" dirty="0">
                <a:latin typeface="Times New Roman" pitchFamily="18" charset="0"/>
              </a:rPr>
              <a:t> </a:t>
            </a:r>
            <a:r>
              <a:rPr lang="en-AU" dirty="0">
                <a:latin typeface="Times New Roman" pitchFamily="18" charset="0"/>
                <a:cs typeface="Times New Roman" pitchFamily="18" charset="0"/>
              </a:rPr>
              <a:t>and</a:t>
            </a:r>
            <a:r>
              <a:rPr lang="en-AU" dirty="0">
                <a:latin typeface="Times New Roman" pitchFamily="18" charset="0"/>
              </a:rPr>
              <a:t> elevated LDH;</a:t>
            </a:r>
          </a:p>
          <a:p>
            <a:pPr algn="just">
              <a:lnSpc>
                <a:spcPct val="90000"/>
              </a:lnSpc>
              <a:defRPr/>
            </a:pPr>
            <a:r>
              <a:rPr lang="en-AU" dirty="0" err="1">
                <a:latin typeface="Times New Roman" pitchFamily="18" charset="0"/>
              </a:rPr>
              <a:t>Hyperhistaminemia</a:t>
            </a:r>
            <a:r>
              <a:rPr lang="en-AU" dirty="0">
                <a:latin typeface="Times New Roman" pitchFamily="18" charset="0"/>
              </a:rPr>
              <a:t> – ulcer – Ba count is high</a:t>
            </a:r>
            <a:endParaRPr lang="en-US" dirty="0">
              <a:latin typeface="Times New Roman" pitchFamily="18" charset="0"/>
            </a:endParaRPr>
          </a:p>
          <a:p>
            <a:endParaRPr lang="en-US" dirty="0"/>
          </a:p>
        </p:txBody>
      </p:sp>
    </p:spTree>
    <p:extLst>
      <p:ext uri="{BB962C8B-B14F-4D97-AF65-F5344CB8AC3E}">
        <p14:creationId xmlns:p14="http://schemas.microsoft.com/office/powerpoint/2010/main" val="2141871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4400"/>
            <a:ext cx="8229600" cy="5105400"/>
          </a:xfrm>
        </p:spPr>
      </p:pic>
    </p:spTree>
    <p:extLst>
      <p:ext uri="{BB962C8B-B14F-4D97-AF65-F5344CB8AC3E}">
        <p14:creationId xmlns:p14="http://schemas.microsoft.com/office/powerpoint/2010/main" val="297008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289157E1-ED7B-4238-AF04-643B94AE9040}"/>
              </a:ext>
            </a:extLst>
          </p:cNvPr>
          <p:cNvSpPr>
            <a:spLocks noGrp="1"/>
          </p:cNvSpPr>
          <p:nvPr>
            <p:ph type="title"/>
          </p:nvPr>
        </p:nvSpPr>
        <p:spPr>
          <a:xfrm>
            <a:off x="782723" y="809898"/>
            <a:ext cx="7457037" cy="1554480"/>
          </a:xfrm>
        </p:spPr>
        <p:txBody>
          <a:bodyPr anchor="ctr">
            <a:normAutofit/>
          </a:bodyPr>
          <a:lstStyle/>
          <a:p>
            <a:pPr eaLnBrk="1" hangingPunct="1"/>
            <a:r>
              <a:rPr lang="en-US" altLang="en-US" sz="4200" dirty="0">
                <a:ea typeface="ＭＳ Ｐゴシック" panose="020B0600070205080204" pitchFamily="34" charset="-128"/>
              </a:rPr>
              <a:t>Case </a:t>
            </a:r>
            <a:r>
              <a:rPr lang="ro-RO" altLang="en-US" sz="4200" dirty="0">
                <a:ea typeface="ＭＳ Ｐゴシック" panose="020B0600070205080204" pitchFamily="34" charset="-128"/>
              </a:rPr>
              <a:t>1</a:t>
            </a:r>
            <a:endParaRPr lang="en-US" altLang="en-US" sz="4200" dirty="0">
              <a:ea typeface="ＭＳ Ｐゴシック" panose="020B0600070205080204" pitchFamily="34" charset="-128"/>
            </a:endParaRPr>
          </a:p>
        </p:txBody>
      </p:sp>
      <p:sp>
        <p:nvSpPr>
          <p:cNvPr id="27651" name="Content Placeholder 2">
            <a:extLst>
              <a:ext uri="{FF2B5EF4-FFF2-40B4-BE49-F238E27FC236}">
                <a16:creationId xmlns:a16="http://schemas.microsoft.com/office/drawing/2014/main" id="{E90352F1-B1B7-46F8-A649-E6620FAE8023}"/>
              </a:ext>
            </a:extLst>
          </p:cNvPr>
          <p:cNvSpPr>
            <a:spLocks noGrp="1"/>
          </p:cNvSpPr>
          <p:nvPr>
            <p:ph idx="1"/>
          </p:nvPr>
        </p:nvSpPr>
        <p:spPr>
          <a:xfrm>
            <a:off x="401748" y="2704014"/>
            <a:ext cx="8258925" cy="3409084"/>
          </a:xfrm>
        </p:spPr>
        <p:txBody>
          <a:bodyPr anchor="ctr">
            <a:normAutofit/>
          </a:bodyPr>
          <a:lstStyle/>
          <a:p>
            <a:pPr eaLnBrk="1" hangingPunct="1"/>
            <a:r>
              <a:rPr lang="en-US" altLang="en-US" sz="2800" dirty="0">
                <a:ea typeface="ＭＳ Ｐゴシック" panose="020B0600070205080204" pitchFamily="34" charset="-128"/>
              </a:rPr>
              <a:t>A 32 year</a:t>
            </a:r>
            <a:r>
              <a:rPr lang="ro-RO" altLang="en-US" sz="2800" dirty="0">
                <a:ea typeface="ＭＳ Ｐゴシック" panose="020B0600070205080204" pitchFamily="34" charset="-128"/>
              </a:rPr>
              <a:t> </a:t>
            </a:r>
            <a:r>
              <a:rPr lang="en-US" altLang="en-US" sz="2800" dirty="0">
                <a:ea typeface="ＭＳ Ｐゴシック" panose="020B0600070205080204" pitchFamily="34" charset="-128"/>
              </a:rPr>
              <a:t>old previously healthy woman with no prior medical history presents to your office stating that she has felt “unwell” for the past month. In the past 3 days she has experienced fevers, a “rash” on her legs, weakness, and shortness of breath. She has been too weak to get out of bed the last 24 hours and has experienced spontaneous nose bleeds. </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Chronic phase criteria</a:t>
            </a:r>
          </a:p>
        </p:txBody>
      </p:sp>
      <p:sp>
        <p:nvSpPr>
          <p:cNvPr id="3" name="Content Placeholder 2"/>
          <p:cNvSpPr>
            <a:spLocks noGrp="1"/>
          </p:cNvSpPr>
          <p:nvPr>
            <p:ph idx="1"/>
          </p:nvPr>
        </p:nvSpPr>
        <p:spPr/>
        <p:txBody>
          <a:bodyPr>
            <a:normAutofit/>
          </a:bodyPr>
          <a:lstStyle/>
          <a:p>
            <a:r>
              <a:rPr lang="en-US" sz="2400" b="1" i="1" dirty="0"/>
              <a:t>Splenomegaly</a:t>
            </a:r>
          </a:p>
          <a:p>
            <a:pPr algn="just">
              <a:lnSpc>
                <a:spcPct val="90000"/>
              </a:lnSpc>
              <a:defRPr/>
            </a:pPr>
            <a:r>
              <a:rPr lang="en-AU" sz="2400" b="1" i="1" dirty="0">
                <a:latin typeface="Times New Roman" pitchFamily="18" charset="0"/>
              </a:rPr>
              <a:t>Leucocytosis</a:t>
            </a:r>
            <a:r>
              <a:rPr lang="en-AU" sz="2400" dirty="0">
                <a:latin typeface="Times New Roman" pitchFamily="18" charset="0"/>
              </a:rPr>
              <a:t> (</a:t>
            </a:r>
            <a:r>
              <a:rPr lang="en-US" sz="2400" dirty="0">
                <a:latin typeface="Times New Roman" pitchFamily="18" charset="0"/>
                <a:cs typeface="Times New Roman" pitchFamily="18" charset="0"/>
              </a:rPr>
              <a:t>a total WBC count of 20,000-over 100.000 cells/</a:t>
            </a:r>
            <a:r>
              <a:rPr lang="en-US" sz="2400" dirty="0">
                <a:latin typeface="Symbol" pitchFamily="18" charset="2"/>
                <a:cs typeface="Times New Roman" pitchFamily="18" charset="0"/>
              </a:rPr>
              <a:t>m</a:t>
            </a:r>
            <a:r>
              <a:rPr lang="en-US" sz="2400" dirty="0">
                <a:latin typeface="Times New Roman" pitchFamily="18" charset="0"/>
                <a:cs typeface="Times New Roman" pitchFamily="18" charset="0"/>
              </a:rPr>
              <a:t>L) with circulating immature cells from the bone marrow, such as </a:t>
            </a:r>
            <a:r>
              <a:rPr lang="en-US" sz="2400" dirty="0" err="1">
                <a:latin typeface="Times New Roman" pitchFamily="18" charset="0"/>
                <a:cs typeface="Times New Roman" pitchFamily="18" charset="0"/>
              </a:rPr>
              <a:t>myeloblasts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myelocytes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metamyelocytes</a:t>
            </a:r>
            <a:r>
              <a:rPr lang="en-US" sz="2400" dirty="0">
                <a:latin typeface="Times New Roman" pitchFamily="18" charset="0"/>
                <a:cs typeface="Times New Roman" pitchFamily="18" charset="0"/>
              </a:rPr>
              <a:t>, and nucleated red blood cells, mimicking the findings in the bone marrow. </a:t>
            </a:r>
            <a:endParaRPr lang="en-AU" sz="2400" dirty="0">
              <a:latin typeface="Times New Roman" pitchFamily="18" charset="0"/>
            </a:endParaRPr>
          </a:p>
          <a:p>
            <a:pPr algn="just">
              <a:lnSpc>
                <a:spcPct val="90000"/>
              </a:lnSpc>
              <a:defRPr/>
            </a:pPr>
            <a:r>
              <a:rPr lang="fr-FR" sz="2400" b="1" i="1" dirty="0" err="1">
                <a:latin typeface="Times New Roman" pitchFamily="18" charset="0"/>
              </a:rPr>
              <a:t>Basophilia</a:t>
            </a:r>
            <a:r>
              <a:rPr lang="fr-FR" sz="2400" dirty="0">
                <a:latin typeface="Times New Roman" pitchFamily="18" charset="0"/>
              </a:rPr>
              <a:t> - 2-4%, over 7% in 10 – 15 % patients</a:t>
            </a:r>
          </a:p>
          <a:p>
            <a:pPr algn="just">
              <a:lnSpc>
                <a:spcPct val="90000"/>
              </a:lnSpc>
              <a:defRPr/>
            </a:pPr>
            <a:r>
              <a:rPr lang="fr-FR" sz="2400" b="1" i="1" dirty="0" err="1">
                <a:latin typeface="Times New Roman" pitchFamily="18" charset="0"/>
              </a:rPr>
              <a:t>Eosinophilia</a:t>
            </a:r>
            <a:endParaRPr lang="fr-FR" sz="2400" b="1" i="1" dirty="0">
              <a:latin typeface="Times New Roman" pitchFamily="18" charset="0"/>
            </a:endParaRPr>
          </a:p>
          <a:p>
            <a:pPr algn="just">
              <a:lnSpc>
                <a:spcPct val="90000"/>
              </a:lnSpc>
              <a:defRPr/>
            </a:pPr>
            <a:r>
              <a:rPr lang="fr-FR" sz="2400" b="1" i="1" dirty="0">
                <a:latin typeface="Times New Roman" pitchFamily="18" charset="0"/>
              </a:rPr>
              <a:t>Ph </a:t>
            </a:r>
            <a:r>
              <a:rPr lang="fr-FR" sz="2400" b="1" i="1" dirty="0" err="1">
                <a:latin typeface="Times New Roman" pitchFamily="18" charset="0"/>
              </a:rPr>
              <a:t>Cromosome</a:t>
            </a:r>
            <a:r>
              <a:rPr lang="fr-FR" sz="2400" b="1" i="1" dirty="0">
                <a:latin typeface="Times New Roman" pitchFamily="18" charset="0"/>
              </a:rPr>
              <a:t> </a:t>
            </a:r>
          </a:p>
          <a:p>
            <a:pPr algn="just">
              <a:lnSpc>
                <a:spcPct val="90000"/>
              </a:lnSpc>
              <a:defRPr/>
            </a:pPr>
            <a:r>
              <a:rPr lang="fr-FR" sz="2400" b="1" i="1" dirty="0">
                <a:latin typeface="Times New Roman" pitchFamily="18" charset="0"/>
              </a:rPr>
              <a:t>BCR-ABL p 210</a:t>
            </a:r>
          </a:p>
          <a:p>
            <a:endParaRPr lang="en-US" dirty="0"/>
          </a:p>
        </p:txBody>
      </p:sp>
    </p:spTree>
    <p:extLst>
      <p:ext uri="{BB962C8B-B14F-4D97-AF65-F5344CB8AC3E}">
        <p14:creationId xmlns:p14="http://schemas.microsoft.com/office/powerpoint/2010/main" val="1149767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Accelerated phase criteria</a:t>
            </a:r>
          </a:p>
        </p:txBody>
      </p:sp>
      <p:sp>
        <p:nvSpPr>
          <p:cNvPr id="3" name="Content Placeholder 2"/>
          <p:cNvSpPr>
            <a:spLocks noGrp="1"/>
          </p:cNvSpPr>
          <p:nvPr>
            <p:ph idx="1"/>
          </p:nvPr>
        </p:nvSpPr>
        <p:spPr/>
        <p:txBody>
          <a:bodyPr/>
          <a:lstStyle/>
          <a:p>
            <a:pPr lvl="1">
              <a:lnSpc>
                <a:spcPct val="80000"/>
              </a:lnSpc>
              <a:defRPr/>
            </a:pPr>
            <a:r>
              <a:rPr lang="en-US" sz="2400" dirty="0">
                <a:latin typeface="Times New Roman" pitchFamily="18" charset="0"/>
                <a:cs typeface="Times New Roman" pitchFamily="18" charset="0"/>
              </a:rPr>
              <a:t>Clinical features</a:t>
            </a:r>
          </a:p>
          <a:p>
            <a:pPr lvl="2">
              <a:lnSpc>
                <a:spcPct val="80000"/>
              </a:lnSpc>
              <a:defRPr/>
            </a:pPr>
            <a:r>
              <a:rPr lang="en-US" dirty="0">
                <a:latin typeface="Times New Roman" pitchFamily="18" charset="0"/>
                <a:cs typeface="Times New Roman" pitchFamily="18" charset="0"/>
              </a:rPr>
              <a:t>Increasing splenomegaly refractory to chemo</a:t>
            </a:r>
          </a:p>
          <a:p>
            <a:pPr lvl="2">
              <a:lnSpc>
                <a:spcPct val="80000"/>
              </a:lnSpc>
              <a:defRPr/>
            </a:pPr>
            <a:r>
              <a:rPr lang="en-US" dirty="0">
                <a:latin typeface="Times New Roman" pitchFamily="18" charset="0"/>
                <a:cs typeface="Times New Roman" pitchFamily="18" charset="0"/>
              </a:rPr>
              <a:t>Increasing chemotherapy requirement</a:t>
            </a:r>
          </a:p>
          <a:p>
            <a:pPr lvl="1">
              <a:lnSpc>
                <a:spcPct val="80000"/>
              </a:lnSpc>
              <a:defRPr/>
            </a:pPr>
            <a:r>
              <a:rPr lang="en-US" sz="2400" dirty="0">
                <a:latin typeface="Times New Roman" pitchFamily="18" charset="0"/>
                <a:cs typeface="Times New Roman" pitchFamily="18" charset="0"/>
              </a:rPr>
              <a:t>Lab features</a:t>
            </a:r>
          </a:p>
          <a:p>
            <a:pPr lvl="2">
              <a:lnSpc>
                <a:spcPct val="80000"/>
              </a:lnSpc>
              <a:defRPr/>
            </a:pPr>
            <a:r>
              <a:rPr lang="en-US" dirty="0">
                <a:latin typeface="Times New Roman" pitchFamily="18" charset="0"/>
                <a:cs typeface="Times New Roman" pitchFamily="18" charset="0"/>
              </a:rPr>
              <a:t>Blasts&gt;15% in blood</a:t>
            </a:r>
          </a:p>
          <a:p>
            <a:pPr lvl="2">
              <a:lnSpc>
                <a:spcPct val="80000"/>
              </a:lnSpc>
              <a:defRPr/>
            </a:pPr>
            <a:r>
              <a:rPr lang="en-US" dirty="0">
                <a:latin typeface="Times New Roman" pitchFamily="18" charset="0"/>
                <a:cs typeface="Times New Roman" pitchFamily="18" charset="0"/>
              </a:rPr>
              <a:t>Blast &amp; </a:t>
            </a:r>
            <a:r>
              <a:rPr lang="en-US" dirty="0" err="1">
                <a:latin typeface="Times New Roman" pitchFamily="18" charset="0"/>
                <a:cs typeface="Times New Roman" pitchFamily="18" charset="0"/>
              </a:rPr>
              <a:t>promyelocyte</a:t>
            </a:r>
            <a:r>
              <a:rPr lang="en-US" dirty="0">
                <a:latin typeface="Times New Roman" pitchFamily="18" charset="0"/>
                <a:cs typeface="Times New Roman" pitchFamily="18" charset="0"/>
              </a:rPr>
              <a:t> &gt; 30% in blood</a:t>
            </a:r>
          </a:p>
          <a:p>
            <a:pPr lvl="2">
              <a:lnSpc>
                <a:spcPct val="80000"/>
              </a:lnSpc>
              <a:defRPr/>
            </a:pPr>
            <a:r>
              <a:rPr lang="en-US" dirty="0">
                <a:latin typeface="Times New Roman" pitchFamily="18" charset="0"/>
                <a:cs typeface="Times New Roman" pitchFamily="18" charset="0"/>
              </a:rPr>
              <a:t>Basophil 20% in blood</a:t>
            </a:r>
          </a:p>
          <a:p>
            <a:pPr lvl="2">
              <a:lnSpc>
                <a:spcPct val="80000"/>
              </a:lnSpc>
              <a:defRPr/>
            </a:pPr>
            <a:r>
              <a:rPr lang="en-US" dirty="0">
                <a:latin typeface="Times New Roman" pitchFamily="18" charset="0"/>
                <a:cs typeface="Times New Roman" pitchFamily="18" charset="0"/>
              </a:rPr>
              <a:t>Thrombocytopenia</a:t>
            </a:r>
          </a:p>
          <a:p>
            <a:pPr lvl="2">
              <a:lnSpc>
                <a:spcPct val="80000"/>
              </a:lnSpc>
              <a:defRPr/>
            </a:pPr>
            <a:r>
              <a:rPr lang="en-US" dirty="0">
                <a:latin typeface="Times New Roman" pitchFamily="18" charset="0"/>
                <a:cs typeface="Times New Roman" pitchFamily="18" charset="0"/>
              </a:rPr>
              <a:t>Cytogenetic: clonal evolution</a:t>
            </a:r>
          </a:p>
          <a:p>
            <a:pPr lvl="2">
              <a:lnSpc>
                <a:spcPct val="80000"/>
              </a:lnSpc>
              <a:defRPr/>
            </a:pPr>
            <a:endParaRPr lang="en-US" dirty="0">
              <a:latin typeface="Times New Roman" pitchFamily="18" charset="0"/>
              <a:cs typeface="Times New Roman" pitchFamily="18" charset="0"/>
            </a:endParaRPr>
          </a:p>
          <a:p>
            <a:pPr marL="914400" lvl="2" indent="0">
              <a:lnSpc>
                <a:spcPct val="80000"/>
              </a:lnSpc>
              <a:buNone/>
              <a:defRPr/>
            </a:pPr>
            <a:r>
              <a:rPr lang="en-US" dirty="0">
                <a:latin typeface="Times New Roman" pitchFamily="18" charset="0"/>
                <a:cs typeface="Times New Roman" pitchFamily="18" charset="0"/>
              </a:rPr>
              <a:t>May last for several months.</a:t>
            </a:r>
          </a:p>
          <a:p>
            <a:pPr marL="914400" lvl="2" indent="0">
              <a:lnSpc>
                <a:spcPct val="80000"/>
              </a:lnSpc>
              <a:buNone/>
              <a:defRPr/>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064860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Blastic</a:t>
            </a:r>
            <a:r>
              <a:rPr lang="en-US" sz="3600" b="1" dirty="0"/>
              <a:t> phase</a:t>
            </a:r>
          </a:p>
        </p:txBody>
      </p:sp>
      <p:sp>
        <p:nvSpPr>
          <p:cNvPr id="3" name="Content Placeholder 2"/>
          <p:cNvSpPr>
            <a:spLocks noGrp="1"/>
          </p:cNvSpPr>
          <p:nvPr>
            <p:ph idx="1"/>
          </p:nvPr>
        </p:nvSpPr>
        <p:spPr/>
        <p:txBody>
          <a:bodyPr/>
          <a:lstStyle/>
          <a:p>
            <a:pPr lvl="1">
              <a:defRPr/>
            </a:pPr>
            <a:r>
              <a:rPr lang="en-US" sz="2400" dirty="0">
                <a:latin typeface="Times New Roman" pitchFamily="18" charset="0"/>
                <a:cs typeface="Times New Roman" pitchFamily="18" charset="0"/>
              </a:rPr>
              <a:t>Resembles acute </a:t>
            </a:r>
            <a:r>
              <a:rPr lang="en-US" sz="2400" dirty="0" err="1">
                <a:latin typeface="Times New Roman" pitchFamily="18" charset="0"/>
                <a:cs typeface="Times New Roman" pitchFamily="18" charset="0"/>
              </a:rPr>
              <a:t>leukaemia</a:t>
            </a:r>
            <a:endParaRPr lang="en-US" sz="2400" dirty="0">
              <a:latin typeface="Times New Roman" pitchFamily="18" charset="0"/>
              <a:cs typeface="Times New Roman" pitchFamily="18" charset="0"/>
            </a:endParaRPr>
          </a:p>
          <a:p>
            <a:pPr lvl="1">
              <a:defRPr/>
            </a:pPr>
            <a:r>
              <a:rPr lang="en-US" sz="2400" dirty="0">
                <a:latin typeface="Times New Roman" pitchFamily="18" charset="0"/>
                <a:cs typeface="Times New Roman" pitchFamily="18" charset="0"/>
              </a:rPr>
              <a:t>Diagnosis requires &gt; 20% blasts in marrow</a:t>
            </a:r>
          </a:p>
          <a:p>
            <a:pPr lvl="1">
              <a:defRPr/>
            </a:pPr>
            <a:r>
              <a:rPr lang="en-US" sz="2400" dirty="0">
                <a:latin typeface="Times New Roman" pitchFamily="18" charset="0"/>
                <a:cs typeface="Times New Roman" pitchFamily="18" charset="0"/>
              </a:rPr>
              <a:t>2/3 transform to myeloid </a:t>
            </a:r>
            <a:r>
              <a:rPr lang="en-US" sz="2400" dirty="0" err="1">
                <a:latin typeface="Times New Roman" pitchFamily="18" charset="0"/>
                <a:cs typeface="Times New Roman" pitchFamily="18" charset="0"/>
              </a:rPr>
              <a:t>blastic</a:t>
            </a:r>
            <a:r>
              <a:rPr lang="en-US" sz="2400" dirty="0">
                <a:latin typeface="Times New Roman" pitchFamily="18" charset="0"/>
                <a:cs typeface="Times New Roman" pitchFamily="18" charset="0"/>
              </a:rPr>
              <a:t> phase and 1/3 to lymphoid </a:t>
            </a:r>
            <a:r>
              <a:rPr lang="en-US" sz="2400" dirty="0" err="1">
                <a:latin typeface="Times New Roman" pitchFamily="18" charset="0"/>
                <a:cs typeface="Times New Roman" pitchFamily="18" charset="0"/>
              </a:rPr>
              <a:t>blastic</a:t>
            </a:r>
            <a:r>
              <a:rPr lang="en-US" sz="2400" dirty="0">
                <a:latin typeface="Times New Roman" pitchFamily="18" charset="0"/>
                <a:cs typeface="Times New Roman" pitchFamily="18" charset="0"/>
              </a:rPr>
              <a:t> phase</a:t>
            </a:r>
          </a:p>
          <a:p>
            <a:pPr marL="457200" lvl="1" indent="0">
              <a:buNone/>
              <a:defRPr/>
            </a:pPr>
            <a:endParaRPr lang="en-US" sz="2400" dirty="0">
              <a:latin typeface="Times New Roman" pitchFamily="18" charset="0"/>
              <a:cs typeface="Times New Roman" pitchFamily="18" charset="0"/>
            </a:endParaRPr>
          </a:p>
          <a:p>
            <a:pPr marL="457200" lvl="1" indent="0">
              <a:buNone/>
              <a:defRPr/>
            </a:pPr>
            <a:endParaRPr lang="en-US" sz="2400" dirty="0">
              <a:latin typeface="Times New Roman" pitchFamily="18" charset="0"/>
              <a:cs typeface="Times New Roman" pitchFamily="18" charset="0"/>
            </a:endParaRPr>
          </a:p>
          <a:p>
            <a:pPr marL="457200" lvl="1" indent="0">
              <a:buNone/>
              <a:defRPr/>
            </a:pPr>
            <a:r>
              <a:rPr lang="en-US" sz="2400" dirty="0">
                <a:latin typeface="Times New Roman" pitchFamily="18" charset="0"/>
                <a:cs typeface="Times New Roman" pitchFamily="18" charset="0"/>
              </a:rPr>
              <a:t>Survival : 9 </a:t>
            </a:r>
            <a:r>
              <a:rPr lang="en-US" sz="2400" dirty="0" err="1">
                <a:latin typeface="Times New Roman" pitchFamily="18" charset="0"/>
                <a:cs typeface="Times New Roman" pitchFamily="18" charset="0"/>
              </a:rPr>
              <a:t>mos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vs</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mos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lym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vs</a:t>
            </a:r>
            <a:r>
              <a:rPr lang="en-US" sz="2400" dirty="0">
                <a:latin typeface="Times New Roman" pitchFamily="18" charset="0"/>
                <a:cs typeface="Times New Roman" pitchFamily="18" charset="0"/>
              </a:rPr>
              <a:t> myeloid)</a:t>
            </a:r>
          </a:p>
          <a:p>
            <a:endParaRPr lang="en-US" dirty="0"/>
          </a:p>
        </p:txBody>
      </p:sp>
    </p:spTree>
    <p:extLst>
      <p:ext uri="{BB962C8B-B14F-4D97-AF65-F5344CB8AC3E}">
        <p14:creationId xmlns:p14="http://schemas.microsoft.com/office/powerpoint/2010/main" val="243991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latin typeface="Times New Roman" pitchFamily="18" charset="0"/>
              </a:rPr>
              <a:t>Complications</a:t>
            </a:r>
            <a:br>
              <a:rPr lang="en-US" dirty="0">
                <a:latin typeface="Times New Roman" pitchFamily="18" charset="0"/>
              </a:rPr>
            </a:br>
            <a:endParaRPr lang="en-US" dirty="0"/>
          </a:p>
        </p:txBody>
      </p:sp>
      <p:sp>
        <p:nvSpPr>
          <p:cNvPr id="3" name="Content Placeholder 2"/>
          <p:cNvSpPr>
            <a:spLocks noGrp="1"/>
          </p:cNvSpPr>
          <p:nvPr>
            <p:ph idx="1"/>
          </p:nvPr>
        </p:nvSpPr>
        <p:spPr>
          <a:xfrm>
            <a:off x="457200" y="1600200"/>
            <a:ext cx="8229600" cy="4953000"/>
          </a:xfrm>
        </p:spPr>
        <p:txBody>
          <a:bodyPr/>
          <a:lstStyle/>
          <a:p>
            <a:pPr lvl="1" algn="just">
              <a:lnSpc>
                <a:spcPct val="90000"/>
              </a:lnSpc>
              <a:defRPr/>
            </a:pPr>
            <a:r>
              <a:rPr lang="en-AU" dirty="0" err="1">
                <a:latin typeface="Times New Roman" pitchFamily="18" charset="0"/>
              </a:rPr>
              <a:t>anemia</a:t>
            </a:r>
            <a:r>
              <a:rPr lang="en-AU" dirty="0">
                <a:latin typeface="Times New Roman" pitchFamily="18" charset="0"/>
              </a:rPr>
              <a:t>, infec</a:t>
            </a:r>
            <a:r>
              <a:rPr lang="en-AU" dirty="0">
                <a:latin typeface="Times New Roman" pitchFamily="18" charset="0"/>
                <a:cs typeface="Times New Roman" pitchFamily="18" charset="0"/>
              </a:rPr>
              <a:t>tions</a:t>
            </a:r>
            <a:r>
              <a:rPr lang="en-AU" dirty="0">
                <a:latin typeface="Times New Roman" pitchFamily="18" charset="0"/>
              </a:rPr>
              <a:t>, </a:t>
            </a:r>
          </a:p>
          <a:p>
            <a:pPr lvl="1" algn="just">
              <a:lnSpc>
                <a:spcPct val="90000"/>
              </a:lnSpc>
              <a:defRPr/>
            </a:pPr>
            <a:r>
              <a:rPr lang="en-AU" dirty="0">
                <a:latin typeface="Times New Roman" pitchFamily="18" charset="0"/>
              </a:rPr>
              <a:t>bleeding or thrombosis, </a:t>
            </a:r>
          </a:p>
          <a:p>
            <a:pPr lvl="1" algn="just">
              <a:lnSpc>
                <a:spcPct val="90000"/>
              </a:lnSpc>
              <a:defRPr/>
            </a:pPr>
            <a:r>
              <a:rPr lang="en-AU" dirty="0">
                <a:latin typeface="Times New Roman" pitchFamily="18" charset="0"/>
              </a:rPr>
              <a:t>spleen infarction or fracture, </a:t>
            </a:r>
          </a:p>
          <a:p>
            <a:pPr lvl="1" algn="just">
              <a:lnSpc>
                <a:spcPct val="90000"/>
              </a:lnSpc>
              <a:defRPr/>
            </a:pPr>
            <a:r>
              <a:rPr lang="en-AU" dirty="0">
                <a:latin typeface="Times New Roman" pitchFamily="18" charset="0"/>
              </a:rPr>
              <a:t>pulmonary (infarction, infec</a:t>
            </a:r>
            <a:r>
              <a:rPr lang="en-AU" dirty="0">
                <a:latin typeface="Times New Roman" pitchFamily="18" charset="0"/>
                <a:cs typeface="Times New Roman" pitchFamily="18" charset="0"/>
              </a:rPr>
              <a:t>tions</a:t>
            </a:r>
            <a:r>
              <a:rPr lang="en-AU" dirty="0">
                <a:latin typeface="Times New Roman" pitchFamily="18" charset="0"/>
              </a:rPr>
              <a:t>), </a:t>
            </a:r>
          </a:p>
          <a:p>
            <a:pPr lvl="1" algn="just">
              <a:lnSpc>
                <a:spcPct val="90000"/>
              </a:lnSpc>
              <a:defRPr/>
            </a:pPr>
            <a:r>
              <a:rPr lang="en-AU" dirty="0">
                <a:latin typeface="Times New Roman" pitchFamily="18" charset="0"/>
              </a:rPr>
              <a:t>bone (pains, </a:t>
            </a:r>
            <a:r>
              <a:rPr lang="en-AU" dirty="0" err="1">
                <a:latin typeface="Times New Roman" pitchFamily="18" charset="0"/>
              </a:rPr>
              <a:t>distruc</a:t>
            </a:r>
            <a:r>
              <a:rPr lang="en-AU" dirty="0" err="1">
                <a:latin typeface="Times New Roman" pitchFamily="18" charset="0"/>
                <a:cs typeface="Times New Roman" pitchFamily="18" charset="0"/>
              </a:rPr>
              <a:t>tion</a:t>
            </a:r>
            <a:r>
              <a:rPr lang="en-AU" dirty="0">
                <a:latin typeface="Times New Roman" pitchFamily="18" charset="0"/>
              </a:rPr>
              <a:t>, </a:t>
            </a:r>
            <a:r>
              <a:rPr lang="en-AU" dirty="0" err="1">
                <a:latin typeface="Times New Roman" pitchFamily="18" charset="0"/>
              </a:rPr>
              <a:t>hypercalcemia</a:t>
            </a:r>
            <a:r>
              <a:rPr lang="en-AU" dirty="0">
                <a:latin typeface="Times New Roman" pitchFamily="18" charset="0"/>
              </a:rPr>
              <a:t>), </a:t>
            </a:r>
          </a:p>
          <a:p>
            <a:pPr lvl="1" algn="just">
              <a:lnSpc>
                <a:spcPct val="90000"/>
              </a:lnSpc>
              <a:defRPr/>
            </a:pPr>
            <a:r>
              <a:rPr lang="en-AU" dirty="0">
                <a:latin typeface="Times New Roman" pitchFamily="18" charset="0"/>
              </a:rPr>
              <a:t>neurologic (</a:t>
            </a:r>
            <a:r>
              <a:rPr lang="en-AU" dirty="0" err="1">
                <a:latin typeface="Times New Roman" pitchFamily="18" charset="0"/>
              </a:rPr>
              <a:t>leucostasis</a:t>
            </a:r>
            <a:r>
              <a:rPr lang="en-AU" dirty="0">
                <a:latin typeface="Times New Roman" pitchFamily="18" charset="0"/>
              </a:rPr>
              <a:t>, </a:t>
            </a:r>
            <a:r>
              <a:rPr lang="en-AU" dirty="0" err="1">
                <a:latin typeface="Times New Roman" pitchFamily="18" charset="0"/>
              </a:rPr>
              <a:t>hemorrhage</a:t>
            </a:r>
            <a:r>
              <a:rPr lang="en-AU" dirty="0">
                <a:latin typeface="Times New Roman" pitchFamily="18" charset="0"/>
              </a:rPr>
              <a:t>, thrombosis), </a:t>
            </a:r>
          </a:p>
          <a:p>
            <a:pPr lvl="1" algn="just">
              <a:lnSpc>
                <a:spcPct val="90000"/>
              </a:lnSpc>
              <a:defRPr/>
            </a:pPr>
            <a:r>
              <a:rPr lang="en-AU" dirty="0">
                <a:latin typeface="Times New Roman" pitchFamily="18" charset="0"/>
              </a:rPr>
              <a:t>metabolic (gout)</a:t>
            </a:r>
            <a:r>
              <a:rPr lang="en-US" dirty="0"/>
              <a:t>  </a:t>
            </a:r>
          </a:p>
          <a:p>
            <a:endParaRPr lang="en-US" dirty="0"/>
          </a:p>
        </p:txBody>
      </p:sp>
    </p:spTree>
    <p:extLst>
      <p:ext uri="{BB962C8B-B14F-4D97-AF65-F5344CB8AC3E}">
        <p14:creationId xmlns:p14="http://schemas.microsoft.com/office/powerpoint/2010/main" val="2158404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Text Placeholder 2"/>
          <p:cNvSpPr>
            <a:spLocks noGrp="1"/>
          </p:cNvSpPr>
          <p:nvPr>
            <p:ph type="body" idx="1"/>
          </p:nvPr>
        </p:nvSpPr>
        <p:spPr/>
        <p:txBody>
          <a:bodyPr/>
          <a:lstStyle/>
          <a:p>
            <a:r>
              <a:rPr lang="en-US" dirty="0"/>
              <a:t>CML</a:t>
            </a:r>
          </a:p>
        </p:txBody>
      </p:sp>
      <p:sp>
        <p:nvSpPr>
          <p:cNvPr id="4" name="Content Placeholder 3"/>
          <p:cNvSpPr>
            <a:spLocks noGrp="1"/>
          </p:cNvSpPr>
          <p:nvPr>
            <p:ph sz="half" idx="2"/>
          </p:nvPr>
        </p:nvSpPr>
        <p:spPr/>
        <p:txBody>
          <a:bodyPr>
            <a:normAutofit fontScale="92500" lnSpcReduction="10000"/>
          </a:bodyPr>
          <a:lstStyle/>
          <a:p>
            <a:r>
              <a:rPr lang="en-US" dirty="0"/>
              <a:t>Splenomegaly grade 3-4-5 correlate with </a:t>
            </a:r>
            <a:r>
              <a:rPr lang="en-US" dirty="0" err="1"/>
              <a:t>leucocytosis</a:t>
            </a:r>
            <a:endParaRPr lang="en-US" dirty="0"/>
          </a:p>
          <a:p>
            <a:r>
              <a:rPr lang="en-US" dirty="0" err="1"/>
              <a:t>Hb</a:t>
            </a:r>
            <a:r>
              <a:rPr lang="en-US" dirty="0"/>
              <a:t> – normal or mild anemia</a:t>
            </a:r>
          </a:p>
          <a:p>
            <a:r>
              <a:rPr lang="en-US" dirty="0"/>
              <a:t>Leukocyte - &gt; 50 000/mm3  - &gt; 100 000/mm3 …. 300-400 000/mm3 </a:t>
            </a:r>
            <a:r>
              <a:rPr lang="en-US" dirty="0">
                <a:latin typeface="Times New Roman" pitchFamily="18" charset="0"/>
                <a:cs typeface="Times New Roman" pitchFamily="18" charset="0"/>
              </a:rPr>
              <a:t>with circulating immature cells from the bone marrow</a:t>
            </a:r>
          </a:p>
          <a:p>
            <a:r>
              <a:rPr lang="en-US" dirty="0">
                <a:latin typeface="Times New Roman" pitchFamily="18" charset="0"/>
                <a:cs typeface="Times New Roman" pitchFamily="18" charset="0"/>
              </a:rPr>
              <a:t>Platelets – normal or higher</a:t>
            </a:r>
          </a:p>
          <a:p>
            <a:r>
              <a:rPr lang="en-US" dirty="0">
                <a:latin typeface="Times New Roman" pitchFamily="18" charset="0"/>
                <a:cs typeface="Times New Roman" pitchFamily="18" charset="0"/>
              </a:rPr>
              <a:t>Cr </a:t>
            </a:r>
            <a:r>
              <a:rPr lang="en-US" dirty="0" err="1">
                <a:latin typeface="Times New Roman" pitchFamily="18" charset="0"/>
                <a:cs typeface="Times New Roman" pitchFamily="18" charset="0"/>
              </a:rPr>
              <a:t>Ph</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BCR-ABL p210</a:t>
            </a:r>
            <a:endParaRPr lang="en-US" dirty="0"/>
          </a:p>
          <a:p>
            <a:endParaRPr lang="en-US" dirty="0"/>
          </a:p>
        </p:txBody>
      </p:sp>
      <p:sp>
        <p:nvSpPr>
          <p:cNvPr id="5" name="Text Placeholder 4"/>
          <p:cNvSpPr>
            <a:spLocks noGrp="1"/>
          </p:cNvSpPr>
          <p:nvPr>
            <p:ph type="body" sz="quarter" idx="3"/>
          </p:nvPr>
        </p:nvSpPr>
        <p:spPr/>
        <p:txBody>
          <a:bodyPr/>
          <a:lstStyle/>
          <a:p>
            <a:r>
              <a:rPr lang="en-US" dirty="0"/>
              <a:t>ET</a:t>
            </a:r>
          </a:p>
        </p:txBody>
      </p:sp>
      <p:sp>
        <p:nvSpPr>
          <p:cNvPr id="6" name="Content Placeholder 5"/>
          <p:cNvSpPr>
            <a:spLocks noGrp="1"/>
          </p:cNvSpPr>
          <p:nvPr>
            <p:ph sz="quarter" idx="4"/>
          </p:nvPr>
        </p:nvSpPr>
        <p:spPr/>
        <p:txBody>
          <a:bodyPr>
            <a:normAutofit lnSpcReduction="10000"/>
          </a:bodyPr>
          <a:lstStyle/>
          <a:p>
            <a:r>
              <a:rPr lang="en-US" sz="2200" dirty="0"/>
              <a:t>Splenomegaly absent or grade 1-2</a:t>
            </a:r>
          </a:p>
          <a:p>
            <a:r>
              <a:rPr lang="en-US" sz="2200" dirty="0" err="1"/>
              <a:t>Hb</a:t>
            </a:r>
            <a:r>
              <a:rPr lang="en-US" sz="2200" dirty="0"/>
              <a:t>, </a:t>
            </a:r>
            <a:r>
              <a:rPr lang="en-US" sz="2200" dirty="0" err="1"/>
              <a:t>Ht</a:t>
            </a:r>
            <a:r>
              <a:rPr lang="en-US" sz="2200" dirty="0"/>
              <a:t> normal</a:t>
            </a:r>
          </a:p>
          <a:p>
            <a:r>
              <a:rPr lang="en-US" sz="2200" dirty="0"/>
              <a:t>Leukocyte – normal or max 10 000 – 15 000/mm3 with normal formula</a:t>
            </a:r>
          </a:p>
          <a:p>
            <a:r>
              <a:rPr lang="en-US" sz="2200" dirty="0"/>
              <a:t>Platelets – over 450 000/mm3</a:t>
            </a:r>
          </a:p>
          <a:p>
            <a:r>
              <a:rPr lang="en-US" sz="2200" dirty="0"/>
              <a:t>Without other causes of thrombocytosis – infection, bleeding, </a:t>
            </a:r>
            <a:r>
              <a:rPr lang="en-US" sz="2200" dirty="0" err="1"/>
              <a:t>splenectomy</a:t>
            </a:r>
            <a:endParaRPr lang="en-US" sz="2200" dirty="0"/>
          </a:p>
          <a:p>
            <a:r>
              <a:rPr lang="en-US" sz="2200" dirty="0"/>
              <a:t>JAK2 kinase in 50%</a:t>
            </a:r>
          </a:p>
          <a:p>
            <a:endParaRPr lang="en-US" dirty="0"/>
          </a:p>
        </p:txBody>
      </p:sp>
    </p:spTree>
    <p:extLst>
      <p:ext uri="{BB962C8B-B14F-4D97-AF65-F5344CB8AC3E}">
        <p14:creationId xmlns:p14="http://schemas.microsoft.com/office/powerpoint/2010/main" val="321974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Allogeneic hematopoietic stem cell transplantation (AHSCT)</a:t>
            </a:r>
          </a:p>
        </p:txBody>
      </p:sp>
      <p:sp>
        <p:nvSpPr>
          <p:cNvPr id="3" name="Content Placeholder 2"/>
          <p:cNvSpPr>
            <a:spLocks noGrp="1"/>
          </p:cNvSpPr>
          <p:nvPr>
            <p:ph idx="1"/>
          </p:nvPr>
        </p:nvSpPr>
        <p:spPr/>
        <p:txBody>
          <a:bodyPr>
            <a:normAutofit lnSpcReduction="10000"/>
          </a:bodyPr>
          <a:lstStyle/>
          <a:p>
            <a:pPr algn="just">
              <a:lnSpc>
                <a:spcPct val="90000"/>
              </a:lnSpc>
              <a:defRPr/>
            </a:pPr>
            <a:r>
              <a:rPr lang="en-US" dirty="0"/>
              <a:t>“</a:t>
            </a:r>
            <a:r>
              <a:rPr lang="en-US" b="1" dirty="0"/>
              <a:t>For the moment</a:t>
            </a:r>
            <a:r>
              <a:rPr lang="en-US" dirty="0"/>
              <a:t> </a:t>
            </a:r>
            <a:r>
              <a:rPr lang="en-US" b="1" dirty="0"/>
              <a:t>a</a:t>
            </a:r>
            <a:r>
              <a:rPr lang="en-US" b="1" dirty="0">
                <a:cs typeface="Times New Roman" pitchFamily="18" charset="0"/>
              </a:rPr>
              <a:t>llogeneic bone marrow or stem cell transplantation </a:t>
            </a:r>
            <a:r>
              <a:rPr lang="en-US" b="1" i="1" u="sng" dirty="0">
                <a:cs typeface="Times New Roman" pitchFamily="18" charset="0"/>
              </a:rPr>
              <a:t>is the best and only one treatment for cure </a:t>
            </a:r>
            <a:r>
              <a:rPr lang="en-US" b="1" dirty="0">
                <a:cs typeface="Times New Roman" pitchFamily="18" charset="0"/>
              </a:rPr>
              <a:t>of this disease.</a:t>
            </a:r>
            <a:r>
              <a:rPr lang="en-US" b="1" dirty="0"/>
              <a:t> ”</a:t>
            </a:r>
          </a:p>
          <a:p>
            <a:pPr>
              <a:lnSpc>
                <a:spcPct val="90000"/>
              </a:lnSpc>
              <a:buNone/>
              <a:defRPr/>
            </a:pPr>
            <a:endParaRPr lang="en-US" b="1" dirty="0">
              <a:solidFill>
                <a:srgbClr val="FFFF00"/>
              </a:solidFill>
            </a:endParaRPr>
          </a:p>
          <a:p>
            <a:pPr algn="ctr">
              <a:lnSpc>
                <a:spcPct val="90000"/>
              </a:lnSpc>
              <a:buNone/>
              <a:defRPr/>
            </a:pPr>
            <a:r>
              <a:rPr lang="en-US" dirty="0"/>
              <a:t>But</a:t>
            </a:r>
          </a:p>
          <a:p>
            <a:pPr algn="ctr">
              <a:lnSpc>
                <a:spcPct val="90000"/>
              </a:lnSpc>
              <a:buNone/>
              <a:defRPr/>
            </a:pPr>
            <a:endParaRPr lang="en-US" dirty="0"/>
          </a:p>
          <a:p>
            <a:pPr algn="just">
              <a:lnSpc>
                <a:spcPct val="90000"/>
              </a:lnSpc>
              <a:defRPr/>
            </a:pPr>
            <a:r>
              <a:rPr lang="en-US" dirty="0"/>
              <a:t>The procedure is limited by the existence of a potential donor and </a:t>
            </a:r>
            <a:r>
              <a:rPr lang="en-US" u="sng" dirty="0"/>
              <a:t>high toxicity </a:t>
            </a:r>
            <a:r>
              <a:rPr lang="en-US" dirty="0"/>
              <a:t>which limits the age of the patients with potential indication for transplantation.</a:t>
            </a:r>
          </a:p>
          <a:p>
            <a:endParaRPr lang="en-US" dirty="0"/>
          </a:p>
        </p:txBody>
      </p:sp>
    </p:spTree>
    <p:extLst>
      <p:ext uri="{BB962C8B-B14F-4D97-AF65-F5344CB8AC3E}">
        <p14:creationId xmlns:p14="http://schemas.microsoft.com/office/powerpoint/2010/main" val="4287693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AlloSCT</a:t>
            </a:r>
            <a:r>
              <a:rPr lang="en-US" sz="3600" b="1" dirty="0"/>
              <a:t> isn’t the first line therapy</a:t>
            </a:r>
          </a:p>
        </p:txBody>
      </p:sp>
      <p:sp>
        <p:nvSpPr>
          <p:cNvPr id="3" name="Content Placeholder 2"/>
          <p:cNvSpPr>
            <a:spLocks noGrp="1"/>
          </p:cNvSpPr>
          <p:nvPr>
            <p:ph idx="1"/>
          </p:nvPr>
        </p:nvSpPr>
        <p:spPr>
          <a:xfrm>
            <a:off x="457200" y="1600200"/>
            <a:ext cx="8458200" cy="4602163"/>
          </a:xfrm>
        </p:spPr>
        <p:txBody>
          <a:bodyPr/>
          <a:lstStyle/>
          <a:p>
            <a:pPr marL="0" indent="0">
              <a:buNone/>
            </a:pPr>
            <a:r>
              <a:rPr lang="en-US" b="1" dirty="0"/>
              <a:t>First line </a:t>
            </a:r>
            <a:r>
              <a:rPr lang="en-US" b="1" dirty="0" err="1"/>
              <a:t>choise</a:t>
            </a:r>
            <a:r>
              <a:rPr lang="en-US" b="1" dirty="0"/>
              <a:t>: TKI </a:t>
            </a:r>
          </a:p>
          <a:p>
            <a:pPr lvl="1"/>
            <a:r>
              <a:rPr lang="en-US" dirty="0"/>
              <a:t>First generation– </a:t>
            </a:r>
            <a:r>
              <a:rPr lang="en-US" dirty="0" err="1"/>
              <a:t>Imatinib</a:t>
            </a:r>
            <a:r>
              <a:rPr lang="en-US" dirty="0"/>
              <a:t> (</a:t>
            </a:r>
            <a:r>
              <a:rPr lang="en-US" dirty="0" err="1"/>
              <a:t>Glivec</a:t>
            </a:r>
            <a:r>
              <a:rPr lang="en-US" dirty="0"/>
              <a:t>)</a:t>
            </a:r>
          </a:p>
          <a:p>
            <a:pPr lvl="1"/>
            <a:r>
              <a:rPr lang="en-US" dirty="0"/>
              <a:t>Second generation – </a:t>
            </a:r>
            <a:r>
              <a:rPr lang="en-US" dirty="0" err="1"/>
              <a:t>Dasatinib</a:t>
            </a:r>
            <a:r>
              <a:rPr lang="en-US" dirty="0"/>
              <a:t>, </a:t>
            </a:r>
            <a:r>
              <a:rPr lang="en-US" dirty="0" err="1"/>
              <a:t>Nilotinib</a:t>
            </a:r>
            <a:endParaRPr lang="en-US" dirty="0"/>
          </a:p>
          <a:p>
            <a:pPr lvl="1"/>
            <a:r>
              <a:rPr lang="en-US" dirty="0"/>
              <a:t>Third generation – </a:t>
            </a:r>
            <a:r>
              <a:rPr lang="en-US" dirty="0" err="1"/>
              <a:t>Ponatinib</a:t>
            </a:r>
            <a:endParaRPr lang="en-US" dirty="0"/>
          </a:p>
          <a:p>
            <a:pPr marL="457200" lvl="1" indent="0">
              <a:buNone/>
            </a:pPr>
            <a:r>
              <a:rPr lang="en-US" dirty="0"/>
              <a:t>Induces molecular CR BCR-ABL undetectable with PCR</a:t>
            </a:r>
          </a:p>
          <a:p>
            <a:pPr marL="457200" lvl="1" indent="0">
              <a:buNone/>
            </a:pPr>
            <a:endParaRPr lang="en-US" dirty="0"/>
          </a:p>
          <a:p>
            <a:pPr marL="457200" lvl="1" indent="0">
              <a:buNone/>
            </a:pPr>
            <a:r>
              <a:rPr lang="en-US" dirty="0"/>
              <a:t>The fastest and deepest response is correlated with better OS, DFS.</a:t>
            </a:r>
          </a:p>
        </p:txBody>
      </p:sp>
    </p:spTree>
    <p:extLst>
      <p:ext uri="{BB962C8B-B14F-4D97-AF65-F5344CB8AC3E}">
        <p14:creationId xmlns:p14="http://schemas.microsoft.com/office/powerpoint/2010/main" val="240391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40022" y="365760"/>
            <a:ext cx="7025402" cy="1188720"/>
          </a:xfrm>
        </p:spPr>
        <p:txBody>
          <a:bodyPr>
            <a:normAutofit/>
          </a:bodyPr>
          <a:lstStyle/>
          <a:p>
            <a:pPr eaLnBrk="1" hangingPunct="1">
              <a:defRPr/>
            </a:pPr>
            <a:r>
              <a:rPr lang="en-US" b="1"/>
              <a:t>HEMATOLOGIC R</a:t>
            </a:r>
            <a:r>
              <a:rPr lang="en-US" b="1">
                <a:cs typeface="Arial" pitchFamily="34" charset="0"/>
              </a:rPr>
              <a:t>E</a:t>
            </a:r>
            <a:r>
              <a:rPr lang="en-US" b="1"/>
              <a:t>SPONSE</a:t>
            </a:r>
          </a:p>
        </p:txBody>
      </p:sp>
      <p:sp>
        <p:nvSpPr>
          <p:cNvPr id="72" name="Freeform: Shape 7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963" name="Rectangle 3"/>
          <p:cNvSpPr>
            <a:spLocks noGrp="1" noChangeArrowheads="1"/>
          </p:cNvSpPr>
          <p:nvPr>
            <p:ph type="body" idx="1"/>
          </p:nvPr>
        </p:nvSpPr>
        <p:spPr>
          <a:xfrm>
            <a:off x="1240022" y="2176272"/>
            <a:ext cx="7025403" cy="4041648"/>
          </a:xfrm>
        </p:spPr>
        <p:txBody>
          <a:bodyPr anchor="t">
            <a:normAutofit/>
          </a:bodyPr>
          <a:lstStyle/>
          <a:p>
            <a:pPr eaLnBrk="1" hangingPunct="1">
              <a:lnSpc>
                <a:spcPct val="90000"/>
              </a:lnSpc>
              <a:defRPr/>
            </a:pPr>
            <a:r>
              <a:rPr lang="en-AU" sz="1900" b="1">
                <a:latin typeface="Book Antiqua" pitchFamily="18" charset="0"/>
                <a:cs typeface="Times New Roman" pitchFamily="18" charset="0"/>
              </a:rPr>
              <a:t>Complete hematologic response</a:t>
            </a:r>
            <a:endParaRPr lang="en-US" sz="1900"/>
          </a:p>
          <a:p>
            <a:pPr lvl="1" eaLnBrk="1" hangingPunct="1">
              <a:lnSpc>
                <a:spcPct val="90000"/>
              </a:lnSpc>
              <a:buFont typeface="Wingdings" pitchFamily="2" charset="2"/>
              <a:buChar char="v"/>
              <a:defRPr/>
            </a:pPr>
            <a:r>
              <a:rPr lang="fr-FR" sz="1900">
                <a:cs typeface="Times New Roman" pitchFamily="18" charset="0"/>
              </a:rPr>
              <a:t>WBC count normalised (under 10.000/mm</a:t>
            </a:r>
            <a:r>
              <a:rPr lang="fr-FR" sz="1900" baseline="30000">
                <a:cs typeface="Times New Roman" pitchFamily="18" charset="0"/>
              </a:rPr>
              <a:t>3</a:t>
            </a:r>
            <a:r>
              <a:rPr lang="fr-FR" sz="1900">
                <a:cs typeface="Times New Roman" pitchFamily="18" charset="0"/>
              </a:rPr>
              <a:t>)</a:t>
            </a:r>
          </a:p>
          <a:p>
            <a:pPr lvl="1" eaLnBrk="1" hangingPunct="1">
              <a:lnSpc>
                <a:spcPct val="90000"/>
              </a:lnSpc>
              <a:buFont typeface="Wingdings" pitchFamily="2" charset="2"/>
              <a:buChar char="v"/>
              <a:defRPr/>
            </a:pPr>
            <a:r>
              <a:rPr lang="fr-FR" sz="1900">
                <a:cs typeface="Times New Roman" pitchFamily="18" charset="0"/>
              </a:rPr>
              <a:t>Disapearance of immature cells of peripheral blood </a:t>
            </a:r>
            <a:endParaRPr lang="en-AU" sz="1900">
              <a:cs typeface="Times New Roman" pitchFamily="18" charset="0"/>
            </a:endParaRPr>
          </a:p>
          <a:p>
            <a:pPr lvl="1" eaLnBrk="1" hangingPunct="1">
              <a:lnSpc>
                <a:spcPct val="90000"/>
              </a:lnSpc>
              <a:buFont typeface="Wingdings" pitchFamily="2" charset="2"/>
              <a:buChar char="v"/>
              <a:defRPr/>
            </a:pPr>
            <a:r>
              <a:rPr lang="en-AU" sz="1900">
                <a:cs typeface="Times New Roman" pitchFamily="18" charset="0"/>
              </a:rPr>
              <a:t>Platelets count normalised (under 350.000/mm</a:t>
            </a:r>
            <a:r>
              <a:rPr lang="en-AU" sz="1900" baseline="30000">
                <a:cs typeface="Times New Roman" pitchFamily="18" charset="0"/>
              </a:rPr>
              <a:t>3</a:t>
            </a:r>
            <a:r>
              <a:rPr lang="en-AU" sz="1900">
                <a:cs typeface="Times New Roman" pitchFamily="18" charset="0"/>
              </a:rPr>
              <a:t>)</a:t>
            </a:r>
          </a:p>
          <a:p>
            <a:pPr lvl="1" eaLnBrk="1" hangingPunct="1">
              <a:lnSpc>
                <a:spcPct val="90000"/>
              </a:lnSpc>
              <a:buFont typeface="Wingdings" pitchFamily="2" charset="2"/>
              <a:buChar char="v"/>
              <a:defRPr/>
            </a:pPr>
            <a:r>
              <a:rPr lang="fr-FR" sz="1900">
                <a:cs typeface="Times New Roman" pitchFamily="18" charset="0"/>
              </a:rPr>
              <a:t>Disapearance of all signs and symptoms of disease</a:t>
            </a:r>
          </a:p>
          <a:p>
            <a:pPr lvl="1" eaLnBrk="1" hangingPunct="1">
              <a:lnSpc>
                <a:spcPct val="90000"/>
              </a:lnSpc>
              <a:buFont typeface="Wingdings" pitchFamily="2" charset="2"/>
              <a:buChar char="v"/>
              <a:defRPr/>
            </a:pPr>
            <a:r>
              <a:rPr lang="en-AU" sz="1900">
                <a:cs typeface="Times New Roman" pitchFamily="18" charset="0"/>
              </a:rPr>
              <a:t>Spleen normalised</a:t>
            </a:r>
          </a:p>
          <a:p>
            <a:pPr eaLnBrk="1" hangingPunct="1">
              <a:lnSpc>
                <a:spcPct val="90000"/>
              </a:lnSpc>
              <a:defRPr/>
            </a:pPr>
            <a:endParaRPr lang="en-US" sz="1900"/>
          </a:p>
          <a:p>
            <a:pPr eaLnBrk="1" hangingPunct="1">
              <a:lnSpc>
                <a:spcPct val="90000"/>
              </a:lnSpc>
              <a:defRPr/>
            </a:pPr>
            <a:r>
              <a:rPr lang="en-AU" sz="1900" b="1">
                <a:latin typeface="Book Antiqua" pitchFamily="18" charset="0"/>
                <a:cs typeface="Times New Roman" pitchFamily="18" charset="0"/>
              </a:rPr>
              <a:t>Partial hematologic response</a:t>
            </a:r>
          </a:p>
          <a:p>
            <a:pPr lvl="1" eaLnBrk="1" hangingPunct="1">
              <a:lnSpc>
                <a:spcPct val="90000"/>
              </a:lnSpc>
              <a:buFont typeface="Wingdings" pitchFamily="2" charset="2"/>
              <a:buChar char="v"/>
              <a:defRPr/>
            </a:pPr>
            <a:r>
              <a:rPr lang="en-AU" sz="1900">
                <a:cs typeface="Times New Roman" pitchFamily="18" charset="0"/>
              </a:rPr>
              <a:t>Decreasing with at least 50% of leucocytosis (10.000 si 20.000/mm</a:t>
            </a:r>
            <a:r>
              <a:rPr lang="en-AU" sz="1900" baseline="30000">
                <a:cs typeface="Times New Roman" pitchFamily="18" charset="0"/>
              </a:rPr>
              <a:t>3</a:t>
            </a:r>
            <a:r>
              <a:rPr lang="en-AU" sz="1900">
                <a:cs typeface="Times New Roman" pitchFamily="18" charset="0"/>
              </a:rPr>
              <a:t> )</a:t>
            </a:r>
          </a:p>
          <a:p>
            <a:pPr lvl="1" eaLnBrk="1" hangingPunct="1">
              <a:lnSpc>
                <a:spcPct val="90000"/>
              </a:lnSpc>
              <a:buFont typeface="Wingdings" pitchFamily="2" charset="2"/>
              <a:buChar char="v"/>
              <a:defRPr/>
            </a:pPr>
            <a:r>
              <a:rPr lang="en-AU" sz="1900">
                <a:cs typeface="Times New Roman" pitchFamily="18" charset="0"/>
              </a:rPr>
              <a:t>or complet</a:t>
            </a:r>
            <a:r>
              <a:rPr lang="en-AU" sz="1900">
                <a:cs typeface="Arial" charset="0"/>
              </a:rPr>
              <a:t>e</a:t>
            </a:r>
            <a:r>
              <a:rPr lang="en-AU" sz="1900">
                <a:cs typeface="Times New Roman" pitchFamily="18" charset="0"/>
              </a:rPr>
              <a:t> hematologic response with persistent splenomegaly</a:t>
            </a:r>
            <a:r>
              <a:rPr lang="en-US" sz="1900">
                <a:cs typeface="Times New Roman" pitchFamily="18" charset="0"/>
              </a:rPr>
              <a:t> </a:t>
            </a:r>
          </a:p>
        </p:txBody>
      </p:sp>
    </p:spTree>
    <p:extLst>
      <p:ext uri="{BB962C8B-B14F-4D97-AF65-F5344CB8AC3E}">
        <p14:creationId xmlns:p14="http://schemas.microsoft.com/office/powerpoint/2010/main" val="341360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defRPr/>
            </a:pPr>
            <a:r>
              <a:rPr lang="en-US" sz="3200" b="1" dirty="0"/>
              <a:t>CYTOGENETIC RESPONSE</a:t>
            </a:r>
          </a:p>
        </p:txBody>
      </p:sp>
      <p:sp>
        <p:nvSpPr>
          <p:cNvPr id="41987" name="Rectangle 3"/>
          <p:cNvSpPr>
            <a:spLocks noGrp="1" noChangeArrowheads="1"/>
          </p:cNvSpPr>
          <p:nvPr>
            <p:ph type="body" idx="1"/>
          </p:nvPr>
        </p:nvSpPr>
        <p:spPr/>
        <p:txBody>
          <a:bodyPr/>
          <a:lstStyle/>
          <a:p>
            <a:pPr>
              <a:lnSpc>
                <a:spcPct val="90000"/>
              </a:lnSpc>
              <a:buNone/>
              <a:defRPr/>
            </a:pPr>
            <a:r>
              <a:rPr lang="en-US" dirty="0"/>
              <a:t>				% </a:t>
            </a:r>
            <a:r>
              <a:rPr lang="en-US" dirty="0" err="1"/>
              <a:t>Ph</a:t>
            </a:r>
            <a:r>
              <a:rPr lang="en-US" dirty="0"/>
              <a:t>+ cells in bone marrow</a:t>
            </a:r>
          </a:p>
          <a:p>
            <a:pPr eaLnBrk="1" hangingPunct="1">
              <a:lnSpc>
                <a:spcPct val="90000"/>
              </a:lnSpc>
              <a:buFont typeface="Wingdings" pitchFamily="2" charset="2"/>
              <a:buNone/>
              <a:defRPr/>
            </a:pPr>
            <a:endParaRPr lang="en-US" dirty="0"/>
          </a:p>
          <a:p>
            <a:pPr eaLnBrk="1" hangingPunct="1">
              <a:lnSpc>
                <a:spcPct val="90000"/>
              </a:lnSpc>
              <a:defRPr/>
            </a:pPr>
            <a:r>
              <a:rPr lang="en-US" dirty="0"/>
              <a:t>Complete :			   0</a:t>
            </a:r>
          </a:p>
          <a:p>
            <a:pPr eaLnBrk="1" hangingPunct="1">
              <a:lnSpc>
                <a:spcPct val="90000"/>
              </a:lnSpc>
              <a:defRPr/>
            </a:pPr>
            <a:r>
              <a:rPr lang="en-US" dirty="0"/>
              <a:t>Major :				&lt; 35%</a:t>
            </a:r>
          </a:p>
          <a:p>
            <a:pPr eaLnBrk="1" hangingPunct="1">
              <a:lnSpc>
                <a:spcPct val="90000"/>
              </a:lnSpc>
              <a:defRPr/>
            </a:pPr>
            <a:r>
              <a:rPr lang="en-US" dirty="0"/>
              <a:t>Minor :			       35 - 95</a:t>
            </a:r>
          </a:p>
          <a:p>
            <a:pPr eaLnBrk="1" hangingPunct="1">
              <a:lnSpc>
                <a:spcPct val="90000"/>
              </a:lnSpc>
              <a:defRPr/>
            </a:pPr>
            <a:r>
              <a:rPr lang="en-US" dirty="0"/>
              <a:t>Minimal :			&gt; 95</a:t>
            </a:r>
          </a:p>
          <a:p>
            <a:pPr eaLnBrk="1" hangingPunct="1">
              <a:lnSpc>
                <a:spcPct val="90000"/>
              </a:lnSpc>
              <a:defRPr/>
            </a:pPr>
            <a:r>
              <a:rPr lang="en-US" dirty="0"/>
              <a:t>Failure :				100</a:t>
            </a:r>
          </a:p>
          <a:p>
            <a:pPr eaLnBrk="1" hangingPunct="1">
              <a:lnSpc>
                <a:spcPct val="90000"/>
              </a:lnSpc>
              <a:buFont typeface="Wingdings" pitchFamily="2" charset="2"/>
              <a:buNone/>
              <a:defRPr/>
            </a:pPr>
            <a:endParaRPr lang="en-US" dirty="0"/>
          </a:p>
        </p:txBody>
      </p:sp>
    </p:spTree>
    <p:extLst>
      <p:ext uri="{BB962C8B-B14F-4D97-AF65-F5344CB8AC3E}">
        <p14:creationId xmlns:p14="http://schemas.microsoft.com/office/powerpoint/2010/main" val="3988901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pPr>
              <a:lnSpc>
                <a:spcPct val="90000"/>
              </a:lnSpc>
            </a:pPr>
            <a:r>
              <a:rPr lang="en-US" sz="2400">
                <a:effectLst>
                  <a:outerShdw blurRad="38100" dist="38100" dir="2700000" algn="tl">
                    <a:srgbClr val="000000">
                      <a:alpha val="43137"/>
                    </a:srgbClr>
                  </a:outerShdw>
                </a:effectLst>
              </a:rPr>
              <a:t>Definition of an optimal response, according to ELN recommendations</a:t>
            </a:r>
            <a:endParaRPr lang="ro-RO" sz="2400">
              <a:effectLst>
                <a:outerShdw blurRad="38100" dist="38100" dir="2700000" algn="tl">
                  <a:srgbClr val="000000">
                    <a:alpha val="43137"/>
                  </a:srgbClr>
                </a:outerShdw>
              </a:effectLst>
            </a:endParaRPr>
          </a:p>
        </p:txBody>
      </p:sp>
      <p:sp>
        <p:nvSpPr>
          <p:cNvPr id="20" name="Freeform: Shape 13">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7">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4" name="Content Placeholder 5"/>
          <p:cNvGraphicFramePr>
            <a:graphicFrameLocks/>
          </p:cNvGraphicFramePr>
          <p:nvPr>
            <p:extLst>
              <p:ext uri="{D42A27DB-BD31-4B8C-83A1-F6EECF244321}">
                <p14:modId xmlns:p14="http://schemas.microsoft.com/office/powerpoint/2010/main" val="1463550517"/>
              </p:ext>
            </p:extLst>
          </p:nvPr>
        </p:nvGraphicFramePr>
        <p:xfrm>
          <a:off x="4819130" y="2173287"/>
          <a:ext cx="3514406" cy="4003676"/>
        </p:xfrm>
        <a:graphic>
          <a:graphicData uri="http://schemas.openxmlformats.org/drawingml/2006/table">
            <a:tbl>
              <a:tblPr firstRow="1" bandRow="1">
                <a:tableStyleId>{8799B23B-EC83-4686-B30A-512413B5E67A}</a:tableStyleId>
              </a:tblPr>
              <a:tblGrid>
                <a:gridCol w="1676675">
                  <a:extLst>
                    <a:ext uri="{9D8B030D-6E8A-4147-A177-3AD203B41FA5}">
                      <a16:colId xmlns:a16="http://schemas.microsoft.com/office/drawing/2014/main" val="20000"/>
                    </a:ext>
                  </a:extLst>
                </a:gridCol>
                <a:gridCol w="1837731">
                  <a:extLst>
                    <a:ext uri="{9D8B030D-6E8A-4147-A177-3AD203B41FA5}">
                      <a16:colId xmlns:a16="http://schemas.microsoft.com/office/drawing/2014/main" val="20001"/>
                    </a:ext>
                  </a:extLst>
                </a:gridCol>
              </a:tblGrid>
              <a:tr h="817824">
                <a:tc>
                  <a:txBody>
                    <a:bodyPr/>
                    <a:lstStyle/>
                    <a:p>
                      <a:r>
                        <a:rPr lang="en-US" sz="2400"/>
                        <a:t>Time</a:t>
                      </a:r>
                      <a:endParaRPr lang="ro-RO" sz="2400"/>
                    </a:p>
                  </a:txBody>
                  <a:tcPr marL="61032" marR="61032" marT="30516" marB="30516"/>
                </a:tc>
                <a:tc>
                  <a:txBody>
                    <a:bodyPr/>
                    <a:lstStyle/>
                    <a:p>
                      <a:r>
                        <a:rPr lang="en-US" sz="2400"/>
                        <a:t>BCR-ABL level</a:t>
                      </a:r>
                      <a:endParaRPr lang="ro-RO" sz="2400"/>
                    </a:p>
                  </a:txBody>
                  <a:tcPr marL="61032" marR="61032" marT="30516" marB="30516"/>
                </a:tc>
                <a:extLst>
                  <a:ext uri="{0D108BD9-81ED-4DB2-BD59-A6C34878D82A}">
                    <a16:rowId xmlns:a16="http://schemas.microsoft.com/office/drawing/2014/main" val="10000"/>
                  </a:ext>
                </a:extLst>
              </a:tr>
              <a:tr h="1184014">
                <a:tc>
                  <a:txBody>
                    <a:bodyPr/>
                    <a:lstStyle/>
                    <a:p>
                      <a:r>
                        <a:rPr lang="ro-RO" sz="2400"/>
                        <a:t>3 months</a:t>
                      </a:r>
                    </a:p>
                  </a:txBody>
                  <a:tcPr marL="61032" marR="61032" marT="30516" marB="30516"/>
                </a:tc>
                <a:tc>
                  <a:txBody>
                    <a:bodyPr/>
                    <a:lstStyle/>
                    <a:p>
                      <a:r>
                        <a:rPr lang="ro-RO" sz="2400"/>
                        <a:t>BCR-ABL </a:t>
                      </a:r>
                      <a:r>
                        <a:rPr lang="en-US" sz="2400"/>
                        <a:t>&lt;</a:t>
                      </a:r>
                      <a:r>
                        <a:rPr lang="en-US" sz="2400" baseline="0"/>
                        <a:t> </a:t>
                      </a:r>
                      <a:r>
                        <a:rPr lang="ro-RO" sz="2400"/>
                        <a:t>10%</a:t>
                      </a:r>
                      <a:r>
                        <a:rPr lang="en-US" sz="2400"/>
                        <a:t> and/or Ph1 &lt; 35%</a:t>
                      </a:r>
                      <a:endParaRPr lang="ro-RO" sz="2400"/>
                    </a:p>
                  </a:txBody>
                  <a:tcPr marL="61032" marR="61032" marT="30516" marB="30516"/>
                </a:tc>
                <a:extLst>
                  <a:ext uri="{0D108BD9-81ED-4DB2-BD59-A6C34878D82A}">
                    <a16:rowId xmlns:a16="http://schemas.microsoft.com/office/drawing/2014/main" val="10001"/>
                  </a:ext>
                </a:extLst>
              </a:tr>
              <a:tr h="1184014">
                <a:tc>
                  <a:txBody>
                    <a:bodyPr/>
                    <a:lstStyle/>
                    <a:p>
                      <a:r>
                        <a:rPr lang="ro-RO" sz="2400"/>
                        <a:t>6 months</a:t>
                      </a:r>
                    </a:p>
                  </a:txBody>
                  <a:tcPr marL="61032" marR="61032" marT="30516" marB="30516"/>
                </a:tc>
                <a:tc>
                  <a:txBody>
                    <a:bodyPr/>
                    <a:lstStyle/>
                    <a:p>
                      <a:r>
                        <a:rPr lang="en-US" sz="2400"/>
                        <a:t>BCR-ABL &lt; 1% and/or  Ph1 0%</a:t>
                      </a:r>
                      <a:endParaRPr lang="ro-RO" sz="2400"/>
                    </a:p>
                  </a:txBody>
                  <a:tcPr marL="61032" marR="61032" marT="30516" marB="30516"/>
                </a:tc>
                <a:extLst>
                  <a:ext uri="{0D108BD9-81ED-4DB2-BD59-A6C34878D82A}">
                    <a16:rowId xmlns:a16="http://schemas.microsoft.com/office/drawing/2014/main" val="10002"/>
                  </a:ext>
                </a:extLst>
              </a:tr>
              <a:tr h="817824">
                <a:tc>
                  <a:txBody>
                    <a:bodyPr/>
                    <a:lstStyle/>
                    <a:p>
                      <a:r>
                        <a:rPr lang="ro-RO" sz="2400"/>
                        <a:t>12 months</a:t>
                      </a:r>
                    </a:p>
                  </a:txBody>
                  <a:tcPr marL="61032" marR="61032" marT="30516" marB="30516"/>
                </a:tc>
                <a:tc>
                  <a:txBody>
                    <a:bodyPr/>
                    <a:lstStyle/>
                    <a:p>
                      <a:r>
                        <a:rPr lang="en-US" sz="2400"/>
                        <a:t>BCR-ABL &lt; 0,1%</a:t>
                      </a:r>
                      <a:endParaRPr lang="ro-RO" sz="2400"/>
                    </a:p>
                  </a:txBody>
                  <a:tcPr marL="61032" marR="61032" marT="30516" marB="3051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92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A618C988-4B16-4149-84D5-E5EE959B8CF3}"/>
              </a:ext>
            </a:extLst>
          </p:cNvPr>
          <p:cNvSpPr>
            <a:spLocks noGrp="1"/>
          </p:cNvSpPr>
          <p:nvPr>
            <p:ph type="title"/>
          </p:nvPr>
        </p:nvSpPr>
        <p:spPr>
          <a:xfrm>
            <a:off x="782723" y="809898"/>
            <a:ext cx="7457037" cy="1554480"/>
          </a:xfrm>
        </p:spPr>
        <p:txBody>
          <a:bodyPr anchor="ctr">
            <a:normAutofit/>
          </a:bodyPr>
          <a:lstStyle/>
          <a:p>
            <a:pPr eaLnBrk="1" hangingPunct="1"/>
            <a:r>
              <a:rPr lang="en-US" altLang="en-US" sz="4200" dirty="0">
                <a:ea typeface="ＭＳ Ｐゴシック" panose="020B0600070205080204" pitchFamily="34" charset="-128"/>
              </a:rPr>
              <a:t>Case </a:t>
            </a:r>
            <a:r>
              <a:rPr lang="ro-RO" altLang="en-US" sz="4200" dirty="0">
                <a:ea typeface="ＭＳ Ｐゴシック" panose="020B0600070205080204" pitchFamily="34" charset="-128"/>
              </a:rPr>
              <a:t>1</a:t>
            </a:r>
            <a:endParaRPr lang="en-US" altLang="en-US" sz="4200" dirty="0">
              <a:ea typeface="ＭＳ Ｐゴシック" panose="020B0600070205080204" pitchFamily="34" charset="-128"/>
            </a:endParaRPr>
          </a:p>
        </p:txBody>
      </p:sp>
      <p:sp>
        <p:nvSpPr>
          <p:cNvPr id="28675" name="Content Placeholder 2">
            <a:extLst>
              <a:ext uri="{FF2B5EF4-FFF2-40B4-BE49-F238E27FC236}">
                <a16:creationId xmlns:a16="http://schemas.microsoft.com/office/drawing/2014/main" id="{838120D3-F455-4989-B380-ECBAFDCB37C7}"/>
              </a:ext>
            </a:extLst>
          </p:cNvPr>
          <p:cNvSpPr>
            <a:spLocks noGrp="1"/>
          </p:cNvSpPr>
          <p:nvPr>
            <p:ph idx="1"/>
          </p:nvPr>
        </p:nvSpPr>
        <p:spPr>
          <a:xfrm>
            <a:off x="480059" y="2560321"/>
            <a:ext cx="8180615" cy="3924987"/>
          </a:xfrm>
        </p:spPr>
        <p:txBody>
          <a:bodyPr anchor="ctr">
            <a:normAutofit/>
          </a:bodyPr>
          <a:lstStyle/>
          <a:p>
            <a:pPr eaLnBrk="1" hangingPunct="1"/>
            <a:r>
              <a:rPr lang="en-US" altLang="en-US" sz="2800" dirty="0">
                <a:ea typeface="ＭＳ Ｐゴシック" panose="020B0600070205080204" pitchFamily="34" charset="-128"/>
              </a:rPr>
              <a:t>Physical exam confirms an ill appearing woman. </a:t>
            </a:r>
          </a:p>
          <a:p>
            <a:pPr lvl="1" eaLnBrk="1" hangingPunct="1"/>
            <a:r>
              <a:rPr lang="en-US" altLang="en-US" dirty="0">
                <a:ea typeface="ＭＳ Ｐゴシック" panose="020B0600070205080204" pitchFamily="34" charset="-128"/>
              </a:rPr>
              <a:t>T = 38.6, pulse 122, BP 123/54</a:t>
            </a:r>
          </a:p>
          <a:p>
            <a:pPr lvl="1" eaLnBrk="1" hangingPunct="1"/>
            <a:r>
              <a:rPr lang="en-US" altLang="en-US" dirty="0">
                <a:ea typeface="ＭＳ Ｐゴシック" panose="020B0600070205080204" pitchFamily="34" charset="-128"/>
              </a:rPr>
              <a:t>Dried blood in the nares, pale conjunctiva</a:t>
            </a:r>
          </a:p>
          <a:p>
            <a:pPr lvl="1" eaLnBrk="1" hangingPunct="1"/>
            <a:r>
              <a:rPr lang="en-US" altLang="en-US" dirty="0">
                <a:ea typeface="ＭＳ Ｐゴシック" panose="020B0600070205080204" pitchFamily="34" charset="-128"/>
              </a:rPr>
              <a:t>Dried mucous membrane</a:t>
            </a:r>
          </a:p>
          <a:p>
            <a:pPr lvl="1" eaLnBrk="1" hangingPunct="1"/>
            <a:r>
              <a:rPr lang="en-US" altLang="en-US" dirty="0">
                <a:ea typeface="ＭＳ Ｐゴシック" panose="020B0600070205080204" pitchFamily="34" charset="-128"/>
              </a:rPr>
              <a:t>Tachycardia and tachypnea</a:t>
            </a:r>
          </a:p>
          <a:p>
            <a:pPr lvl="1" eaLnBrk="1" hangingPunct="1"/>
            <a:r>
              <a:rPr lang="en-US" altLang="en-US" dirty="0">
                <a:ea typeface="ＭＳ Ｐゴシック" panose="020B0600070205080204" pitchFamily="34" charset="-128"/>
              </a:rPr>
              <a:t>Petechiae over the lower extremities</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ro-RO" dirty="0"/>
              <a:t>TKI treatment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a:bodyPr>
          <a:lstStyle/>
          <a:p>
            <a:r>
              <a:rPr lang="ro-RO" sz="2100"/>
              <a:t>Continuous treatment</a:t>
            </a:r>
          </a:p>
          <a:p>
            <a:r>
              <a:rPr lang="ro-RO" sz="2100"/>
              <a:t>Discontinuation in young patients with CMR for minimum 2 year</a:t>
            </a:r>
          </a:p>
          <a:p>
            <a:r>
              <a:rPr lang="ro-RO" sz="2100"/>
              <a:t>Close monitoring of BCR-ABL level</a:t>
            </a:r>
          </a:p>
          <a:p>
            <a:r>
              <a:rPr lang="ro-RO" sz="2100"/>
              <a:t>Any suspicion of increasing BCR-ABL level – reinitiate the treatment</a:t>
            </a:r>
          </a:p>
        </p:txBody>
      </p:sp>
    </p:spTree>
    <p:extLst>
      <p:ext uri="{BB962C8B-B14F-4D97-AF65-F5344CB8AC3E}">
        <p14:creationId xmlns:p14="http://schemas.microsoft.com/office/powerpoint/2010/main" val="208888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880A499-DF7A-4B42-93A8-24A8BBAEF463}"/>
              </a:ext>
            </a:extLst>
          </p:cNvPr>
          <p:cNvSpPr>
            <a:spLocks noGrp="1"/>
          </p:cNvSpPr>
          <p:nvPr>
            <p:ph type="title"/>
          </p:nvPr>
        </p:nvSpPr>
        <p:spPr>
          <a:xfrm>
            <a:off x="1240022" y="365760"/>
            <a:ext cx="7025402" cy="1188720"/>
          </a:xfrm>
        </p:spPr>
        <p:txBody>
          <a:bodyPr>
            <a:normAutofit/>
          </a:bodyPr>
          <a:lstStyle/>
          <a:p>
            <a:r>
              <a:rPr lang="ro-RO" dirty="0"/>
              <a:t>Case 2</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stituent conținut 2">
            <a:extLst>
              <a:ext uri="{FF2B5EF4-FFF2-40B4-BE49-F238E27FC236}">
                <a16:creationId xmlns:a16="http://schemas.microsoft.com/office/drawing/2014/main" id="{CFE9A1AA-C69C-4CA8-A49F-7D73D3F792A5}"/>
              </a:ext>
            </a:extLst>
          </p:cNvPr>
          <p:cNvSpPr>
            <a:spLocks noGrp="1"/>
          </p:cNvSpPr>
          <p:nvPr>
            <p:ph idx="1"/>
          </p:nvPr>
        </p:nvSpPr>
        <p:spPr>
          <a:xfrm>
            <a:off x="838200" y="1691640"/>
            <a:ext cx="8305800" cy="5166360"/>
          </a:xfrm>
        </p:spPr>
        <p:txBody>
          <a:bodyPr anchor="t">
            <a:noAutofit/>
          </a:bodyPr>
          <a:lstStyle/>
          <a:p>
            <a:pPr marL="0" indent="0">
              <a:buNone/>
            </a:pPr>
            <a:r>
              <a:rPr lang="ro-RO" sz="2800" b="0" i="0" dirty="0">
                <a:effectLst/>
                <a:latin typeface="Tahoma" panose="020B0604030504040204" pitchFamily="34" charset="0"/>
                <a:ea typeface="Tahoma" panose="020B0604030504040204" pitchFamily="34" charset="0"/>
                <a:cs typeface="Tahoma" panose="020B0604030504040204" pitchFamily="34" charset="0"/>
              </a:rPr>
              <a:t>A 20-year-old </a:t>
            </a:r>
            <a:r>
              <a:rPr lang="ro-RO" sz="2800" b="0" i="0" dirty="0" err="1">
                <a:effectLst/>
                <a:latin typeface="Tahoma" panose="020B0604030504040204" pitchFamily="34" charset="0"/>
                <a:ea typeface="Tahoma" panose="020B0604030504040204" pitchFamily="34" charset="0"/>
                <a:cs typeface="Tahoma" panose="020B0604030504040204" pitchFamily="34" charset="0"/>
              </a:rPr>
              <a:t>woman</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with</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amenorrhea</a:t>
            </a:r>
            <a:r>
              <a:rPr lang="ro-RO" sz="2800" b="0" i="0" dirty="0">
                <a:effectLst/>
                <a:latin typeface="Tahoma" panose="020B0604030504040204" pitchFamily="34" charset="0"/>
                <a:ea typeface="Tahoma" panose="020B0604030504040204" pitchFamily="34" charset="0"/>
                <a:cs typeface="Tahoma" panose="020B0604030504040204" pitchFamily="34" charset="0"/>
              </a:rPr>
              <a:t>, minor </a:t>
            </a:r>
            <a:r>
              <a:rPr lang="ro-RO" sz="2800" b="0" i="0" dirty="0" err="1">
                <a:effectLst/>
                <a:latin typeface="Tahoma" panose="020B0604030504040204" pitchFamily="34" charset="0"/>
                <a:ea typeface="Tahoma" panose="020B0604030504040204" pitchFamily="34" charset="0"/>
                <a:cs typeface="Tahoma" panose="020B0604030504040204" pitchFamily="34" charset="0"/>
              </a:rPr>
              <a:t>lymphadenopathy</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no</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hepatosplenomegaly</a:t>
            </a:r>
            <a:r>
              <a:rPr lang="ro-RO" sz="2800" b="0" i="0" dirty="0">
                <a:effectLst/>
                <a:latin typeface="Tahoma" panose="020B0604030504040204" pitchFamily="34" charset="0"/>
                <a:ea typeface="Tahoma" panose="020B0604030504040204" pitchFamily="34" charset="0"/>
                <a:cs typeface="Tahoma" panose="020B0604030504040204" pitchFamily="34" charset="0"/>
              </a:rPr>
              <a:t>.</a:t>
            </a:r>
            <a:br>
              <a:rPr lang="ro-RO" sz="2800" b="0" i="0" dirty="0">
                <a:effectLst/>
                <a:latin typeface="Tahoma" panose="020B0604030504040204" pitchFamily="34" charset="0"/>
                <a:ea typeface="Tahoma" panose="020B0604030504040204" pitchFamily="34" charset="0"/>
                <a:cs typeface="Tahoma" panose="020B0604030504040204" pitchFamily="34" charset="0"/>
              </a:rPr>
            </a:br>
            <a:r>
              <a:rPr lang="ro-RO" sz="2800" b="0" i="0" dirty="0" err="1">
                <a:effectLst/>
                <a:latin typeface="Tahoma" panose="020B0604030504040204" pitchFamily="34" charset="0"/>
                <a:ea typeface="Tahoma" panose="020B0604030504040204" pitchFamily="34" charset="0"/>
                <a:cs typeface="Tahoma" panose="020B0604030504040204" pitchFamily="34" charset="0"/>
              </a:rPr>
              <a:t>Her</a:t>
            </a:r>
            <a:r>
              <a:rPr lang="ro-RO" sz="2800" b="0" i="0" dirty="0">
                <a:effectLst/>
                <a:latin typeface="Tahoma" panose="020B0604030504040204" pitchFamily="34" charset="0"/>
                <a:ea typeface="Tahoma" panose="020B0604030504040204" pitchFamily="34" charset="0"/>
                <a:cs typeface="Tahoma" panose="020B0604030504040204" pitchFamily="34" charset="0"/>
              </a:rPr>
              <a:t> FBC </a:t>
            </a:r>
            <a:r>
              <a:rPr lang="ro-RO" sz="2800" b="0" i="0" dirty="0" err="1">
                <a:effectLst/>
                <a:latin typeface="Tahoma" panose="020B0604030504040204" pitchFamily="34" charset="0"/>
                <a:ea typeface="Tahoma" panose="020B0604030504040204" pitchFamily="34" charset="0"/>
                <a:cs typeface="Tahoma" panose="020B0604030504040204" pitchFamily="34" charset="0"/>
              </a:rPr>
              <a:t>showed</a:t>
            </a:r>
            <a:r>
              <a:rPr lang="ro-RO" sz="2800" b="0" i="0" dirty="0">
                <a:effectLst/>
                <a:latin typeface="Tahoma" panose="020B0604030504040204" pitchFamily="34" charset="0"/>
                <a:ea typeface="Tahoma" panose="020B0604030504040204" pitchFamily="34" charset="0"/>
                <a:cs typeface="Tahoma" panose="020B0604030504040204" pitchFamily="34" charset="0"/>
              </a:rPr>
              <a:t>: WBC 2.45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Hb</a:t>
            </a:r>
            <a:r>
              <a:rPr lang="ro-RO" sz="2800" b="0" i="0" dirty="0">
                <a:effectLst/>
                <a:latin typeface="Tahoma" panose="020B0604030504040204" pitchFamily="34" charset="0"/>
                <a:ea typeface="Tahoma" panose="020B0604030504040204" pitchFamily="34" charset="0"/>
                <a:cs typeface="Tahoma" panose="020B0604030504040204" pitchFamily="34" charset="0"/>
              </a:rPr>
              <a:t> 84 g/l, </a:t>
            </a:r>
            <a:r>
              <a:rPr lang="ro-RO" sz="2800" b="0" i="0" dirty="0" err="1">
                <a:effectLst/>
                <a:latin typeface="Tahoma" panose="020B0604030504040204" pitchFamily="34" charset="0"/>
                <a:ea typeface="Tahoma" panose="020B0604030504040204" pitchFamily="34" charset="0"/>
                <a:cs typeface="Tahoma" panose="020B0604030504040204" pitchFamily="34" charset="0"/>
              </a:rPr>
              <a:t>neutrophils</a:t>
            </a:r>
            <a:r>
              <a:rPr lang="ro-RO" sz="2800" b="0" i="0" dirty="0">
                <a:effectLst/>
                <a:latin typeface="Tahoma" panose="020B0604030504040204" pitchFamily="34" charset="0"/>
                <a:ea typeface="Tahoma" panose="020B0604030504040204" pitchFamily="34" charset="0"/>
                <a:cs typeface="Tahoma" panose="020B0604030504040204" pitchFamily="34" charset="0"/>
              </a:rPr>
              <a:t> 0.8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eosinophils</a:t>
            </a:r>
            <a:r>
              <a:rPr lang="ro-RO" sz="2800" b="0" i="0" dirty="0">
                <a:effectLst/>
                <a:latin typeface="Tahoma" panose="020B0604030504040204" pitchFamily="34" charset="0"/>
                <a:ea typeface="Tahoma" panose="020B0604030504040204" pitchFamily="34" charset="0"/>
                <a:cs typeface="Tahoma" panose="020B0604030504040204" pitchFamily="34" charset="0"/>
              </a:rPr>
              <a:t> 0.04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basophils</a:t>
            </a:r>
            <a:r>
              <a:rPr lang="ro-RO" sz="2800" b="0" i="0" dirty="0">
                <a:effectLst/>
                <a:latin typeface="Tahoma" panose="020B0604030504040204" pitchFamily="34" charset="0"/>
                <a:ea typeface="Tahoma" panose="020B0604030504040204" pitchFamily="34" charset="0"/>
                <a:cs typeface="Tahoma" panose="020B0604030504040204" pitchFamily="34" charset="0"/>
              </a:rPr>
              <a:t> 0.12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lymphocytes</a:t>
            </a:r>
            <a:r>
              <a:rPr lang="ro-RO" sz="2800" b="0" i="0" dirty="0">
                <a:effectLst/>
                <a:latin typeface="Tahoma" panose="020B0604030504040204" pitchFamily="34" charset="0"/>
                <a:ea typeface="Tahoma" panose="020B0604030504040204" pitchFamily="34" charset="0"/>
                <a:cs typeface="Tahoma" panose="020B0604030504040204" pitchFamily="34" charset="0"/>
              </a:rPr>
              <a:t> 1.22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monocytes</a:t>
            </a:r>
            <a:r>
              <a:rPr lang="ro-RO" sz="2800" b="0" i="0" dirty="0">
                <a:effectLst/>
                <a:latin typeface="Tahoma" panose="020B0604030504040204" pitchFamily="34" charset="0"/>
                <a:ea typeface="Tahoma" panose="020B0604030504040204" pitchFamily="34" charset="0"/>
                <a:cs typeface="Tahoma" panose="020B0604030504040204" pitchFamily="34" charset="0"/>
              </a:rPr>
              <a:t> 0.04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blast</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cells</a:t>
            </a:r>
            <a:r>
              <a:rPr lang="ro-RO" sz="2800" b="0" i="0" dirty="0">
                <a:effectLst/>
                <a:latin typeface="Tahoma" panose="020B0604030504040204" pitchFamily="34" charset="0"/>
                <a:ea typeface="Tahoma" panose="020B0604030504040204" pitchFamily="34" charset="0"/>
                <a:cs typeface="Tahoma" panose="020B0604030504040204" pitchFamily="34" charset="0"/>
              </a:rPr>
              <a:t> 0.34 × 10⁹/l, </a:t>
            </a:r>
            <a:r>
              <a:rPr lang="ro-RO" sz="2800" b="0" i="0" dirty="0" err="1">
                <a:effectLst/>
                <a:latin typeface="Tahoma" panose="020B0604030504040204" pitchFamily="34" charset="0"/>
                <a:ea typeface="Tahoma" panose="020B0604030504040204" pitchFamily="34" charset="0"/>
                <a:cs typeface="Tahoma" panose="020B0604030504040204" pitchFamily="34" charset="0"/>
              </a:rPr>
              <a:t>platelet</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count</a:t>
            </a:r>
            <a:r>
              <a:rPr lang="ro-RO" sz="2800" b="0" i="0" dirty="0">
                <a:effectLst/>
                <a:latin typeface="Tahoma" panose="020B0604030504040204" pitchFamily="34" charset="0"/>
                <a:ea typeface="Tahoma" panose="020B0604030504040204" pitchFamily="34" charset="0"/>
                <a:cs typeface="Tahoma" panose="020B0604030504040204" pitchFamily="34" charset="0"/>
              </a:rPr>
              <a:t> 826 × 10⁹/l.</a:t>
            </a:r>
            <a:br>
              <a:rPr lang="ro-RO" sz="2800" b="0" i="0" dirty="0">
                <a:effectLst/>
                <a:latin typeface="Tahoma" panose="020B0604030504040204" pitchFamily="34" charset="0"/>
                <a:ea typeface="Tahoma" panose="020B0604030504040204" pitchFamily="34" charset="0"/>
                <a:cs typeface="Tahoma" panose="020B0604030504040204" pitchFamily="34" charset="0"/>
              </a:rPr>
            </a:br>
            <a:r>
              <a:rPr lang="ro-RO" sz="2800" b="0"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Immunophenotyping</a:t>
            </a:r>
            <a:r>
              <a:rPr lang="ro-RO" sz="28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ro-RO" sz="2800" b="0"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showed</a:t>
            </a:r>
            <a:r>
              <a:rPr lang="ro-RO" sz="28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ro-RO" sz="2800" b="0" i="0" dirty="0">
                <a:effectLst/>
                <a:latin typeface="Tahoma" panose="020B0604030504040204" pitchFamily="34" charset="0"/>
                <a:ea typeface="Tahoma" panose="020B0604030504040204" pitchFamily="34" charset="0"/>
                <a:cs typeface="Tahoma" panose="020B0604030504040204" pitchFamily="34" charset="0"/>
              </a:rPr>
              <a:t>CD13 77%, CD33 83%, CD117 20%, CD34 82%, </a:t>
            </a:r>
            <a:r>
              <a:rPr lang="ro-RO" sz="2800" b="0" i="0" dirty="0" err="1">
                <a:effectLst/>
                <a:latin typeface="Tahoma" panose="020B0604030504040204" pitchFamily="34" charset="0"/>
                <a:ea typeface="Tahoma" panose="020B0604030504040204" pitchFamily="34" charset="0"/>
                <a:cs typeface="Tahoma" panose="020B0604030504040204" pitchFamily="34" charset="0"/>
              </a:rPr>
              <a:t>myeloperoxidase</a:t>
            </a:r>
            <a:r>
              <a:rPr lang="ro-RO" sz="2800" b="0" i="0" dirty="0">
                <a:effectLst/>
                <a:latin typeface="Tahoma" panose="020B0604030504040204" pitchFamily="34" charset="0"/>
                <a:ea typeface="Tahoma" panose="020B0604030504040204" pitchFamily="34" charset="0"/>
                <a:cs typeface="Tahoma" panose="020B0604030504040204" pitchFamily="34" charset="0"/>
              </a:rPr>
              <a:t> 10%, CD42 74%, </a:t>
            </a:r>
            <a:r>
              <a:rPr lang="ro-RO" sz="2800" b="0" i="0" dirty="0" err="1">
                <a:effectLst/>
                <a:latin typeface="Tahoma" panose="020B0604030504040204" pitchFamily="34" charset="0"/>
                <a:ea typeface="Tahoma" panose="020B0604030504040204" pitchFamily="34" charset="0"/>
                <a:cs typeface="Tahoma" panose="020B0604030504040204" pitchFamily="34" charset="0"/>
              </a:rPr>
              <a:t>glycophorin</a:t>
            </a:r>
            <a:r>
              <a:rPr lang="ro-RO" sz="2800" b="0" i="0" dirty="0">
                <a:effectLst/>
                <a:latin typeface="Tahoma" panose="020B0604030504040204" pitchFamily="34" charset="0"/>
                <a:ea typeface="Tahoma" panose="020B0604030504040204" pitchFamily="34" charset="0"/>
                <a:cs typeface="Tahoma" panose="020B0604030504040204" pitchFamily="34" charset="0"/>
              </a:rPr>
              <a:t> 17%. </a:t>
            </a:r>
            <a:r>
              <a:rPr lang="ro-RO" sz="2800" b="0" i="0" dirty="0" err="1">
                <a:effectLst/>
                <a:latin typeface="Tahoma" panose="020B0604030504040204" pitchFamily="34" charset="0"/>
                <a:ea typeface="Tahoma" panose="020B0604030504040204" pitchFamily="34" charset="0"/>
                <a:cs typeface="Tahoma" panose="020B0604030504040204" pitchFamily="34" charset="0"/>
              </a:rPr>
              <a:t>Cytogenetic</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and</a:t>
            </a:r>
            <a:r>
              <a:rPr lang="ro-RO" sz="2800" b="0" i="0" dirty="0">
                <a:effectLst/>
                <a:latin typeface="Tahoma" panose="020B0604030504040204" pitchFamily="34" charset="0"/>
                <a:ea typeface="Tahoma" panose="020B0604030504040204" pitchFamily="34" charset="0"/>
                <a:cs typeface="Tahoma" panose="020B0604030504040204" pitchFamily="34" charset="0"/>
              </a:rPr>
              <a:t> molecular </a:t>
            </a:r>
            <a:r>
              <a:rPr lang="ro-RO" sz="2800" b="0" i="0" dirty="0" err="1">
                <a:effectLst/>
                <a:latin typeface="Tahoma" panose="020B0604030504040204" pitchFamily="34" charset="0"/>
                <a:ea typeface="Tahoma" panose="020B0604030504040204" pitchFamily="34" charset="0"/>
                <a:cs typeface="Tahoma" panose="020B0604030504040204" pitchFamily="34" charset="0"/>
              </a:rPr>
              <a:t>analysis</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0" dirty="0" err="1">
                <a:effectLst/>
                <a:latin typeface="Tahoma" panose="020B0604030504040204" pitchFamily="34" charset="0"/>
                <a:ea typeface="Tahoma" panose="020B0604030504040204" pitchFamily="34" charset="0"/>
                <a:cs typeface="Tahoma" panose="020B0604030504040204" pitchFamily="34" charset="0"/>
              </a:rPr>
              <a:t>showed</a:t>
            </a:r>
            <a:r>
              <a:rPr lang="ro-RO" sz="2800" b="0" i="0" dirty="0">
                <a:effectLst/>
                <a:latin typeface="Tahoma" panose="020B0604030504040204" pitchFamily="34" charset="0"/>
                <a:ea typeface="Tahoma" panose="020B0604030504040204" pitchFamily="34" charset="0"/>
                <a:cs typeface="Tahoma" panose="020B0604030504040204" pitchFamily="34" charset="0"/>
              </a:rPr>
              <a:t> t(9;22)(q34.1;q11.2) </a:t>
            </a:r>
            <a:r>
              <a:rPr lang="ro-RO" sz="2800" b="0" i="0" dirty="0" err="1">
                <a:effectLst/>
                <a:latin typeface="Tahoma" panose="020B0604030504040204" pitchFamily="34" charset="0"/>
                <a:ea typeface="Tahoma" panose="020B0604030504040204" pitchFamily="34" charset="0"/>
                <a:cs typeface="Tahoma" panose="020B0604030504040204" pitchFamily="34" charset="0"/>
              </a:rPr>
              <a:t>and</a:t>
            </a:r>
            <a:r>
              <a:rPr lang="ro-RO" sz="2800" b="0" i="0" dirty="0">
                <a:effectLst/>
                <a:latin typeface="Tahoma" panose="020B0604030504040204" pitchFamily="34" charset="0"/>
                <a:ea typeface="Tahoma" panose="020B0604030504040204" pitchFamily="34" charset="0"/>
                <a:cs typeface="Tahoma" panose="020B0604030504040204" pitchFamily="34" charset="0"/>
              </a:rPr>
              <a:t> </a:t>
            </a:r>
            <a:r>
              <a:rPr lang="ro-RO" sz="2800" b="0" i="1" dirty="0">
                <a:effectLst/>
                <a:latin typeface="Tahoma" panose="020B0604030504040204" pitchFamily="34" charset="0"/>
                <a:ea typeface="Tahoma" panose="020B0604030504040204" pitchFamily="34" charset="0"/>
                <a:cs typeface="Tahoma" panose="020B0604030504040204" pitchFamily="34" charset="0"/>
              </a:rPr>
              <a:t>BCR-ABL1</a:t>
            </a:r>
            <a:r>
              <a:rPr lang="ro-RO" sz="2800" b="0" i="0" dirty="0">
                <a:effectLst/>
                <a:latin typeface="Tahoma" panose="020B0604030504040204" pitchFamily="34" charset="0"/>
                <a:ea typeface="Tahoma" panose="020B0604030504040204" pitchFamily="34" charset="0"/>
                <a:cs typeface="Tahoma" panose="020B0604030504040204" pitchFamily="34" charset="0"/>
              </a:rPr>
              <a:t>.</a:t>
            </a:r>
            <a:endParaRPr lang="ro-RO"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1918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9141714"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u 1">
            <a:extLst>
              <a:ext uri="{FF2B5EF4-FFF2-40B4-BE49-F238E27FC236}">
                <a16:creationId xmlns:a16="http://schemas.microsoft.com/office/drawing/2014/main" id="{150944CD-820D-45EC-9787-1796A5B572F7}"/>
              </a:ext>
            </a:extLst>
          </p:cNvPr>
          <p:cNvSpPr>
            <a:spLocks noGrp="1"/>
          </p:cNvSpPr>
          <p:nvPr>
            <p:ph type="title"/>
          </p:nvPr>
        </p:nvSpPr>
        <p:spPr>
          <a:xfrm>
            <a:off x="592281" y="1014574"/>
            <a:ext cx="4225148" cy="2226769"/>
          </a:xfrm>
        </p:spPr>
        <p:txBody>
          <a:bodyPr vert="horz" lIns="91440" tIns="45720" rIns="91440" bIns="45720" rtlCol="0" anchor="ctr">
            <a:normAutofit/>
          </a:bodyPr>
          <a:lstStyle/>
          <a:p>
            <a:pPr algn="l">
              <a:lnSpc>
                <a:spcPct val="90000"/>
              </a:lnSpc>
            </a:pPr>
            <a:r>
              <a:rPr lang="ro-RO" sz="4200" kern="1200" dirty="0">
                <a:solidFill>
                  <a:schemeClr val="bg1"/>
                </a:solidFill>
                <a:latin typeface="+mj-lt"/>
                <a:ea typeface="+mj-ea"/>
                <a:cs typeface="+mj-cs"/>
              </a:rPr>
              <a:t>Case 2</a:t>
            </a:r>
            <a:endParaRPr lang="en-US" sz="4200" kern="1200" dirty="0">
              <a:solidFill>
                <a:schemeClr val="bg1"/>
              </a:solidFill>
              <a:latin typeface="+mj-lt"/>
              <a:ea typeface="+mj-ea"/>
              <a:cs typeface="+mj-cs"/>
            </a:endParaRPr>
          </a:p>
        </p:txBody>
      </p:sp>
      <p:graphicFrame>
        <p:nvGraphicFramePr>
          <p:cNvPr id="4" name="Substituent conținut 3">
            <a:extLst>
              <a:ext uri="{FF2B5EF4-FFF2-40B4-BE49-F238E27FC236}">
                <a16:creationId xmlns:a16="http://schemas.microsoft.com/office/drawing/2014/main" id="{41BA8F02-41D8-4835-BAC9-2DF218FBE4AE}"/>
              </a:ext>
            </a:extLst>
          </p:cNvPr>
          <p:cNvGraphicFramePr>
            <a:graphicFrameLocks noGrp="1"/>
          </p:cNvGraphicFramePr>
          <p:nvPr>
            <p:ph idx="1"/>
            <p:extLst>
              <p:ext uri="{D42A27DB-BD31-4B8C-83A1-F6EECF244321}">
                <p14:modId xmlns:p14="http://schemas.microsoft.com/office/powerpoint/2010/main" val="1193053062"/>
              </p:ext>
            </p:extLst>
          </p:nvPr>
        </p:nvGraphicFramePr>
        <p:xfrm>
          <a:off x="3199387" y="228600"/>
          <a:ext cx="5451008" cy="6553201"/>
        </p:xfrm>
        <a:graphic>
          <a:graphicData uri="http://schemas.openxmlformats.org/drawingml/2006/table">
            <a:tbl>
              <a:tblPr>
                <a:tableStyleId>{9D7B26C5-4107-4FEC-AEDC-1716B250A1EF}</a:tableStyleId>
              </a:tblPr>
              <a:tblGrid>
                <a:gridCol w="5451008">
                  <a:extLst>
                    <a:ext uri="{9D8B030D-6E8A-4147-A177-3AD203B41FA5}">
                      <a16:colId xmlns:a16="http://schemas.microsoft.com/office/drawing/2014/main" val="3814093574"/>
                    </a:ext>
                  </a:extLst>
                </a:gridCol>
              </a:tblGrid>
              <a:tr h="588025">
                <a:tc>
                  <a:txBody>
                    <a:bodyPr/>
                    <a:lstStyle/>
                    <a:p>
                      <a:endParaRPr lang="ro-RO" sz="1900"/>
                    </a:p>
                  </a:txBody>
                  <a:tcPr marL="0" marR="0" marT="0" marB="0"/>
                </a:tc>
                <a:extLst>
                  <a:ext uri="{0D108BD9-81ED-4DB2-BD59-A6C34878D82A}">
                    <a16:rowId xmlns:a16="http://schemas.microsoft.com/office/drawing/2014/main" val="4105876520"/>
                  </a:ext>
                </a:extLst>
              </a:tr>
              <a:tr h="1145014">
                <a:tc>
                  <a:txBody>
                    <a:bodyPr/>
                    <a:lstStyle/>
                    <a:p>
                      <a:pPr algn="ctr" latinLnBrk="0"/>
                      <a:r>
                        <a:rPr lang="en-US" sz="2800" dirty="0">
                          <a:solidFill>
                            <a:srgbClr val="005CB9"/>
                          </a:solidFill>
                          <a:effectLst/>
                        </a:rPr>
                        <a:t>The most likely diagnosis is:</a:t>
                      </a:r>
                      <a:br>
                        <a:rPr lang="en-US" sz="1900" dirty="0">
                          <a:effectLst/>
                        </a:rPr>
                      </a:br>
                      <a:endParaRPr lang="en-US" sz="1900" dirty="0">
                        <a:effectLst/>
                      </a:endParaRPr>
                    </a:p>
                  </a:txBody>
                  <a:tcPr marL="67344" marR="67344" marT="67344" marB="67344"/>
                </a:tc>
                <a:extLst>
                  <a:ext uri="{0D108BD9-81ED-4DB2-BD59-A6C34878D82A}">
                    <a16:rowId xmlns:a16="http://schemas.microsoft.com/office/drawing/2014/main" val="3343585590"/>
                  </a:ext>
                </a:extLst>
              </a:tr>
              <a:tr h="588025">
                <a:tc>
                  <a:txBody>
                    <a:bodyPr/>
                    <a:lstStyle/>
                    <a:p>
                      <a:endParaRPr lang="ro-RO" sz="1900"/>
                    </a:p>
                  </a:txBody>
                  <a:tcPr marL="0" marR="0" marT="0" marB="0"/>
                </a:tc>
                <a:extLst>
                  <a:ext uri="{0D108BD9-81ED-4DB2-BD59-A6C34878D82A}">
                    <a16:rowId xmlns:a16="http://schemas.microsoft.com/office/drawing/2014/main" val="4061867461"/>
                  </a:ext>
                </a:extLst>
              </a:tr>
              <a:tr h="4232137">
                <a:tc>
                  <a:txBody>
                    <a:bodyPr/>
                    <a:lstStyle/>
                    <a:p>
                      <a:pPr algn="l" latinLnBrk="0"/>
                      <a:r>
                        <a:rPr lang="ro-RO" sz="2800" dirty="0">
                          <a:effectLst/>
                        </a:rPr>
                        <a:t>1. Acute </a:t>
                      </a:r>
                      <a:r>
                        <a:rPr lang="ro-RO" sz="2800" dirty="0" err="1">
                          <a:effectLst/>
                        </a:rPr>
                        <a:t>myeloid</a:t>
                      </a:r>
                      <a:r>
                        <a:rPr lang="ro-RO" sz="2800" dirty="0">
                          <a:effectLst/>
                        </a:rPr>
                        <a:t> </a:t>
                      </a:r>
                      <a:r>
                        <a:rPr lang="ro-RO" sz="2800" dirty="0" err="1">
                          <a:effectLst/>
                        </a:rPr>
                        <a:t>leukemia</a:t>
                      </a:r>
                      <a:r>
                        <a:rPr lang="ro-RO" sz="2800" dirty="0">
                          <a:effectLst/>
                        </a:rPr>
                        <a:t> </a:t>
                      </a:r>
                      <a:br>
                        <a:rPr lang="ro-RO" sz="2800" dirty="0">
                          <a:effectLst/>
                        </a:rPr>
                      </a:br>
                      <a:r>
                        <a:rPr lang="ro-RO" sz="2800" dirty="0">
                          <a:effectLst/>
                        </a:rPr>
                        <a:t>2. </a:t>
                      </a:r>
                      <a:r>
                        <a:rPr lang="ro-RO" sz="2800" dirty="0" err="1">
                          <a:effectLst/>
                        </a:rPr>
                        <a:t>Essential</a:t>
                      </a:r>
                      <a:r>
                        <a:rPr lang="ro-RO" sz="2800" dirty="0">
                          <a:effectLst/>
                        </a:rPr>
                        <a:t> </a:t>
                      </a:r>
                      <a:r>
                        <a:rPr lang="ro-RO" sz="2800" dirty="0" err="1">
                          <a:effectLst/>
                        </a:rPr>
                        <a:t>thrombocythemia</a:t>
                      </a:r>
                      <a:r>
                        <a:rPr lang="ro-RO" sz="2800" dirty="0">
                          <a:effectLst/>
                        </a:rPr>
                        <a:t> in </a:t>
                      </a:r>
                      <a:r>
                        <a:rPr lang="ro-RO" sz="2800" dirty="0" err="1">
                          <a:effectLst/>
                        </a:rPr>
                        <a:t>transformation</a:t>
                      </a:r>
                      <a:r>
                        <a:rPr lang="ro-RO" sz="2800" dirty="0">
                          <a:effectLst/>
                        </a:rPr>
                        <a:t> </a:t>
                      </a:r>
                      <a:br>
                        <a:rPr lang="ro-RO" sz="2800" dirty="0">
                          <a:effectLst/>
                        </a:rPr>
                      </a:br>
                      <a:r>
                        <a:rPr lang="ro-RO" sz="2800" dirty="0">
                          <a:effectLst/>
                        </a:rPr>
                        <a:t>3. </a:t>
                      </a:r>
                      <a:r>
                        <a:rPr lang="ro-RO" sz="2800" dirty="0" err="1">
                          <a:effectLst/>
                        </a:rPr>
                        <a:t>Chronic</a:t>
                      </a:r>
                      <a:r>
                        <a:rPr lang="ro-RO" sz="2800" dirty="0">
                          <a:effectLst/>
                        </a:rPr>
                        <a:t> </a:t>
                      </a:r>
                      <a:r>
                        <a:rPr lang="ro-RO" sz="2800" dirty="0" err="1">
                          <a:effectLst/>
                        </a:rPr>
                        <a:t>myeloid</a:t>
                      </a:r>
                      <a:r>
                        <a:rPr lang="ro-RO" sz="2800" dirty="0">
                          <a:effectLst/>
                        </a:rPr>
                        <a:t> </a:t>
                      </a:r>
                      <a:r>
                        <a:rPr lang="ro-RO" sz="2800" dirty="0" err="1">
                          <a:effectLst/>
                        </a:rPr>
                        <a:t>leukemia</a:t>
                      </a:r>
                      <a:r>
                        <a:rPr lang="ro-RO" sz="2800" dirty="0">
                          <a:effectLst/>
                        </a:rPr>
                        <a:t> in </a:t>
                      </a:r>
                      <a:r>
                        <a:rPr lang="ro-RO" sz="2800" dirty="0" err="1">
                          <a:effectLst/>
                        </a:rPr>
                        <a:t>megakaryoblastic</a:t>
                      </a:r>
                      <a:r>
                        <a:rPr lang="ro-RO" sz="2800" dirty="0">
                          <a:effectLst/>
                        </a:rPr>
                        <a:t> </a:t>
                      </a:r>
                      <a:r>
                        <a:rPr lang="ro-RO" sz="2800" dirty="0" err="1">
                          <a:effectLst/>
                        </a:rPr>
                        <a:t>transformation</a:t>
                      </a:r>
                      <a:r>
                        <a:rPr lang="ro-RO" sz="2800" dirty="0">
                          <a:effectLst/>
                        </a:rPr>
                        <a:t> </a:t>
                      </a:r>
                      <a:br>
                        <a:rPr lang="ro-RO" sz="2800" dirty="0">
                          <a:effectLst/>
                        </a:rPr>
                      </a:br>
                      <a:r>
                        <a:rPr lang="ro-RO" sz="2800" dirty="0">
                          <a:effectLst/>
                        </a:rPr>
                        <a:t>4. </a:t>
                      </a:r>
                      <a:r>
                        <a:rPr lang="ro-RO" sz="2800" dirty="0" err="1">
                          <a:effectLst/>
                        </a:rPr>
                        <a:t>Chronic</a:t>
                      </a:r>
                      <a:r>
                        <a:rPr lang="ro-RO" sz="2800" dirty="0">
                          <a:effectLst/>
                        </a:rPr>
                        <a:t> </a:t>
                      </a:r>
                      <a:r>
                        <a:rPr lang="ro-RO" sz="2800" dirty="0" err="1">
                          <a:effectLst/>
                        </a:rPr>
                        <a:t>myeloid</a:t>
                      </a:r>
                      <a:r>
                        <a:rPr lang="ro-RO" sz="2800" dirty="0">
                          <a:effectLst/>
                        </a:rPr>
                        <a:t> </a:t>
                      </a:r>
                      <a:r>
                        <a:rPr lang="ro-RO" sz="2800" dirty="0" err="1">
                          <a:effectLst/>
                        </a:rPr>
                        <a:t>leukemia</a:t>
                      </a:r>
                      <a:r>
                        <a:rPr lang="ro-RO" sz="2800" dirty="0">
                          <a:effectLst/>
                        </a:rPr>
                        <a:t> in </a:t>
                      </a:r>
                      <a:r>
                        <a:rPr lang="ro-RO" sz="2800" dirty="0" err="1">
                          <a:effectLst/>
                        </a:rPr>
                        <a:t>myeloblastic</a:t>
                      </a:r>
                      <a:r>
                        <a:rPr lang="ro-RO" sz="2800" dirty="0">
                          <a:effectLst/>
                        </a:rPr>
                        <a:t> </a:t>
                      </a:r>
                      <a:r>
                        <a:rPr lang="ro-RO" sz="2800" dirty="0" err="1">
                          <a:effectLst/>
                        </a:rPr>
                        <a:t>transformation</a:t>
                      </a:r>
                      <a:r>
                        <a:rPr lang="ro-RO" sz="2800" dirty="0">
                          <a:effectLst/>
                        </a:rPr>
                        <a:t> </a:t>
                      </a:r>
                      <a:br>
                        <a:rPr lang="ro-RO" sz="2800" dirty="0">
                          <a:effectLst/>
                        </a:rPr>
                      </a:br>
                      <a:r>
                        <a:rPr lang="ro-RO" sz="2800" dirty="0">
                          <a:effectLst/>
                        </a:rPr>
                        <a:t>5. </a:t>
                      </a:r>
                      <a:r>
                        <a:rPr lang="ro-RO" sz="2800" dirty="0" err="1">
                          <a:effectLst/>
                        </a:rPr>
                        <a:t>Primary</a:t>
                      </a:r>
                      <a:r>
                        <a:rPr lang="ro-RO" sz="2800" dirty="0">
                          <a:effectLst/>
                        </a:rPr>
                        <a:t> </a:t>
                      </a:r>
                      <a:r>
                        <a:rPr lang="ro-RO" sz="2800" dirty="0" err="1">
                          <a:effectLst/>
                        </a:rPr>
                        <a:t>myelofibrosis</a:t>
                      </a:r>
                      <a:endParaRPr lang="ro-RO" sz="2800" dirty="0">
                        <a:effectLst/>
                        <a:latin typeface="Arial" panose="020B0604020202020204" pitchFamily="34" charset="0"/>
                      </a:endParaRPr>
                    </a:p>
                  </a:txBody>
                  <a:tcPr marL="67344" marR="67344" marT="67344" marB="67344"/>
                </a:tc>
                <a:extLst>
                  <a:ext uri="{0D108BD9-81ED-4DB2-BD59-A6C34878D82A}">
                    <a16:rowId xmlns:a16="http://schemas.microsoft.com/office/drawing/2014/main" val="3847389108"/>
                  </a:ext>
                </a:extLst>
              </a:tr>
            </a:tbl>
          </a:graphicData>
        </a:graphic>
      </p:graphicFrame>
    </p:spTree>
    <p:extLst>
      <p:ext uri="{BB962C8B-B14F-4D97-AF65-F5344CB8AC3E}">
        <p14:creationId xmlns:p14="http://schemas.microsoft.com/office/powerpoint/2010/main" val="249781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D3C9D6-20AE-46D2-9BA6-F99DFDBBA810}"/>
              </a:ext>
            </a:extLst>
          </p:cNvPr>
          <p:cNvSpPr>
            <a:spLocks noGrp="1"/>
          </p:cNvSpPr>
          <p:nvPr>
            <p:ph type="title"/>
          </p:nvPr>
        </p:nvSpPr>
        <p:spPr>
          <a:xfrm>
            <a:off x="1139317" y="2777920"/>
            <a:ext cx="6858000" cy="1564716"/>
          </a:xfrm>
        </p:spPr>
        <p:txBody>
          <a:bodyPr vert="horz" lIns="91440" tIns="45720" rIns="91440" bIns="45720" rtlCol="0" anchor="b">
            <a:normAutofit/>
          </a:bodyPr>
          <a:lstStyle/>
          <a:p>
            <a:pPr algn="l">
              <a:lnSpc>
                <a:spcPct val="90000"/>
              </a:lnSpc>
            </a:pPr>
            <a:r>
              <a:rPr lang="en-US" sz="4200" b="0" i="0" kern="1200" dirty="0">
                <a:solidFill>
                  <a:schemeClr val="tx1"/>
                </a:solidFill>
                <a:effectLst/>
                <a:latin typeface="+mj-lt"/>
                <a:ea typeface="+mj-ea"/>
                <a:cs typeface="+mj-cs"/>
              </a:rPr>
              <a:t>The correct answer is</a:t>
            </a:r>
            <a:r>
              <a:rPr lang="en-US" sz="4200" kern="1200" dirty="0">
                <a:solidFill>
                  <a:schemeClr val="tx1"/>
                </a:solidFill>
                <a:latin typeface="+mj-lt"/>
                <a:ea typeface="+mj-ea"/>
                <a:cs typeface="+mj-cs"/>
              </a:rPr>
              <a:t>:</a:t>
            </a:r>
          </a:p>
        </p:txBody>
      </p:sp>
      <p:sp>
        <p:nvSpPr>
          <p:cNvPr id="3" name="Substituent conținut 2">
            <a:extLst>
              <a:ext uri="{FF2B5EF4-FFF2-40B4-BE49-F238E27FC236}">
                <a16:creationId xmlns:a16="http://schemas.microsoft.com/office/drawing/2014/main" id="{61FF8013-AF2A-49E0-A7DD-E4FDA22CAEEA}"/>
              </a:ext>
            </a:extLst>
          </p:cNvPr>
          <p:cNvSpPr>
            <a:spLocks noGrp="1"/>
          </p:cNvSpPr>
          <p:nvPr>
            <p:ph idx="1"/>
          </p:nvPr>
        </p:nvSpPr>
        <p:spPr>
          <a:xfrm>
            <a:off x="304800" y="4359821"/>
            <a:ext cx="6858000" cy="572583"/>
          </a:xfrm>
        </p:spPr>
        <p:txBody>
          <a:bodyPr vert="horz" lIns="91440" tIns="45720" rIns="91440" bIns="45720" rtlCol="0">
            <a:normAutofit/>
          </a:bodyPr>
          <a:lstStyle/>
          <a:p>
            <a:pPr marL="0" indent="0">
              <a:lnSpc>
                <a:spcPct val="90000"/>
              </a:lnSpc>
              <a:spcBef>
                <a:spcPts val="1000"/>
              </a:spcBef>
              <a:buNone/>
            </a:pPr>
            <a:r>
              <a:rPr lang="en-US" sz="1700" b="1" i="0" kern="1200" dirty="0">
                <a:solidFill>
                  <a:schemeClr val="tx1"/>
                </a:solidFill>
                <a:effectLst/>
                <a:latin typeface="+mn-lt"/>
                <a:ea typeface="+mn-ea"/>
                <a:cs typeface="+mn-cs"/>
              </a:rPr>
              <a:t>3. Chronic myeloid leukemia in </a:t>
            </a:r>
            <a:r>
              <a:rPr lang="en-US" sz="1700" b="1" i="0" kern="1200" dirty="0" err="1">
                <a:solidFill>
                  <a:schemeClr val="tx1"/>
                </a:solidFill>
                <a:effectLst/>
                <a:latin typeface="+mn-lt"/>
                <a:ea typeface="+mn-ea"/>
                <a:cs typeface="+mn-cs"/>
              </a:rPr>
              <a:t>megakaryoblastic</a:t>
            </a:r>
            <a:r>
              <a:rPr lang="en-US" sz="1700" b="1" i="0" kern="1200" dirty="0">
                <a:solidFill>
                  <a:schemeClr val="tx1"/>
                </a:solidFill>
                <a:effectLst/>
                <a:latin typeface="+mn-lt"/>
                <a:ea typeface="+mn-ea"/>
                <a:cs typeface="+mn-cs"/>
              </a:rPr>
              <a:t> transformation</a:t>
            </a:r>
            <a:endParaRPr lang="en-US" sz="1700" kern="1200" dirty="0">
              <a:solidFill>
                <a:schemeClr val="tx1"/>
              </a:solidFill>
              <a:latin typeface="+mn-lt"/>
              <a:ea typeface="+mn-ea"/>
              <a:cs typeface="+mn-cs"/>
            </a:endParaRPr>
          </a:p>
        </p:txBody>
      </p:sp>
      <p:sp>
        <p:nvSpPr>
          <p:cNvPr id="8"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4"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0A0195DA-614F-4B0E-9146-FB58475E0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EF8B89B-D7DB-4AD7-8243-B03D34D23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76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963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4119"/>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4"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598259"/>
            <a:ext cx="8167081"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u 1">
            <a:extLst>
              <a:ext uri="{FF2B5EF4-FFF2-40B4-BE49-F238E27FC236}">
                <a16:creationId xmlns:a16="http://schemas.microsoft.com/office/drawing/2014/main" id="{0A3BC725-3A84-405E-AAF3-4C91252981E0}"/>
              </a:ext>
            </a:extLst>
          </p:cNvPr>
          <p:cNvSpPr>
            <a:spLocks noGrp="1"/>
          </p:cNvSpPr>
          <p:nvPr>
            <p:ph type="title"/>
          </p:nvPr>
        </p:nvSpPr>
        <p:spPr>
          <a:xfrm>
            <a:off x="759483" y="842332"/>
            <a:ext cx="2688835" cy="2782056"/>
          </a:xfrm>
        </p:spPr>
        <p:txBody>
          <a:bodyPr vert="horz" lIns="91440" tIns="45720" rIns="91440" bIns="45720" rtlCol="0" anchor="b">
            <a:normAutofit/>
          </a:bodyPr>
          <a:lstStyle/>
          <a:p>
            <a:pPr algn="l">
              <a:lnSpc>
                <a:spcPct val="90000"/>
              </a:lnSpc>
            </a:pPr>
            <a:r>
              <a:rPr lang="ro-RO" sz="4200" kern="1200" dirty="0">
                <a:solidFill>
                  <a:schemeClr val="tx2"/>
                </a:solidFill>
                <a:latin typeface="+mj-lt"/>
                <a:ea typeface="+mj-ea"/>
                <a:cs typeface="+mj-cs"/>
              </a:rPr>
              <a:t>Case 2</a:t>
            </a:r>
            <a:endParaRPr lang="en-US" sz="4200" kern="1200" dirty="0">
              <a:solidFill>
                <a:schemeClr val="tx2"/>
              </a:solidFill>
              <a:latin typeface="+mj-lt"/>
              <a:ea typeface="+mj-ea"/>
              <a:cs typeface="+mj-cs"/>
            </a:endParaRPr>
          </a:p>
        </p:txBody>
      </p:sp>
      <p:graphicFrame>
        <p:nvGraphicFramePr>
          <p:cNvPr id="4" name="Substituent conținut 3">
            <a:extLst>
              <a:ext uri="{FF2B5EF4-FFF2-40B4-BE49-F238E27FC236}">
                <a16:creationId xmlns:a16="http://schemas.microsoft.com/office/drawing/2014/main" id="{50A515C7-B413-49CD-A1DB-442491B0FF35}"/>
              </a:ext>
            </a:extLst>
          </p:cNvPr>
          <p:cNvGraphicFramePr>
            <a:graphicFrameLocks noGrp="1"/>
          </p:cNvGraphicFramePr>
          <p:nvPr>
            <p:ph idx="1"/>
            <p:extLst>
              <p:ext uri="{D42A27DB-BD31-4B8C-83A1-F6EECF244321}">
                <p14:modId xmlns:p14="http://schemas.microsoft.com/office/powerpoint/2010/main" val="2606198185"/>
              </p:ext>
            </p:extLst>
          </p:nvPr>
        </p:nvGraphicFramePr>
        <p:xfrm>
          <a:off x="3560480" y="1025535"/>
          <a:ext cx="5033644" cy="4796167"/>
        </p:xfrm>
        <a:graphic>
          <a:graphicData uri="http://schemas.openxmlformats.org/drawingml/2006/table">
            <a:tbl>
              <a:tblPr>
                <a:solidFill>
                  <a:srgbClr val="F2F2F2">
                    <a:alpha val="30196"/>
                  </a:srgbClr>
                </a:solidFill>
              </a:tblPr>
              <a:tblGrid>
                <a:gridCol w="5033644">
                  <a:extLst>
                    <a:ext uri="{9D8B030D-6E8A-4147-A177-3AD203B41FA5}">
                      <a16:colId xmlns:a16="http://schemas.microsoft.com/office/drawing/2014/main" val="3998207213"/>
                    </a:ext>
                  </a:extLst>
                </a:gridCol>
              </a:tblGrid>
              <a:tr h="540480">
                <a:tc>
                  <a:txBody>
                    <a:bodyPr/>
                    <a:lstStyle/>
                    <a:p>
                      <a:endParaRPr lang="ro-RO" sz="1600" cap="none" spc="0">
                        <a:solidFill>
                          <a:schemeClr val="tx1"/>
                        </a:solidFill>
                      </a:endParaRPr>
                    </a:p>
                  </a:txBody>
                  <a:tcPr marL="137470" marR="0" marT="105746" marB="105746">
                    <a:lnL w="38100" cap="flat" cmpd="sng" algn="ctr">
                      <a:noFill/>
                      <a:prstDash val="solid"/>
                    </a:lnL>
                    <a:lnR w="38100" cap="flat" cmpd="sng" algn="ctr">
                      <a:noFill/>
                      <a:prstDash val="solid"/>
                    </a:lnR>
                    <a:lnT w="38100" cap="flat" cmpd="sng" algn="ctr">
                      <a:no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1572823418"/>
                  </a:ext>
                </a:extLst>
              </a:tr>
              <a:tr h="500531">
                <a:tc>
                  <a:txBody>
                    <a:bodyPr/>
                    <a:lstStyle/>
                    <a:p>
                      <a:pPr algn="ctr" latinLnBrk="0"/>
                      <a:r>
                        <a:rPr lang="ro-RO" sz="1600" cap="none" spc="0">
                          <a:solidFill>
                            <a:schemeClr val="tx1"/>
                          </a:solidFill>
                          <a:effectLst/>
                          <a:latin typeface="Tahoma" panose="020B0604030504040204" pitchFamily="34" charset="0"/>
                        </a:rPr>
                        <a:t>Explanation on the answer:</a:t>
                      </a:r>
                      <a:endParaRPr lang="ro-RO" sz="1600" cap="none" spc="0">
                        <a:solidFill>
                          <a:schemeClr val="tx1"/>
                        </a:solidFill>
                        <a:effectLst/>
                      </a:endParaRPr>
                    </a:p>
                  </a:txBody>
                  <a:tcPr marL="137470" marR="57899" marT="105746" marB="105746">
                    <a:lnL w="38100" cap="flat" cmpd="sng" algn="ctr">
                      <a:no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3373151151"/>
                  </a:ext>
                </a:extLst>
              </a:tr>
              <a:tr h="540480">
                <a:tc>
                  <a:txBody>
                    <a:bodyPr/>
                    <a:lstStyle/>
                    <a:p>
                      <a:endParaRPr lang="ro-RO" sz="1600" cap="none" spc="0">
                        <a:solidFill>
                          <a:schemeClr val="tx1"/>
                        </a:solidFill>
                      </a:endParaRPr>
                    </a:p>
                  </a:txBody>
                  <a:tcPr marL="137470" marR="0" marT="105746" marB="105746">
                    <a:lnL w="38100" cap="flat" cmpd="sng" algn="ctr">
                      <a:noFill/>
                      <a:prstDash val="solid"/>
                    </a:lnL>
                    <a:lnR w="38100" cap="flat" cmpd="sng" algn="ctr">
                      <a:noFill/>
                      <a:prstDash val="solid"/>
                    </a:lnR>
                    <a:lnT w="6350" cap="flat" cmpd="sng" algn="ctr">
                      <a:solidFill>
                        <a:schemeClr val="tx1">
                          <a:lumMod val="75000"/>
                          <a:lumOff val="25000"/>
                        </a:schemeClr>
                      </a:solidFill>
                      <a:prstDash val="solid"/>
                    </a:lnT>
                    <a:lnB w="6350" cap="flat" cmpd="sng" algn="ctr">
                      <a:solidFill>
                        <a:schemeClr val="tx1">
                          <a:lumMod val="75000"/>
                          <a:lumOff val="25000"/>
                        </a:schemeClr>
                      </a:solidFill>
                      <a:prstDash val="solid"/>
                    </a:lnB>
                    <a:solidFill>
                      <a:srgbClr val="F2F2F2">
                        <a:alpha val="30196"/>
                      </a:srgbClr>
                    </a:solidFill>
                  </a:tcPr>
                </a:tc>
                <a:extLst>
                  <a:ext uri="{0D108BD9-81ED-4DB2-BD59-A6C34878D82A}">
                    <a16:rowId xmlns:a16="http://schemas.microsoft.com/office/drawing/2014/main" val="227973912"/>
                  </a:ext>
                </a:extLst>
              </a:tr>
              <a:tr h="3214676">
                <a:tc>
                  <a:txBody>
                    <a:bodyPr/>
                    <a:lstStyle/>
                    <a:p>
                      <a:pPr algn="l" latinLnBrk="0"/>
                      <a:r>
                        <a:rPr lang="en-US" sz="1600" cap="none" spc="0" dirty="0">
                          <a:solidFill>
                            <a:schemeClr val="tx1"/>
                          </a:solidFill>
                          <a:effectLst/>
                          <a:latin typeface="Tahoma" panose="020B0604030504040204" pitchFamily="34" charset="0"/>
                        </a:rPr>
                        <a:t>The t(9;22) and </a:t>
                      </a:r>
                      <a:r>
                        <a:rPr lang="en-US" sz="1600" i="1" cap="none" spc="0" dirty="0">
                          <a:solidFill>
                            <a:schemeClr val="tx1"/>
                          </a:solidFill>
                          <a:effectLst/>
                          <a:latin typeface="Tahoma" panose="020B0604030504040204" pitchFamily="34" charset="0"/>
                        </a:rPr>
                        <a:t>BCR-ABL1</a:t>
                      </a:r>
                      <a:r>
                        <a:rPr lang="en-US" sz="1600" cap="none" spc="0" dirty="0">
                          <a:solidFill>
                            <a:schemeClr val="tx1"/>
                          </a:solidFill>
                          <a:effectLst/>
                          <a:latin typeface="Tahoma" panose="020B0604030504040204" pitchFamily="34" charset="0"/>
                        </a:rPr>
                        <a:t> positivity with thrombocytosis indicate that this is </a:t>
                      </a:r>
                      <a:r>
                        <a:rPr lang="en-US" sz="1600" i="1" cap="none" spc="0" dirty="0">
                          <a:solidFill>
                            <a:schemeClr val="tx1"/>
                          </a:solidFill>
                          <a:effectLst/>
                          <a:latin typeface="Tahoma" panose="020B0604030504040204" pitchFamily="34" charset="0"/>
                        </a:rPr>
                        <a:t>BCR-ABL1</a:t>
                      </a:r>
                      <a:r>
                        <a:rPr lang="en-US" sz="1600" cap="none" spc="0" dirty="0">
                          <a:solidFill>
                            <a:schemeClr val="tx1"/>
                          </a:solidFill>
                          <a:effectLst/>
                          <a:latin typeface="Tahoma" panose="020B0604030504040204" pitchFamily="34" charset="0"/>
                        </a:rPr>
                        <a:t>-positive chronic myeloid leukemia. Blast cells are increased and there is expression of two markers of megakaryocyte lineage, CD42 and CD61. </a:t>
                      </a:r>
                      <a:endParaRPr lang="ro-RO" sz="1600" cap="none" spc="0" dirty="0">
                        <a:solidFill>
                          <a:schemeClr val="tx1"/>
                        </a:solidFill>
                        <a:effectLst/>
                        <a:latin typeface="Tahoma" panose="020B0604030504040204" pitchFamily="34" charset="0"/>
                      </a:endParaRPr>
                    </a:p>
                    <a:p>
                      <a:pPr algn="l" latinLnBrk="0"/>
                      <a:r>
                        <a:rPr lang="en-US" sz="1600" cap="none" spc="0" dirty="0">
                          <a:solidFill>
                            <a:schemeClr val="tx1"/>
                          </a:solidFill>
                          <a:effectLst/>
                          <a:latin typeface="Tahoma" panose="020B0604030504040204" pitchFamily="34" charset="0"/>
                        </a:rPr>
                        <a:t>THE trephine biopsy sections highlight both megakaryocytes and megakaryoblasts. This is therefore </a:t>
                      </a:r>
                      <a:r>
                        <a:rPr lang="en-US" sz="1600" cap="none" spc="0" dirty="0" err="1">
                          <a:solidFill>
                            <a:schemeClr val="tx1"/>
                          </a:solidFill>
                          <a:effectLst/>
                          <a:latin typeface="Tahoma" panose="020B0604030504040204" pitchFamily="34" charset="0"/>
                        </a:rPr>
                        <a:t>megakaryoblastic</a:t>
                      </a:r>
                      <a:r>
                        <a:rPr lang="en-US" sz="1600" cap="none" spc="0" dirty="0">
                          <a:solidFill>
                            <a:schemeClr val="tx1"/>
                          </a:solidFill>
                          <a:effectLst/>
                          <a:latin typeface="Tahoma" panose="020B0604030504040204" pitchFamily="34" charset="0"/>
                        </a:rPr>
                        <a:t> transformation of chronic myeloid leukemia. The lack of granulocytic differentiation is quite unusual and we can postulate that transformation was an early event, before development of all the usual disease features.</a:t>
                      </a:r>
                      <a:endParaRPr lang="en-US" sz="1600" cap="none" spc="0" dirty="0">
                        <a:solidFill>
                          <a:schemeClr val="tx1"/>
                        </a:solidFill>
                        <a:effectLst/>
                        <a:latin typeface="Arial" panose="020B0604020202020204" pitchFamily="34" charset="0"/>
                      </a:endParaRPr>
                    </a:p>
                  </a:txBody>
                  <a:tcPr marL="137470" marR="57899" marT="105746" marB="105746">
                    <a:lnL w="38100" cap="flat" cmpd="sng" algn="ctr">
                      <a:noFill/>
                      <a:prstDash val="solid"/>
                    </a:lnL>
                    <a:lnR w="38100" cap="flat" cmpd="sng" algn="ctr">
                      <a:noFill/>
                      <a:prstDash val="solid"/>
                    </a:lnR>
                    <a:lnT w="6350" cap="flat" cmpd="sng" algn="ctr">
                      <a:solidFill>
                        <a:schemeClr val="tx1">
                          <a:lumMod val="75000"/>
                          <a:lumOff val="25000"/>
                        </a:schemeClr>
                      </a:solid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1964962998"/>
                  </a:ext>
                </a:extLst>
              </a:tr>
            </a:tbl>
          </a:graphicData>
        </a:graphic>
      </p:graphicFrame>
    </p:spTree>
    <p:extLst>
      <p:ext uri="{BB962C8B-B14F-4D97-AF65-F5344CB8AC3E}">
        <p14:creationId xmlns:p14="http://schemas.microsoft.com/office/powerpoint/2010/main" val="1382704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u 1">
            <a:extLst>
              <a:ext uri="{FF2B5EF4-FFF2-40B4-BE49-F238E27FC236}">
                <a16:creationId xmlns:a16="http://schemas.microsoft.com/office/drawing/2014/main" id="{E3B7265D-8E7E-4C6F-B3DB-7E3065FEBAD9}"/>
              </a:ext>
            </a:extLst>
          </p:cNvPr>
          <p:cNvSpPr>
            <a:spLocks noGrp="1"/>
          </p:cNvSpPr>
          <p:nvPr>
            <p:ph type="title"/>
          </p:nvPr>
        </p:nvSpPr>
        <p:spPr>
          <a:xfrm>
            <a:off x="628650" y="562271"/>
            <a:ext cx="7886700" cy="1128417"/>
          </a:xfrm>
        </p:spPr>
        <p:txBody>
          <a:bodyPr vert="horz" lIns="91440" tIns="45720" rIns="91440" bIns="45720" rtlCol="0" anchor="ctr">
            <a:normAutofit/>
          </a:bodyPr>
          <a:lstStyle/>
          <a:p>
            <a:pPr algn="l">
              <a:lnSpc>
                <a:spcPct val="90000"/>
              </a:lnSpc>
            </a:pPr>
            <a:r>
              <a:rPr lang="en-US" sz="2000" b="0" i="0" dirty="0">
                <a:solidFill>
                  <a:srgbClr val="1D2228"/>
                </a:solidFill>
                <a:effectLst/>
                <a:latin typeface="Tahoma" panose="020B0604030504040204" pitchFamily="34" charset="0"/>
              </a:rPr>
              <a:t>Trephine biopsy immunohistochemistry for CD61 is shown.</a:t>
            </a:r>
            <a:endParaRPr lang="en-US" sz="4500" dirty="0"/>
          </a:p>
        </p:txBody>
      </p:sp>
      <p:pic>
        <p:nvPicPr>
          <p:cNvPr id="1026" name="Picture 2" descr="O imagine care conține interior, pizza, salam, așezat&#10;&#10;Descriere generată automat">
            <a:extLst>
              <a:ext uri="{FF2B5EF4-FFF2-40B4-BE49-F238E27FC236}">
                <a16:creationId xmlns:a16="http://schemas.microsoft.com/office/drawing/2014/main" id="{6954A2F9-51EA-4E5D-B2B0-E2842365D5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69" b="14272"/>
          <a:stretch/>
        </p:blipFill>
        <p:spPr bwMode="auto">
          <a:xfrm>
            <a:off x="628650" y="1845426"/>
            <a:ext cx="7884410"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9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814ED6-E718-462C-A60A-DD1DCD5167AD}"/>
              </a:ext>
            </a:extLst>
          </p:cNvPr>
          <p:cNvSpPr>
            <a:spLocks noGrp="1"/>
          </p:cNvSpPr>
          <p:nvPr>
            <p:ph type="title"/>
          </p:nvPr>
        </p:nvSpPr>
        <p:spPr>
          <a:xfrm>
            <a:off x="515125" y="1153572"/>
            <a:ext cx="2400300" cy="4461163"/>
          </a:xfrm>
        </p:spPr>
        <p:txBody>
          <a:bodyPr>
            <a:normAutofit/>
          </a:bodyPr>
          <a:lstStyle/>
          <a:p>
            <a:r>
              <a:rPr lang="en-US" dirty="0">
                <a:solidFill>
                  <a:srgbClr val="FFFFFF"/>
                </a:solidFill>
              </a:rPr>
              <a:t>Case </a:t>
            </a:r>
            <a:r>
              <a:rPr lang="ro-RO" dirty="0">
                <a:solidFill>
                  <a:srgbClr val="FFFFFF"/>
                </a:solidFill>
              </a:rPr>
              <a:t>3</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AACA6F-8E49-41A1-877A-F6DB07365721}"/>
              </a:ext>
            </a:extLst>
          </p:cNvPr>
          <p:cNvSpPr>
            <a:spLocks noGrp="1"/>
          </p:cNvSpPr>
          <p:nvPr>
            <p:ph idx="1"/>
          </p:nvPr>
        </p:nvSpPr>
        <p:spPr>
          <a:xfrm>
            <a:off x="3352800" y="1153572"/>
            <a:ext cx="5179868" cy="5585619"/>
          </a:xfrm>
        </p:spPr>
        <p:txBody>
          <a:bodyPr anchor="ctr">
            <a:normAutofit/>
          </a:bodyPr>
          <a:lstStyle/>
          <a:p>
            <a:pPr>
              <a:lnSpc>
                <a:spcPct val="90000"/>
              </a:lnSpc>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45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yo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patient, female</a:t>
            </a:r>
          </a:p>
          <a:p>
            <a:pPr>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Personal history of 3</a:t>
            </a:r>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degree hypertension, hypothyroidism, depressive disorder</a:t>
            </a:r>
          </a:p>
          <a:p>
            <a:pPr>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Presents for physical weakness, sweat and diffuse abdominal pain.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physical exam shows the following abnormalities: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skin and mucous redness,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adipose abdominal tissue,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liver – inferior edge at 3 cm below the costal rim,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first degree splenomegaly,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pollakiuria, </a:t>
            </a:r>
          </a:p>
          <a:p>
            <a:pPr lvl="1">
              <a:lnSpc>
                <a:spcPct val="90000"/>
              </a:lnSpc>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dysuria.</a:t>
            </a:r>
          </a:p>
          <a:p>
            <a:pPr>
              <a:lnSpc>
                <a:spcPct val="90000"/>
              </a:lnSpc>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pPr>
            <a:endParaRPr lang="en-US" sz="2000" dirty="0"/>
          </a:p>
        </p:txBody>
      </p:sp>
    </p:spTree>
    <p:extLst>
      <p:ext uri="{BB962C8B-B14F-4D97-AF65-F5344CB8AC3E}">
        <p14:creationId xmlns:p14="http://schemas.microsoft.com/office/powerpoint/2010/main" val="516893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9A8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5A91F-AADA-4959-99FE-18C330FAA0B9}"/>
              </a:ext>
            </a:extLst>
          </p:cNvPr>
          <p:cNvSpPr>
            <a:spLocks noGrp="1"/>
          </p:cNvSpPr>
          <p:nvPr>
            <p:ph type="title"/>
          </p:nvPr>
        </p:nvSpPr>
        <p:spPr>
          <a:xfrm>
            <a:off x="466221" y="640080"/>
            <a:ext cx="3168968" cy="5578816"/>
          </a:xfrm>
        </p:spPr>
        <p:txBody>
          <a:bodyPr vert="horz" lIns="91440" tIns="45720" rIns="91440" bIns="45720" rtlCol="0" anchor="ctr">
            <a:normAutofit/>
          </a:bodyPr>
          <a:lstStyle/>
          <a:p>
            <a:pPr>
              <a:lnSpc>
                <a:spcPct val="90000"/>
              </a:lnSpc>
            </a:pPr>
            <a:r>
              <a:rPr lang="en-US" dirty="0">
                <a:solidFill>
                  <a:srgbClr val="FFFFFF"/>
                </a:solidFill>
              </a:rPr>
              <a:t>Lab findings </a:t>
            </a:r>
          </a:p>
        </p:txBody>
      </p:sp>
      <p:pic>
        <p:nvPicPr>
          <p:cNvPr id="4" name="Content Placeholder 3">
            <a:extLst>
              <a:ext uri="{FF2B5EF4-FFF2-40B4-BE49-F238E27FC236}">
                <a16:creationId xmlns:a16="http://schemas.microsoft.com/office/drawing/2014/main" id="{19DE5A64-2737-4388-B004-434281CF87EC}"/>
              </a:ext>
            </a:extLst>
          </p:cNvPr>
          <p:cNvPicPr>
            <a:picLocks noGrp="1"/>
          </p:cNvPicPr>
          <p:nvPr>
            <p:ph idx="1"/>
          </p:nvPr>
        </p:nvPicPr>
        <p:blipFill rotWithShape="1">
          <a:blip r:embed="rId2" cstate="print"/>
          <a:srcRect r="-2" b="1218"/>
          <a:stretch/>
        </p:blipFill>
        <p:spPr bwMode="auto">
          <a:xfrm>
            <a:off x="4572000" y="640080"/>
            <a:ext cx="4094602" cy="557881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575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8CBF-F762-4112-B29B-3EE869316A58}"/>
              </a:ext>
            </a:extLst>
          </p:cNvPr>
          <p:cNvSpPr>
            <a:spLocks noGrp="1"/>
          </p:cNvSpPr>
          <p:nvPr>
            <p:ph type="title"/>
          </p:nvPr>
        </p:nvSpPr>
        <p:spPr>
          <a:xfrm>
            <a:off x="5598460" y="1783959"/>
            <a:ext cx="3065480" cy="2889114"/>
          </a:xfrm>
        </p:spPr>
        <p:txBody>
          <a:bodyPr vert="horz" lIns="91440" tIns="45720" rIns="91440" bIns="45720" rtlCol="0" anchor="b">
            <a:normAutofit/>
          </a:bodyPr>
          <a:lstStyle/>
          <a:p>
            <a:pPr algn="l">
              <a:lnSpc>
                <a:spcPct val="90000"/>
              </a:lnSpc>
            </a:pPr>
            <a:r>
              <a:rPr lang="en-US" sz="4700"/>
              <a:t>Blood smear</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CF3F754-3C77-41C4-9DAE-29D1DD1BBED9}"/>
              </a:ext>
            </a:extLst>
          </p:cNvPr>
          <p:cNvPicPr>
            <a:picLocks noGrp="1"/>
          </p:cNvPicPr>
          <p:nvPr>
            <p:ph idx="1"/>
          </p:nvPr>
        </p:nvPicPr>
        <p:blipFill rotWithShape="1">
          <a:blip r:embed="rId2" cstate="print"/>
          <a:srcRect b="5678"/>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4085895"/>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72944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70510-DD0B-4554-A583-ADAF1BF39527}"/>
              </a:ext>
            </a:extLst>
          </p:cNvPr>
          <p:cNvSpPr>
            <a:spLocks noGrp="1"/>
          </p:cNvSpPr>
          <p:nvPr>
            <p:ph type="title"/>
          </p:nvPr>
        </p:nvSpPr>
        <p:spPr>
          <a:xfrm>
            <a:off x="488480" y="640081"/>
            <a:ext cx="2532887" cy="3681976"/>
          </a:xfrm>
          <a:noFill/>
        </p:spPr>
        <p:txBody>
          <a:bodyPr vert="horz" lIns="91440" tIns="45720" rIns="91440" bIns="45720" rtlCol="0" anchor="b">
            <a:normAutofit/>
          </a:bodyPr>
          <a:lstStyle/>
          <a:p>
            <a:pPr algn="l">
              <a:lnSpc>
                <a:spcPct val="90000"/>
              </a:lnSpc>
            </a:pPr>
            <a:r>
              <a:rPr lang="en-US" sz="3800" dirty="0">
                <a:solidFill>
                  <a:schemeClr val="bg1"/>
                </a:solidFill>
              </a:rPr>
              <a:t>Bone marrow</a:t>
            </a:r>
            <a:br>
              <a:rPr lang="en-US" sz="3800" dirty="0">
                <a:solidFill>
                  <a:schemeClr val="bg1"/>
                </a:solidFill>
              </a:rPr>
            </a:br>
            <a:r>
              <a:rPr lang="en-US" sz="3800" dirty="0">
                <a:solidFill>
                  <a:schemeClr val="bg1"/>
                </a:solidFill>
              </a:rPr>
              <a:t>aspiration </a:t>
            </a:r>
          </a:p>
        </p:txBody>
      </p:sp>
      <p:pic>
        <p:nvPicPr>
          <p:cNvPr id="4" name="Content Placeholder 3">
            <a:extLst>
              <a:ext uri="{FF2B5EF4-FFF2-40B4-BE49-F238E27FC236}">
                <a16:creationId xmlns:a16="http://schemas.microsoft.com/office/drawing/2014/main" id="{6357EB55-2A7B-490F-8E05-AB2677BEFDCB}"/>
              </a:ext>
            </a:extLst>
          </p:cNvPr>
          <p:cNvPicPr>
            <a:picLocks noGrp="1"/>
          </p:cNvPicPr>
          <p:nvPr>
            <p:ph idx="1"/>
          </p:nvPr>
        </p:nvPicPr>
        <p:blipFill rotWithShape="1">
          <a:blip r:embed="rId2" cstate="print"/>
          <a:srcRect r="1" b="9625"/>
          <a:stretch/>
        </p:blipFill>
        <p:spPr bwMode="auto">
          <a:xfrm>
            <a:off x="3729444" y="10"/>
            <a:ext cx="5414555" cy="7238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705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21C95916-F61D-4D2B-984D-C2CC57FB08AC}"/>
              </a:ext>
            </a:extLst>
          </p:cNvPr>
          <p:cNvSpPr>
            <a:spLocks noGrp="1"/>
          </p:cNvSpPr>
          <p:nvPr>
            <p:ph type="title"/>
          </p:nvPr>
        </p:nvSpPr>
        <p:spPr>
          <a:xfrm>
            <a:off x="782723" y="809898"/>
            <a:ext cx="7457037" cy="1554480"/>
          </a:xfrm>
        </p:spPr>
        <p:txBody>
          <a:bodyPr anchor="ctr">
            <a:normAutofit/>
          </a:bodyPr>
          <a:lstStyle/>
          <a:p>
            <a:pPr eaLnBrk="1" hangingPunct="1"/>
            <a:r>
              <a:rPr lang="en-US" altLang="en-US" sz="4200" dirty="0">
                <a:ea typeface="ＭＳ Ｐゴシック" panose="020B0600070205080204" pitchFamily="34" charset="-128"/>
              </a:rPr>
              <a:t>Case </a:t>
            </a:r>
            <a:r>
              <a:rPr lang="ro-RO" altLang="en-US" sz="4200" dirty="0">
                <a:ea typeface="ＭＳ Ｐゴシック" panose="020B0600070205080204" pitchFamily="34" charset="-128"/>
              </a:rPr>
              <a:t>1</a:t>
            </a:r>
            <a:endParaRPr lang="en-US" altLang="en-US" sz="4200" dirty="0">
              <a:ea typeface="ＭＳ Ｐゴシック" panose="020B0600070205080204" pitchFamily="34" charset="-128"/>
            </a:endParaRPr>
          </a:p>
        </p:txBody>
      </p:sp>
      <p:sp>
        <p:nvSpPr>
          <p:cNvPr id="29699" name="Content Placeholder 2">
            <a:extLst>
              <a:ext uri="{FF2B5EF4-FFF2-40B4-BE49-F238E27FC236}">
                <a16:creationId xmlns:a16="http://schemas.microsoft.com/office/drawing/2014/main" id="{2D2C83BD-8AC3-45E4-9AFD-49C25000FEFD}"/>
              </a:ext>
            </a:extLst>
          </p:cNvPr>
          <p:cNvSpPr>
            <a:spLocks noGrp="1"/>
          </p:cNvSpPr>
          <p:nvPr>
            <p:ph idx="1"/>
          </p:nvPr>
        </p:nvSpPr>
        <p:spPr>
          <a:xfrm>
            <a:off x="480059" y="2492700"/>
            <a:ext cx="7759701" cy="3649480"/>
          </a:xfrm>
        </p:spPr>
        <p:txBody>
          <a:bodyPr anchor="ctr">
            <a:normAutofit/>
          </a:bodyPr>
          <a:lstStyle/>
          <a:p>
            <a:pPr eaLnBrk="1" hangingPunct="1"/>
            <a:r>
              <a:rPr lang="en-US" altLang="en-US" sz="2400" dirty="0">
                <a:ea typeface="ＭＳ Ｐゴシック" panose="020B0600070205080204" pitchFamily="34" charset="-128"/>
              </a:rPr>
              <a:t>Routine labs: </a:t>
            </a:r>
          </a:p>
          <a:p>
            <a:pPr lvl="1" eaLnBrk="1" hangingPunct="1"/>
            <a:r>
              <a:rPr lang="en-US" altLang="en-US" sz="2400" dirty="0">
                <a:ea typeface="ＭＳ Ｐゴシック" panose="020B0600070205080204" pitchFamily="34" charset="-128"/>
              </a:rPr>
              <a:t>WBC = 1700/mm3</a:t>
            </a:r>
          </a:p>
          <a:p>
            <a:pPr lvl="1" eaLnBrk="1" hangingPunct="1"/>
            <a:r>
              <a:rPr lang="en-US" altLang="en-US" sz="2400" dirty="0">
                <a:ea typeface="ＭＳ Ｐゴシック" panose="020B0600070205080204" pitchFamily="34" charset="-128"/>
              </a:rPr>
              <a:t>Hgb = 5.6 gm/dL</a:t>
            </a:r>
          </a:p>
          <a:p>
            <a:pPr lvl="1" eaLnBrk="1" hangingPunct="1"/>
            <a:r>
              <a:rPr lang="en-US" altLang="en-US" sz="2400" dirty="0">
                <a:ea typeface="ＭＳ Ｐゴシック" panose="020B0600070205080204" pitchFamily="34" charset="-128"/>
              </a:rPr>
              <a:t>HCT 18.2%</a:t>
            </a:r>
          </a:p>
          <a:p>
            <a:pPr lvl="1" eaLnBrk="1" hangingPunct="1"/>
            <a:r>
              <a:rPr lang="en-US" altLang="en-US" sz="2400" dirty="0">
                <a:ea typeface="ＭＳ Ｐゴシック" panose="020B0600070205080204" pitchFamily="34" charset="-128"/>
              </a:rPr>
              <a:t>Platelet – 12,000/mm3</a:t>
            </a:r>
          </a:p>
          <a:p>
            <a:pPr eaLnBrk="1" hangingPunct="1"/>
            <a:r>
              <a:rPr lang="en-US" altLang="en-US" sz="2400" dirty="0">
                <a:ea typeface="ＭＳ Ｐゴシック" panose="020B0600070205080204" pitchFamily="34" charset="-128"/>
              </a:rPr>
              <a:t>What important piece of laboratory information is missing from the WBC? </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pic>
        <p:nvPicPr>
          <p:cNvPr id="4" name="Content Placeholder 3">
            <a:extLst>
              <a:ext uri="{FF2B5EF4-FFF2-40B4-BE49-F238E27FC236}">
                <a16:creationId xmlns:a16="http://schemas.microsoft.com/office/drawing/2014/main" id="{9593A486-91D7-43B9-9308-500A22BC42E9}"/>
              </a:ext>
            </a:extLst>
          </p:cNvPr>
          <p:cNvPicPr>
            <a:picLocks noGrp="1"/>
          </p:cNvPicPr>
          <p:nvPr>
            <p:ph idx="1"/>
          </p:nvPr>
        </p:nvPicPr>
        <p:blipFill rotWithShape="1">
          <a:blip r:embed="rId2" cstate="print"/>
          <a:srcRect l="6103" r="215" b="-2"/>
          <a:stretch/>
        </p:blipFill>
        <p:spPr bwMode="auto">
          <a:xfrm>
            <a:off x="20" y="10"/>
            <a:ext cx="9143751" cy="5856331"/>
          </a:xfrm>
          <a:custGeom>
            <a:avLst/>
            <a:gdLst/>
            <a:ahLst/>
            <a:cxnLst/>
            <a:rect l="l" t="t" r="r" b="b"/>
            <a:pathLst>
              <a:path w="12191695" h="5856341">
                <a:moveTo>
                  <a:pt x="0" y="0"/>
                </a:moveTo>
                <a:lnTo>
                  <a:pt x="12191695" y="0"/>
                </a:lnTo>
                <a:lnTo>
                  <a:pt x="12191695" y="243849"/>
                </a:lnTo>
                <a:lnTo>
                  <a:pt x="12191695" y="505121"/>
                </a:lnTo>
                <a:lnTo>
                  <a:pt x="12191695" y="723207"/>
                </a:lnTo>
                <a:lnTo>
                  <a:pt x="12191695" y="755828"/>
                </a:lnTo>
                <a:lnTo>
                  <a:pt x="12191695" y="1411868"/>
                </a:lnTo>
                <a:lnTo>
                  <a:pt x="12191695" y="1421034"/>
                </a:lnTo>
                <a:lnTo>
                  <a:pt x="12191695" y="1515206"/>
                </a:lnTo>
                <a:lnTo>
                  <a:pt x="12191695" y="2636151"/>
                </a:lnTo>
                <a:lnTo>
                  <a:pt x="12191695" y="4637890"/>
                </a:lnTo>
                <a:lnTo>
                  <a:pt x="12165034" y="4654499"/>
                </a:lnTo>
                <a:cubicBezTo>
                  <a:pt x="10850144" y="5425621"/>
                  <a:pt x="8470558" y="5856341"/>
                  <a:pt x="5753358" y="5856341"/>
                </a:cubicBezTo>
                <a:cubicBezTo>
                  <a:pt x="3357905" y="5856341"/>
                  <a:pt x="2231342" y="5159120"/>
                  <a:pt x="858976" y="4449211"/>
                </a:cubicBezTo>
                <a:cubicBezTo>
                  <a:pt x="609057" y="4319934"/>
                  <a:pt x="364243" y="4191839"/>
                  <a:pt x="137598" y="4061349"/>
                </a:cubicBezTo>
                <a:lnTo>
                  <a:pt x="0" y="3977450"/>
                </a:lnTo>
                <a:lnTo>
                  <a:pt x="0" y="2636151"/>
                </a:lnTo>
                <a:lnTo>
                  <a:pt x="0" y="1421034"/>
                </a:lnTo>
                <a:lnTo>
                  <a:pt x="0" y="1411868"/>
                </a:lnTo>
                <a:lnTo>
                  <a:pt x="0" y="1283685"/>
                </a:lnTo>
                <a:lnTo>
                  <a:pt x="0" y="755828"/>
                </a:lnTo>
                <a:lnTo>
                  <a:pt x="0" y="723207"/>
                </a:lnTo>
                <a:lnTo>
                  <a:pt x="0" y="505121"/>
                </a:lnTo>
                <a:lnTo>
                  <a:pt x="0" y="243849"/>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1" name="Freeform: Shape 10">
            <a:extLst>
              <a:ext uri="{FF2B5EF4-FFF2-40B4-BE49-F238E27FC236}">
                <a16:creationId xmlns:a16="http://schemas.microsoft.com/office/drawing/2014/main" id="{C85F553D-483A-4D93-B429-9C1258836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79731" y="192300"/>
            <a:ext cx="2184309" cy="9143771"/>
          </a:xfrm>
          <a:custGeom>
            <a:avLst/>
            <a:gdLst>
              <a:gd name="connsiteX0" fmla="*/ 0 w 2184309"/>
              <a:gd name="connsiteY0" fmla="*/ 12191695 h 12191695"/>
              <a:gd name="connsiteX1" fmla="*/ 0 w 2184309"/>
              <a:gd name="connsiteY1" fmla="*/ 12191693 h 12191695"/>
              <a:gd name="connsiteX2" fmla="*/ 210774 w 2184309"/>
              <a:gd name="connsiteY2" fmla="*/ 12191693 h 12191695"/>
              <a:gd name="connsiteX3" fmla="*/ 292677 w 2184309"/>
              <a:gd name="connsiteY3" fmla="*/ 12054095 h 12191695"/>
              <a:gd name="connsiteX4" fmla="*/ 671310 w 2184309"/>
              <a:gd name="connsiteY4" fmla="*/ 11332717 h 12191695"/>
              <a:gd name="connsiteX5" fmla="*/ 2044957 w 2184309"/>
              <a:gd name="connsiteY5" fmla="*/ 6438336 h 12191695"/>
              <a:gd name="connsiteX6" fmla="*/ 871713 w 2184309"/>
              <a:gd name="connsiteY6" fmla="*/ 26659 h 12191695"/>
              <a:gd name="connsiteX7" fmla="*/ 855500 w 2184309"/>
              <a:gd name="connsiteY7" fmla="*/ 0 h 12191695"/>
              <a:gd name="connsiteX8" fmla="*/ 965858 w 2184309"/>
              <a:gd name="connsiteY8" fmla="*/ 0 h 12191695"/>
              <a:gd name="connsiteX9" fmla="*/ 982467 w 2184309"/>
              <a:gd name="connsiteY9" fmla="*/ 26661 h 12191695"/>
              <a:gd name="connsiteX10" fmla="*/ 2184309 w 2184309"/>
              <a:gd name="connsiteY10" fmla="*/ 6438338 h 12191695"/>
              <a:gd name="connsiteX11" fmla="*/ 777179 w 2184309"/>
              <a:gd name="connsiteY11" fmla="*/ 11332719 h 12191695"/>
              <a:gd name="connsiteX12" fmla="*/ 389317 w 2184309"/>
              <a:gd name="connsiteY12" fmla="*/ 12054097 h 12191695"/>
              <a:gd name="connsiteX13" fmla="*/ 305418 w 2184309"/>
              <a:gd name="connsiteY1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4309" h="12191695">
                <a:moveTo>
                  <a:pt x="0" y="12191695"/>
                </a:moveTo>
                <a:lnTo>
                  <a:pt x="0" y="12191693"/>
                </a:lnTo>
                <a:lnTo>
                  <a:pt x="210774" y="12191693"/>
                </a:lnTo>
                <a:lnTo>
                  <a:pt x="292677" y="12054095"/>
                </a:lnTo>
                <a:cubicBezTo>
                  <a:pt x="420062" y="11827450"/>
                  <a:pt x="545109" y="11582636"/>
                  <a:pt x="671310" y="11332717"/>
                </a:cubicBezTo>
                <a:cubicBezTo>
                  <a:pt x="1364326" y="9960351"/>
                  <a:pt x="2044957" y="8833788"/>
                  <a:pt x="2044957" y="6438336"/>
                </a:cubicBezTo>
                <a:cubicBezTo>
                  <a:pt x="2044957" y="3721135"/>
                  <a:pt x="1624486" y="1341549"/>
                  <a:pt x="871713" y="26659"/>
                </a:cubicBezTo>
                <a:lnTo>
                  <a:pt x="855500" y="0"/>
                </a:lnTo>
                <a:lnTo>
                  <a:pt x="965858" y="0"/>
                </a:lnTo>
                <a:lnTo>
                  <a:pt x="982467" y="26661"/>
                </a:lnTo>
                <a:cubicBezTo>
                  <a:pt x="1753589" y="1341551"/>
                  <a:pt x="2184309" y="3721137"/>
                  <a:pt x="2184309" y="6438338"/>
                </a:cubicBezTo>
                <a:cubicBezTo>
                  <a:pt x="2184309" y="8833790"/>
                  <a:pt x="1487088" y="9960353"/>
                  <a:pt x="777179" y="11332719"/>
                </a:cubicBezTo>
                <a:cubicBezTo>
                  <a:pt x="647902" y="11582638"/>
                  <a:pt x="519807" y="11827452"/>
                  <a:pt x="389317" y="12054097"/>
                </a:cubicBezTo>
                <a:lnTo>
                  <a:pt x="305418" y="1219169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22316" y="677610"/>
            <a:ext cx="1899138" cy="9143771"/>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9797" y="514963"/>
            <a:ext cx="1904176" cy="9143771"/>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8C8751ED-3BCC-483C-8CC5-0423E5DE3C56}"/>
              </a:ext>
            </a:extLst>
          </p:cNvPr>
          <p:cNvSpPr txBox="1"/>
          <p:nvPr/>
        </p:nvSpPr>
        <p:spPr>
          <a:xfrm>
            <a:off x="304800" y="6071766"/>
            <a:ext cx="5486400" cy="707886"/>
          </a:xfrm>
          <a:prstGeom prst="rect">
            <a:avLst/>
          </a:prstGeom>
          <a:noFill/>
        </p:spPr>
        <p:txBody>
          <a:bodyPr wrap="square" rtlCol="0">
            <a:spAutoFit/>
          </a:bodyPr>
          <a:lstStyle/>
          <a:p>
            <a:r>
              <a:rPr lang="en-US" sz="4000" dirty="0"/>
              <a:t>Bone marrow biopsy </a:t>
            </a:r>
          </a:p>
        </p:txBody>
      </p:sp>
    </p:spTree>
    <p:extLst>
      <p:ext uri="{BB962C8B-B14F-4D97-AF65-F5344CB8AC3E}">
        <p14:creationId xmlns:p14="http://schemas.microsoft.com/office/powerpoint/2010/main" val="3929606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46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98C3FEB-9021-4FD5-AC7C-454D323DD3AD}"/>
              </a:ext>
            </a:extLst>
          </p:cNvPr>
          <p:cNvPicPr>
            <a:picLocks noGrp="1"/>
          </p:cNvPicPr>
          <p:nvPr>
            <p:ph idx="1"/>
          </p:nvPr>
        </p:nvPicPr>
        <p:blipFill>
          <a:blip r:embed="rId2" cstate="print"/>
          <a:stretch>
            <a:fillRect/>
          </a:stretch>
        </p:blipFill>
        <p:spPr bwMode="auto">
          <a:xfrm>
            <a:off x="1351730" y="643467"/>
            <a:ext cx="6440538" cy="557106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9487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22517BB-CF28-4451-8F40-5D92E5E30495}"/>
              </a:ext>
            </a:extLst>
          </p:cNvPr>
          <p:cNvPicPr>
            <a:picLocks noGrp="1"/>
          </p:cNvPicPr>
          <p:nvPr>
            <p:ph idx="1"/>
          </p:nvPr>
        </p:nvPicPr>
        <p:blipFill rotWithShape="1">
          <a:blip r:embed="rId2" cstate="print"/>
          <a:srcRect t="32219"/>
          <a:stretch/>
        </p:blipFill>
        <p:spPr bwMode="auto">
          <a:xfrm>
            <a:off x="1483923" y="643467"/>
            <a:ext cx="6176152" cy="557106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2528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FBAE9E-3108-46A2-82AE-1B5811187C18}"/>
              </a:ext>
            </a:extLst>
          </p:cNvPr>
          <p:cNvSpPr>
            <a:spLocks noGrp="1"/>
          </p:cNvSpPr>
          <p:nvPr>
            <p:ph type="title"/>
          </p:nvPr>
        </p:nvSpPr>
        <p:spPr>
          <a:xfrm>
            <a:off x="1240022" y="355486"/>
            <a:ext cx="7025402" cy="1188720"/>
          </a:xfrm>
        </p:spPr>
        <p:txBody>
          <a:bodyPr vert="horz" lIns="91440" tIns="45720" rIns="91440" bIns="45720" rtlCol="0" anchor="ctr">
            <a:normAutofit/>
          </a:bodyPr>
          <a:lstStyle/>
          <a:p>
            <a:pPr algn="l">
              <a:lnSpc>
                <a:spcPct val="90000"/>
              </a:lnSpc>
            </a:pPr>
            <a:r>
              <a:rPr lang="en-US" kern="1200" dirty="0">
                <a:solidFill>
                  <a:schemeClr val="tx1"/>
                </a:solidFill>
                <a:latin typeface="+mj-lt"/>
                <a:ea typeface="+mj-ea"/>
                <a:cs typeface="+mj-cs"/>
              </a:rPr>
              <a:t>Ca</a:t>
            </a:r>
            <a:r>
              <a:rPr lang="ro-RO" kern="1200" dirty="0">
                <a:solidFill>
                  <a:schemeClr val="tx1"/>
                </a:solidFill>
                <a:latin typeface="+mj-lt"/>
                <a:ea typeface="+mj-ea"/>
                <a:cs typeface="+mj-cs"/>
              </a:rPr>
              <a:t>se 4</a:t>
            </a:r>
            <a:endParaRPr lang="en-US" kern="1200" dirty="0">
              <a:solidFill>
                <a:schemeClr val="tx1"/>
              </a:solidFill>
              <a:latin typeface="+mj-lt"/>
              <a:ea typeface="+mj-ea"/>
              <a:cs typeface="+mj-cs"/>
            </a:endParaRP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asetăText 3">
            <a:extLst>
              <a:ext uri="{FF2B5EF4-FFF2-40B4-BE49-F238E27FC236}">
                <a16:creationId xmlns:a16="http://schemas.microsoft.com/office/drawing/2014/main" id="{0BB9D800-F4E8-40B2-9A6E-E012BAA0A989}"/>
              </a:ext>
            </a:extLst>
          </p:cNvPr>
          <p:cNvSpPr txBox="1"/>
          <p:nvPr/>
        </p:nvSpPr>
        <p:spPr>
          <a:xfrm>
            <a:off x="728740" y="2176272"/>
            <a:ext cx="8415260" cy="4224528"/>
          </a:xfrm>
          <a:prstGeom prst="rect">
            <a:avLst/>
          </a:prstGeom>
        </p:spPr>
        <p:txBody>
          <a:bodyPr vert="horz" lIns="91440" tIns="45720" rIns="91440" bIns="45720" rtlCol="0" anchor="t">
            <a:normAutofit/>
          </a:bodyPr>
          <a:lstStyle/>
          <a:p>
            <a:pPr marL="257175" indent="-228600">
              <a:lnSpc>
                <a:spcPct val="90000"/>
              </a:lnSpc>
              <a:buFont typeface="Arial" panose="020B0604020202020204" pitchFamily="34" charset="0"/>
              <a:buChar char="•"/>
            </a:pPr>
            <a:r>
              <a:rPr lang="en-US" sz="2800" dirty="0"/>
              <a:t> </a:t>
            </a:r>
            <a:r>
              <a:rPr lang="en-US" sz="2800" dirty="0" err="1"/>
              <a:t>Pacient</a:t>
            </a:r>
            <a:r>
              <a:rPr lang="en-US" sz="2800" dirty="0"/>
              <a:t> I.M. in </a:t>
            </a:r>
            <a:r>
              <a:rPr lang="en-US" sz="2800" dirty="0" err="1"/>
              <a:t>varsta</a:t>
            </a:r>
            <a:r>
              <a:rPr lang="en-US" sz="2800" dirty="0"/>
              <a:t> de 32 de ani, </a:t>
            </a:r>
            <a:r>
              <a:rPr lang="en-US" sz="2800" dirty="0" err="1"/>
              <a:t>acuza</a:t>
            </a:r>
            <a:r>
              <a:rPr lang="en-US" sz="2800" dirty="0"/>
              <a:t> </a:t>
            </a:r>
            <a:r>
              <a:rPr lang="en-US" sz="2800" dirty="0" err="1"/>
              <a:t>astenie</a:t>
            </a:r>
            <a:r>
              <a:rPr lang="en-US" sz="2800" dirty="0"/>
              <a:t> </a:t>
            </a:r>
            <a:r>
              <a:rPr lang="en-US" sz="2800" dirty="0" err="1"/>
              <a:t>fizica</a:t>
            </a:r>
            <a:r>
              <a:rPr lang="en-US" sz="2800" dirty="0"/>
              <a:t>, </a:t>
            </a:r>
            <a:r>
              <a:rPr lang="en-US" sz="2800" dirty="0" err="1"/>
              <a:t>satietate</a:t>
            </a:r>
            <a:r>
              <a:rPr lang="en-US" sz="2800" dirty="0"/>
              <a:t> </a:t>
            </a:r>
            <a:r>
              <a:rPr lang="en-US" sz="2800" dirty="0" err="1"/>
              <a:t>precoce</a:t>
            </a:r>
            <a:r>
              <a:rPr lang="en-US" sz="2800" dirty="0"/>
              <a:t> </a:t>
            </a:r>
            <a:r>
              <a:rPr lang="en-US" sz="2800" dirty="0" err="1"/>
              <a:t>si</a:t>
            </a:r>
            <a:r>
              <a:rPr lang="en-US" sz="2800" dirty="0"/>
              <a:t> </a:t>
            </a:r>
            <a:r>
              <a:rPr lang="en-US" sz="2800" dirty="0" err="1"/>
              <a:t>constipatie</a:t>
            </a:r>
            <a:r>
              <a:rPr lang="en-US" sz="2800" dirty="0"/>
              <a:t> de </a:t>
            </a:r>
            <a:r>
              <a:rPr lang="en-US" sz="2800" dirty="0" err="1"/>
              <a:t>aproximativ</a:t>
            </a:r>
            <a:r>
              <a:rPr lang="en-US" sz="2800" dirty="0"/>
              <a:t> 4 </a:t>
            </a:r>
            <a:r>
              <a:rPr lang="en-US" sz="2800" dirty="0" err="1"/>
              <a:t>luni</a:t>
            </a:r>
            <a:r>
              <a:rPr lang="en-US" sz="2800" dirty="0"/>
              <a:t>. </a:t>
            </a:r>
          </a:p>
          <a:p>
            <a:pPr marL="342900" indent="-228600">
              <a:lnSpc>
                <a:spcPct val="90000"/>
              </a:lnSpc>
              <a:buFont typeface="Arial" panose="020B0604020202020204" pitchFamily="34" charset="0"/>
              <a:buChar char="•"/>
            </a:pPr>
            <a:r>
              <a:rPr lang="en-US" sz="2800" dirty="0" err="1"/>
              <a:t>Paraclinic</a:t>
            </a:r>
            <a:r>
              <a:rPr lang="en-US" sz="2800" dirty="0"/>
              <a:t>: Hb 11g/dl, VEM 87fl, HEM 32pg, </a:t>
            </a:r>
            <a:r>
              <a:rPr lang="en-US" sz="2800" dirty="0" err="1"/>
              <a:t>leucocite</a:t>
            </a:r>
            <a:r>
              <a:rPr lang="en-US" sz="2800" dirty="0"/>
              <a:t> 650.000, </a:t>
            </a:r>
            <a:r>
              <a:rPr lang="en-US" sz="2800" dirty="0" err="1"/>
              <a:t>Trombocite</a:t>
            </a:r>
            <a:r>
              <a:rPr lang="en-US" sz="2800" dirty="0"/>
              <a:t> 530.000/mm3. FL: </a:t>
            </a:r>
            <a:r>
              <a:rPr lang="en-US" sz="2800" dirty="0" err="1"/>
              <a:t>neutrofile</a:t>
            </a:r>
            <a:r>
              <a:rPr lang="en-US" sz="2800" dirty="0"/>
              <a:t> 89%, Ly 12%, E 7%, B 9%. FSP: </a:t>
            </a:r>
            <a:r>
              <a:rPr lang="en-US" sz="2800" dirty="0" err="1"/>
              <a:t>blasti</a:t>
            </a:r>
            <a:r>
              <a:rPr lang="en-US" sz="2800" dirty="0"/>
              <a:t> 2%, </a:t>
            </a:r>
            <a:r>
              <a:rPr lang="en-US" sz="2800" dirty="0" err="1"/>
              <a:t>promielocite</a:t>
            </a:r>
            <a:r>
              <a:rPr lang="en-US" sz="2800" dirty="0"/>
              <a:t> 2%, </a:t>
            </a:r>
            <a:r>
              <a:rPr lang="en-US" sz="2800" dirty="0" err="1"/>
              <a:t>mielocite</a:t>
            </a:r>
            <a:r>
              <a:rPr lang="en-US" sz="2800" dirty="0"/>
              <a:t> 6%, </a:t>
            </a:r>
            <a:r>
              <a:rPr lang="en-US" sz="2800" dirty="0" err="1"/>
              <a:t>metamielocite</a:t>
            </a:r>
            <a:r>
              <a:rPr lang="en-US" sz="2800" dirty="0"/>
              <a:t> 6%, NNS 4%, NS 71%, Ly 3%, B 6%, E5%.</a:t>
            </a:r>
          </a:p>
          <a:p>
            <a:pPr marL="342900" indent="-228600">
              <a:lnSpc>
                <a:spcPct val="90000"/>
              </a:lnSpc>
              <a:spcAft>
                <a:spcPts val="750"/>
              </a:spcAft>
              <a:buFont typeface="Arial" panose="020B0604020202020204" pitchFamily="34" charset="0"/>
              <a:buChar char="•"/>
            </a:pPr>
            <a:r>
              <a:rPr lang="en-US" sz="2800" dirty="0" err="1"/>
              <a:t>Completati</a:t>
            </a:r>
            <a:r>
              <a:rPr lang="en-US" sz="2800" dirty="0"/>
              <a:t> </a:t>
            </a:r>
            <a:r>
              <a:rPr lang="en-US" sz="2800" dirty="0" err="1"/>
              <a:t>investigatiile</a:t>
            </a:r>
            <a:r>
              <a:rPr lang="en-US" sz="2800" dirty="0"/>
              <a:t> </a:t>
            </a:r>
            <a:r>
              <a:rPr lang="en-US" sz="2800" dirty="0" err="1"/>
              <a:t>si</a:t>
            </a:r>
            <a:r>
              <a:rPr lang="en-US" sz="2800" dirty="0"/>
              <a:t> </a:t>
            </a:r>
            <a:r>
              <a:rPr lang="en-US" sz="2800" dirty="0" err="1"/>
              <a:t>stabiliti</a:t>
            </a:r>
            <a:r>
              <a:rPr lang="en-US" sz="2800" dirty="0"/>
              <a:t> </a:t>
            </a:r>
            <a:r>
              <a:rPr lang="en-US" sz="2800" dirty="0" err="1"/>
              <a:t>criteriile</a:t>
            </a:r>
            <a:r>
              <a:rPr lang="en-US" sz="2800" dirty="0"/>
              <a:t> de diagnostic </a:t>
            </a:r>
            <a:r>
              <a:rPr lang="en-US" sz="2800" dirty="0" err="1"/>
              <a:t>pozitiv</a:t>
            </a:r>
            <a:endParaRPr lang="en-US" sz="2800" dirty="0"/>
          </a:p>
        </p:txBody>
      </p:sp>
    </p:spTree>
    <p:extLst>
      <p:ext uri="{BB962C8B-B14F-4D97-AF65-F5344CB8AC3E}">
        <p14:creationId xmlns:p14="http://schemas.microsoft.com/office/powerpoint/2010/main" val="2067208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5"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E6F23B6E-3D3E-4BA3-B64C-2C4316BC3E56}"/>
              </a:ext>
            </a:extLst>
          </p:cNvPr>
          <p:cNvSpPr>
            <a:spLocks noGrp="1"/>
          </p:cNvSpPr>
          <p:nvPr>
            <p:ph type="title"/>
          </p:nvPr>
        </p:nvSpPr>
        <p:spPr>
          <a:xfrm>
            <a:off x="606478" y="386930"/>
            <a:ext cx="6927525" cy="1188950"/>
          </a:xfrm>
        </p:spPr>
        <p:txBody>
          <a:bodyPr anchor="b">
            <a:normAutofit/>
          </a:bodyPr>
          <a:lstStyle/>
          <a:p>
            <a:pPr eaLnBrk="1" hangingPunct="1"/>
            <a:r>
              <a:rPr lang="en-US" altLang="en-US" sz="4700" dirty="0">
                <a:ea typeface="ＭＳ Ｐゴシック" panose="020B0600070205080204" pitchFamily="34" charset="-128"/>
              </a:rPr>
              <a:t>Case </a:t>
            </a:r>
            <a:r>
              <a:rPr lang="ro-RO" altLang="en-US" sz="4700" dirty="0">
                <a:ea typeface="ＭＳ Ｐゴシック" panose="020B0600070205080204" pitchFamily="34" charset="-128"/>
              </a:rPr>
              <a:t>1</a:t>
            </a:r>
            <a:endParaRPr lang="en-US" altLang="en-US" sz="4700" dirty="0">
              <a:ea typeface="ＭＳ Ｐゴシック" panose="020B0600070205080204" pitchFamily="34" charset="-128"/>
            </a:endParaRPr>
          </a:p>
        </p:txBody>
      </p:sp>
      <p:grpSp>
        <p:nvGrpSpPr>
          <p:cNvPr id="30726"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30727"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8"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Content Placeholder 2">
            <a:extLst>
              <a:ext uri="{FF2B5EF4-FFF2-40B4-BE49-F238E27FC236}">
                <a16:creationId xmlns:a16="http://schemas.microsoft.com/office/drawing/2014/main" id="{8F20854C-AE6A-4324-B12E-0A06F3DA47E1}"/>
              </a:ext>
            </a:extLst>
          </p:cNvPr>
          <p:cNvSpPr>
            <a:spLocks noGrp="1"/>
          </p:cNvSpPr>
          <p:nvPr>
            <p:ph idx="1"/>
          </p:nvPr>
        </p:nvSpPr>
        <p:spPr>
          <a:xfrm>
            <a:off x="595245" y="2599509"/>
            <a:ext cx="7607751" cy="3435531"/>
          </a:xfrm>
        </p:spPr>
        <p:txBody>
          <a:bodyPr anchor="ctr">
            <a:normAutofit/>
          </a:bodyPr>
          <a:lstStyle/>
          <a:p>
            <a:pPr eaLnBrk="1" hangingPunct="1"/>
            <a:r>
              <a:rPr lang="en-US" altLang="en-US" sz="2100">
                <a:ea typeface="ＭＳ Ｐゴシック" panose="020B0600070205080204" pitchFamily="34" charset="-128"/>
              </a:rPr>
              <a:t>Differential of the white blood cell count reveals at least 50% of young white cells, the lab thinks are blasts. </a:t>
            </a:r>
          </a:p>
          <a:p>
            <a:pPr eaLnBrk="1" hangingPunct="1"/>
            <a:endParaRPr lang="en-US" altLang="en-US" sz="2100">
              <a:ea typeface="ＭＳ Ｐゴシック" panose="020B0600070205080204" pitchFamily="34" charset="-128"/>
            </a:endParaRPr>
          </a:p>
          <a:p>
            <a:pPr eaLnBrk="1" hangingPunct="1"/>
            <a:r>
              <a:rPr lang="en-US" altLang="en-US" sz="2100">
                <a:ea typeface="ＭＳ Ｐゴシック" panose="020B0600070205080204" pitchFamily="34" charset="-128"/>
              </a:rPr>
              <a:t>Reticulocyte count = 0.4%</a:t>
            </a:r>
          </a:p>
          <a:p>
            <a:pPr eaLnBrk="1" hangingPunct="1"/>
            <a:r>
              <a:rPr lang="en-US" altLang="en-US" sz="2100">
                <a:ea typeface="ＭＳ Ｐゴシック" panose="020B0600070205080204" pitchFamily="34" charset="-128"/>
              </a:rPr>
              <a:t>Electrolytes are consistent with dehydration, potassium and creatinine are slightly elevated.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C713774-E97B-4C3A-BBA2-643370E185B3}"/>
              </a:ext>
            </a:extLst>
          </p:cNvPr>
          <p:cNvSpPr>
            <a:spLocks noGrp="1"/>
          </p:cNvSpPr>
          <p:nvPr>
            <p:ph type="title"/>
          </p:nvPr>
        </p:nvSpPr>
        <p:spPr/>
        <p:txBody>
          <a:bodyPr/>
          <a:lstStyle/>
          <a:p>
            <a:pPr eaLnBrk="1" hangingPunct="1"/>
            <a:r>
              <a:rPr lang="en-US" altLang="en-US">
                <a:solidFill>
                  <a:schemeClr val="bg1"/>
                </a:solidFill>
                <a:ea typeface="ＭＳ Ｐゴシック" panose="020B0600070205080204" pitchFamily="34" charset="-128"/>
              </a:rPr>
              <a:t>Case 3</a:t>
            </a:r>
          </a:p>
        </p:txBody>
      </p:sp>
      <p:sp>
        <p:nvSpPr>
          <p:cNvPr id="31747" name="object 3">
            <a:extLst>
              <a:ext uri="{FF2B5EF4-FFF2-40B4-BE49-F238E27FC236}">
                <a16:creationId xmlns:a16="http://schemas.microsoft.com/office/drawing/2014/main" id="{CAFAECA0-3A6F-4D13-8DF7-C9E76AF19755}"/>
              </a:ext>
            </a:extLst>
          </p:cNvPr>
          <p:cNvSpPr>
            <a:spLocks noChangeArrowheads="1"/>
          </p:cNvSpPr>
          <p:nvPr/>
        </p:nvSpPr>
        <p:spPr bwMode="auto">
          <a:xfrm>
            <a:off x="762000" y="1981200"/>
            <a:ext cx="7620000" cy="4419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B975273-4D5D-4D67-B2EB-E6F3B1C9004D}"/>
              </a:ext>
            </a:extLst>
          </p:cNvPr>
          <p:cNvSpPr>
            <a:spLocks noGrp="1"/>
          </p:cNvSpPr>
          <p:nvPr>
            <p:ph type="title"/>
          </p:nvPr>
        </p:nvSpPr>
        <p:spPr/>
        <p:txBody>
          <a:bodyPr/>
          <a:lstStyle/>
          <a:p>
            <a:pPr eaLnBrk="1" hangingPunct="1"/>
            <a:r>
              <a:rPr lang="en-US" altLang="en-US">
                <a:solidFill>
                  <a:schemeClr val="bg1"/>
                </a:solidFill>
                <a:ea typeface="ＭＳ Ｐゴシック" panose="020B0600070205080204" pitchFamily="34" charset="-128"/>
              </a:rPr>
              <a:t>Case 3</a:t>
            </a:r>
          </a:p>
        </p:txBody>
      </p:sp>
      <p:sp>
        <p:nvSpPr>
          <p:cNvPr id="33795" name="object 3">
            <a:extLst>
              <a:ext uri="{FF2B5EF4-FFF2-40B4-BE49-F238E27FC236}">
                <a16:creationId xmlns:a16="http://schemas.microsoft.com/office/drawing/2014/main" id="{6A3FCB1A-3035-4792-8ECC-094F49E743A0}"/>
              </a:ext>
            </a:extLst>
          </p:cNvPr>
          <p:cNvSpPr>
            <a:spLocks noChangeArrowheads="1"/>
          </p:cNvSpPr>
          <p:nvPr/>
        </p:nvSpPr>
        <p:spPr bwMode="auto">
          <a:xfrm>
            <a:off x="1409700" y="2152650"/>
            <a:ext cx="6324600" cy="4191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400" eaLnBrk="1" hangingPunct="1">
              <a:spcBef>
                <a:spcPct val="0"/>
              </a:spcBef>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B0F2A498-D57E-4FA1-8190-96862571962A}"/>
              </a:ext>
            </a:extLst>
          </p:cNvPr>
          <p:cNvSpPr>
            <a:spLocks noGrp="1"/>
          </p:cNvSpPr>
          <p:nvPr>
            <p:ph type="title"/>
          </p:nvPr>
        </p:nvSpPr>
        <p:spPr>
          <a:xfrm>
            <a:off x="606478" y="386930"/>
            <a:ext cx="6927525" cy="1188950"/>
          </a:xfrm>
        </p:spPr>
        <p:txBody>
          <a:bodyPr anchor="b">
            <a:normAutofit/>
          </a:bodyPr>
          <a:lstStyle/>
          <a:p>
            <a:pPr eaLnBrk="1" hangingPunct="1"/>
            <a:r>
              <a:rPr lang="en-US" altLang="en-US" sz="4700" dirty="0">
                <a:ea typeface="ＭＳ Ｐゴシック" panose="020B0600070205080204" pitchFamily="34" charset="-128"/>
              </a:rPr>
              <a:t>Case </a:t>
            </a:r>
            <a:r>
              <a:rPr lang="ro-RO" altLang="en-US" sz="4700" dirty="0">
                <a:ea typeface="ＭＳ Ｐゴシック" panose="020B0600070205080204" pitchFamily="34" charset="-128"/>
              </a:rPr>
              <a:t>1</a:t>
            </a:r>
            <a:endParaRPr lang="en-US" altLang="en-US" sz="4700" dirty="0">
              <a:ea typeface="ＭＳ Ｐゴシック" panose="020B0600070205080204" pitchFamily="34" charset="-128"/>
            </a:endParaRP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Content Placeholder 2">
            <a:extLst>
              <a:ext uri="{FF2B5EF4-FFF2-40B4-BE49-F238E27FC236}">
                <a16:creationId xmlns:a16="http://schemas.microsoft.com/office/drawing/2014/main" id="{97597E52-1AC8-466C-8721-21FAB988D891}"/>
              </a:ext>
            </a:extLst>
          </p:cNvPr>
          <p:cNvSpPr>
            <a:spLocks noGrp="1"/>
          </p:cNvSpPr>
          <p:nvPr>
            <p:ph idx="1"/>
          </p:nvPr>
        </p:nvSpPr>
        <p:spPr>
          <a:xfrm>
            <a:off x="-2" y="2203079"/>
            <a:ext cx="8537523" cy="4147845"/>
          </a:xfrm>
        </p:spPr>
        <p:txBody>
          <a:bodyPr anchor="ctr">
            <a:normAutofit/>
          </a:bodyPr>
          <a:lstStyle/>
          <a:p>
            <a:pPr eaLnBrk="1" hangingPunct="1"/>
            <a:r>
              <a:rPr lang="en-US" altLang="en-US" sz="2100" dirty="0">
                <a:ea typeface="ＭＳ Ｐゴシック" panose="020B0600070205080204" pitchFamily="34" charset="-128"/>
              </a:rPr>
              <a:t>Hematopathology evaluation revealed AML subtype M1. </a:t>
            </a:r>
          </a:p>
          <a:p>
            <a:pPr eaLnBrk="1" hangingPunct="1"/>
            <a:endParaRPr lang="en-US" altLang="en-US" sz="2100" dirty="0">
              <a:ea typeface="ＭＳ Ｐゴシック" panose="020B0600070205080204" pitchFamily="34" charset="-128"/>
            </a:endParaRPr>
          </a:p>
          <a:p>
            <a:pPr eaLnBrk="1" hangingPunct="1"/>
            <a:r>
              <a:rPr lang="en-US" altLang="en-US" sz="2100" dirty="0">
                <a:ea typeface="ＭＳ Ｐゴシック" panose="020B0600070205080204" pitchFamily="34" charset="-128"/>
              </a:rPr>
              <a:t>Chromosomal studies were normal. </a:t>
            </a:r>
          </a:p>
          <a:p>
            <a:pPr eaLnBrk="1" hangingPunct="1"/>
            <a:endParaRPr lang="en-US" altLang="en-US" sz="2100" dirty="0">
              <a:ea typeface="ＭＳ Ｐゴシック" panose="020B0600070205080204" pitchFamily="34" charset="-128"/>
            </a:endParaRPr>
          </a:p>
          <a:p>
            <a:pPr eaLnBrk="1" hangingPunct="1"/>
            <a:r>
              <a:rPr lang="en-US" altLang="en-US" sz="2100" dirty="0">
                <a:ea typeface="ＭＳ Ｐゴシック" panose="020B0600070205080204" pitchFamily="34" charset="-128"/>
              </a:rPr>
              <a:t>What should you do prior to beginning chemotherapy in this patient?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2147</Words>
  <Application>Microsoft Office PowerPoint</Application>
  <PresentationFormat>Expunere pe ecran (4:3)</PresentationFormat>
  <Paragraphs>302</Paragraphs>
  <Slides>53</Slides>
  <Notes>2</Notes>
  <HiddenSlides>0</HiddenSlides>
  <MMClips>0</MMClips>
  <ScaleCrop>false</ScaleCrop>
  <HeadingPairs>
    <vt:vector size="6" baseType="variant">
      <vt:variant>
        <vt:lpstr>Fonturi utilizate</vt:lpstr>
      </vt:variant>
      <vt:variant>
        <vt:i4>9</vt:i4>
      </vt:variant>
      <vt:variant>
        <vt:lpstr>Temă</vt:lpstr>
      </vt:variant>
      <vt:variant>
        <vt:i4>1</vt:i4>
      </vt:variant>
      <vt:variant>
        <vt:lpstr>Titluri diapozitive</vt:lpstr>
      </vt:variant>
      <vt:variant>
        <vt:i4>53</vt:i4>
      </vt:variant>
    </vt:vector>
  </HeadingPairs>
  <TitlesOfParts>
    <vt:vector size="63" baseType="lpstr">
      <vt:lpstr>Meiryo</vt:lpstr>
      <vt:lpstr>Arial</vt:lpstr>
      <vt:lpstr>Book Antiqua</vt:lpstr>
      <vt:lpstr>Calibri</vt:lpstr>
      <vt:lpstr>Impact</vt:lpstr>
      <vt:lpstr>Symbol</vt:lpstr>
      <vt:lpstr>Tahoma</vt:lpstr>
      <vt:lpstr>Times New Roman</vt:lpstr>
      <vt:lpstr>Wingdings</vt:lpstr>
      <vt:lpstr>Office Theme</vt:lpstr>
      <vt:lpstr>MIELOPROLIFERATIVE DISORDERS</vt:lpstr>
      <vt:lpstr>Prezentare PowerPoint</vt:lpstr>
      <vt:lpstr>Case 1</vt:lpstr>
      <vt:lpstr>Case 1</vt:lpstr>
      <vt:lpstr>Case 1</vt:lpstr>
      <vt:lpstr>Case 1</vt:lpstr>
      <vt:lpstr>Case 3</vt:lpstr>
      <vt:lpstr>Case 3</vt:lpstr>
      <vt:lpstr>Case 1</vt:lpstr>
      <vt:lpstr>Case 1</vt:lpstr>
      <vt:lpstr>CHRONIC MYELOPROLIFERATIVE DISORDERS (MPD)</vt:lpstr>
      <vt:lpstr>Prezentare PowerPoint</vt:lpstr>
      <vt:lpstr>WHO entities of CMPD </vt:lpstr>
      <vt:lpstr>Prezentare PowerPoint</vt:lpstr>
      <vt:lpstr>CHRONIC MYELOID LEUKEMIA (CML) </vt:lpstr>
      <vt:lpstr>Prezentare PowerPoint</vt:lpstr>
      <vt:lpstr>Prezentare PowerPoint</vt:lpstr>
      <vt:lpstr>Philadelphia chromosome </vt:lpstr>
      <vt:lpstr>Prezentare PowerPoint</vt:lpstr>
      <vt:lpstr>Molecular Methods for Detecting bcr-abl  at the Ph Chromosome</vt:lpstr>
      <vt:lpstr>Physical exam</vt:lpstr>
      <vt:lpstr>Physical exam</vt:lpstr>
      <vt:lpstr>CML – PERIPHERAL BLOOD </vt:lpstr>
      <vt:lpstr>CML – PERIPHERAL BLOOD</vt:lpstr>
      <vt:lpstr>CML – PERIPHERAL BLOOD</vt:lpstr>
      <vt:lpstr>CML – BONE MARROW</vt:lpstr>
      <vt:lpstr>CML – BONE MARROW</vt:lpstr>
      <vt:lpstr>Biology</vt:lpstr>
      <vt:lpstr>Prezentare PowerPoint</vt:lpstr>
      <vt:lpstr>Chronic phase criteria</vt:lpstr>
      <vt:lpstr>Accelerated phase criteria</vt:lpstr>
      <vt:lpstr>Blastic phase</vt:lpstr>
      <vt:lpstr>Complications </vt:lpstr>
      <vt:lpstr>Differential diagnosis</vt:lpstr>
      <vt:lpstr>Allogeneic hematopoietic stem cell transplantation (AHSCT)</vt:lpstr>
      <vt:lpstr>AlloSCT isn’t the first line therapy</vt:lpstr>
      <vt:lpstr>HEMATOLOGIC RESPONSE</vt:lpstr>
      <vt:lpstr>CYTOGENETIC RESPONSE</vt:lpstr>
      <vt:lpstr>Definition of an optimal response, according to ELN recommendations</vt:lpstr>
      <vt:lpstr>TKI treatment</vt:lpstr>
      <vt:lpstr>Case 2</vt:lpstr>
      <vt:lpstr>Case 2</vt:lpstr>
      <vt:lpstr>The correct answer is:</vt:lpstr>
      <vt:lpstr>Case 2</vt:lpstr>
      <vt:lpstr>Trephine biopsy immunohistochemistry for CD61 is shown.</vt:lpstr>
      <vt:lpstr>Case 3</vt:lpstr>
      <vt:lpstr>Lab findings </vt:lpstr>
      <vt:lpstr>Blood smear</vt:lpstr>
      <vt:lpstr>Bone marrow aspiration </vt:lpstr>
      <vt:lpstr>Prezentare PowerPoint</vt:lpstr>
      <vt:lpstr>Prezentare PowerPoint</vt:lpstr>
      <vt:lpstr>Prezentare PowerPoint</vt:lpstr>
      <vt:lpstr>Case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MIELOPROLIFERATIVE DISORDERS</dc:title>
  <dc:creator>Alexandra Rotaru-Zavaleanu</dc:creator>
  <cp:lastModifiedBy>patrascuanamarya1@gmail.com</cp:lastModifiedBy>
  <cp:revision>7</cp:revision>
  <dcterms:created xsi:type="dcterms:W3CDTF">2020-10-27T19:38:15Z</dcterms:created>
  <dcterms:modified xsi:type="dcterms:W3CDTF">2020-11-02T09:01:17Z</dcterms:modified>
</cp:coreProperties>
</file>