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49" r:id="rId2"/>
  </p:sldMasterIdLst>
  <p:notesMasterIdLst>
    <p:notesMasterId r:id="rId60"/>
  </p:notesMasterIdLst>
  <p:sldIdLst>
    <p:sldId id="355" r:id="rId3"/>
    <p:sldId id="308" r:id="rId4"/>
    <p:sldId id="309" r:id="rId5"/>
    <p:sldId id="313" r:id="rId6"/>
    <p:sldId id="310" r:id="rId7"/>
    <p:sldId id="314" r:id="rId8"/>
    <p:sldId id="311" r:id="rId9"/>
    <p:sldId id="315" r:id="rId10"/>
    <p:sldId id="317" r:id="rId11"/>
    <p:sldId id="318" r:id="rId12"/>
    <p:sldId id="319" r:id="rId13"/>
    <p:sldId id="342" r:id="rId14"/>
    <p:sldId id="344" r:id="rId15"/>
    <p:sldId id="343" r:id="rId16"/>
    <p:sldId id="346" r:id="rId17"/>
    <p:sldId id="348" r:id="rId18"/>
    <p:sldId id="352" r:id="rId19"/>
    <p:sldId id="353" r:id="rId20"/>
    <p:sldId id="347" r:id="rId21"/>
    <p:sldId id="325" r:id="rId22"/>
    <p:sldId id="326" r:id="rId23"/>
    <p:sldId id="327" r:id="rId24"/>
    <p:sldId id="328" r:id="rId25"/>
    <p:sldId id="331" r:id="rId26"/>
    <p:sldId id="330" r:id="rId27"/>
    <p:sldId id="350" r:id="rId28"/>
    <p:sldId id="351" r:id="rId29"/>
    <p:sldId id="354" r:id="rId30"/>
    <p:sldId id="332" r:id="rId31"/>
    <p:sldId id="333" r:id="rId32"/>
    <p:sldId id="334" r:id="rId33"/>
    <p:sldId id="335" r:id="rId34"/>
    <p:sldId id="336" r:id="rId35"/>
    <p:sldId id="337" r:id="rId36"/>
    <p:sldId id="340" r:id="rId37"/>
    <p:sldId id="312" r:id="rId38"/>
    <p:sldId id="293" r:id="rId39"/>
    <p:sldId id="258" r:id="rId40"/>
    <p:sldId id="349" r:id="rId41"/>
    <p:sldId id="283" r:id="rId42"/>
    <p:sldId id="294" r:id="rId43"/>
    <p:sldId id="261" r:id="rId44"/>
    <p:sldId id="259" r:id="rId45"/>
    <p:sldId id="306" r:id="rId46"/>
    <p:sldId id="296" r:id="rId47"/>
    <p:sldId id="286" r:id="rId48"/>
    <p:sldId id="298" r:id="rId49"/>
    <p:sldId id="275" r:id="rId50"/>
    <p:sldId id="287" r:id="rId51"/>
    <p:sldId id="299" r:id="rId52"/>
    <p:sldId id="297" r:id="rId53"/>
    <p:sldId id="300" r:id="rId54"/>
    <p:sldId id="307" r:id="rId55"/>
    <p:sldId id="302" r:id="rId56"/>
    <p:sldId id="303" r:id="rId57"/>
    <p:sldId id="301" r:id="rId58"/>
    <p:sldId id="305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BC62F2-D2B3-4EE5-AAC8-3C763207CD3B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130A4A-5DE8-4C69-8076-B7240AD92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40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4572000"/>
            <a:ext cx="9144000" cy="2286000"/>
          </a:xfrm>
          <a:prstGeom prst="rect">
            <a:avLst/>
          </a:prstGeom>
          <a:solidFill>
            <a:srgbClr val="0063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2125" y="3221038"/>
            <a:ext cx="6337300" cy="10795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>
            <a:spAutoFit/>
          </a:bodyPr>
          <a:lstStyle>
            <a:lvl1pPr>
              <a:defRPr sz="3600" b="0">
                <a:solidFill>
                  <a:srgbClr val="0063BE"/>
                </a:solidFill>
              </a:defRPr>
            </a:lvl1pPr>
          </a:lstStyle>
          <a:p>
            <a:pPr lvl="0"/>
            <a:r>
              <a:rPr lang="en-US" noProof="0"/>
              <a:t>Click to edit the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830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92125" y="4783138"/>
            <a:ext cx="6307138" cy="427037"/>
          </a:xfrm>
        </p:spPr>
        <p:txBody>
          <a:bodyPr>
            <a:spAutoFit/>
          </a:bodyPr>
          <a:lstStyle>
            <a:lvl1pPr marL="0" indent="0">
              <a:spcBef>
                <a:spcPct val="25000"/>
              </a:spcBef>
              <a:buFont typeface="Wingdings" pitchFamily="2" charset="2"/>
              <a:buNone/>
              <a:defRPr sz="2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20245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2037B70-7DF9-4DE7-9CDF-2F3F85A5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1248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90500"/>
            <a:ext cx="2055813" cy="552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90500"/>
            <a:ext cx="6018212" cy="5521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D2159B0-7BFD-4A41-8CDC-EA5BE707D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620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9050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8226425" cy="1979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3730625"/>
            <a:ext cx="822642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9CCE3CD-96B5-46D0-939A-3F2140676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319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9050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1132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31D0B8F-7DD2-4F3A-95C2-EFDE85442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913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9FBAA8-EAE3-458F-BD51-AAF1AB5AB024}" type="datetimeFigureOut">
              <a:rPr lang="en-US" smtClean="0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45826-4DF7-499B-8FE5-67E79AA01D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5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B9B47-D3DF-4AC3-A52C-596C1DD650EF}" type="datetimeFigureOut">
              <a:rPr lang="en-US" smtClean="0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2B7F1-54FA-4CFB-961E-C92441BB30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2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6DED0-E32C-47D7-9B81-BE9E689CE926}" type="datetimeFigureOut">
              <a:rPr lang="en-US" smtClean="0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217F9-D39D-41AA-8B9A-8C4F008A2E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44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DF94D-2512-4DFB-BEAF-838CAD090482}" type="datetimeFigureOut">
              <a:rPr lang="en-US" smtClean="0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B9511-F56A-4A68-B997-3E0EC93172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63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C82C6-D3E4-4B4E-9CA8-0BFC314DDF32}" type="datetimeFigureOut">
              <a:rPr lang="en-US" smtClean="0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1FE3E-9408-455E-9D7B-EE578B8216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18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89FAE-696F-401F-8A9E-9CBE08DB39C3}" type="datetimeFigureOut">
              <a:rPr lang="en-US" smtClean="0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B38DB-8C1A-4F11-B1CA-0B37AE82A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1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8DCFD1A-672F-43A9-8361-DFEB5502B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406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106CF-2C7C-42E2-B0E3-3CE1709D3564}" type="datetimeFigureOut">
              <a:rPr lang="en-US" smtClean="0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CB70C-2443-49C6-A754-0811484403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14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03942-94ED-40D7-92E6-B7EF2ACD36E1}" type="datetimeFigureOut">
              <a:rPr lang="en-US" smtClean="0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8861B-45E0-4EF9-A8DE-67C577A6B8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63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AAFAC-BC2E-43AE-82E7-7D03817721C4}" type="datetimeFigureOut">
              <a:rPr lang="en-US" smtClean="0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9B776-A340-433C-8CAE-BDA6484212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86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8E4269-908F-4651-997E-6AC9867CB38B}" type="datetimeFigureOut">
              <a:rPr lang="en-US" smtClean="0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0CDB4-1139-4A63-B7C2-880AC214BF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35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BFA16-5913-450B-B69E-8DF02A45F5D1}" type="datetimeFigureOut">
              <a:rPr lang="en-US" smtClean="0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93872-D66A-4415-ABC8-8C472C5478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0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07478B2-54C8-4BE1-A1FB-DEF524040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965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6B4071B-CE3E-4740-B7D0-700A5C52A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132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7507203-42BD-483F-924E-B64641C2F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159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6698D66-A007-4128-A025-8C3A3B633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295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AE56C87-F4AC-4C18-8895-0719F1DCD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58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E46958C-F892-493C-A86C-59C4C0A53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74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6D5C6EC-6B2A-4F74-98DA-DA75103BF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819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ltGray">
          <a:xfrm flipV="1">
            <a:off x="0" y="1371600"/>
            <a:ext cx="9144000" cy="54864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Click to edit Master text styles</a:t>
            </a:r>
          </a:p>
          <a:p>
            <a:pPr lvl="2"/>
            <a:r>
              <a:rPr lang="en-US"/>
              <a:t>Click to edit Master text styles</a:t>
            </a:r>
          </a:p>
          <a:p>
            <a:pPr lvl="3"/>
            <a:r>
              <a:rPr lang="en-US"/>
              <a:t>Click to edit Master text styles</a:t>
            </a:r>
          </a:p>
          <a:p>
            <a:pPr lvl="4"/>
            <a:r>
              <a:rPr lang="en-US"/>
              <a:t>Click to edit Master text styles</a:t>
            </a:r>
          </a:p>
        </p:txBody>
      </p:sp>
      <p:sp>
        <p:nvSpPr>
          <p:cNvPr id="8294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3350" y="6554788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454C8F-9DEA-49A3-828E-9E26A2BC1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9050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itchFamily="34" charset="0"/>
          <a:cs typeface="Arial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80CBDA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CBDA"/>
        </a:buClr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CBD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CBDA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CBDA"/>
        </a:buClr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CBDA"/>
        </a:buClr>
        <a:buFont typeface="Arial" pitchFamily="34" charset="0"/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CBDA"/>
        </a:buClr>
        <a:buFont typeface="Arial" pitchFamily="34" charset="0"/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CBDA"/>
        </a:buClr>
        <a:buFont typeface="Arial" pitchFamily="34" charset="0"/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CBDA"/>
        </a:buClr>
        <a:buFont typeface="Arial" pitchFamily="34" charset="0"/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5CBE5-4F0B-4806-96C4-69B9BCF1EB4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454C8F-9DEA-49A3-828E-9E26A2BC1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MIELOMUL MULTIPLU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5698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err="1"/>
              <a:t>Clinica</a:t>
            </a:r>
            <a:endParaRPr lang="en-US" sz="3600" b="1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9154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Anemia – 73 %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normocroma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normocitara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Infiltrarea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 cu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plasmocite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Inhibarea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seriei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eritroide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catre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citokine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Dureri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osoase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- 70 %</a:t>
            </a:r>
          </a:p>
          <a:p>
            <a:pPr eaLnBrk="1" hangingPunct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Astenie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fizica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- 32 %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Hipercalcemie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confuzie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somnolenta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dureri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osoase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constipatie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ameteti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- 28 %</a:t>
            </a:r>
          </a:p>
          <a:p>
            <a:pPr eaLnBrk="1" hangingPunct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Scadere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ponderala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- 24 %</a:t>
            </a:r>
          </a:p>
        </p:txBody>
      </p:sp>
    </p:spTree>
    <p:extLst>
      <p:ext uri="{BB962C8B-B14F-4D97-AF65-F5344CB8AC3E}">
        <p14:creationId xmlns:p14="http://schemas.microsoft.com/office/powerpoint/2010/main" val="243578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err="1"/>
              <a:t>Clinica</a:t>
            </a:r>
            <a:endParaRPr lang="th-TH" sz="36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Dureri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osoase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Celulele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mielomatoase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IL-6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FAO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stimuleaza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osteoclastele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hipercalcemie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Implica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oasele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scurte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late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coaste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stern,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coloana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vertebrala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clavicule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craniu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Coloana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lombara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compresiune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medulara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Durere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localizata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persistenta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fractura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patologic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096000" y="2514600"/>
            <a:ext cx="1219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74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11940" cy="827468"/>
          </a:xfrm>
        </p:spPr>
        <p:txBody>
          <a:bodyPr>
            <a:noAutofit/>
          </a:bodyPr>
          <a:lstStyle/>
          <a:p>
            <a:r>
              <a:rPr lang="en-US" sz="3600" b="1" dirty="0" err="1"/>
              <a:t>Clinica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221273" cy="6685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Manifestari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osoase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- 90%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pacienţi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dureri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osoase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difuze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variabile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influentate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miscare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prezente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 75-80% din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cazuri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absente in 10-20% din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cazuri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dureri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initiale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nivelul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CV,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torace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bazin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extremitati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proximale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humerus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femur;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dureaza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ore-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zile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cresc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intensitate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frecvente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rezistente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antialgicele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uzuale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agravate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miscari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colaps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vertebral;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deformari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ale CV,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cifoze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fracturi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patologic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spontane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minime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traumatisme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995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0152"/>
            <a:ext cx="9144001" cy="676784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Manifestari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renale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000" b="1">
                <a:latin typeface="Arial" pitchFamily="34" charset="0"/>
                <a:cs typeface="Arial" pitchFamily="34" charset="0"/>
              </a:rPr>
              <a:t>Cr&gt;2mg/dl</a:t>
            </a:r>
            <a:r>
              <a:rPr lang="x-none" sz="2000">
                <a:latin typeface="Arial" pitchFamily="34" charset="0"/>
                <a:cs typeface="Arial" pitchFamily="34" charset="0"/>
              </a:rPr>
              <a:t>( 20% pacienţi la diagnostic):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Afectare  tubulară (nefropatia mielomatoasă cu depozite de cilindri formaţi în principal din lanţuri monoclonale uşoare precipitate – proteină Bence Jones) 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Factori favorizanţi pentru insuficienţă renală: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hipercalcemia,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deshidratarea,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hiperuricemia,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utilizarea medicamentelor nefrotoxice sau a substanţei de contrast în radiologie.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Sindrom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hipercalcemie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(&gt;/= 11 mg/dl)( 10-15%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pacienţi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): 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tulburari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digestive: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dureri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abdominale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varsaturi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constipatie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poliurie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polidipsie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tulburari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ale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constientei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la coma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0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"/>
            <a:ext cx="9143999" cy="68579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Manifestari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neurologice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- 10-20%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pacienţi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Sindrom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compresiune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medulara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Neuropatia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periferica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depozite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amiloid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demielinizari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sindrom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hipervascozitate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neuropatie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progresiva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simetrica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distala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mixta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+/- HTA,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diaree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tulburari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vezicale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ale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dinamicii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sexuale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sindrom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tunel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carpian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bilateral-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amiloidoza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secundara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neuropatie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periferica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motorie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tablou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scleroza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laterala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amiotrofica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cu deficit motor global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poliradiculonevrita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cronica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mixta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simetrica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distala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mielom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tip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osteosclerotic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SINDROM POEMS;</a:t>
            </a:r>
          </a:p>
        </p:txBody>
      </p:sp>
    </p:spTree>
    <p:extLst>
      <p:ext uri="{BB962C8B-B14F-4D97-AF65-F5344CB8AC3E}">
        <p14:creationId xmlns:p14="http://schemas.microsoft.com/office/powerpoint/2010/main" val="12798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0152"/>
            <a:ext cx="9144001" cy="67678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AMILOIDOZA SECUNDARA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-Se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instaleaza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la 20 % din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pacienti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depunere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extramedulara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proteine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fibrilare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insolubile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diagnosticul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PBO,punctie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biopsie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renala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punctie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aspirat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grasimii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subcutanate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coloratia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rosu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Congo ).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 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Manifestari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clinice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sangerari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gingivale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spontane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provocate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periajul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dentar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edem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alb,moale,pufos,care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godeu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are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tendinta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generalizare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sindrom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tunel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carpian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cardiopatie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restrictiva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tulburari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conducere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insuficienta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respiratorie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tip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restrictiv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amiloidoza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pulmonara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64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Macroglosie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cu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amprente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dentare</a:t>
            </a:r>
            <a:r>
              <a:rPr lang="ro-RO" sz="2800" dirty="0">
                <a:latin typeface="Arial" pitchFamily="34" charset="0"/>
                <a:cs typeface="Arial" pitchFamily="34" charset="0"/>
              </a:rPr>
              <a:t> /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ro-RO" sz="2800" dirty="0">
                <a:latin typeface="Arial" pitchFamily="34" charset="0"/>
                <a:cs typeface="Arial" pitchFamily="34" charset="0"/>
              </a:rPr>
              <a:t>indrom de tunel carpian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763000" cy="3962399"/>
          </a:xfrm>
        </p:spPr>
      </p:pic>
    </p:spTree>
    <p:extLst>
      <p:ext uri="{BB962C8B-B14F-4D97-AF65-F5344CB8AC3E}">
        <p14:creationId xmlns:p14="http://schemas.microsoft.com/office/powerpoint/2010/main" val="164266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x-none" sz="3200" b="1"/>
              <a:t>Infecţii bacteriene recurente şi persistente</a:t>
            </a:r>
            <a:r>
              <a:rPr lang="x-none" sz="3200"/>
              <a:t>:</a:t>
            </a:r>
            <a:br>
              <a:rPr lang="ro-RO" sz="3200" dirty="0"/>
            </a:b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791200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60000"/>
              </a:lnSpc>
            </a:pPr>
            <a:r>
              <a:rPr lang="x-none" sz="2200">
                <a:latin typeface="Arial" pitchFamily="34" charset="0"/>
                <a:cs typeface="Arial" pitchFamily="34" charset="0"/>
              </a:rPr>
              <a:t>MM la diagnostic: Streptoccocus pneumonie, Staphyloccocus aureus şi Haemophilus influenzae</a:t>
            </a:r>
            <a:endParaRPr lang="ro-RO" sz="22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60000"/>
              </a:lnSpc>
            </a:pPr>
            <a:r>
              <a:rPr lang="x-none" sz="2200">
                <a:latin typeface="Arial" pitchFamily="34" charset="0"/>
                <a:cs typeface="Arial" pitchFamily="34" charset="0"/>
              </a:rPr>
              <a:t>MM Refractar/Recădere/Insuficienţă renală: BGN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(bacilli gram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negativi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 </a:t>
            </a:r>
            <a:r>
              <a:rPr lang="x-none" sz="2200">
                <a:latin typeface="Arial" pitchFamily="34" charset="0"/>
                <a:cs typeface="Arial" pitchFamily="34" charset="0"/>
              </a:rPr>
              <a:t>sau Staphyloccocus aureus </a:t>
            </a:r>
            <a:endParaRPr lang="ro-RO" sz="22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60000"/>
              </a:lnSpc>
            </a:pPr>
            <a:r>
              <a:rPr lang="x-none" sz="2200">
                <a:latin typeface="Arial" pitchFamily="34" charset="0"/>
                <a:cs typeface="Arial" pitchFamily="34" charset="0"/>
              </a:rPr>
              <a:t>Factori de risc: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60000"/>
              </a:lnSpc>
            </a:pPr>
            <a:r>
              <a:rPr lang="x-none" sz="2200">
                <a:latin typeface="Arial" pitchFamily="34" charset="0"/>
                <a:cs typeface="Arial" pitchFamily="34" charset="0"/>
              </a:rPr>
              <a:t>scăderea nivelului Imunoglobulinelor serice (prin afectarea producţiei de anticorpi),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60000"/>
              </a:lnSpc>
            </a:pPr>
            <a:r>
              <a:rPr lang="x-none" sz="2200">
                <a:latin typeface="Arial" pitchFamily="34" charset="0"/>
                <a:cs typeface="Arial" pitchFamily="34" charset="0"/>
              </a:rPr>
              <a:t>boala activă,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60000"/>
              </a:lnSpc>
            </a:pPr>
            <a:r>
              <a:rPr lang="x-none" sz="2200">
                <a:latin typeface="Arial" pitchFamily="34" charset="0"/>
                <a:cs typeface="Arial" pitchFamily="34" charset="0"/>
              </a:rPr>
              <a:t>granulocitopenia indusă de chimioterapie,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60000"/>
              </a:lnSpc>
            </a:pPr>
            <a:r>
              <a:rPr lang="x-none" sz="2200">
                <a:latin typeface="Arial" pitchFamily="34" charset="0"/>
                <a:cs typeface="Arial" pitchFamily="34" charset="0"/>
              </a:rPr>
              <a:t>afectarea funcţiei renale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60000"/>
              </a:lnSpc>
            </a:pPr>
            <a:r>
              <a:rPr lang="x-none" sz="2200">
                <a:latin typeface="Arial" pitchFamily="34" charset="0"/>
                <a:cs typeface="Arial" pitchFamily="34" charset="0"/>
              </a:rPr>
              <a:t>tratamentul cu glucocorticoizi (în special dozele mari de Dexametazon).</a:t>
            </a:r>
            <a:endParaRPr lang="ro-RO" sz="2200" dirty="0">
              <a:latin typeface="Arial" pitchFamily="34" charset="0"/>
              <a:cs typeface="Arial" pitchFamily="34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38282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/>
              <a:t>Sindromul</a:t>
            </a:r>
            <a:r>
              <a:rPr lang="en-US" sz="3200" b="1" dirty="0"/>
              <a:t> de h</a:t>
            </a:r>
            <a:r>
              <a:rPr lang="x-none" sz="3200" b="1"/>
              <a:t>ipervascozitate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562600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Clinic</a:t>
            </a:r>
          </a:p>
          <a:p>
            <a:pPr lvl="1">
              <a:lnSpc>
                <a:spcPct val="12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sângerare (mai ales oro-nazal), purpură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scăderea acuităţii vizuale, retinopati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x-none" sz="2000">
                <a:latin typeface="Arial" pitchFamily="34" charset="0"/>
                <a:cs typeface="Arial" pitchFamily="34" charset="0"/>
              </a:rPr>
              <a:t>imptome neurologice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x-none" sz="2000">
                <a:latin typeface="Arial" pitchFamily="34" charset="0"/>
                <a:cs typeface="Arial" pitchFamily="34" charset="0"/>
              </a:rPr>
              <a:t>ispnee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dispnee cu insuficientă cardiacă congestiva. 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IgM&gt;30g/l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IgA&gt;40g/l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IgG&gt;60g/l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x-none" sz="2000">
                <a:latin typeface="Arial" pitchFamily="34" charset="0"/>
                <a:cs typeface="Arial" pitchFamily="34" charset="0"/>
              </a:rPr>
              <a:t>Majoritatea pacienţilor devin simptomatici la o valoare de peste 6 cp (N&lt;1.8 cp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centipoise</a:t>
            </a:r>
            <a:r>
              <a:rPr lang="x-none" sz="2000">
                <a:latin typeface="Arial" pitchFamily="34" charset="0"/>
                <a:cs typeface="Arial" pitchFamily="34" charset="0"/>
              </a:rPr>
              <a:t>).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Poiseuille</a:t>
            </a:r>
            <a:endParaRPr lang="ro-RO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10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PLASMOCITOAMELE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SOLITARE OSOASE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coaste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clavicula</a:t>
            </a:r>
            <a:r>
              <a:rPr lang="en-US" dirty="0">
                <a:latin typeface="Arial" pitchFamily="34" charset="0"/>
                <a:cs typeface="Arial" pitchFamily="34" charset="0"/>
              </a:rPr>
              <a:t>, stern,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oase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iliace</a:t>
            </a:r>
            <a:r>
              <a:rPr lang="en-US" dirty="0">
                <a:latin typeface="Arial" pitchFamily="34" charset="0"/>
                <a:cs typeface="Arial" pitchFamily="34" charset="0"/>
              </a:rPr>
              <a:t>, CV,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extremitati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Tumori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consistenta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elastica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palpabile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Prezinta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crepitatii</a:t>
            </a:r>
            <a:r>
              <a:rPr lang="en-US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atingere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Sunt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responsabile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fracturi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osoase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spontane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traumatisme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minime</a:t>
            </a:r>
            <a:r>
              <a:rPr lang="en-US" dirty="0">
                <a:latin typeface="Arial" pitchFamily="34" charset="0"/>
                <a:cs typeface="Arial" pitchFamily="34" charset="0"/>
              </a:rPr>
              <a:t>.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fracturi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patologic</a:t>
            </a:r>
            <a:r>
              <a:rPr lang="en-US" dirty="0">
                <a:latin typeface="Arial" pitchFamily="34" charset="0"/>
                <a:cs typeface="Arial" pitchFamily="34" charset="0"/>
              </a:rPr>
              <a:t>). Au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structura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trabeculara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dirty="0">
                <a:latin typeface="Arial" pitchFamily="34" charset="0"/>
                <a:cs typeface="Arial" pitchFamily="34" charset="0"/>
              </a:rPr>
              <a:t> pot fi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insotite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secretie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monoclonala</a:t>
            </a:r>
            <a:r>
              <a:rPr lang="en-US" dirty="0">
                <a:latin typeface="Arial" pitchFamily="34" charset="0"/>
                <a:cs typeface="Arial" pitchFamily="34" charset="0"/>
              </a:rPr>
              <a:t> de mica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amploare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Daca</a:t>
            </a:r>
            <a:r>
              <a:rPr lang="en-US" dirty="0">
                <a:latin typeface="Arial" pitchFamily="34" charset="0"/>
                <a:cs typeface="Arial" pitchFamily="34" charset="0"/>
              </a:rPr>
              <a:t> nu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intervine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excizie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chirurgicala</a:t>
            </a:r>
            <a:r>
              <a:rPr lang="en-US" dirty="0">
                <a:latin typeface="Arial" pitchFamily="34" charset="0"/>
                <a:cs typeface="Arial" pitchFamily="34" charset="0"/>
              </a:rPr>
              <a:t> +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radioterapie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tumoricida</a:t>
            </a:r>
            <a:r>
              <a:rPr lang="en-US" dirty="0">
                <a:latin typeface="Arial" pitchFamily="34" charset="0"/>
                <a:cs typeface="Arial" pitchFamily="34" charset="0"/>
              </a:rPr>
              <a:t>, 75% din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plasmocitoame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transforma</a:t>
            </a:r>
            <a:r>
              <a:rPr lang="en-US" dirty="0">
                <a:latin typeface="Arial" pitchFamily="34" charset="0"/>
                <a:cs typeface="Arial" pitchFamily="34" charset="0"/>
              </a:rPr>
              <a:t> in MM.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EXTRAMEDULARE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ganglioni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limfatici</a:t>
            </a:r>
            <a:r>
              <a:rPr lang="en-US" dirty="0">
                <a:latin typeface="Arial" pitchFamily="34" charset="0"/>
                <a:cs typeface="Arial" pitchFamily="34" charset="0"/>
              </a:rPr>
              <a:t> 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tegumente</a:t>
            </a:r>
            <a:r>
              <a:rPr 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ficat,splina,stomac,intestin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subtire</a:t>
            </a:r>
            <a:r>
              <a:rPr 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rinichi</a:t>
            </a:r>
            <a:r>
              <a:rPr 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meninge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cerebrale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8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Limfoproliferare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caracterizata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de o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proliferarea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anormala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plasmocitelor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sintetizeaza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imunoglobuline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monoclonale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err="1">
                <a:latin typeface="Tahoma" pitchFamily="34" charset="0"/>
                <a:cs typeface="Tahoma" pitchFamily="34" charset="0"/>
              </a:rPr>
              <a:t>Neoplazie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plasmocitului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transformat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malign</a:t>
            </a:r>
          </a:p>
          <a:p>
            <a:pPr>
              <a:defRPr/>
            </a:pPr>
            <a:endParaRPr lang="en-US" sz="28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Mielom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multiplu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en-US" sz="2400" dirty="0" err="1">
                <a:latin typeface="Tahoma" pitchFamily="34" charset="0"/>
                <a:cs typeface="Tahoma" pitchFamily="34" charset="0"/>
              </a:rPr>
              <a:t>Infiltratea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MO cu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plasmocite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mielomatoase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en-US" sz="2400" dirty="0" err="1">
                <a:latin typeface="Tahoma" pitchFamily="34" charset="0"/>
                <a:cs typeface="Tahoma" pitchFamily="34" charset="0"/>
              </a:rPr>
              <a:t>Prezenta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unui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component ,monoclonal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seric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sau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urinar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IgG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, IgA,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IgD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sau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IgE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sau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proteinei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Bence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-Jones (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lanturi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usoare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monoclonale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κ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sau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λ) </a:t>
            </a:r>
            <a:endParaRPr lang="th-TH" sz="2400" dirty="0"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84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b="1" dirty="0" err="1"/>
              <a:t>Paraclinic</a:t>
            </a:r>
            <a:endParaRPr lang="pl-PL" sz="36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8" y="1143000"/>
            <a:ext cx="9059092" cy="5715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x-none" sz="2000">
                <a:latin typeface="Arial" pitchFamily="34" charset="0"/>
                <a:cs typeface="Arial" pitchFamily="34" charset="0"/>
              </a:rPr>
              <a:t>Anamneză şi examen clinic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VSH &gt; 100</a:t>
            </a:r>
          </a:p>
          <a:p>
            <a:pPr marL="457200" lvl="1" indent="0">
              <a:buNone/>
            </a:pPr>
            <a:r>
              <a:rPr lang="x-none" sz="2000">
                <a:latin typeface="Arial" pitchFamily="34" charset="0"/>
                <a:cs typeface="Arial" pitchFamily="34" charset="0"/>
              </a:rPr>
              <a:t>Hemogramă cu frotiu de sânge periferic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x-none" sz="2000">
                <a:latin typeface="Arial" pitchFamily="34" charset="0"/>
                <a:cs typeface="Arial" pitchFamily="34" charset="0"/>
              </a:rPr>
              <a:t>Creatinină serică , uree , ionogramă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x-none" sz="2000">
                <a:latin typeface="Arial" pitchFamily="34" charset="0"/>
                <a:cs typeface="Arial" pitchFamily="34" charset="0"/>
              </a:rPr>
              <a:t>Calcemie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x-none" sz="2000">
                <a:latin typeface="Arial" pitchFamily="34" charset="0"/>
                <a:cs typeface="Arial" pitchFamily="34" charset="0"/>
              </a:rPr>
              <a:t>albumină serică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x-none" sz="2000">
                <a:latin typeface="Arial" pitchFamily="34" charset="0"/>
                <a:cs typeface="Arial" pitchFamily="34" charset="0"/>
              </a:rPr>
              <a:t>LDH, beta 2microglobulină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x-none" sz="2000">
                <a:latin typeface="Arial" pitchFamily="34" charset="0"/>
                <a:cs typeface="Arial" pitchFamily="34" charset="0"/>
              </a:rPr>
              <a:t>Vâscozitate serică (dacă CM&gt; 4 g/dl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x-none" sz="2000">
                <a:latin typeface="Arial" pitchFamily="34" charset="0"/>
                <a:cs typeface="Arial" pitchFamily="34" charset="0"/>
              </a:rPr>
              <a:t>sau există simptome de hipervâscozitate)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Punctie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/PBO -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Plasmocitoza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medulara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clonala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&gt; 10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citoplasma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bazofila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just">
              <a:buNone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nucleu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excentric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halou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perinuclear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Rouleaux_in_myelo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6" r="-7076"/>
          <a:stretch>
            <a:fillRect/>
          </a:stretch>
        </p:blipFill>
        <p:spPr>
          <a:xfrm>
            <a:off x="5066424" y="1138518"/>
            <a:ext cx="4091023" cy="2590800"/>
          </a:xfrm>
          <a:prstGeom prst="rect">
            <a:avLst/>
          </a:prstGeom>
        </p:spPr>
      </p:pic>
      <p:pic>
        <p:nvPicPr>
          <p:cNvPr id="5" name="Picture 4" descr="multiplemypoho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29" y="4074459"/>
            <a:ext cx="3581211" cy="256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221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  <a:defRPr/>
            </a:pPr>
            <a:r>
              <a:rPr lang="en-US" sz="3600" b="1" dirty="0" err="1">
                <a:latin typeface="+mn-lt"/>
                <a:cs typeface="Times New Roman" pitchFamily="18" charset="0"/>
              </a:rPr>
              <a:t>Detectarea</a:t>
            </a:r>
            <a:r>
              <a:rPr lang="en-US" sz="3600" b="1" dirty="0"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itchFamily="18" charset="0"/>
              </a:rPr>
              <a:t>si</a:t>
            </a:r>
            <a:r>
              <a:rPr lang="en-US" sz="3600" b="1" dirty="0"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itchFamily="18" charset="0"/>
              </a:rPr>
              <a:t>cuantificarea</a:t>
            </a:r>
            <a:r>
              <a:rPr lang="en-US" sz="3600" b="1" dirty="0"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itchFamily="18" charset="0"/>
              </a:rPr>
              <a:t>componentului</a:t>
            </a:r>
            <a:r>
              <a:rPr lang="en-US" sz="3600" b="1" dirty="0">
                <a:latin typeface="+mn-lt"/>
                <a:cs typeface="Times New Roman" pitchFamily="18" charset="0"/>
              </a:rPr>
              <a:t> monoclonal </a:t>
            </a:r>
            <a:r>
              <a:rPr lang="en-US" sz="3600" b="1" dirty="0" err="1">
                <a:latin typeface="+mn-lt"/>
                <a:cs typeface="Times New Roman" pitchFamily="18" charset="0"/>
              </a:rPr>
              <a:t>seric</a:t>
            </a:r>
            <a:r>
              <a:rPr lang="en-US" sz="3600" b="1" dirty="0">
                <a:latin typeface="+mn-lt"/>
                <a:cs typeface="Times New Roman" pitchFamily="18" charset="0"/>
              </a:rPr>
              <a:t>/</a:t>
            </a:r>
            <a:r>
              <a:rPr lang="en-US" sz="3600" b="1" dirty="0" err="1">
                <a:latin typeface="+mn-lt"/>
                <a:cs typeface="Times New Roman" pitchFamily="18" charset="0"/>
              </a:rPr>
              <a:t>urinar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th-TH" sz="36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12" y="1828800"/>
            <a:ext cx="8839200" cy="4525963"/>
          </a:xfrm>
        </p:spPr>
        <p:txBody>
          <a:bodyPr>
            <a:normAutofit/>
          </a:bodyPr>
          <a:lstStyle/>
          <a:p>
            <a:pPr marL="971550" lvl="1" indent="-514350" algn="just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Electroforeza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proteinelor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serice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pick monoclonal 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zona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gama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71550" lvl="1" indent="-514350" algn="just" eaLnBrk="1" hangingPunct="1">
              <a:lnSpc>
                <a:spcPct val="150000"/>
              </a:lnSpc>
              <a:buFontTx/>
              <a:buAutoNum type="arabicPeriod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71550" lvl="1" indent="-514350" algn="just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Electroforeza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proteinelor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urinare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pentru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identificarea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prezentei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componentului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monoclonal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urinar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lanturi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usoare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4" algn="just"/>
            <a:r>
              <a:rPr lang="en-US" sz="1800" dirty="0" err="1">
                <a:latin typeface="Arial" pitchFamily="34" charset="0"/>
                <a:cs typeface="Arial" pitchFamily="34" charset="0"/>
              </a:rPr>
              <a:t>Colectarea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urinei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/ 24 h  </a:t>
            </a:r>
          </a:p>
          <a:p>
            <a:pPr lvl="4" algn="just"/>
            <a:r>
              <a:rPr lang="en-US" sz="1800" dirty="0" err="1">
                <a:latin typeface="Arial" pitchFamily="34" charset="0"/>
                <a:cs typeface="Arial" pitchFamily="34" charset="0"/>
              </a:rPr>
              <a:t>Proteinurie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/ 24 ore  &gt; 1g/24h</a:t>
            </a:r>
          </a:p>
          <a:p>
            <a:pPr lvl="4" algn="just"/>
            <a:r>
              <a:rPr lang="en-US" sz="1800" dirty="0">
                <a:latin typeface="Arial" pitchFamily="34" charset="0"/>
                <a:cs typeface="Arial" pitchFamily="34" charset="0"/>
              </a:rPr>
              <a:t>EF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proteinelor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urinare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cu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imunofixare</a:t>
            </a:r>
            <a:endParaRPr lang="th-TH" sz="1800" dirty="0">
              <a:latin typeface="Arial" pitchFamily="34" charset="0"/>
              <a:cs typeface="Tahoma" pitchFamily="34" charset="0"/>
            </a:endParaRPr>
          </a:p>
          <a:p>
            <a:pPr marL="971550" lvl="1" indent="-514350" algn="just" eaLnBrk="1" hangingPunct="1">
              <a:lnSpc>
                <a:spcPct val="150000"/>
              </a:lnSpc>
              <a:buFontTx/>
              <a:buAutoNum type="arabicPeriod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71550" lvl="1" indent="-514350" algn="just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Imunofixarea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pentru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identificarea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subtipului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imunoglobulina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proliferanta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(ex.  IgA lambda).</a:t>
            </a:r>
          </a:p>
          <a:p>
            <a:pPr eaLnBrk="1" hangingPunct="1">
              <a:lnSpc>
                <a:spcPct val="150000"/>
              </a:lnSpc>
              <a:defRPr/>
            </a:pPr>
            <a:endParaRPr lang="th-TH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04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2378075"/>
            <a:ext cx="4043363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914400"/>
            <a:ext cx="38036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932238"/>
            <a:ext cx="37496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8501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96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0"/>
          <a:stretch>
            <a:fillRect/>
          </a:stretch>
        </p:blipFill>
        <p:spPr bwMode="auto">
          <a:xfrm>
            <a:off x="887413" y="2100263"/>
            <a:ext cx="3429000" cy="3203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98675"/>
            <a:ext cx="3302000" cy="3152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5562600"/>
            <a:ext cx="33105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Lambda Light Chains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4127" y="5562600"/>
            <a:ext cx="31390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IgG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kappa M protein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1105" y="228600"/>
            <a:ext cx="59218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Immunofixation</a:t>
            </a:r>
            <a:r>
              <a:rPr lang="en-US" sz="3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to determine </a:t>
            </a:r>
          </a:p>
          <a:p>
            <a:pPr algn="ctr"/>
            <a:r>
              <a:rPr lang="en-US" sz="3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type of monoclonal protein</a:t>
            </a:r>
          </a:p>
        </p:txBody>
      </p:sp>
    </p:spTree>
    <p:extLst>
      <p:ext uri="{BB962C8B-B14F-4D97-AF65-F5344CB8AC3E}">
        <p14:creationId xmlns:p14="http://schemas.microsoft.com/office/powerpoint/2010/main" val="322001064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066800"/>
            <a:ext cx="75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x-none" sz="2400">
                <a:latin typeface="Arial" pitchFamily="34" charset="0"/>
                <a:cs typeface="Arial" pitchFamily="34" charset="0"/>
              </a:rPr>
              <a:t>Evaluarea leziunilor osteolitice: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x-none" sz="2400">
                <a:latin typeface="Arial" pitchFamily="34" charset="0"/>
                <a:cs typeface="Arial" pitchFamily="34" charset="0"/>
              </a:rPr>
              <a:t>Rx schelet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x-none" sz="2400">
                <a:latin typeface="Arial" pitchFamily="34" charset="0"/>
                <a:cs typeface="Arial" pitchFamily="34" charset="0"/>
              </a:rPr>
              <a:t>CT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who</a:t>
            </a:r>
            <a:r>
              <a:rPr lang="x-none" sz="2400"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</a:t>
            </a:r>
            <a:r>
              <a:rPr lang="x-none" sz="2400">
                <a:latin typeface="Arial" pitchFamily="34" charset="0"/>
                <a:cs typeface="Arial" pitchFamily="34" charset="0"/>
              </a:rPr>
              <a:t> body low dose (noul standard)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x-none" sz="2400">
                <a:latin typeface="Arial" pitchFamily="34" charset="0"/>
                <a:cs typeface="Arial" pitchFamily="34" charset="0"/>
              </a:rPr>
              <a:t>RM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x-none" sz="2400">
                <a:latin typeface="Arial" pitchFamily="34" charset="0"/>
                <a:cs typeface="Arial" pitchFamily="34" charset="0"/>
              </a:rPr>
              <a:t>/ PET-CT (nu este procedura standard)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 algn="ctr">
              <a:lnSpc>
                <a:spcPct val="150000"/>
              </a:lnSpc>
            </a:pPr>
            <a:r>
              <a:rPr lang="x-none" sz="2400"/>
              <a:t>RMN vertebral - în cazul durerilor osoase persi</a:t>
            </a:r>
            <a:r>
              <a:rPr lang="en-US" sz="2400" dirty="0"/>
              <a:t>s</a:t>
            </a:r>
            <a:r>
              <a:rPr lang="x-none" sz="2400"/>
              <a:t>tente sau în cazul semnelor de compresiune medulară</a:t>
            </a:r>
            <a:endParaRPr lang="ro-RO" sz="2400" dirty="0"/>
          </a:p>
          <a:p>
            <a:pPr lvl="1" algn="ctr">
              <a:lnSpc>
                <a:spcPct val="150000"/>
              </a:lnSpc>
            </a:pPr>
            <a:endParaRPr lang="ro-RO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5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222250" y="274638"/>
            <a:ext cx="8699500" cy="822325"/>
          </a:xfrm>
        </p:spPr>
        <p:txBody>
          <a:bodyPr lIns="0" tIns="0" rIns="0" bIns="0">
            <a:norm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3600" b="1" dirty="0"/>
              <a:t>Bones X </a:t>
            </a:r>
            <a:r>
              <a:rPr lang="en-US" sz="3600" b="1" dirty="0" err="1"/>
              <a:t>ray</a:t>
            </a:r>
            <a:r>
              <a:rPr lang="en-US" sz="3600" b="1" dirty="0" err="1">
                <a:solidFill>
                  <a:srgbClr val="FFFFFF"/>
                </a:solidFill>
              </a:rPr>
              <a:t>up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763" y="1279525"/>
            <a:ext cx="8439150" cy="4892675"/>
          </a:xfrm>
        </p:spPr>
        <p:txBody>
          <a:bodyPr lIns="0" tIns="0" rIns="0" bIns="0">
            <a:noAutofit/>
          </a:bodyPr>
          <a:lstStyle/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Rx standard</a:t>
            </a:r>
          </a:p>
          <a:p>
            <a:pPr marL="771525" lvl="2" indent="-2571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calota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71525" lvl="2" indent="-2571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coloana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lombara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71525" lvl="2" indent="-2571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plastron costal</a:t>
            </a:r>
          </a:p>
          <a:p>
            <a:pPr marL="514350" lvl="2" indent="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71525" lvl="2" indent="-2571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92003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91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Autofit/>
          </a:bodyPr>
          <a:lstStyle/>
          <a:p>
            <a:pPr lvl="1" algn="ctr" eaLnBrk="1" hangingPunct="1"/>
            <a:br>
              <a:rPr lang="en-US" sz="3200" dirty="0"/>
            </a:b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Leziuni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osteolitice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craniu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mancat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molii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th-TH" sz="32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55" name="Picture 3" descr="imag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667000"/>
            <a:ext cx="3962400" cy="3681413"/>
          </a:xfrm>
        </p:spPr>
      </p:pic>
      <p:pic>
        <p:nvPicPr>
          <p:cNvPr id="23556" name="Picture 4" descr="cons1_369_4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41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133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0999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err="1"/>
              <a:t>Fractura</a:t>
            </a:r>
            <a:r>
              <a:rPr lang="en-US" sz="3200" b="1" dirty="0"/>
              <a:t> </a:t>
            </a:r>
            <a:r>
              <a:rPr lang="en-US" sz="3200" b="1" dirty="0" err="1"/>
              <a:t>pe</a:t>
            </a:r>
            <a:r>
              <a:rPr lang="en-US" sz="3200" b="1" dirty="0"/>
              <a:t> </a:t>
            </a:r>
            <a:r>
              <a:rPr lang="en-US" sz="3200" b="1" dirty="0" err="1"/>
              <a:t>os</a:t>
            </a:r>
            <a:r>
              <a:rPr lang="en-US" sz="3200" b="1" dirty="0"/>
              <a:t> </a:t>
            </a:r>
            <a:r>
              <a:rPr lang="en-US" sz="3200" b="1" dirty="0" err="1"/>
              <a:t>patologic</a:t>
            </a:r>
            <a:endParaRPr lang="th-TH" sz="32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79" name="Picture 3" descr="cons1_370_48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3999"/>
            <a:ext cx="2590800" cy="5313936"/>
          </a:xfrm>
        </p:spPr>
      </p:pic>
      <p:pic>
        <p:nvPicPr>
          <p:cNvPr id="5" name="Picture 3" descr="hum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523999"/>
            <a:ext cx="3055938" cy="50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51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investigatii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dozarea lanţurilor uşoare libere serice</a:t>
            </a:r>
          </a:p>
          <a:p>
            <a:r>
              <a:rPr lang="ro-RO" dirty="0"/>
              <a:t>Ex citogenetic/FISH [del 13, del 17p13, t(4;14), t(11,14), t(14;16), anomalii cr 1] (panel minimal recomandat)</a:t>
            </a:r>
            <a:endParaRPr lang="en-US" dirty="0"/>
          </a:p>
          <a:p>
            <a:r>
              <a:rPr lang="x-none"/>
              <a:t>Biopsie tisulară ( formaţiuni tumorale) - diagnostic plasmocitom osos sau extramedular</a:t>
            </a:r>
            <a:endParaRPr lang="en-US" sz="2400" dirty="0"/>
          </a:p>
          <a:p>
            <a:r>
              <a:rPr lang="x-none"/>
              <a:t>Biopsie grăsime abdominală –in cazul suspiciunii asocierii amilodozei tip lanţ uşor</a:t>
            </a:r>
            <a:endParaRPr lang="ro-RO" sz="2400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48834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Criterii</a:t>
            </a:r>
            <a:r>
              <a:rPr lang="en-US" sz="3600" b="1" dirty="0"/>
              <a:t> de diagnostic – </a:t>
            </a:r>
            <a:r>
              <a:rPr lang="en-US" sz="3600" b="1" dirty="0" err="1"/>
              <a:t>mielom</a:t>
            </a:r>
            <a:r>
              <a:rPr lang="en-US" sz="3600" b="1" dirty="0"/>
              <a:t> </a:t>
            </a:r>
            <a:r>
              <a:rPr lang="en-US" sz="3600" b="1" dirty="0" err="1"/>
              <a:t>activ</a:t>
            </a:r>
            <a:r>
              <a:rPr lang="en-US" sz="3600" b="1" dirty="0"/>
              <a:t>/</a:t>
            </a:r>
            <a:r>
              <a:rPr lang="en-US" sz="3600" b="1" dirty="0" err="1"/>
              <a:t>simptomatic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1. </a:t>
            </a:r>
            <a:r>
              <a:rPr lang="x-none" sz="2000">
                <a:latin typeface="Arial" pitchFamily="34" charset="0"/>
                <a:cs typeface="Arial" pitchFamily="34" charset="0"/>
              </a:rPr>
              <a:t>Plasmocite medulare ≥ 10% sau plasmocitom extramedular şi cel puţin unul dintre următoarele criterii: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2. </a:t>
            </a:r>
            <a:r>
              <a:rPr lang="x-none" sz="2000">
                <a:latin typeface="Arial" pitchFamily="34" charset="0"/>
                <a:cs typeface="Arial" pitchFamily="34" charset="0"/>
              </a:rPr>
              <a:t>Evidenţierea afectării de organ ce poate fi atribuită proliferării plasmocitare (criterii CRAB):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Hipercalcemie ≥ 11.5 mg/dl sau creşterea cu &gt;1mg/dl peste limita superioară a normalului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Insuficienţă renală: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creatinina</a:t>
            </a:r>
            <a:r>
              <a:rPr lang="x-none" sz="2000">
                <a:latin typeface="Arial" pitchFamily="34" charset="0"/>
                <a:cs typeface="Arial" pitchFamily="34" charset="0"/>
              </a:rPr>
              <a:t> seric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ă</a:t>
            </a:r>
            <a:r>
              <a:rPr lang="x-none" sz="2000">
                <a:latin typeface="Arial" pitchFamily="34" charset="0"/>
                <a:cs typeface="Arial" pitchFamily="34" charset="0"/>
              </a:rPr>
              <a:t> &gt; 2 mg/dl 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Anemie: scăderea Hb cu &gt;2 g/dl faţă de normal, sau &lt; 10 g/dl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Leziuni osoase: ≥1 leziuni osteolitice evidenţiate la CT, Rx sau PET-CT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SAU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x-none" sz="2000">
                <a:latin typeface="Arial" pitchFamily="34" charset="0"/>
                <a:cs typeface="Arial" pitchFamily="34" charset="0"/>
              </a:rPr>
              <a:t>Prezen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ț</a:t>
            </a:r>
            <a:r>
              <a:rPr lang="x-none" sz="2000">
                <a:latin typeface="Arial" pitchFamily="34" charset="0"/>
                <a:cs typeface="Arial" pitchFamily="34" charset="0"/>
              </a:rPr>
              <a:t>a markerului tumoral: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≥ 60% plasmocite medulare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raport FLC în ser ≥ 100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x-none" sz="2000">
                <a:latin typeface="Arial" pitchFamily="34" charset="0"/>
                <a:cs typeface="Arial" pitchFamily="34" charset="0"/>
              </a:rPr>
              <a:t>&gt; 1 leziune descrisă la RM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</a:t>
            </a:r>
            <a:r>
              <a:rPr lang="x-none" sz="2000">
                <a:latin typeface="Arial" pitchFamily="34" charset="0"/>
                <a:cs typeface="Arial" pitchFamily="34" charset="0"/>
              </a:rPr>
              <a:t> (dimensiune ≥5mm)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6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00338" y="188913"/>
            <a:ext cx="2376487" cy="2376487"/>
            <a:chOff x="1701" y="119"/>
            <a:chExt cx="1497" cy="1497"/>
          </a:xfrm>
        </p:grpSpPr>
        <p:sp>
          <p:nvSpPr>
            <p:cNvPr id="10519" name="Rectangle 3"/>
            <p:cNvSpPr>
              <a:spLocks noChangeArrowheads="1"/>
            </p:cNvSpPr>
            <p:nvPr/>
          </p:nvSpPr>
          <p:spPr bwMode="auto">
            <a:xfrm>
              <a:off x="1701" y="119"/>
              <a:ext cx="1497" cy="1497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  <p:sp>
          <p:nvSpPr>
            <p:cNvPr id="147460" name="Rectangle 4"/>
            <p:cNvSpPr>
              <a:spLocks noChangeArrowheads="1"/>
            </p:cNvSpPr>
            <p:nvPr/>
          </p:nvSpPr>
          <p:spPr bwMode="auto">
            <a:xfrm>
              <a:off x="1701" y="119"/>
              <a:ext cx="1497" cy="27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ALL</a:t>
              </a:r>
            </a:p>
          </p:txBody>
        </p:sp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5148263" y="188913"/>
            <a:ext cx="3671887" cy="2376487"/>
            <a:chOff x="3243" y="119"/>
            <a:chExt cx="2313" cy="1497"/>
          </a:xfrm>
        </p:grpSpPr>
        <p:grpSp>
          <p:nvGrpSpPr>
            <p:cNvPr id="10508" name="Group 206"/>
            <p:cNvGrpSpPr>
              <a:grpSpLocks/>
            </p:cNvGrpSpPr>
            <p:nvPr/>
          </p:nvGrpSpPr>
          <p:grpSpPr bwMode="auto">
            <a:xfrm>
              <a:off x="4944" y="119"/>
              <a:ext cx="612" cy="1497"/>
              <a:chOff x="4921" y="119"/>
              <a:chExt cx="635" cy="1497"/>
            </a:xfrm>
          </p:grpSpPr>
          <p:sp>
            <p:nvSpPr>
              <p:cNvPr id="10517" name="Rectangle 207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1497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47664" name="Rectangle 208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27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MM </a:t>
                </a:r>
              </a:p>
            </p:txBody>
          </p:sp>
        </p:grpSp>
        <p:grpSp>
          <p:nvGrpSpPr>
            <p:cNvPr id="10509" name="Group 209"/>
            <p:cNvGrpSpPr>
              <a:grpSpLocks/>
            </p:cNvGrpSpPr>
            <p:nvPr/>
          </p:nvGrpSpPr>
          <p:grpSpPr bwMode="auto">
            <a:xfrm>
              <a:off x="3243" y="119"/>
              <a:ext cx="544" cy="1497"/>
              <a:chOff x="3243" y="119"/>
              <a:chExt cx="590" cy="1497"/>
            </a:xfrm>
          </p:grpSpPr>
          <p:sp>
            <p:nvSpPr>
              <p:cNvPr id="10515" name="Rectangle 210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1497"/>
              </a:xfrm>
              <a:prstGeom prst="rect">
                <a:avLst/>
              </a:prstGeom>
              <a:noFill/>
              <a:ln w="38100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47667" name="Rectangle 211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27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CLL</a:t>
                </a:r>
              </a:p>
            </p:txBody>
          </p:sp>
        </p:grpSp>
        <p:grpSp>
          <p:nvGrpSpPr>
            <p:cNvPr id="10510" name="Group 212"/>
            <p:cNvGrpSpPr>
              <a:grpSpLocks/>
            </p:cNvGrpSpPr>
            <p:nvPr/>
          </p:nvGrpSpPr>
          <p:grpSpPr bwMode="auto">
            <a:xfrm>
              <a:off x="3787" y="119"/>
              <a:ext cx="1157" cy="1497"/>
              <a:chOff x="3878" y="119"/>
              <a:chExt cx="998" cy="1497"/>
            </a:xfrm>
          </p:grpSpPr>
          <p:sp>
            <p:nvSpPr>
              <p:cNvPr id="147669" name="Rectangle 213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8" cy="27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Lymphomas</a:t>
                </a:r>
              </a:p>
            </p:txBody>
          </p:sp>
          <p:sp>
            <p:nvSpPr>
              <p:cNvPr id="10514" name="Rectangle 214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7" cy="1497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511" name="Rectangle 215"/>
            <p:cNvSpPr>
              <a:spLocks noChangeArrowheads="1"/>
            </p:cNvSpPr>
            <p:nvPr/>
          </p:nvSpPr>
          <p:spPr bwMode="auto">
            <a:xfrm>
              <a:off x="4830" y="119"/>
              <a:ext cx="182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  <p:sp>
          <p:nvSpPr>
            <p:cNvPr id="10512" name="Rectangle 216"/>
            <p:cNvSpPr>
              <a:spLocks noChangeArrowheads="1"/>
            </p:cNvSpPr>
            <p:nvPr/>
          </p:nvSpPr>
          <p:spPr bwMode="auto">
            <a:xfrm>
              <a:off x="3742" y="119"/>
              <a:ext cx="181" cy="272"/>
            </a:xfrm>
            <a:prstGeom prst="rect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395288" y="2349500"/>
            <a:ext cx="1893887" cy="1382713"/>
            <a:chOff x="249" y="1615"/>
            <a:chExt cx="1193" cy="871"/>
          </a:xfrm>
        </p:grpSpPr>
        <p:grpSp>
          <p:nvGrpSpPr>
            <p:cNvPr id="10499" name="Group 8"/>
            <p:cNvGrpSpPr>
              <a:grpSpLocks/>
            </p:cNvGrpSpPr>
            <p:nvPr/>
          </p:nvGrpSpPr>
          <p:grpSpPr bwMode="auto">
            <a:xfrm>
              <a:off x="385" y="1706"/>
              <a:ext cx="286" cy="270"/>
              <a:chOff x="436" y="1014"/>
              <a:chExt cx="286" cy="270"/>
            </a:xfrm>
          </p:grpSpPr>
          <p:sp>
            <p:nvSpPr>
              <p:cNvPr id="10506" name="Freeform 9" descr="Granite"/>
              <p:cNvSpPr>
                <a:spLocks/>
              </p:cNvSpPr>
              <p:nvPr/>
            </p:nvSpPr>
            <p:spPr bwMode="auto">
              <a:xfrm rot="5124292">
                <a:off x="473" y="1048"/>
                <a:ext cx="231" cy="226"/>
              </a:xfrm>
              <a:custGeom>
                <a:avLst/>
                <a:gdLst>
                  <a:gd name="T0" fmla="*/ 18 w 297"/>
                  <a:gd name="T1" fmla="*/ 7 h 262"/>
                  <a:gd name="T2" fmla="*/ 7 w 297"/>
                  <a:gd name="T3" fmla="*/ 3 h 262"/>
                  <a:gd name="T4" fmla="*/ 0 w 297"/>
                  <a:gd name="T5" fmla="*/ 30 h 262"/>
                  <a:gd name="T6" fmla="*/ 7 w 297"/>
                  <a:gd name="T7" fmla="*/ 58 h 262"/>
                  <a:gd name="T8" fmla="*/ 20 w 297"/>
                  <a:gd name="T9" fmla="*/ 44 h 262"/>
                  <a:gd name="T10" fmla="*/ 18 w 297"/>
                  <a:gd name="T11" fmla="*/ 7 h 2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7"/>
                  <a:gd name="T19" fmla="*/ 0 h 262"/>
                  <a:gd name="T20" fmla="*/ 297 w 297"/>
                  <a:gd name="T21" fmla="*/ 262 h 2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7" name="Freeform 1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>
                  <a:gd name="T0" fmla="*/ 9860 w 193"/>
                  <a:gd name="T1" fmla="*/ 1691 h 205"/>
                  <a:gd name="T2" fmla="*/ 7433 w 193"/>
                  <a:gd name="T3" fmla="*/ 296 h 205"/>
                  <a:gd name="T4" fmla="*/ 2835 w 193"/>
                  <a:gd name="T5" fmla="*/ 296 h 205"/>
                  <a:gd name="T6" fmla="*/ 520 w 193"/>
                  <a:gd name="T7" fmla="*/ 2077 h 205"/>
                  <a:gd name="T8" fmla="*/ 5855 w 193"/>
                  <a:gd name="T9" fmla="*/ 3162 h 205"/>
                  <a:gd name="T10" fmla="*/ 9860 w 193"/>
                  <a:gd name="T11" fmla="*/ 1691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3"/>
                  <a:gd name="T19" fmla="*/ 0 h 205"/>
                  <a:gd name="T20" fmla="*/ 193 w 193"/>
                  <a:gd name="T21" fmla="*/ 205 h 2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00" name="Group 11"/>
            <p:cNvGrpSpPr>
              <a:grpSpLocks/>
            </p:cNvGrpSpPr>
            <p:nvPr/>
          </p:nvGrpSpPr>
          <p:grpSpPr bwMode="auto">
            <a:xfrm>
              <a:off x="1156" y="1706"/>
              <a:ext cx="286" cy="270"/>
              <a:chOff x="1222" y="777"/>
              <a:chExt cx="286" cy="270"/>
            </a:xfrm>
          </p:grpSpPr>
          <p:sp>
            <p:nvSpPr>
              <p:cNvPr id="10504" name="Freeform 12" descr="Granite"/>
              <p:cNvSpPr>
                <a:spLocks/>
              </p:cNvSpPr>
              <p:nvPr/>
            </p:nvSpPr>
            <p:spPr bwMode="auto">
              <a:xfrm rot="3645729">
                <a:off x="1258" y="803"/>
                <a:ext cx="231" cy="226"/>
              </a:xfrm>
              <a:custGeom>
                <a:avLst/>
                <a:gdLst>
                  <a:gd name="T0" fmla="*/ 18 w 297"/>
                  <a:gd name="T1" fmla="*/ 7 h 262"/>
                  <a:gd name="T2" fmla="*/ 7 w 297"/>
                  <a:gd name="T3" fmla="*/ 3 h 262"/>
                  <a:gd name="T4" fmla="*/ 0 w 297"/>
                  <a:gd name="T5" fmla="*/ 30 h 262"/>
                  <a:gd name="T6" fmla="*/ 7 w 297"/>
                  <a:gd name="T7" fmla="*/ 58 h 262"/>
                  <a:gd name="T8" fmla="*/ 20 w 297"/>
                  <a:gd name="T9" fmla="*/ 44 h 262"/>
                  <a:gd name="T10" fmla="*/ 18 w 297"/>
                  <a:gd name="T11" fmla="*/ 7 h 2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7"/>
                  <a:gd name="T19" fmla="*/ 0 h 262"/>
                  <a:gd name="T20" fmla="*/ 297 w 297"/>
                  <a:gd name="T21" fmla="*/ 262 h 2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5" name="Freeform 13"/>
              <p:cNvSpPr>
                <a:spLocks/>
              </p:cNvSpPr>
              <p:nvPr/>
            </p:nvSpPr>
            <p:spPr bwMode="auto">
              <a:xfrm>
                <a:off x="1222" y="777"/>
                <a:ext cx="286" cy="270"/>
              </a:xfrm>
              <a:custGeom>
                <a:avLst/>
                <a:gdLst>
                  <a:gd name="T0" fmla="*/ 9860 w 193"/>
                  <a:gd name="T1" fmla="*/ 1691 h 205"/>
                  <a:gd name="T2" fmla="*/ 7433 w 193"/>
                  <a:gd name="T3" fmla="*/ 296 h 205"/>
                  <a:gd name="T4" fmla="*/ 2835 w 193"/>
                  <a:gd name="T5" fmla="*/ 296 h 205"/>
                  <a:gd name="T6" fmla="*/ 520 w 193"/>
                  <a:gd name="T7" fmla="*/ 2077 h 205"/>
                  <a:gd name="T8" fmla="*/ 5855 w 193"/>
                  <a:gd name="T9" fmla="*/ 3162 h 205"/>
                  <a:gd name="T10" fmla="*/ 9860 w 193"/>
                  <a:gd name="T11" fmla="*/ 1691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3"/>
                  <a:gd name="T19" fmla="*/ 0 h 205"/>
                  <a:gd name="T20" fmla="*/ 193 w 193"/>
                  <a:gd name="T21" fmla="*/ 205 h 2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501" name="Text Box 14"/>
            <p:cNvSpPr txBox="1">
              <a:spLocks noChangeArrowheads="1"/>
            </p:cNvSpPr>
            <p:nvPr/>
          </p:nvSpPr>
          <p:spPr bwMode="auto">
            <a:xfrm>
              <a:off x="249" y="2160"/>
              <a:ext cx="83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Hematopoietic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stem cell</a:t>
              </a:r>
            </a:p>
          </p:txBody>
        </p:sp>
        <p:sp>
          <p:nvSpPr>
            <p:cNvPr id="10502" name="Line 15"/>
            <p:cNvSpPr>
              <a:spLocks noChangeShapeType="1"/>
            </p:cNvSpPr>
            <p:nvPr/>
          </p:nvSpPr>
          <p:spPr bwMode="auto">
            <a:xfrm>
              <a:off x="793" y="1842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503" name="AutoShape 16"/>
            <p:cNvSpPr>
              <a:spLocks noChangeArrowheads="1"/>
            </p:cNvSpPr>
            <p:nvPr/>
          </p:nvSpPr>
          <p:spPr bwMode="auto">
            <a:xfrm rot="5400000" flipV="1">
              <a:off x="136" y="1774"/>
              <a:ext cx="545" cy="226"/>
            </a:xfrm>
            <a:prstGeom prst="curvedDownArrow">
              <a:avLst>
                <a:gd name="adj1" fmla="val 21369"/>
                <a:gd name="adj2" fmla="val 6959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0245" name="Group 17"/>
          <p:cNvGrpSpPr>
            <a:grpSpLocks/>
          </p:cNvGrpSpPr>
          <p:nvPr/>
        </p:nvGrpSpPr>
        <p:grpSpPr bwMode="auto">
          <a:xfrm>
            <a:off x="2339975" y="3068638"/>
            <a:ext cx="4908550" cy="3516312"/>
            <a:chOff x="1474" y="1933"/>
            <a:chExt cx="3092" cy="2215"/>
          </a:xfrm>
        </p:grpSpPr>
        <p:grpSp>
          <p:nvGrpSpPr>
            <p:cNvPr id="10315" name="Group 18"/>
            <p:cNvGrpSpPr>
              <a:grpSpLocks/>
            </p:cNvGrpSpPr>
            <p:nvPr/>
          </p:nvGrpSpPr>
          <p:grpSpPr bwMode="auto">
            <a:xfrm>
              <a:off x="1927" y="2478"/>
              <a:ext cx="318" cy="315"/>
              <a:chOff x="436" y="1014"/>
              <a:chExt cx="286" cy="270"/>
            </a:xfrm>
          </p:grpSpPr>
          <p:sp>
            <p:nvSpPr>
              <p:cNvPr id="10497" name="Freeform 19" descr="Granite"/>
              <p:cNvSpPr>
                <a:spLocks/>
              </p:cNvSpPr>
              <p:nvPr/>
            </p:nvSpPr>
            <p:spPr bwMode="auto">
              <a:xfrm rot="5124292">
                <a:off x="473" y="1049"/>
                <a:ext cx="231" cy="228"/>
              </a:xfrm>
              <a:custGeom>
                <a:avLst/>
                <a:gdLst>
                  <a:gd name="T0" fmla="*/ 18 w 297"/>
                  <a:gd name="T1" fmla="*/ 7 h 262"/>
                  <a:gd name="T2" fmla="*/ 7 w 297"/>
                  <a:gd name="T3" fmla="*/ 3 h 262"/>
                  <a:gd name="T4" fmla="*/ 0 w 297"/>
                  <a:gd name="T5" fmla="*/ 32 h 262"/>
                  <a:gd name="T6" fmla="*/ 7 w 297"/>
                  <a:gd name="T7" fmla="*/ 63 h 262"/>
                  <a:gd name="T8" fmla="*/ 20 w 297"/>
                  <a:gd name="T9" fmla="*/ 49 h 262"/>
                  <a:gd name="T10" fmla="*/ 18 w 297"/>
                  <a:gd name="T11" fmla="*/ 7 h 2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7"/>
                  <a:gd name="T19" fmla="*/ 0 h 262"/>
                  <a:gd name="T20" fmla="*/ 297 w 297"/>
                  <a:gd name="T21" fmla="*/ 262 h 2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8" name="Freeform 2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>
                  <a:gd name="T0" fmla="*/ 9860 w 193"/>
                  <a:gd name="T1" fmla="*/ 1691 h 205"/>
                  <a:gd name="T2" fmla="*/ 7433 w 193"/>
                  <a:gd name="T3" fmla="*/ 296 h 205"/>
                  <a:gd name="T4" fmla="*/ 2835 w 193"/>
                  <a:gd name="T5" fmla="*/ 296 h 205"/>
                  <a:gd name="T6" fmla="*/ 520 w 193"/>
                  <a:gd name="T7" fmla="*/ 2077 h 205"/>
                  <a:gd name="T8" fmla="*/ 5855 w 193"/>
                  <a:gd name="T9" fmla="*/ 3162 h 205"/>
                  <a:gd name="T10" fmla="*/ 9860 w 193"/>
                  <a:gd name="T11" fmla="*/ 1691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3"/>
                  <a:gd name="T19" fmla="*/ 0 h 205"/>
                  <a:gd name="T20" fmla="*/ 193 w 193"/>
                  <a:gd name="T21" fmla="*/ 205 h 2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316" name="Line 21"/>
            <p:cNvSpPr>
              <a:spLocks noChangeShapeType="1"/>
            </p:cNvSpPr>
            <p:nvPr/>
          </p:nvSpPr>
          <p:spPr bwMode="auto">
            <a:xfrm flipV="1">
              <a:off x="2290" y="2251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17" name="Line 22"/>
            <p:cNvSpPr>
              <a:spLocks noChangeShapeType="1"/>
            </p:cNvSpPr>
            <p:nvPr/>
          </p:nvSpPr>
          <p:spPr bwMode="auto">
            <a:xfrm>
              <a:off x="2290" y="2704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18" name="Line 23"/>
            <p:cNvSpPr>
              <a:spLocks noChangeShapeType="1"/>
            </p:cNvSpPr>
            <p:nvPr/>
          </p:nvSpPr>
          <p:spPr bwMode="auto">
            <a:xfrm flipV="1">
              <a:off x="2290" y="2568"/>
              <a:ext cx="36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19" name="Line 24"/>
            <p:cNvSpPr>
              <a:spLocks noChangeShapeType="1"/>
            </p:cNvSpPr>
            <p:nvPr/>
          </p:nvSpPr>
          <p:spPr bwMode="auto">
            <a:xfrm>
              <a:off x="2290" y="2795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20" name="Line 25"/>
            <p:cNvSpPr>
              <a:spLocks noChangeShapeType="1"/>
            </p:cNvSpPr>
            <p:nvPr/>
          </p:nvSpPr>
          <p:spPr bwMode="auto">
            <a:xfrm>
              <a:off x="2290" y="2886"/>
              <a:ext cx="363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21" name="Line 26"/>
            <p:cNvSpPr>
              <a:spLocks noChangeShapeType="1"/>
            </p:cNvSpPr>
            <p:nvPr/>
          </p:nvSpPr>
          <p:spPr bwMode="auto">
            <a:xfrm>
              <a:off x="2290" y="2976"/>
              <a:ext cx="363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grpSp>
          <p:nvGrpSpPr>
            <p:cNvPr id="10322" name="Group 27"/>
            <p:cNvGrpSpPr>
              <a:grpSpLocks/>
            </p:cNvGrpSpPr>
            <p:nvPr/>
          </p:nvGrpSpPr>
          <p:grpSpPr bwMode="auto">
            <a:xfrm>
              <a:off x="2699" y="2024"/>
              <a:ext cx="1867" cy="2124"/>
              <a:chOff x="2699" y="2024"/>
              <a:chExt cx="1867" cy="2124"/>
            </a:xfrm>
          </p:grpSpPr>
          <p:grpSp>
            <p:nvGrpSpPr>
              <p:cNvPr id="10325" name="Group 28"/>
              <p:cNvGrpSpPr>
                <a:grpSpLocks/>
              </p:cNvGrpSpPr>
              <p:nvPr/>
            </p:nvGrpSpPr>
            <p:grpSpPr bwMode="auto">
              <a:xfrm>
                <a:off x="2699" y="2024"/>
                <a:ext cx="1860" cy="310"/>
                <a:chOff x="2699" y="1570"/>
                <a:chExt cx="1860" cy="310"/>
              </a:xfrm>
            </p:grpSpPr>
            <p:grpSp>
              <p:nvGrpSpPr>
                <p:cNvPr id="10488" name="Group 29"/>
                <p:cNvGrpSpPr>
                  <a:grpSpLocks/>
                </p:cNvGrpSpPr>
                <p:nvPr/>
              </p:nvGrpSpPr>
              <p:grpSpPr bwMode="auto">
                <a:xfrm>
                  <a:off x="2699" y="1570"/>
                  <a:ext cx="318" cy="310"/>
                  <a:chOff x="1153" y="432"/>
                  <a:chExt cx="280" cy="265"/>
                </a:xfrm>
              </p:grpSpPr>
              <p:sp>
                <p:nvSpPr>
                  <p:cNvPr id="10495" name="Freeform 30" descr="Granite"/>
                  <p:cNvSpPr>
                    <a:spLocks/>
                  </p:cNvSpPr>
                  <p:nvPr/>
                </p:nvSpPr>
                <p:spPr bwMode="auto">
                  <a:xfrm>
                    <a:off x="1166" y="454"/>
                    <a:ext cx="230" cy="224"/>
                  </a:xfrm>
                  <a:custGeom>
                    <a:avLst/>
                    <a:gdLst>
                      <a:gd name="T0" fmla="*/ 230 w 230"/>
                      <a:gd name="T1" fmla="*/ 59 h 239"/>
                      <a:gd name="T2" fmla="*/ 183 w 230"/>
                      <a:gd name="T3" fmla="*/ 7 h 239"/>
                      <a:gd name="T4" fmla="*/ 74 w 230"/>
                      <a:gd name="T5" fmla="*/ 7 h 239"/>
                      <a:gd name="T6" fmla="*/ 32 w 230"/>
                      <a:gd name="T7" fmla="*/ 43 h 239"/>
                      <a:gd name="T8" fmla="*/ 19 w 230"/>
                      <a:gd name="T9" fmla="*/ 80 h 239"/>
                      <a:gd name="T10" fmla="*/ 146 w 230"/>
                      <a:gd name="T11" fmla="*/ 122 h 239"/>
                      <a:gd name="T12" fmla="*/ 230 w 230"/>
                      <a:gd name="T13" fmla="*/ 59 h 2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0"/>
                      <a:gd name="T22" fmla="*/ 0 h 239"/>
                      <a:gd name="T23" fmla="*/ 230 w 230"/>
                      <a:gd name="T24" fmla="*/ 239 h 23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0" h="239">
                        <a:moveTo>
                          <a:pt x="230" y="114"/>
                        </a:moveTo>
                        <a:cubicBezTo>
                          <a:pt x="230" y="78"/>
                          <a:pt x="209" y="32"/>
                          <a:pt x="183" y="16"/>
                        </a:cubicBezTo>
                        <a:cubicBezTo>
                          <a:pt x="157" y="0"/>
                          <a:pt x="99" y="5"/>
                          <a:pt x="74" y="16"/>
                        </a:cubicBezTo>
                        <a:cubicBezTo>
                          <a:pt x="22" y="49"/>
                          <a:pt x="41" y="58"/>
                          <a:pt x="32" y="81"/>
                        </a:cubicBezTo>
                        <a:cubicBezTo>
                          <a:pt x="23" y="104"/>
                          <a:pt x="0" y="127"/>
                          <a:pt x="19" y="152"/>
                        </a:cubicBezTo>
                        <a:cubicBezTo>
                          <a:pt x="15" y="191"/>
                          <a:pt x="110" y="239"/>
                          <a:pt x="146" y="234"/>
                        </a:cubicBezTo>
                        <a:cubicBezTo>
                          <a:pt x="214" y="234"/>
                          <a:pt x="230" y="151"/>
                          <a:pt x="230" y="114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96" name="Freeform 31"/>
                  <p:cNvSpPr>
                    <a:spLocks/>
                  </p:cNvSpPr>
                  <p:nvPr/>
                </p:nvSpPr>
                <p:spPr bwMode="auto">
                  <a:xfrm rot="8588556">
                    <a:off x="1153" y="432"/>
                    <a:ext cx="280" cy="265"/>
                  </a:xfrm>
                  <a:custGeom>
                    <a:avLst/>
                    <a:gdLst>
                      <a:gd name="T0" fmla="*/ 7971 w 193"/>
                      <a:gd name="T1" fmla="*/ 1409 h 205"/>
                      <a:gd name="T2" fmla="*/ 6042 w 193"/>
                      <a:gd name="T3" fmla="*/ 249 h 205"/>
                      <a:gd name="T4" fmla="*/ 2278 w 193"/>
                      <a:gd name="T5" fmla="*/ 249 h 205"/>
                      <a:gd name="T6" fmla="*/ 431 w 193"/>
                      <a:gd name="T7" fmla="*/ 1726 h 205"/>
                      <a:gd name="T8" fmla="*/ 4747 w 193"/>
                      <a:gd name="T9" fmla="*/ 2615 h 205"/>
                      <a:gd name="T10" fmla="*/ 7971 w 193"/>
                      <a:gd name="T11" fmla="*/ 1409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489" name="Group 32"/>
                <p:cNvGrpSpPr>
                  <a:grpSpLocks/>
                </p:cNvGrpSpPr>
                <p:nvPr/>
              </p:nvGrpSpPr>
              <p:grpSpPr bwMode="auto">
                <a:xfrm>
                  <a:off x="3470" y="1570"/>
                  <a:ext cx="286" cy="270"/>
                  <a:chOff x="4103" y="1943"/>
                  <a:chExt cx="286" cy="270"/>
                </a:xfrm>
              </p:grpSpPr>
              <p:sp>
                <p:nvSpPr>
                  <p:cNvPr id="10492" name="Freeform 33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>
                      <a:alphaModFix amt="59000"/>
                    </a:blip>
                    <a:srcRect/>
                    <a:tile tx="0" ty="0" sx="100000" sy="100000" flip="none" algn="tl"/>
                  </a:blip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93" name="Freeform 34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FF">
                      <a:alpha val="16078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94" name="Freeform 35" descr="Purple mesh"/>
                  <p:cNvSpPr>
                    <a:spLocks/>
                  </p:cNvSpPr>
                  <p:nvPr/>
                </p:nvSpPr>
                <p:spPr bwMode="auto">
                  <a:xfrm>
                    <a:off x="4150" y="1979"/>
                    <a:ext cx="206" cy="176"/>
                  </a:xfrm>
                  <a:custGeom>
                    <a:avLst/>
                    <a:gdLst>
                      <a:gd name="T0" fmla="*/ 129 w 206"/>
                      <a:gd name="T1" fmla="*/ 78 h 176"/>
                      <a:gd name="T2" fmla="*/ 159 w 206"/>
                      <a:gd name="T3" fmla="*/ 99 h 176"/>
                      <a:gd name="T4" fmla="*/ 191 w 206"/>
                      <a:gd name="T5" fmla="*/ 95 h 176"/>
                      <a:gd name="T6" fmla="*/ 204 w 206"/>
                      <a:gd name="T7" fmla="*/ 60 h 176"/>
                      <a:gd name="T8" fmla="*/ 180 w 206"/>
                      <a:gd name="T9" fmla="*/ 23 h 176"/>
                      <a:gd name="T10" fmla="*/ 156 w 206"/>
                      <a:gd name="T11" fmla="*/ 17 h 176"/>
                      <a:gd name="T12" fmla="*/ 122 w 206"/>
                      <a:gd name="T13" fmla="*/ 38 h 176"/>
                      <a:gd name="T14" fmla="*/ 108 w 206"/>
                      <a:gd name="T15" fmla="*/ 72 h 176"/>
                      <a:gd name="T16" fmla="*/ 105 w 206"/>
                      <a:gd name="T17" fmla="*/ 18 h 176"/>
                      <a:gd name="T18" fmla="*/ 71 w 206"/>
                      <a:gd name="T19" fmla="*/ 11 h 176"/>
                      <a:gd name="T20" fmla="*/ 45 w 206"/>
                      <a:gd name="T21" fmla="*/ 24 h 176"/>
                      <a:gd name="T22" fmla="*/ 29 w 206"/>
                      <a:gd name="T23" fmla="*/ 44 h 176"/>
                      <a:gd name="T24" fmla="*/ 89 w 206"/>
                      <a:gd name="T25" fmla="*/ 77 h 176"/>
                      <a:gd name="T26" fmla="*/ 33 w 206"/>
                      <a:gd name="T27" fmla="*/ 87 h 176"/>
                      <a:gd name="T28" fmla="*/ 3 w 206"/>
                      <a:gd name="T29" fmla="*/ 110 h 176"/>
                      <a:gd name="T30" fmla="*/ 29 w 206"/>
                      <a:gd name="T31" fmla="*/ 158 h 176"/>
                      <a:gd name="T32" fmla="*/ 65 w 206"/>
                      <a:gd name="T33" fmla="*/ 174 h 176"/>
                      <a:gd name="T34" fmla="*/ 84 w 206"/>
                      <a:gd name="T35" fmla="*/ 156 h 176"/>
                      <a:gd name="T36" fmla="*/ 80 w 206"/>
                      <a:gd name="T37" fmla="*/ 123 h 176"/>
                      <a:gd name="T38" fmla="*/ 71 w 206"/>
                      <a:gd name="T39" fmla="*/ 95 h 176"/>
                      <a:gd name="T40" fmla="*/ 110 w 206"/>
                      <a:gd name="T41" fmla="*/ 126 h 176"/>
                      <a:gd name="T42" fmla="*/ 131 w 206"/>
                      <a:gd name="T43" fmla="*/ 123 h 176"/>
                      <a:gd name="T44" fmla="*/ 137 w 206"/>
                      <a:gd name="T45" fmla="*/ 102 h 176"/>
                      <a:gd name="T46" fmla="*/ 129 w 206"/>
                      <a:gd name="T47" fmla="*/ 78 h 17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06"/>
                      <a:gd name="T73" fmla="*/ 0 h 176"/>
                      <a:gd name="T74" fmla="*/ 206 w 206"/>
                      <a:gd name="T75" fmla="*/ 176 h 17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06" h="176">
                        <a:moveTo>
                          <a:pt x="129" y="78"/>
                        </a:moveTo>
                        <a:cubicBezTo>
                          <a:pt x="139" y="84"/>
                          <a:pt x="146" y="102"/>
                          <a:pt x="159" y="99"/>
                        </a:cubicBezTo>
                        <a:cubicBezTo>
                          <a:pt x="172" y="96"/>
                          <a:pt x="176" y="107"/>
                          <a:pt x="191" y="95"/>
                        </a:cubicBezTo>
                        <a:cubicBezTo>
                          <a:pt x="206" y="83"/>
                          <a:pt x="202" y="70"/>
                          <a:pt x="204" y="60"/>
                        </a:cubicBezTo>
                        <a:cubicBezTo>
                          <a:pt x="206" y="50"/>
                          <a:pt x="190" y="28"/>
                          <a:pt x="180" y="23"/>
                        </a:cubicBezTo>
                        <a:cubicBezTo>
                          <a:pt x="176" y="15"/>
                          <a:pt x="162" y="24"/>
                          <a:pt x="156" y="17"/>
                        </a:cubicBezTo>
                        <a:cubicBezTo>
                          <a:pt x="141" y="19"/>
                          <a:pt x="133" y="29"/>
                          <a:pt x="122" y="38"/>
                        </a:cubicBezTo>
                        <a:cubicBezTo>
                          <a:pt x="124" y="55"/>
                          <a:pt x="128" y="69"/>
                          <a:pt x="108" y="72"/>
                        </a:cubicBezTo>
                        <a:cubicBezTo>
                          <a:pt x="94" y="65"/>
                          <a:pt x="117" y="36"/>
                          <a:pt x="105" y="18"/>
                        </a:cubicBezTo>
                        <a:cubicBezTo>
                          <a:pt x="93" y="0"/>
                          <a:pt x="80" y="9"/>
                          <a:pt x="71" y="11"/>
                        </a:cubicBezTo>
                        <a:cubicBezTo>
                          <a:pt x="62" y="13"/>
                          <a:pt x="54" y="22"/>
                          <a:pt x="45" y="24"/>
                        </a:cubicBezTo>
                        <a:cubicBezTo>
                          <a:pt x="40" y="27"/>
                          <a:pt x="32" y="39"/>
                          <a:pt x="29" y="44"/>
                        </a:cubicBezTo>
                        <a:cubicBezTo>
                          <a:pt x="32" y="84"/>
                          <a:pt x="44" y="75"/>
                          <a:pt x="89" y="77"/>
                        </a:cubicBezTo>
                        <a:cubicBezTo>
                          <a:pt x="91" y="91"/>
                          <a:pt x="40" y="86"/>
                          <a:pt x="33" y="87"/>
                        </a:cubicBezTo>
                        <a:cubicBezTo>
                          <a:pt x="23" y="89"/>
                          <a:pt x="12" y="87"/>
                          <a:pt x="3" y="110"/>
                        </a:cubicBezTo>
                        <a:cubicBezTo>
                          <a:pt x="0" y="135"/>
                          <a:pt x="6" y="135"/>
                          <a:pt x="29" y="158"/>
                        </a:cubicBezTo>
                        <a:cubicBezTo>
                          <a:pt x="37" y="166"/>
                          <a:pt x="41" y="176"/>
                          <a:pt x="65" y="174"/>
                        </a:cubicBezTo>
                        <a:cubicBezTo>
                          <a:pt x="89" y="172"/>
                          <a:pt x="82" y="164"/>
                          <a:pt x="84" y="156"/>
                        </a:cubicBezTo>
                        <a:cubicBezTo>
                          <a:pt x="86" y="145"/>
                          <a:pt x="82" y="132"/>
                          <a:pt x="80" y="123"/>
                        </a:cubicBezTo>
                        <a:cubicBezTo>
                          <a:pt x="86" y="125"/>
                          <a:pt x="66" y="92"/>
                          <a:pt x="71" y="95"/>
                        </a:cubicBezTo>
                        <a:cubicBezTo>
                          <a:pt x="76" y="102"/>
                          <a:pt x="101" y="124"/>
                          <a:pt x="110" y="126"/>
                        </a:cubicBezTo>
                        <a:cubicBezTo>
                          <a:pt x="119" y="130"/>
                          <a:pt x="123" y="128"/>
                          <a:pt x="131" y="123"/>
                        </a:cubicBezTo>
                        <a:cubicBezTo>
                          <a:pt x="132" y="116"/>
                          <a:pt x="135" y="109"/>
                          <a:pt x="137" y="102"/>
                        </a:cubicBezTo>
                        <a:cubicBezTo>
                          <a:pt x="133" y="83"/>
                          <a:pt x="137" y="91"/>
                          <a:pt x="129" y="78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0490" name="Line 36"/>
                <p:cNvSpPr>
                  <a:spLocks noChangeShapeType="1"/>
                </p:cNvSpPr>
                <p:nvPr/>
              </p:nvSpPr>
              <p:spPr bwMode="auto">
                <a:xfrm>
                  <a:off x="3061" y="170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9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78" y="1616"/>
                  <a:ext cx="68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Neutrophils</a:t>
                  </a:r>
                </a:p>
              </p:txBody>
            </p:sp>
          </p:grpSp>
          <p:grpSp>
            <p:nvGrpSpPr>
              <p:cNvPr id="10326" name="Group 38"/>
              <p:cNvGrpSpPr>
                <a:grpSpLocks/>
              </p:cNvGrpSpPr>
              <p:nvPr/>
            </p:nvGrpSpPr>
            <p:grpSpPr bwMode="auto">
              <a:xfrm>
                <a:off x="2699" y="2387"/>
                <a:ext cx="1867" cy="316"/>
                <a:chOff x="2699" y="2024"/>
                <a:chExt cx="1867" cy="316"/>
              </a:xfrm>
            </p:grpSpPr>
            <p:grpSp>
              <p:nvGrpSpPr>
                <p:cNvPr id="10446" name="Group 39"/>
                <p:cNvGrpSpPr>
                  <a:grpSpLocks/>
                </p:cNvGrpSpPr>
                <p:nvPr/>
              </p:nvGrpSpPr>
              <p:grpSpPr bwMode="auto">
                <a:xfrm>
                  <a:off x="2699" y="2024"/>
                  <a:ext cx="318" cy="316"/>
                  <a:chOff x="1222" y="777"/>
                  <a:chExt cx="286" cy="270"/>
                </a:xfrm>
              </p:grpSpPr>
              <p:sp>
                <p:nvSpPr>
                  <p:cNvPr id="10486" name="Freeform 40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2" cy="226"/>
                  </a:xfrm>
                  <a:custGeom>
                    <a:avLst/>
                    <a:gdLst>
                      <a:gd name="T0" fmla="*/ 18 w 297"/>
                      <a:gd name="T1" fmla="*/ 7 h 262"/>
                      <a:gd name="T2" fmla="*/ 7 w 297"/>
                      <a:gd name="T3" fmla="*/ 3 h 262"/>
                      <a:gd name="T4" fmla="*/ 0 w 297"/>
                      <a:gd name="T5" fmla="*/ 30 h 262"/>
                      <a:gd name="T6" fmla="*/ 7 w 297"/>
                      <a:gd name="T7" fmla="*/ 58 h 262"/>
                      <a:gd name="T8" fmla="*/ 21 w 297"/>
                      <a:gd name="T9" fmla="*/ 44 h 262"/>
                      <a:gd name="T10" fmla="*/ 18 w 297"/>
                      <a:gd name="T11" fmla="*/ 7 h 2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97"/>
                      <a:gd name="T19" fmla="*/ 0 h 262"/>
                      <a:gd name="T20" fmla="*/ 297 w 297"/>
                      <a:gd name="T21" fmla="*/ 262 h 26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87" name="Freeform 41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447" name="Group 42"/>
                <p:cNvGrpSpPr>
                  <a:grpSpLocks/>
                </p:cNvGrpSpPr>
                <p:nvPr/>
              </p:nvGrpSpPr>
              <p:grpSpPr bwMode="auto">
                <a:xfrm>
                  <a:off x="3470" y="2024"/>
                  <a:ext cx="286" cy="270"/>
                  <a:chOff x="2336" y="890"/>
                  <a:chExt cx="286" cy="270"/>
                </a:xfrm>
              </p:grpSpPr>
              <p:sp>
                <p:nvSpPr>
                  <p:cNvPr id="10450" name="Freeform 43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>
                      <a:alphaModFix amt="59000"/>
                    </a:blip>
                    <a:srcRect/>
                    <a:tile tx="0" ty="0" sx="100000" sy="100000" flip="none" algn="tl"/>
                  </a:blip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1" name="Freeform 44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16078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2" name="Freeform 45"/>
                  <p:cNvSpPr>
                    <a:spLocks/>
                  </p:cNvSpPr>
                  <p:nvPr/>
                </p:nvSpPr>
                <p:spPr bwMode="auto">
                  <a:xfrm>
                    <a:off x="2381" y="935"/>
                    <a:ext cx="202" cy="180"/>
                  </a:xfrm>
                  <a:custGeom>
                    <a:avLst/>
                    <a:gdLst>
                      <a:gd name="T0" fmla="*/ 110 w 202"/>
                      <a:gd name="T1" fmla="*/ 35 h 180"/>
                      <a:gd name="T2" fmla="*/ 121 w 202"/>
                      <a:gd name="T3" fmla="*/ 105 h 180"/>
                      <a:gd name="T4" fmla="*/ 146 w 202"/>
                      <a:gd name="T5" fmla="*/ 126 h 180"/>
                      <a:gd name="T6" fmla="*/ 185 w 202"/>
                      <a:gd name="T7" fmla="*/ 114 h 180"/>
                      <a:gd name="T8" fmla="*/ 188 w 202"/>
                      <a:gd name="T9" fmla="*/ 108 h 180"/>
                      <a:gd name="T10" fmla="*/ 193 w 202"/>
                      <a:gd name="T11" fmla="*/ 105 h 180"/>
                      <a:gd name="T12" fmla="*/ 202 w 202"/>
                      <a:gd name="T13" fmla="*/ 83 h 180"/>
                      <a:gd name="T14" fmla="*/ 173 w 202"/>
                      <a:gd name="T15" fmla="*/ 17 h 180"/>
                      <a:gd name="T16" fmla="*/ 134 w 202"/>
                      <a:gd name="T17" fmla="*/ 0 h 180"/>
                      <a:gd name="T18" fmla="*/ 107 w 202"/>
                      <a:gd name="T19" fmla="*/ 12 h 180"/>
                      <a:gd name="T20" fmla="*/ 55 w 202"/>
                      <a:gd name="T21" fmla="*/ 27 h 180"/>
                      <a:gd name="T22" fmla="*/ 32 w 202"/>
                      <a:gd name="T23" fmla="*/ 35 h 180"/>
                      <a:gd name="T24" fmla="*/ 20 w 202"/>
                      <a:gd name="T25" fmla="*/ 48 h 180"/>
                      <a:gd name="T26" fmla="*/ 10 w 202"/>
                      <a:gd name="T27" fmla="*/ 66 h 180"/>
                      <a:gd name="T28" fmla="*/ 19 w 202"/>
                      <a:gd name="T29" fmla="*/ 152 h 180"/>
                      <a:gd name="T30" fmla="*/ 34 w 202"/>
                      <a:gd name="T31" fmla="*/ 168 h 180"/>
                      <a:gd name="T32" fmla="*/ 64 w 202"/>
                      <a:gd name="T33" fmla="*/ 174 h 180"/>
                      <a:gd name="T34" fmla="*/ 112 w 202"/>
                      <a:gd name="T35" fmla="*/ 162 h 180"/>
                      <a:gd name="T36" fmla="*/ 101 w 202"/>
                      <a:gd name="T37" fmla="*/ 143 h 180"/>
                      <a:gd name="T38" fmla="*/ 89 w 202"/>
                      <a:gd name="T39" fmla="*/ 114 h 180"/>
                      <a:gd name="T40" fmla="*/ 94 w 202"/>
                      <a:gd name="T41" fmla="*/ 50 h 180"/>
                      <a:gd name="T42" fmla="*/ 104 w 202"/>
                      <a:gd name="T43" fmla="*/ 39 h 180"/>
                      <a:gd name="T44" fmla="*/ 110 w 202"/>
                      <a:gd name="T45" fmla="*/ 35 h 18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02"/>
                      <a:gd name="T70" fmla="*/ 0 h 180"/>
                      <a:gd name="T71" fmla="*/ 202 w 202"/>
                      <a:gd name="T72" fmla="*/ 180 h 18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61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3" name="Freeform 46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59" y="107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15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4" name="Freeform 47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4" y="1117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15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5" name="Freeform 4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4" y="107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6" name="Freeform 49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69" y="1027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7" name="Freeform 50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23" y="935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15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8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473" y="11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59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554" y="1086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0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572" y="9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1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357" y="1037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2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444" y="903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3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493" y="10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2588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4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498" y="1062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5" name="Freeform 5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28" y="102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66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986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7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372" y="1069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8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475" y="902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9" name="Freeform 62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07" y="953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70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456" y="1110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1" name="Freeform 6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23" y="96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72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1095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3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386" y="106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4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925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5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910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6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486" y="11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7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10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8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033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9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998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80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543" y="931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81" name="Freeform 7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59" y="949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8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501" y="1024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83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497" y="100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84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10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85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1008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0448" name="Line 79"/>
                <p:cNvSpPr>
                  <a:spLocks noChangeShapeType="1"/>
                </p:cNvSpPr>
                <p:nvPr/>
              </p:nvSpPr>
              <p:spPr bwMode="auto">
                <a:xfrm>
                  <a:off x="3061" y="2161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9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878" y="2069"/>
                  <a:ext cx="68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Eosinophils</a:t>
                  </a:r>
                </a:p>
              </p:txBody>
            </p:sp>
          </p:grpSp>
          <p:grpSp>
            <p:nvGrpSpPr>
              <p:cNvPr id="10327" name="Group 81"/>
              <p:cNvGrpSpPr>
                <a:grpSpLocks/>
              </p:cNvGrpSpPr>
              <p:nvPr/>
            </p:nvGrpSpPr>
            <p:grpSpPr bwMode="auto">
              <a:xfrm>
                <a:off x="2699" y="2750"/>
                <a:ext cx="1780" cy="323"/>
                <a:chOff x="2699" y="2478"/>
                <a:chExt cx="1780" cy="323"/>
              </a:xfrm>
            </p:grpSpPr>
            <p:grpSp>
              <p:nvGrpSpPr>
                <p:cNvPr id="10387" name="Group 82"/>
                <p:cNvGrpSpPr>
                  <a:grpSpLocks/>
                </p:cNvGrpSpPr>
                <p:nvPr/>
              </p:nvGrpSpPr>
              <p:grpSpPr bwMode="auto">
                <a:xfrm rot="5195004">
                  <a:off x="2692" y="2485"/>
                  <a:ext cx="323" cy="310"/>
                  <a:chOff x="1222" y="777"/>
                  <a:chExt cx="286" cy="270"/>
                </a:xfrm>
              </p:grpSpPr>
              <p:sp>
                <p:nvSpPr>
                  <p:cNvPr id="10444" name="Freeform 8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>
                      <a:gd name="T0" fmla="*/ 18 w 297"/>
                      <a:gd name="T1" fmla="*/ 7 h 262"/>
                      <a:gd name="T2" fmla="*/ 7 w 297"/>
                      <a:gd name="T3" fmla="*/ 3 h 262"/>
                      <a:gd name="T4" fmla="*/ 0 w 297"/>
                      <a:gd name="T5" fmla="*/ 30 h 262"/>
                      <a:gd name="T6" fmla="*/ 7 w 297"/>
                      <a:gd name="T7" fmla="*/ 58 h 262"/>
                      <a:gd name="T8" fmla="*/ 20 w 297"/>
                      <a:gd name="T9" fmla="*/ 44 h 262"/>
                      <a:gd name="T10" fmla="*/ 18 w 297"/>
                      <a:gd name="T11" fmla="*/ 7 h 2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97"/>
                      <a:gd name="T19" fmla="*/ 0 h 262"/>
                      <a:gd name="T20" fmla="*/ 297 w 297"/>
                      <a:gd name="T21" fmla="*/ 262 h 26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45" name="Freeform 8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388" name="Group 85"/>
                <p:cNvGrpSpPr>
                  <a:grpSpLocks/>
                </p:cNvGrpSpPr>
                <p:nvPr/>
              </p:nvGrpSpPr>
              <p:grpSpPr bwMode="auto">
                <a:xfrm>
                  <a:off x="3470" y="2523"/>
                  <a:ext cx="286" cy="270"/>
                  <a:chOff x="3288" y="798"/>
                  <a:chExt cx="286" cy="270"/>
                </a:xfrm>
              </p:grpSpPr>
              <p:sp>
                <p:nvSpPr>
                  <p:cNvPr id="10391" name="Freeform 86" descr="Granite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2" name="Freeform 87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333399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3" name="Freeform 88" descr="Purple mesh"/>
                  <p:cNvSpPr>
                    <a:spLocks/>
                  </p:cNvSpPr>
                  <p:nvPr/>
                </p:nvSpPr>
                <p:spPr bwMode="auto">
                  <a:xfrm>
                    <a:off x="3334" y="844"/>
                    <a:ext cx="202" cy="180"/>
                  </a:xfrm>
                  <a:custGeom>
                    <a:avLst/>
                    <a:gdLst>
                      <a:gd name="T0" fmla="*/ 110 w 202"/>
                      <a:gd name="T1" fmla="*/ 35 h 180"/>
                      <a:gd name="T2" fmla="*/ 121 w 202"/>
                      <a:gd name="T3" fmla="*/ 105 h 180"/>
                      <a:gd name="T4" fmla="*/ 146 w 202"/>
                      <a:gd name="T5" fmla="*/ 126 h 180"/>
                      <a:gd name="T6" fmla="*/ 185 w 202"/>
                      <a:gd name="T7" fmla="*/ 114 h 180"/>
                      <a:gd name="T8" fmla="*/ 188 w 202"/>
                      <a:gd name="T9" fmla="*/ 108 h 180"/>
                      <a:gd name="T10" fmla="*/ 193 w 202"/>
                      <a:gd name="T11" fmla="*/ 105 h 180"/>
                      <a:gd name="T12" fmla="*/ 202 w 202"/>
                      <a:gd name="T13" fmla="*/ 83 h 180"/>
                      <a:gd name="T14" fmla="*/ 173 w 202"/>
                      <a:gd name="T15" fmla="*/ 17 h 180"/>
                      <a:gd name="T16" fmla="*/ 134 w 202"/>
                      <a:gd name="T17" fmla="*/ 0 h 180"/>
                      <a:gd name="T18" fmla="*/ 107 w 202"/>
                      <a:gd name="T19" fmla="*/ 12 h 180"/>
                      <a:gd name="T20" fmla="*/ 55 w 202"/>
                      <a:gd name="T21" fmla="*/ 27 h 180"/>
                      <a:gd name="T22" fmla="*/ 32 w 202"/>
                      <a:gd name="T23" fmla="*/ 35 h 180"/>
                      <a:gd name="T24" fmla="*/ 20 w 202"/>
                      <a:gd name="T25" fmla="*/ 48 h 180"/>
                      <a:gd name="T26" fmla="*/ 10 w 202"/>
                      <a:gd name="T27" fmla="*/ 66 h 180"/>
                      <a:gd name="T28" fmla="*/ 19 w 202"/>
                      <a:gd name="T29" fmla="*/ 152 h 180"/>
                      <a:gd name="T30" fmla="*/ 34 w 202"/>
                      <a:gd name="T31" fmla="*/ 168 h 180"/>
                      <a:gd name="T32" fmla="*/ 64 w 202"/>
                      <a:gd name="T33" fmla="*/ 174 h 180"/>
                      <a:gd name="T34" fmla="*/ 112 w 202"/>
                      <a:gd name="T35" fmla="*/ 162 h 180"/>
                      <a:gd name="T36" fmla="*/ 101 w 202"/>
                      <a:gd name="T37" fmla="*/ 143 h 180"/>
                      <a:gd name="T38" fmla="*/ 89 w 202"/>
                      <a:gd name="T39" fmla="*/ 114 h 180"/>
                      <a:gd name="T40" fmla="*/ 94 w 202"/>
                      <a:gd name="T41" fmla="*/ 50 h 180"/>
                      <a:gd name="T42" fmla="*/ 104 w 202"/>
                      <a:gd name="T43" fmla="*/ 39 h 180"/>
                      <a:gd name="T44" fmla="*/ 110 w 202"/>
                      <a:gd name="T45" fmla="*/ 35 h 18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02"/>
                      <a:gd name="T70" fmla="*/ 0 h 180"/>
                      <a:gd name="T71" fmla="*/ 202 w 202"/>
                      <a:gd name="T72" fmla="*/ 180 h 18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4" name="Freeform 89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12" y="98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5" name="Freeform 90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1019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6" name="Freeform 9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67" y="98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7" name="Freeform 92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66" y="83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8" name="Freeform 93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98" y="827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71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9" name="Freeform 9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28" y="813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00" name="Freeform 9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4" y="1023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01" name="Freeform 9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24" y="943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02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93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3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405" y="102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4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427" y="103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5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527" y="96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6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519" y="99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7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494" y="101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9999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8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82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9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8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0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3325" y="87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1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3301" y="94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2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81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3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526" y="87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4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451" y="8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5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988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6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349" y="99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7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83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8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94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9" name="Freeform 11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12" y="967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20" name="Freeform 11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44" y="997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32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21" name="Freeform 11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4" y="96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32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22" name="Freeform 11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90" y="965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32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23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898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6392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24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100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25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540" y="91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0979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26" name="Freeform 12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04" y="919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27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338" y="95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28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9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29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96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0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522" y="88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1" name="Freeform 12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08" y="947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32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32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448" y="9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91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4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430" y="976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0979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5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85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0979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6" name="Freeform 13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84" y="1017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32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3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416" y="83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8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426" y="88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0979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9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328" y="90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40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90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41" name="Freeform 13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5" y="959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42" name="Freeform 13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67" y="823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43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452" y="85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0389" name="Line 139"/>
                <p:cNvSpPr>
                  <a:spLocks noChangeShapeType="1"/>
                </p:cNvSpPr>
                <p:nvPr/>
              </p:nvSpPr>
              <p:spPr bwMode="auto">
                <a:xfrm>
                  <a:off x="3061" y="2615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90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3878" y="2523"/>
                  <a:ext cx="60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Basophils</a:t>
                  </a:r>
                </a:p>
              </p:txBody>
            </p:sp>
          </p:grpSp>
          <p:grpSp>
            <p:nvGrpSpPr>
              <p:cNvPr id="10328" name="Group 141"/>
              <p:cNvGrpSpPr>
                <a:grpSpLocks/>
              </p:cNvGrpSpPr>
              <p:nvPr/>
            </p:nvGrpSpPr>
            <p:grpSpPr bwMode="auto">
              <a:xfrm>
                <a:off x="2699" y="3113"/>
                <a:ext cx="1835" cy="315"/>
                <a:chOff x="2699" y="2931"/>
                <a:chExt cx="1835" cy="315"/>
              </a:xfrm>
            </p:grpSpPr>
            <p:grpSp>
              <p:nvGrpSpPr>
                <p:cNvPr id="10376" name="Group 142"/>
                <p:cNvGrpSpPr>
                  <a:grpSpLocks/>
                </p:cNvGrpSpPr>
                <p:nvPr/>
              </p:nvGrpSpPr>
              <p:grpSpPr bwMode="auto">
                <a:xfrm rot="8996137">
                  <a:off x="2699" y="2931"/>
                  <a:ext cx="326" cy="310"/>
                  <a:chOff x="1222" y="777"/>
                  <a:chExt cx="286" cy="270"/>
                </a:xfrm>
              </p:grpSpPr>
              <p:sp>
                <p:nvSpPr>
                  <p:cNvPr id="10385" name="Freeform 14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9" y="807"/>
                    <a:ext cx="231" cy="226"/>
                  </a:xfrm>
                  <a:custGeom>
                    <a:avLst/>
                    <a:gdLst>
                      <a:gd name="T0" fmla="*/ 18 w 297"/>
                      <a:gd name="T1" fmla="*/ 7 h 262"/>
                      <a:gd name="T2" fmla="*/ 7 w 297"/>
                      <a:gd name="T3" fmla="*/ 3 h 262"/>
                      <a:gd name="T4" fmla="*/ 0 w 297"/>
                      <a:gd name="T5" fmla="*/ 30 h 262"/>
                      <a:gd name="T6" fmla="*/ 7 w 297"/>
                      <a:gd name="T7" fmla="*/ 58 h 262"/>
                      <a:gd name="T8" fmla="*/ 20 w 297"/>
                      <a:gd name="T9" fmla="*/ 44 h 262"/>
                      <a:gd name="T10" fmla="*/ 18 w 297"/>
                      <a:gd name="T11" fmla="*/ 7 h 2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97"/>
                      <a:gd name="T19" fmla="*/ 0 h 262"/>
                      <a:gd name="T20" fmla="*/ 297 w 297"/>
                      <a:gd name="T21" fmla="*/ 262 h 26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86" name="Freeform 14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377" name="Group 145"/>
                <p:cNvGrpSpPr>
                  <a:grpSpLocks/>
                </p:cNvGrpSpPr>
                <p:nvPr/>
              </p:nvGrpSpPr>
              <p:grpSpPr bwMode="auto">
                <a:xfrm>
                  <a:off x="3470" y="2976"/>
                  <a:ext cx="286" cy="270"/>
                  <a:chOff x="1506" y="1121"/>
                  <a:chExt cx="286" cy="270"/>
                </a:xfrm>
              </p:grpSpPr>
              <p:sp>
                <p:nvSpPr>
                  <p:cNvPr id="10380" name="Freeform 146" descr="Purple mesh"/>
                  <p:cNvSpPr>
                    <a:spLocks/>
                  </p:cNvSpPr>
                  <p:nvPr/>
                </p:nvSpPr>
                <p:spPr bwMode="auto">
                  <a:xfrm>
                    <a:off x="1578" y="1144"/>
                    <a:ext cx="203" cy="216"/>
                  </a:xfrm>
                  <a:custGeom>
                    <a:avLst/>
                    <a:gdLst>
                      <a:gd name="T0" fmla="*/ 183 w 203"/>
                      <a:gd name="T1" fmla="*/ 103 h 216"/>
                      <a:gd name="T2" fmla="*/ 140 w 203"/>
                      <a:gd name="T3" fmla="*/ 43 h 216"/>
                      <a:gd name="T4" fmla="*/ 111 w 203"/>
                      <a:gd name="T5" fmla="*/ 4 h 216"/>
                      <a:gd name="T6" fmla="*/ 30 w 203"/>
                      <a:gd name="T7" fmla="*/ 19 h 216"/>
                      <a:gd name="T8" fmla="*/ 6 w 203"/>
                      <a:gd name="T9" fmla="*/ 75 h 216"/>
                      <a:gd name="T10" fmla="*/ 39 w 203"/>
                      <a:gd name="T11" fmla="*/ 105 h 216"/>
                      <a:gd name="T12" fmla="*/ 44 w 203"/>
                      <a:gd name="T13" fmla="*/ 125 h 216"/>
                      <a:gd name="T14" fmla="*/ 29 w 203"/>
                      <a:gd name="T15" fmla="*/ 147 h 216"/>
                      <a:gd name="T16" fmla="*/ 8 w 203"/>
                      <a:gd name="T17" fmla="*/ 179 h 216"/>
                      <a:gd name="T18" fmla="*/ 75 w 203"/>
                      <a:gd name="T19" fmla="*/ 214 h 216"/>
                      <a:gd name="T20" fmla="*/ 185 w 203"/>
                      <a:gd name="T21" fmla="*/ 167 h 216"/>
                      <a:gd name="T22" fmla="*/ 183 w 203"/>
                      <a:gd name="T23" fmla="*/ 103 h 2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03"/>
                      <a:gd name="T37" fmla="*/ 0 h 216"/>
                      <a:gd name="T38" fmla="*/ 203 w 203"/>
                      <a:gd name="T39" fmla="*/ 216 h 21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03" h="216">
                        <a:moveTo>
                          <a:pt x="183" y="103"/>
                        </a:moveTo>
                        <a:cubicBezTo>
                          <a:pt x="176" y="74"/>
                          <a:pt x="152" y="60"/>
                          <a:pt x="140" y="43"/>
                        </a:cubicBezTo>
                        <a:cubicBezTo>
                          <a:pt x="128" y="26"/>
                          <a:pt x="129" y="8"/>
                          <a:pt x="111" y="4"/>
                        </a:cubicBezTo>
                        <a:cubicBezTo>
                          <a:pt x="93" y="0"/>
                          <a:pt x="47" y="7"/>
                          <a:pt x="30" y="19"/>
                        </a:cubicBezTo>
                        <a:cubicBezTo>
                          <a:pt x="13" y="31"/>
                          <a:pt x="4" y="61"/>
                          <a:pt x="6" y="75"/>
                        </a:cubicBezTo>
                        <a:cubicBezTo>
                          <a:pt x="8" y="89"/>
                          <a:pt x="33" y="97"/>
                          <a:pt x="39" y="105"/>
                        </a:cubicBezTo>
                        <a:cubicBezTo>
                          <a:pt x="45" y="113"/>
                          <a:pt x="46" y="118"/>
                          <a:pt x="44" y="125"/>
                        </a:cubicBezTo>
                        <a:cubicBezTo>
                          <a:pt x="42" y="132"/>
                          <a:pt x="35" y="138"/>
                          <a:pt x="29" y="147"/>
                        </a:cubicBezTo>
                        <a:cubicBezTo>
                          <a:pt x="23" y="156"/>
                          <a:pt x="0" y="168"/>
                          <a:pt x="8" y="179"/>
                        </a:cubicBezTo>
                        <a:cubicBezTo>
                          <a:pt x="16" y="190"/>
                          <a:pt x="46" y="216"/>
                          <a:pt x="75" y="214"/>
                        </a:cubicBezTo>
                        <a:cubicBezTo>
                          <a:pt x="102" y="210"/>
                          <a:pt x="166" y="182"/>
                          <a:pt x="185" y="167"/>
                        </a:cubicBezTo>
                        <a:cubicBezTo>
                          <a:pt x="203" y="148"/>
                          <a:pt x="190" y="132"/>
                          <a:pt x="183" y="10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81" name="Freeform 147"/>
                  <p:cNvSpPr>
                    <a:spLocks/>
                  </p:cNvSpPr>
                  <p:nvPr/>
                </p:nvSpPr>
                <p:spPr bwMode="auto">
                  <a:xfrm>
                    <a:off x="1506" y="1121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82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78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176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83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1239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14902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84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07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176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0378" name="Line 151"/>
                <p:cNvSpPr>
                  <a:spLocks noChangeShapeType="1"/>
                </p:cNvSpPr>
                <p:nvPr/>
              </p:nvSpPr>
              <p:spPr bwMode="auto">
                <a:xfrm>
                  <a:off x="3061" y="3069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79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3878" y="2976"/>
                  <a:ext cx="65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Monocytes</a:t>
                  </a:r>
                </a:p>
              </p:txBody>
            </p:sp>
          </p:grpSp>
          <p:grpSp>
            <p:nvGrpSpPr>
              <p:cNvPr id="10329" name="Group 153"/>
              <p:cNvGrpSpPr>
                <a:grpSpLocks/>
              </p:cNvGrpSpPr>
              <p:nvPr/>
            </p:nvGrpSpPr>
            <p:grpSpPr bwMode="auto">
              <a:xfrm>
                <a:off x="2699" y="3475"/>
                <a:ext cx="1724" cy="316"/>
                <a:chOff x="2699" y="3385"/>
                <a:chExt cx="1724" cy="316"/>
              </a:xfrm>
            </p:grpSpPr>
            <p:grpSp>
              <p:nvGrpSpPr>
                <p:cNvPr id="10346" name="Group 154"/>
                <p:cNvGrpSpPr>
                  <a:grpSpLocks/>
                </p:cNvGrpSpPr>
                <p:nvPr/>
              </p:nvGrpSpPr>
              <p:grpSpPr bwMode="auto">
                <a:xfrm>
                  <a:off x="2699" y="3385"/>
                  <a:ext cx="318" cy="316"/>
                  <a:chOff x="1222" y="777"/>
                  <a:chExt cx="286" cy="270"/>
                </a:xfrm>
              </p:grpSpPr>
              <p:sp>
                <p:nvSpPr>
                  <p:cNvPr id="10374" name="Freeform 155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2" cy="226"/>
                  </a:xfrm>
                  <a:custGeom>
                    <a:avLst/>
                    <a:gdLst>
                      <a:gd name="T0" fmla="*/ 18 w 297"/>
                      <a:gd name="T1" fmla="*/ 7 h 262"/>
                      <a:gd name="T2" fmla="*/ 7 w 297"/>
                      <a:gd name="T3" fmla="*/ 3 h 262"/>
                      <a:gd name="T4" fmla="*/ 0 w 297"/>
                      <a:gd name="T5" fmla="*/ 30 h 262"/>
                      <a:gd name="T6" fmla="*/ 7 w 297"/>
                      <a:gd name="T7" fmla="*/ 58 h 262"/>
                      <a:gd name="T8" fmla="*/ 21 w 297"/>
                      <a:gd name="T9" fmla="*/ 44 h 262"/>
                      <a:gd name="T10" fmla="*/ 18 w 297"/>
                      <a:gd name="T11" fmla="*/ 7 h 2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97"/>
                      <a:gd name="T19" fmla="*/ 0 h 262"/>
                      <a:gd name="T20" fmla="*/ 297 w 297"/>
                      <a:gd name="T21" fmla="*/ 262 h 26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75" name="Freeform 156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347" name="Group 157"/>
                <p:cNvGrpSpPr>
                  <a:grpSpLocks/>
                </p:cNvGrpSpPr>
                <p:nvPr/>
              </p:nvGrpSpPr>
              <p:grpSpPr bwMode="auto">
                <a:xfrm>
                  <a:off x="3470" y="3475"/>
                  <a:ext cx="331" cy="184"/>
                  <a:chOff x="3531" y="2976"/>
                  <a:chExt cx="331" cy="184"/>
                </a:xfrm>
              </p:grpSpPr>
              <p:grpSp>
                <p:nvGrpSpPr>
                  <p:cNvPr id="10350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3531" y="3024"/>
                    <a:ext cx="48" cy="45"/>
                    <a:chOff x="4377" y="845"/>
                    <a:chExt cx="154" cy="181"/>
                  </a:xfrm>
                </p:grpSpPr>
                <p:sp>
                  <p:nvSpPr>
                    <p:cNvPr id="10372" name="Freeform 15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81"/>
                    </a:xfrm>
                    <a:custGeom>
                      <a:avLst/>
                      <a:gdLst>
                        <a:gd name="T0" fmla="*/ 58 w 154"/>
                        <a:gd name="T1" fmla="*/ 3 h 179"/>
                        <a:gd name="T2" fmla="*/ 28 w 154"/>
                        <a:gd name="T3" fmla="*/ 33 h 179"/>
                        <a:gd name="T4" fmla="*/ 0 w 154"/>
                        <a:gd name="T5" fmla="*/ 103 h 179"/>
                        <a:gd name="T6" fmla="*/ 56 w 154"/>
                        <a:gd name="T7" fmla="*/ 191 h 179"/>
                        <a:gd name="T8" fmla="*/ 116 w 154"/>
                        <a:gd name="T9" fmla="*/ 181 h 179"/>
                        <a:gd name="T10" fmla="*/ 142 w 154"/>
                        <a:gd name="T11" fmla="*/ 109 h 179"/>
                        <a:gd name="T12" fmla="*/ 132 w 154"/>
                        <a:gd name="T13" fmla="*/ 39 h 179"/>
                        <a:gd name="T14" fmla="*/ 118 w 154"/>
                        <a:gd name="T15" fmla="*/ 27 h 179"/>
                        <a:gd name="T16" fmla="*/ 58 w 154"/>
                        <a:gd name="T17" fmla="*/ 3 h 17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54"/>
                        <a:gd name="T28" fmla="*/ 0 h 179"/>
                        <a:gd name="T29" fmla="*/ 154 w 154"/>
                        <a:gd name="T30" fmla="*/ 179 h 17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3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73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81"/>
                    </a:xfrm>
                    <a:custGeom>
                      <a:avLst/>
                      <a:gdLst>
                        <a:gd name="T0" fmla="*/ 58 w 154"/>
                        <a:gd name="T1" fmla="*/ 3 h 179"/>
                        <a:gd name="T2" fmla="*/ 28 w 154"/>
                        <a:gd name="T3" fmla="*/ 33 h 179"/>
                        <a:gd name="T4" fmla="*/ 0 w 154"/>
                        <a:gd name="T5" fmla="*/ 103 h 179"/>
                        <a:gd name="T6" fmla="*/ 56 w 154"/>
                        <a:gd name="T7" fmla="*/ 191 h 179"/>
                        <a:gd name="T8" fmla="*/ 116 w 154"/>
                        <a:gd name="T9" fmla="*/ 181 h 179"/>
                        <a:gd name="T10" fmla="*/ 142 w 154"/>
                        <a:gd name="T11" fmla="*/ 109 h 179"/>
                        <a:gd name="T12" fmla="*/ 132 w 154"/>
                        <a:gd name="T13" fmla="*/ 39 h 179"/>
                        <a:gd name="T14" fmla="*/ 118 w 154"/>
                        <a:gd name="T15" fmla="*/ 27 h 179"/>
                        <a:gd name="T16" fmla="*/ 58 w 154"/>
                        <a:gd name="T17" fmla="*/ 3 h 17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54"/>
                        <a:gd name="T28" fmla="*/ 0 h 179"/>
                        <a:gd name="T29" fmla="*/ 154 w 154"/>
                        <a:gd name="T30" fmla="*/ 179 h 17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351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3615" y="3028"/>
                    <a:ext cx="74" cy="80"/>
                    <a:chOff x="4604" y="890"/>
                    <a:chExt cx="115" cy="139"/>
                  </a:xfrm>
                </p:grpSpPr>
                <p:sp>
                  <p:nvSpPr>
                    <p:cNvPr id="10370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196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71" name="Freeform 163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352" name="Group 164"/>
                  <p:cNvGrpSpPr>
                    <a:grpSpLocks/>
                  </p:cNvGrpSpPr>
                  <p:nvPr/>
                </p:nvGrpSpPr>
                <p:grpSpPr bwMode="auto">
                  <a:xfrm rot="-4287911">
                    <a:off x="3785" y="3008"/>
                    <a:ext cx="73" cy="80"/>
                    <a:chOff x="4921" y="663"/>
                    <a:chExt cx="115" cy="139"/>
                  </a:xfrm>
                </p:grpSpPr>
                <p:sp>
                  <p:nvSpPr>
                    <p:cNvPr id="10368" name="Freeform 165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5" y="664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69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925" y="664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353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3557" y="3107"/>
                    <a:ext cx="43" cy="31"/>
                    <a:chOff x="4558" y="1117"/>
                    <a:chExt cx="68" cy="55"/>
                  </a:xfrm>
                </p:grpSpPr>
                <p:sp>
                  <p:nvSpPr>
                    <p:cNvPr id="10366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>
                        <a:gd name="T0" fmla="*/ 0 w 68"/>
                        <a:gd name="T1" fmla="*/ 1 h 55"/>
                        <a:gd name="T2" fmla="*/ 2 w 68"/>
                        <a:gd name="T3" fmla="*/ 35 h 55"/>
                        <a:gd name="T4" fmla="*/ 22 w 68"/>
                        <a:gd name="T5" fmla="*/ 41 h 55"/>
                        <a:gd name="T6" fmla="*/ 38 w 68"/>
                        <a:gd name="T7" fmla="*/ 45 h 55"/>
                        <a:gd name="T8" fmla="*/ 64 w 68"/>
                        <a:gd name="T9" fmla="*/ 23 h 55"/>
                        <a:gd name="T10" fmla="*/ 68 w 68"/>
                        <a:gd name="T11" fmla="*/ 11 h 55"/>
                        <a:gd name="T12" fmla="*/ 64 w 68"/>
                        <a:gd name="T13" fmla="*/ 1 h 55"/>
                        <a:gd name="T14" fmla="*/ 46 w 68"/>
                        <a:gd name="T15" fmla="*/ 5 h 55"/>
                        <a:gd name="T16" fmla="*/ 0 w 68"/>
                        <a:gd name="T17" fmla="*/ 1 h 5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8"/>
                        <a:gd name="T28" fmla="*/ 0 h 55"/>
                        <a:gd name="T29" fmla="*/ 68 w 68"/>
                        <a:gd name="T30" fmla="*/ 55 h 5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3137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67" name="Freeform 16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>
                        <a:gd name="T0" fmla="*/ 0 w 68"/>
                        <a:gd name="T1" fmla="*/ 1 h 55"/>
                        <a:gd name="T2" fmla="*/ 2 w 68"/>
                        <a:gd name="T3" fmla="*/ 35 h 55"/>
                        <a:gd name="T4" fmla="*/ 22 w 68"/>
                        <a:gd name="T5" fmla="*/ 41 h 55"/>
                        <a:gd name="T6" fmla="*/ 38 w 68"/>
                        <a:gd name="T7" fmla="*/ 45 h 55"/>
                        <a:gd name="T8" fmla="*/ 64 w 68"/>
                        <a:gd name="T9" fmla="*/ 23 h 55"/>
                        <a:gd name="T10" fmla="*/ 68 w 68"/>
                        <a:gd name="T11" fmla="*/ 11 h 55"/>
                        <a:gd name="T12" fmla="*/ 64 w 68"/>
                        <a:gd name="T13" fmla="*/ 1 h 55"/>
                        <a:gd name="T14" fmla="*/ 46 w 68"/>
                        <a:gd name="T15" fmla="*/ 5 h 55"/>
                        <a:gd name="T16" fmla="*/ 0 w 68"/>
                        <a:gd name="T17" fmla="*/ 1 h 5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8"/>
                        <a:gd name="T28" fmla="*/ 0 h 55"/>
                        <a:gd name="T29" fmla="*/ 68 w 68"/>
                        <a:gd name="T30" fmla="*/ 55 h 5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354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615" y="2976"/>
                    <a:ext cx="84" cy="51"/>
                    <a:chOff x="4604" y="799"/>
                    <a:chExt cx="132" cy="89"/>
                  </a:xfrm>
                </p:grpSpPr>
                <p:sp>
                  <p:nvSpPr>
                    <p:cNvPr id="10364" name="Freeform 171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>
                        <a:gd name="T0" fmla="*/ 62 w 132"/>
                        <a:gd name="T1" fmla="*/ 6 h 89"/>
                        <a:gd name="T2" fmla="*/ 16 w 132"/>
                        <a:gd name="T3" fmla="*/ 20 h 89"/>
                        <a:gd name="T4" fmla="*/ 0 w 132"/>
                        <a:gd name="T5" fmla="*/ 42 h 89"/>
                        <a:gd name="T6" fmla="*/ 16 w 132"/>
                        <a:gd name="T7" fmla="*/ 58 h 89"/>
                        <a:gd name="T8" fmla="*/ 44 w 132"/>
                        <a:gd name="T9" fmla="*/ 74 h 89"/>
                        <a:gd name="T10" fmla="*/ 116 w 132"/>
                        <a:gd name="T11" fmla="*/ 78 h 89"/>
                        <a:gd name="T12" fmla="*/ 128 w 132"/>
                        <a:gd name="T13" fmla="*/ 58 h 89"/>
                        <a:gd name="T14" fmla="*/ 114 w 132"/>
                        <a:gd name="T15" fmla="*/ 0 h 89"/>
                        <a:gd name="T16" fmla="*/ 62 w 132"/>
                        <a:gd name="T17" fmla="*/ 6 h 8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2"/>
                        <a:gd name="T28" fmla="*/ 0 h 89"/>
                        <a:gd name="T29" fmla="*/ 132 w 132"/>
                        <a:gd name="T30" fmla="*/ 89 h 8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65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>
                        <a:gd name="T0" fmla="*/ 62 w 132"/>
                        <a:gd name="T1" fmla="*/ 6 h 89"/>
                        <a:gd name="T2" fmla="*/ 16 w 132"/>
                        <a:gd name="T3" fmla="*/ 20 h 89"/>
                        <a:gd name="T4" fmla="*/ 0 w 132"/>
                        <a:gd name="T5" fmla="*/ 42 h 89"/>
                        <a:gd name="T6" fmla="*/ 16 w 132"/>
                        <a:gd name="T7" fmla="*/ 58 h 89"/>
                        <a:gd name="T8" fmla="*/ 44 w 132"/>
                        <a:gd name="T9" fmla="*/ 74 h 89"/>
                        <a:gd name="T10" fmla="*/ 116 w 132"/>
                        <a:gd name="T11" fmla="*/ 78 h 89"/>
                        <a:gd name="T12" fmla="*/ 128 w 132"/>
                        <a:gd name="T13" fmla="*/ 58 h 89"/>
                        <a:gd name="T14" fmla="*/ 114 w 132"/>
                        <a:gd name="T15" fmla="*/ 0 h 89"/>
                        <a:gd name="T16" fmla="*/ 62 w 132"/>
                        <a:gd name="T17" fmla="*/ 6 h 8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2"/>
                        <a:gd name="T28" fmla="*/ 0 h 89"/>
                        <a:gd name="T29" fmla="*/ 132 w 132"/>
                        <a:gd name="T30" fmla="*/ 89 h 8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355" name="Group 17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708" y="3101"/>
                    <a:ext cx="25" cy="37"/>
                    <a:chOff x="4921" y="663"/>
                    <a:chExt cx="115" cy="139"/>
                  </a:xfrm>
                </p:grpSpPr>
                <p:sp>
                  <p:nvSpPr>
                    <p:cNvPr id="10362" name="Freeform 174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63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356" name="Group 176"/>
                  <p:cNvGrpSpPr>
                    <a:grpSpLocks/>
                  </p:cNvGrpSpPr>
                  <p:nvPr/>
                </p:nvGrpSpPr>
                <p:grpSpPr bwMode="auto">
                  <a:xfrm rot="-9002835">
                    <a:off x="3673" y="3132"/>
                    <a:ext cx="28" cy="28"/>
                    <a:chOff x="4604" y="890"/>
                    <a:chExt cx="115" cy="139"/>
                  </a:xfrm>
                </p:grpSpPr>
                <p:sp>
                  <p:nvSpPr>
                    <p:cNvPr id="10360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196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61" name="Freeform 178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357" name="Group 179"/>
                  <p:cNvGrpSpPr>
                    <a:grpSpLocks/>
                  </p:cNvGrpSpPr>
                  <p:nvPr/>
                </p:nvGrpSpPr>
                <p:grpSpPr bwMode="auto">
                  <a:xfrm rot="3080412">
                    <a:off x="3704" y="3026"/>
                    <a:ext cx="38" cy="42"/>
                    <a:chOff x="4604" y="799"/>
                    <a:chExt cx="132" cy="89"/>
                  </a:xfrm>
                </p:grpSpPr>
                <p:sp>
                  <p:nvSpPr>
                    <p:cNvPr id="10358" name="Freeform 180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>
                        <a:gd name="T0" fmla="*/ 62 w 132"/>
                        <a:gd name="T1" fmla="*/ 6 h 89"/>
                        <a:gd name="T2" fmla="*/ 16 w 132"/>
                        <a:gd name="T3" fmla="*/ 20 h 89"/>
                        <a:gd name="T4" fmla="*/ 0 w 132"/>
                        <a:gd name="T5" fmla="*/ 42 h 89"/>
                        <a:gd name="T6" fmla="*/ 16 w 132"/>
                        <a:gd name="T7" fmla="*/ 58 h 89"/>
                        <a:gd name="T8" fmla="*/ 44 w 132"/>
                        <a:gd name="T9" fmla="*/ 74 h 89"/>
                        <a:gd name="T10" fmla="*/ 116 w 132"/>
                        <a:gd name="T11" fmla="*/ 78 h 89"/>
                        <a:gd name="T12" fmla="*/ 128 w 132"/>
                        <a:gd name="T13" fmla="*/ 58 h 89"/>
                        <a:gd name="T14" fmla="*/ 114 w 132"/>
                        <a:gd name="T15" fmla="*/ 0 h 89"/>
                        <a:gd name="T16" fmla="*/ 62 w 132"/>
                        <a:gd name="T17" fmla="*/ 6 h 8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2"/>
                        <a:gd name="T28" fmla="*/ 0 h 89"/>
                        <a:gd name="T29" fmla="*/ 132 w 132"/>
                        <a:gd name="T30" fmla="*/ 89 h 8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59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>
                        <a:gd name="T0" fmla="*/ 62 w 132"/>
                        <a:gd name="T1" fmla="*/ 6 h 89"/>
                        <a:gd name="T2" fmla="*/ 16 w 132"/>
                        <a:gd name="T3" fmla="*/ 20 h 89"/>
                        <a:gd name="T4" fmla="*/ 0 w 132"/>
                        <a:gd name="T5" fmla="*/ 42 h 89"/>
                        <a:gd name="T6" fmla="*/ 16 w 132"/>
                        <a:gd name="T7" fmla="*/ 58 h 89"/>
                        <a:gd name="T8" fmla="*/ 44 w 132"/>
                        <a:gd name="T9" fmla="*/ 74 h 89"/>
                        <a:gd name="T10" fmla="*/ 116 w 132"/>
                        <a:gd name="T11" fmla="*/ 78 h 89"/>
                        <a:gd name="T12" fmla="*/ 128 w 132"/>
                        <a:gd name="T13" fmla="*/ 58 h 89"/>
                        <a:gd name="T14" fmla="*/ 114 w 132"/>
                        <a:gd name="T15" fmla="*/ 0 h 89"/>
                        <a:gd name="T16" fmla="*/ 62 w 132"/>
                        <a:gd name="T17" fmla="*/ 6 h 8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2"/>
                        <a:gd name="T28" fmla="*/ 0 h 89"/>
                        <a:gd name="T29" fmla="*/ 132 w 132"/>
                        <a:gd name="T30" fmla="*/ 89 h 8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0348" name="Line 182"/>
                <p:cNvSpPr>
                  <a:spLocks noChangeShapeType="1"/>
                </p:cNvSpPr>
                <p:nvPr/>
              </p:nvSpPr>
              <p:spPr bwMode="auto">
                <a:xfrm>
                  <a:off x="3061" y="3523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4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3878" y="3430"/>
                  <a:ext cx="54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Platelets</a:t>
                  </a:r>
                </a:p>
              </p:txBody>
            </p:sp>
          </p:grpSp>
          <p:grpSp>
            <p:nvGrpSpPr>
              <p:cNvPr id="10330" name="Group 184"/>
              <p:cNvGrpSpPr>
                <a:grpSpLocks/>
              </p:cNvGrpSpPr>
              <p:nvPr/>
            </p:nvGrpSpPr>
            <p:grpSpPr bwMode="auto">
              <a:xfrm>
                <a:off x="2699" y="3793"/>
                <a:ext cx="1755" cy="355"/>
                <a:chOff x="2699" y="3793"/>
                <a:chExt cx="1755" cy="355"/>
              </a:xfrm>
            </p:grpSpPr>
            <p:grpSp>
              <p:nvGrpSpPr>
                <p:cNvPr id="10331" name="Group 185"/>
                <p:cNvGrpSpPr>
                  <a:grpSpLocks/>
                </p:cNvGrpSpPr>
                <p:nvPr/>
              </p:nvGrpSpPr>
              <p:grpSpPr bwMode="auto">
                <a:xfrm>
                  <a:off x="3470" y="3793"/>
                  <a:ext cx="396" cy="319"/>
                  <a:chOff x="3795" y="3067"/>
                  <a:chExt cx="396" cy="319"/>
                </a:xfrm>
              </p:grpSpPr>
              <p:grpSp>
                <p:nvGrpSpPr>
                  <p:cNvPr id="10337" name="Group 1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61" y="3067"/>
                    <a:ext cx="175" cy="175"/>
                    <a:chOff x="3799" y="3158"/>
                    <a:chExt cx="136" cy="136"/>
                  </a:xfrm>
                </p:grpSpPr>
                <p:sp>
                  <p:nvSpPr>
                    <p:cNvPr id="10344" name="Oval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5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z="2000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0345" name="Oval 1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z="2000" b="1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0338" name="Group 189"/>
                  <p:cNvGrpSpPr>
                    <a:grpSpLocks noChangeAspect="1"/>
                  </p:cNvGrpSpPr>
                  <p:nvPr/>
                </p:nvGrpSpPr>
                <p:grpSpPr bwMode="auto">
                  <a:xfrm rot="6594621">
                    <a:off x="3803" y="3203"/>
                    <a:ext cx="159" cy="175"/>
                    <a:chOff x="3799" y="3158"/>
                    <a:chExt cx="136" cy="136"/>
                  </a:xfrm>
                </p:grpSpPr>
                <p:sp>
                  <p:nvSpPr>
                    <p:cNvPr id="10342" name="Oval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5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z="2000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0343" name="Oval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z="2000" b="1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0339" name="Group 192"/>
                  <p:cNvGrpSpPr>
                    <a:grpSpLocks noChangeAspect="1"/>
                  </p:cNvGrpSpPr>
                  <p:nvPr/>
                </p:nvGrpSpPr>
                <p:grpSpPr bwMode="auto">
                  <a:xfrm rot="-2113055">
                    <a:off x="4013" y="3262"/>
                    <a:ext cx="178" cy="124"/>
                    <a:chOff x="3799" y="3158"/>
                    <a:chExt cx="136" cy="136"/>
                  </a:xfrm>
                </p:grpSpPr>
                <p:sp>
                  <p:nvSpPr>
                    <p:cNvPr id="10340" name="Oval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5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z="2000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0341" name="Oval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2" y="3175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z="2000" b="1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332" name="Group 195"/>
                <p:cNvGrpSpPr>
                  <a:grpSpLocks/>
                </p:cNvGrpSpPr>
                <p:nvPr/>
              </p:nvGrpSpPr>
              <p:grpSpPr bwMode="auto">
                <a:xfrm rot="8996137">
                  <a:off x="2699" y="3838"/>
                  <a:ext cx="326" cy="310"/>
                  <a:chOff x="1222" y="777"/>
                  <a:chExt cx="286" cy="270"/>
                </a:xfrm>
              </p:grpSpPr>
              <p:sp>
                <p:nvSpPr>
                  <p:cNvPr id="10335" name="Freeform 196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9" y="807"/>
                    <a:ext cx="231" cy="226"/>
                  </a:xfrm>
                  <a:custGeom>
                    <a:avLst/>
                    <a:gdLst>
                      <a:gd name="T0" fmla="*/ 18 w 297"/>
                      <a:gd name="T1" fmla="*/ 7 h 262"/>
                      <a:gd name="T2" fmla="*/ 7 w 297"/>
                      <a:gd name="T3" fmla="*/ 3 h 262"/>
                      <a:gd name="T4" fmla="*/ 0 w 297"/>
                      <a:gd name="T5" fmla="*/ 30 h 262"/>
                      <a:gd name="T6" fmla="*/ 7 w 297"/>
                      <a:gd name="T7" fmla="*/ 58 h 262"/>
                      <a:gd name="T8" fmla="*/ 20 w 297"/>
                      <a:gd name="T9" fmla="*/ 44 h 262"/>
                      <a:gd name="T10" fmla="*/ 18 w 297"/>
                      <a:gd name="T11" fmla="*/ 7 h 2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97"/>
                      <a:gd name="T19" fmla="*/ 0 h 262"/>
                      <a:gd name="T20" fmla="*/ 297 w 297"/>
                      <a:gd name="T21" fmla="*/ 262 h 26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36" name="Freeform 197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0333" name="Line 198"/>
                <p:cNvSpPr>
                  <a:spLocks noChangeShapeType="1"/>
                </p:cNvSpPr>
                <p:nvPr/>
              </p:nvSpPr>
              <p:spPr bwMode="auto">
                <a:xfrm>
                  <a:off x="3061" y="397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34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3878" y="3884"/>
                  <a:ext cx="57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Red cells</a:t>
                  </a:r>
                </a:p>
              </p:txBody>
            </p:sp>
          </p:grpSp>
        </p:grpSp>
        <p:sp>
          <p:nvSpPr>
            <p:cNvPr id="10323" name="Text Box 200"/>
            <p:cNvSpPr txBox="1">
              <a:spLocks noChangeArrowheads="1"/>
            </p:cNvSpPr>
            <p:nvPr/>
          </p:nvSpPr>
          <p:spPr bwMode="auto">
            <a:xfrm>
              <a:off x="1837" y="2069"/>
              <a:ext cx="61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Myeloid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progenitor</a:t>
              </a:r>
            </a:p>
          </p:txBody>
        </p:sp>
        <p:sp>
          <p:nvSpPr>
            <p:cNvPr id="10324" name="Line 201"/>
            <p:cNvSpPr>
              <a:spLocks noChangeShapeType="1"/>
            </p:cNvSpPr>
            <p:nvPr/>
          </p:nvSpPr>
          <p:spPr bwMode="auto">
            <a:xfrm>
              <a:off x="1474" y="1933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10246" name="Line 202"/>
          <p:cNvSpPr>
            <a:spLocks noChangeShapeType="1"/>
          </p:cNvSpPr>
          <p:nvPr/>
        </p:nvSpPr>
        <p:spPr bwMode="auto">
          <a:xfrm flipV="1">
            <a:off x="2339975" y="1844675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grpSp>
        <p:nvGrpSpPr>
          <p:cNvPr id="11277" name="Group 281"/>
          <p:cNvGrpSpPr>
            <a:grpSpLocks/>
          </p:cNvGrpSpPr>
          <p:nvPr/>
        </p:nvGrpSpPr>
        <p:grpSpPr bwMode="auto">
          <a:xfrm>
            <a:off x="5148263" y="2708275"/>
            <a:ext cx="3671887" cy="4038600"/>
            <a:chOff x="3243" y="1706"/>
            <a:chExt cx="2313" cy="2544"/>
          </a:xfrm>
        </p:grpSpPr>
        <p:sp>
          <p:nvSpPr>
            <p:cNvPr id="10313" name="Rectangle 6"/>
            <p:cNvSpPr>
              <a:spLocks noChangeArrowheads="1"/>
            </p:cNvSpPr>
            <p:nvPr/>
          </p:nvSpPr>
          <p:spPr bwMode="auto">
            <a:xfrm>
              <a:off x="3243" y="1709"/>
              <a:ext cx="2313" cy="2541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  <p:sp>
          <p:nvSpPr>
            <p:cNvPr id="147659" name="Rectangle 203"/>
            <p:cNvSpPr>
              <a:spLocks noChangeArrowheads="1"/>
            </p:cNvSpPr>
            <p:nvPr/>
          </p:nvSpPr>
          <p:spPr bwMode="auto">
            <a:xfrm>
              <a:off x="3243" y="1706"/>
              <a:ext cx="2313" cy="27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Myeloproliferative disorders</a:t>
              </a:r>
            </a:p>
          </p:txBody>
        </p:sp>
      </p:grpSp>
      <p:grpSp>
        <p:nvGrpSpPr>
          <p:cNvPr id="11278" name="Group 280"/>
          <p:cNvGrpSpPr>
            <a:grpSpLocks/>
          </p:cNvGrpSpPr>
          <p:nvPr/>
        </p:nvGrpSpPr>
        <p:grpSpPr bwMode="auto">
          <a:xfrm>
            <a:off x="2700338" y="2708275"/>
            <a:ext cx="2376487" cy="4033838"/>
            <a:chOff x="1701" y="1706"/>
            <a:chExt cx="1497" cy="2541"/>
          </a:xfrm>
        </p:grpSpPr>
        <p:sp>
          <p:nvSpPr>
            <p:cNvPr id="10311" name="Rectangle 5"/>
            <p:cNvSpPr>
              <a:spLocks noChangeArrowheads="1"/>
            </p:cNvSpPr>
            <p:nvPr/>
          </p:nvSpPr>
          <p:spPr bwMode="auto">
            <a:xfrm>
              <a:off x="1701" y="1706"/>
              <a:ext cx="1497" cy="25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  <p:sp>
          <p:nvSpPr>
            <p:cNvPr id="147660" name="Rectangle 204"/>
            <p:cNvSpPr>
              <a:spLocks noChangeArrowheads="1"/>
            </p:cNvSpPr>
            <p:nvPr/>
          </p:nvSpPr>
          <p:spPr bwMode="auto">
            <a:xfrm>
              <a:off x="1701" y="1706"/>
              <a:ext cx="1497" cy="2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AML</a:t>
              </a:r>
            </a:p>
          </p:txBody>
        </p:sp>
      </p:grpSp>
      <p:sp>
        <p:nvSpPr>
          <p:cNvPr id="10249" name="Oval 218"/>
          <p:cNvSpPr>
            <a:spLocks noChangeArrowheads="1"/>
          </p:cNvSpPr>
          <p:nvPr/>
        </p:nvSpPr>
        <p:spPr bwMode="auto">
          <a:xfrm>
            <a:off x="6300788" y="765175"/>
            <a:ext cx="1223962" cy="9350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99FF66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000" b="1">
              <a:solidFill>
                <a:srgbClr val="FF0000"/>
              </a:solidFill>
            </a:endParaRPr>
          </a:p>
        </p:txBody>
      </p:sp>
      <p:grpSp>
        <p:nvGrpSpPr>
          <p:cNvPr id="10250" name="Group 219"/>
          <p:cNvGrpSpPr>
            <a:grpSpLocks/>
          </p:cNvGrpSpPr>
          <p:nvPr/>
        </p:nvGrpSpPr>
        <p:grpSpPr bwMode="auto">
          <a:xfrm>
            <a:off x="3059113" y="1412875"/>
            <a:ext cx="504825" cy="493713"/>
            <a:chOff x="1153" y="432"/>
            <a:chExt cx="280" cy="265"/>
          </a:xfrm>
        </p:grpSpPr>
        <p:sp>
          <p:nvSpPr>
            <p:cNvPr id="10309" name="Freeform 220" descr="Granite"/>
            <p:cNvSpPr>
              <a:spLocks/>
            </p:cNvSpPr>
            <p:nvPr/>
          </p:nvSpPr>
          <p:spPr bwMode="auto">
            <a:xfrm>
              <a:off x="1166" y="454"/>
              <a:ext cx="230" cy="224"/>
            </a:xfrm>
            <a:custGeom>
              <a:avLst/>
              <a:gdLst>
                <a:gd name="T0" fmla="*/ 230 w 230"/>
                <a:gd name="T1" fmla="*/ 59 h 239"/>
                <a:gd name="T2" fmla="*/ 183 w 230"/>
                <a:gd name="T3" fmla="*/ 7 h 239"/>
                <a:gd name="T4" fmla="*/ 74 w 230"/>
                <a:gd name="T5" fmla="*/ 7 h 239"/>
                <a:gd name="T6" fmla="*/ 32 w 230"/>
                <a:gd name="T7" fmla="*/ 43 h 239"/>
                <a:gd name="T8" fmla="*/ 19 w 230"/>
                <a:gd name="T9" fmla="*/ 80 h 239"/>
                <a:gd name="T10" fmla="*/ 146 w 230"/>
                <a:gd name="T11" fmla="*/ 122 h 239"/>
                <a:gd name="T12" fmla="*/ 230 w 230"/>
                <a:gd name="T13" fmla="*/ 59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"/>
                <a:gd name="T22" fmla="*/ 0 h 239"/>
                <a:gd name="T23" fmla="*/ 230 w 230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10" name="Freeform 221"/>
            <p:cNvSpPr>
              <a:spLocks/>
            </p:cNvSpPr>
            <p:nvPr/>
          </p:nvSpPr>
          <p:spPr bwMode="auto">
            <a:xfrm rot="8588556">
              <a:off x="1153" y="432"/>
              <a:ext cx="280" cy="265"/>
            </a:xfrm>
            <a:custGeom>
              <a:avLst/>
              <a:gdLst>
                <a:gd name="T0" fmla="*/ 7971 w 193"/>
                <a:gd name="T1" fmla="*/ 1409 h 205"/>
                <a:gd name="T2" fmla="*/ 6042 w 193"/>
                <a:gd name="T3" fmla="*/ 249 h 205"/>
                <a:gd name="T4" fmla="*/ 2278 w 193"/>
                <a:gd name="T5" fmla="*/ 249 h 205"/>
                <a:gd name="T6" fmla="*/ 431 w 193"/>
                <a:gd name="T7" fmla="*/ 1726 h 205"/>
                <a:gd name="T8" fmla="*/ 4747 w 193"/>
                <a:gd name="T9" fmla="*/ 2615 h 205"/>
                <a:gd name="T10" fmla="*/ 7971 w 193"/>
                <a:gd name="T11" fmla="*/ 1409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10251" name="Text Box 222"/>
          <p:cNvSpPr txBox="1">
            <a:spLocks noChangeArrowheads="1"/>
          </p:cNvSpPr>
          <p:nvPr/>
        </p:nvSpPr>
        <p:spPr bwMode="auto">
          <a:xfrm>
            <a:off x="2916238" y="1916113"/>
            <a:ext cx="981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Lymphoid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progenitor</a:t>
            </a:r>
          </a:p>
        </p:txBody>
      </p:sp>
      <p:grpSp>
        <p:nvGrpSpPr>
          <p:cNvPr id="10252" name="Group 223"/>
          <p:cNvGrpSpPr>
            <a:grpSpLocks/>
          </p:cNvGrpSpPr>
          <p:nvPr/>
        </p:nvGrpSpPr>
        <p:grpSpPr bwMode="auto">
          <a:xfrm>
            <a:off x="5508625" y="981075"/>
            <a:ext cx="298450" cy="315913"/>
            <a:chOff x="2574" y="1487"/>
            <a:chExt cx="188" cy="199"/>
          </a:xfrm>
        </p:grpSpPr>
        <p:sp>
          <p:nvSpPr>
            <p:cNvPr id="10307" name="Freeform 224"/>
            <p:cNvSpPr>
              <a:spLocks noChangeAspect="1"/>
            </p:cNvSpPr>
            <p:nvPr/>
          </p:nvSpPr>
          <p:spPr bwMode="auto">
            <a:xfrm rot="4808420">
              <a:off x="2568" y="1493"/>
              <a:ext cx="199" cy="188"/>
            </a:xfrm>
            <a:custGeom>
              <a:avLst/>
              <a:gdLst>
                <a:gd name="T0" fmla="*/ 262 w 193"/>
                <a:gd name="T1" fmla="*/ 46 h 205"/>
                <a:gd name="T2" fmla="*/ 199 w 193"/>
                <a:gd name="T3" fmla="*/ 8 h 205"/>
                <a:gd name="T4" fmla="*/ 75 w 193"/>
                <a:gd name="T5" fmla="*/ 8 h 205"/>
                <a:gd name="T6" fmla="*/ 10 w 193"/>
                <a:gd name="T7" fmla="*/ 56 h 205"/>
                <a:gd name="T8" fmla="*/ 157 w 193"/>
                <a:gd name="T9" fmla="*/ 84 h 205"/>
                <a:gd name="T10" fmla="*/ 262 w 193"/>
                <a:gd name="T11" fmla="*/ 46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08" name="Freeform 225" descr="Purple mesh"/>
            <p:cNvSpPr>
              <a:spLocks noChangeAspect="1"/>
            </p:cNvSpPr>
            <p:nvPr/>
          </p:nvSpPr>
          <p:spPr bwMode="auto">
            <a:xfrm rot="4808420">
              <a:off x="2585" y="1510"/>
              <a:ext cx="159" cy="157"/>
            </a:xfrm>
            <a:custGeom>
              <a:avLst/>
              <a:gdLst>
                <a:gd name="T0" fmla="*/ 6 w 229"/>
                <a:gd name="T1" fmla="*/ 3 h 225"/>
                <a:gd name="T2" fmla="*/ 5 w 229"/>
                <a:gd name="T3" fmla="*/ 1 h 225"/>
                <a:gd name="T4" fmla="*/ 2 w 229"/>
                <a:gd name="T5" fmla="*/ 1 h 225"/>
                <a:gd name="T6" fmla="*/ 1 w 229"/>
                <a:gd name="T7" fmla="*/ 2 h 225"/>
                <a:gd name="T8" fmla="*/ 1 w 229"/>
                <a:gd name="T9" fmla="*/ 4 h 225"/>
                <a:gd name="T10" fmla="*/ 4 w 229"/>
                <a:gd name="T11" fmla="*/ 6 h 225"/>
                <a:gd name="T12" fmla="*/ 6 w 229"/>
                <a:gd name="T13" fmla="*/ 3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253" name="Group 226"/>
          <p:cNvGrpSpPr>
            <a:grpSpLocks/>
          </p:cNvGrpSpPr>
          <p:nvPr/>
        </p:nvGrpSpPr>
        <p:grpSpPr bwMode="auto">
          <a:xfrm>
            <a:off x="4284663" y="1773238"/>
            <a:ext cx="504825" cy="501650"/>
            <a:chOff x="1222" y="777"/>
            <a:chExt cx="286" cy="270"/>
          </a:xfrm>
        </p:grpSpPr>
        <p:sp>
          <p:nvSpPr>
            <p:cNvPr id="10305" name="Freeform 227" descr="Granite"/>
            <p:cNvSpPr>
              <a:spLocks/>
            </p:cNvSpPr>
            <p:nvPr/>
          </p:nvSpPr>
          <p:spPr bwMode="auto">
            <a:xfrm rot="3645729">
              <a:off x="1256" y="806"/>
              <a:ext cx="232" cy="226"/>
            </a:xfrm>
            <a:custGeom>
              <a:avLst/>
              <a:gdLst>
                <a:gd name="T0" fmla="*/ 18 w 297"/>
                <a:gd name="T1" fmla="*/ 7 h 262"/>
                <a:gd name="T2" fmla="*/ 7 w 297"/>
                <a:gd name="T3" fmla="*/ 3 h 262"/>
                <a:gd name="T4" fmla="*/ 0 w 297"/>
                <a:gd name="T5" fmla="*/ 30 h 262"/>
                <a:gd name="T6" fmla="*/ 7 w 297"/>
                <a:gd name="T7" fmla="*/ 58 h 262"/>
                <a:gd name="T8" fmla="*/ 21 w 297"/>
                <a:gd name="T9" fmla="*/ 44 h 262"/>
                <a:gd name="T10" fmla="*/ 18 w 297"/>
                <a:gd name="T11" fmla="*/ 7 h 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262"/>
                <a:gd name="T20" fmla="*/ 297 w 297"/>
                <a:gd name="T21" fmla="*/ 262 h 2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06" name="Freeform 228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>
                <a:gd name="T0" fmla="*/ 9860 w 193"/>
                <a:gd name="T1" fmla="*/ 1691 h 205"/>
                <a:gd name="T2" fmla="*/ 7433 w 193"/>
                <a:gd name="T3" fmla="*/ 296 h 205"/>
                <a:gd name="T4" fmla="*/ 2835 w 193"/>
                <a:gd name="T5" fmla="*/ 296 h 205"/>
                <a:gd name="T6" fmla="*/ 520 w 193"/>
                <a:gd name="T7" fmla="*/ 2077 h 205"/>
                <a:gd name="T8" fmla="*/ 5855 w 193"/>
                <a:gd name="T9" fmla="*/ 3162 h 205"/>
                <a:gd name="T10" fmla="*/ 9860 w 193"/>
                <a:gd name="T11" fmla="*/ 1691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254" name="Group 229"/>
          <p:cNvGrpSpPr>
            <a:grpSpLocks/>
          </p:cNvGrpSpPr>
          <p:nvPr/>
        </p:nvGrpSpPr>
        <p:grpSpPr bwMode="auto">
          <a:xfrm>
            <a:off x="7977188" y="890588"/>
            <a:ext cx="727075" cy="703262"/>
            <a:chOff x="5025" y="969"/>
            <a:chExt cx="458" cy="443"/>
          </a:xfrm>
        </p:grpSpPr>
        <p:grpSp>
          <p:nvGrpSpPr>
            <p:cNvPr id="10293" name="Group 230"/>
            <p:cNvGrpSpPr>
              <a:grpSpLocks/>
            </p:cNvGrpSpPr>
            <p:nvPr/>
          </p:nvGrpSpPr>
          <p:grpSpPr bwMode="auto">
            <a:xfrm rot="8055928">
              <a:off x="5115" y="1196"/>
              <a:ext cx="210" cy="222"/>
              <a:chOff x="3300" y="164"/>
              <a:chExt cx="240" cy="234"/>
            </a:xfrm>
          </p:grpSpPr>
          <p:sp>
            <p:nvSpPr>
              <p:cNvPr id="10302" name="Freeform 231"/>
              <p:cNvSpPr>
                <a:spLocks/>
              </p:cNvSpPr>
              <p:nvPr/>
            </p:nvSpPr>
            <p:spPr bwMode="auto">
              <a:xfrm>
                <a:off x="3299" y="167"/>
                <a:ext cx="238" cy="234"/>
              </a:xfrm>
              <a:custGeom>
                <a:avLst/>
                <a:gdLst>
                  <a:gd name="T0" fmla="*/ 223 w 238"/>
                  <a:gd name="T1" fmla="*/ 82 h 234"/>
                  <a:gd name="T2" fmla="*/ 40 w 238"/>
                  <a:gd name="T3" fmla="*/ 26 h 234"/>
                  <a:gd name="T4" fmla="*/ 20 w 238"/>
                  <a:gd name="T5" fmla="*/ 170 h 234"/>
                  <a:gd name="T6" fmla="*/ 135 w 238"/>
                  <a:gd name="T7" fmla="*/ 231 h 234"/>
                  <a:gd name="T8" fmla="*/ 223 w 238"/>
                  <a:gd name="T9" fmla="*/ 82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234"/>
                  <a:gd name="T17" fmla="*/ 238 w 238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234">
                    <a:moveTo>
                      <a:pt x="223" y="82"/>
                    </a:moveTo>
                    <a:cubicBezTo>
                      <a:pt x="208" y="0"/>
                      <a:pt x="81" y="8"/>
                      <a:pt x="40" y="26"/>
                    </a:cubicBezTo>
                    <a:cubicBezTo>
                      <a:pt x="0" y="44"/>
                      <a:pt x="8" y="118"/>
                      <a:pt x="20" y="170"/>
                    </a:cubicBezTo>
                    <a:cubicBezTo>
                      <a:pt x="31" y="222"/>
                      <a:pt x="78" y="234"/>
                      <a:pt x="135" y="231"/>
                    </a:cubicBezTo>
                    <a:cubicBezTo>
                      <a:pt x="191" y="228"/>
                      <a:pt x="238" y="164"/>
                      <a:pt x="223" y="82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3" name="Oval 232"/>
              <p:cNvSpPr>
                <a:spLocks noChangeArrowheads="1"/>
              </p:cNvSpPr>
              <p:nvPr/>
            </p:nvSpPr>
            <p:spPr bwMode="auto">
              <a:xfrm>
                <a:off x="3300" y="175"/>
                <a:ext cx="240" cy="21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304" name="Freeform 233" descr="Purple mesh"/>
              <p:cNvSpPr>
                <a:spLocks noChangeAspect="1"/>
              </p:cNvSpPr>
              <p:nvPr/>
            </p:nvSpPr>
            <p:spPr bwMode="auto">
              <a:xfrm rot="-4473221">
                <a:off x="3343" y="242"/>
                <a:ext cx="159" cy="152"/>
              </a:xfrm>
              <a:custGeom>
                <a:avLst/>
                <a:gdLst>
                  <a:gd name="T0" fmla="*/ 78 w 162"/>
                  <a:gd name="T1" fmla="*/ 123 h 155"/>
                  <a:gd name="T2" fmla="*/ 119 w 162"/>
                  <a:gd name="T3" fmla="*/ 44 h 155"/>
                  <a:gd name="T4" fmla="*/ 35 w 162"/>
                  <a:gd name="T5" fmla="*/ 10 h 155"/>
                  <a:gd name="T6" fmla="*/ 11 w 162"/>
                  <a:gd name="T7" fmla="*/ 81 h 155"/>
                  <a:gd name="T8" fmla="*/ 78 w 162"/>
                  <a:gd name="T9" fmla="*/ 12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155"/>
                  <a:gd name="T17" fmla="*/ 162 w 162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94" name="Group 234"/>
            <p:cNvGrpSpPr>
              <a:grpSpLocks/>
            </p:cNvGrpSpPr>
            <p:nvPr/>
          </p:nvGrpSpPr>
          <p:grpSpPr bwMode="auto">
            <a:xfrm rot="-2324191">
              <a:off x="5025" y="969"/>
              <a:ext cx="252" cy="232"/>
              <a:chOff x="3586" y="142"/>
              <a:chExt cx="290" cy="258"/>
            </a:xfrm>
          </p:grpSpPr>
          <p:sp>
            <p:nvSpPr>
              <p:cNvPr id="10299" name="Freeform 235"/>
              <p:cNvSpPr>
                <a:spLocks/>
              </p:cNvSpPr>
              <p:nvPr/>
            </p:nvSpPr>
            <p:spPr bwMode="auto">
              <a:xfrm>
                <a:off x="3586" y="142"/>
                <a:ext cx="290" cy="258"/>
              </a:xfrm>
              <a:custGeom>
                <a:avLst/>
                <a:gdLst>
                  <a:gd name="T0" fmla="*/ 272 w 290"/>
                  <a:gd name="T1" fmla="*/ 106 h 258"/>
                  <a:gd name="T2" fmla="*/ 112 w 290"/>
                  <a:gd name="T3" fmla="*/ 18 h 258"/>
                  <a:gd name="T4" fmla="*/ 14 w 290"/>
                  <a:gd name="T5" fmla="*/ 142 h 258"/>
                  <a:gd name="T6" fmla="*/ 166 w 290"/>
                  <a:gd name="T7" fmla="*/ 255 h 258"/>
                  <a:gd name="T8" fmla="*/ 272 w 290"/>
                  <a:gd name="T9" fmla="*/ 106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258"/>
                  <a:gd name="T17" fmla="*/ 290 w 290"/>
                  <a:gd name="T18" fmla="*/ 258 h 2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258">
                    <a:moveTo>
                      <a:pt x="272" y="106"/>
                    </a:moveTo>
                    <a:cubicBezTo>
                      <a:pt x="254" y="24"/>
                      <a:pt x="160" y="0"/>
                      <a:pt x="112" y="18"/>
                    </a:cubicBezTo>
                    <a:cubicBezTo>
                      <a:pt x="64" y="36"/>
                      <a:pt x="0" y="90"/>
                      <a:pt x="14" y="142"/>
                    </a:cubicBezTo>
                    <a:cubicBezTo>
                      <a:pt x="28" y="194"/>
                      <a:pt x="98" y="258"/>
                      <a:pt x="166" y="255"/>
                    </a:cubicBezTo>
                    <a:cubicBezTo>
                      <a:pt x="234" y="252"/>
                      <a:pt x="290" y="188"/>
                      <a:pt x="272" y="106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0" name="Oval 236"/>
              <p:cNvSpPr>
                <a:spLocks noChangeArrowheads="1"/>
              </p:cNvSpPr>
              <p:nvPr/>
            </p:nvSpPr>
            <p:spPr bwMode="auto">
              <a:xfrm>
                <a:off x="3614" y="167"/>
                <a:ext cx="243" cy="21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301" name="Freeform 237" descr="Purple mesh"/>
              <p:cNvSpPr>
                <a:spLocks noChangeAspect="1"/>
              </p:cNvSpPr>
              <p:nvPr/>
            </p:nvSpPr>
            <p:spPr bwMode="auto">
              <a:xfrm rot="-4473221">
                <a:off x="3663" y="216"/>
                <a:ext cx="159" cy="184"/>
              </a:xfrm>
              <a:custGeom>
                <a:avLst/>
                <a:gdLst>
                  <a:gd name="T0" fmla="*/ 78 w 162"/>
                  <a:gd name="T1" fmla="*/ 831 h 155"/>
                  <a:gd name="T2" fmla="*/ 119 w 162"/>
                  <a:gd name="T3" fmla="*/ 299 h 155"/>
                  <a:gd name="T4" fmla="*/ 35 w 162"/>
                  <a:gd name="T5" fmla="*/ 55 h 155"/>
                  <a:gd name="T6" fmla="*/ 11 w 162"/>
                  <a:gd name="T7" fmla="*/ 564 h 155"/>
                  <a:gd name="T8" fmla="*/ 78 w 162"/>
                  <a:gd name="T9" fmla="*/ 831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155"/>
                  <a:gd name="T17" fmla="*/ 162 w 162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95" name="Group 238"/>
            <p:cNvGrpSpPr>
              <a:grpSpLocks/>
            </p:cNvGrpSpPr>
            <p:nvPr/>
          </p:nvGrpSpPr>
          <p:grpSpPr bwMode="auto">
            <a:xfrm rot="5191906">
              <a:off x="5251" y="1059"/>
              <a:ext cx="266" cy="199"/>
              <a:chOff x="3778" y="529"/>
              <a:chExt cx="280" cy="209"/>
            </a:xfrm>
          </p:grpSpPr>
          <p:sp>
            <p:nvSpPr>
              <p:cNvPr id="10296" name="Freeform 239"/>
              <p:cNvSpPr>
                <a:spLocks/>
              </p:cNvSpPr>
              <p:nvPr/>
            </p:nvSpPr>
            <p:spPr bwMode="auto">
              <a:xfrm>
                <a:off x="3811" y="532"/>
                <a:ext cx="224" cy="209"/>
              </a:xfrm>
              <a:custGeom>
                <a:avLst/>
                <a:gdLst>
                  <a:gd name="T0" fmla="*/ 207 w 224"/>
                  <a:gd name="T1" fmla="*/ 73 h 209"/>
                  <a:gd name="T2" fmla="*/ 72 w 224"/>
                  <a:gd name="T3" fmla="*/ 9 h 209"/>
                  <a:gd name="T4" fmla="*/ 2 w 224"/>
                  <a:gd name="T5" fmla="*/ 105 h 209"/>
                  <a:gd name="T6" fmla="*/ 107 w 224"/>
                  <a:gd name="T7" fmla="*/ 206 h 209"/>
                  <a:gd name="T8" fmla="*/ 207 w 224"/>
                  <a:gd name="T9" fmla="*/ 73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09"/>
                  <a:gd name="T17" fmla="*/ 224 w 22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09">
                    <a:moveTo>
                      <a:pt x="207" y="73"/>
                    </a:moveTo>
                    <a:cubicBezTo>
                      <a:pt x="190" y="0"/>
                      <a:pt x="108" y="4"/>
                      <a:pt x="72" y="9"/>
                    </a:cubicBezTo>
                    <a:cubicBezTo>
                      <a:pt x="36" y="14"/>
                      <a:pt x="0" y="61"/>
                      <a:pt x="2" y="105"/>
                    </a:cubicBezTo>
                    <a:cubicBezTo>
                      <a:pt x="4" y="149"/>
                      <a:pt x="43" y="209"/>
                      <a:pt x="107" y="206"/>
                    </a:cubicBezTo>
                    <a:cubicBezTo>
                      <a:pt x="171" y="204"/>
                      <a:pt x="224" y="147"/>
                      <a:pt x="207" y="73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7" name="Oval 240"/>
              <p:cNvSpPr>
                <a:spLocks noChangeArrowheads="1"/>
              </p:cNvSpPr>
              <p:nvPr/>
            </p:nvSpPr>
            <p:spPr bwMode="auto">
              <a:xfrm>
                <a:off x="3777" y="540"/>
                <a:ext cx="280" cy="18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298" name="Freeform 241" descr="Purple mesh"/>
              <p:cNvSpPr>
                <a:spLocks noChangeAspect="1"/>
              </p:cNvSpPr>
              <p:nvPr/>
            </p:nvSpPr>
            <p:spPr bwMode="auto">
              <a:xfrm rot="-4473221">
                <a:off x="3842" y="574"/>
                <a:ext cx="159" cy="166"/>
              </a:xfrm>
              <a:custGeom>
                <a:avLst/>
                <a:gdLst>
                  <a:gd name="T0" fmla="*/ 78 w 162"/>
                  <a:gd name="T1" fmla="*/ 297 h 155"/>
                  <a:gd name="T2" fmla="*/ 119 w 162"/>
                  <a:gd name="T3" fmla="*/ 107 h 155"/>
                  <a:gd name="T4" fmla="*/ 35 w 162"/>
                  <a:gd name="T5" fmla="*/ 20 h 155"/>
                  <a:gd name="T6" fmla="*/ 11 w 162"/>
                  <a:gd name="T7" fmla="*/ 200 h 155"/>
                  <a:gd name="T8" fmla="*/ 78 w 162"/>
                  <a:gd name="T9" fmla="*/ 297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155"/>
                  <a:gd name="T17" fmla="*/ 162 w 162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255" name="Group 242"/>
          <p:cNvGrpSpPr>
            <a:grpSpLocks/>
          </p:cNvGrpSpPr>
          <p:nvPr/>
        </p:nvGrpSpPr>
        <p:grpSpPr bwMode="auto">
          <a:xfrm rot="5195004">
            <a:off x="4274344" y="918369"/>
            <a:ext cx="512763" cy="492125"/>
            <a:chOff x="1222" y="777"/>
            <a:chExt cx="286" cy="270"/>
          </a:xfrm>
        </p:grpSpPr>
        <p:sp>
          <p:nvSpPr>
            <p:cNvPr id="10291" name="Freeform 243" descr="Granite"/>
            <p:cNvSpPr>
              <a:spLocks/>
            </p:cNvSpPr>
            <p:nvPr/>
          </p:nvSpPr>
          <p:spPr bwMode="auto">
            <a:xfrm rot="3645729">
              <a:off x="1256" y="809"/>
              <a:ext cx="231" cy="226"/>
            </a:xfrm>
            <a:custGeom>
              <a:avLst/>
              <a:gdLst>
                <a:gd name="T0" fmla="*/ 18 w 297"/>
                <a:gd name="T1" fmla="*/ 7 h 262"/>
                <a:gd name="T2" fmla="*/ 7 w 297"/>
                <a:gd name="T3" fmla="*/ 3 h 262"/>
                <a:gd name="T4" fmla="*/ 0 w 297"/>
                <a:gd name="T5" fmla="*/ 30 h 262"/>
                <a:gd name="T6" fmla="*/ 7 w 297"/>
                <a:gd name="T7" fmla="*/ 58 h 262"/>
                <a:gd name="T8" fmla="*/ 20 w 297"/>
                <a:gd name="T9" fmla="*/ 44 h 262"/>
                <a:gd name="T10" fmla="*/ 18 w 297"/>
                <a:gd name="T11" fmla="*/ 7 h 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262"/>
                <a:gd name="T20" fmla="*/ 297 w 297"/>
                <a:gd name="T21" fmla="*/ 262 h 2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92" name="Freeform 244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>
                <a:gd name="T0" fmla="*/ 9860 w 193"/>
                <a:gd name="T1" fmla="*/ 1691 h 205"/>
                <a:gd name="T2" fmla="*/ 7433 w 193"/>
                <a:gd name="T3" fmla="*/ 296 h 205"/>
                <a:gd name="T4" fmla="*/ 2835 w 193"/>
                <a:gd name="T5" fmla="*/ 296 h 205"/>
                <a:gd name="T6" fmla="*/ 520 w 193"/>
                <a:gd name="T7" fmla="*/ 2077 h 205"/>
                <a:gd name="T8" fmla="*/ 5855 w 193"/>
                <a:gd name="T9" fmla="*/ 3162 h 205"/>
                <a:gd name="T10" fmla="*/ 9860 w 193"/>
                <a:gd name="T11" fmla="*/ 1691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256" name="Group 245"/>
          <p:cNvGrpSpPr>
            <a:grpSpLocks/>
          </p:cNvGrpSpPr>
          <p:nvPr/>
        </p:nvGrpSpPr>
        <p:grpSpPr bwMode="auto">
          <a:xfrm>
            <a:off x="6588125" y="836613"/>
            <a:ext cx="454025" cy="428625"/>
            <a:chOff x="5113" y="628"/>
            <a:chExt cx="286" cy="270"/>
          </a:xfrm>
        </p:grpSpPr>
        <p:sp>
          <p:nvSpPr>
            <p:cNvPr id="10282" name="Freeform 24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>
                <a:gd name="T0" fmla="*/ 9860 w 193"/>
                <a:gd name="T1" fmla="*/ 1691 h 205"/>
                <a:gd name="T2" fmla="*/ 7433 w 193"/>
                <a:gd name="T3" fmla="*/ 296 h 205"/>
                <a:gd name="T4" fmla="*/ 2835 w 193"/>
                <a:gd name="T5" fmla="*/ 296 h 205"/>
                <a:gd name="T6" fmla="*/ 520 w 193"/>
                <a:gd name="T7" fmla="*/ 2077 h 205"/>
                <a:gd name="T8" fmla="*/ 5855 w 193"/>
                <a:gd name="T9" fmla="*/ 3162 h 205"/>
                <a:gd name="T10" fmla="*/ 9860 w 193"/>
                <a:gd name="T11" fmla="*/ 1691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4901"/>
              </a:srgbClr>
            </a:solidFill>
            <a:ln w="317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3" name="Freeform 24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>
                <a:gd name="T0" fmla="*/ 1069 w 193"/>
                <a:gd name="T1" fmla="*/ 239 h 205"/>
                <a:gd name="T2" fmla="*/ 806 w 193"/>
                <a:gd name="T3" fmla="*/ 43 h 205"/>
                <a:gd name="T4" fmla="*/ 301 w 193"/>
                <a:gd name="T5" fmla="*/ 43 h 205"/>
                <a:gd name="T6" fmla="*/ 55 w 193"/>
                <a:gd name="T7" fmla="*/ 293 h 205"/>
                <a:gd name="T8" fmla="*/ 634 w 193"/>
                <a:gd name="T9" fmla="*/ 447 h 205"/>
                <a:gd name="T10" fmla="*/ 1069 w 193"/>
                <a:gd name="T11" fmla="*/ 239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4" name="Freeform 24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>
                <a:gd name="T0" fmla="*/ 1069 w 193"/>
                <a:gd name="T1" fmla="*/ 239 h 205"/>
                <a:gd name="T2" fmla="*/ 806 w 193"/>
                <a:gd name="T3" fmla="*/ 43 h 205"/>
                <a:gd name="T4" fmla="*/ 301 w 193"/>
                <a:gd name="T5" fmla="*/ 43 h 205"/>
                <a:gd name="T6" fmla="*/ 55 w 193"/>
                <a:gd name="T7" fmla="*/ 293 h 205"/>
                <a:gd name="T8" fmla="*/ 634 w 193"/>
                <a:gd name="T9" fmla="*/ 447 h 205"/>
                <a:gd name="T10" fmla="*/ 1069 w 193"/>
                <a:gd name="T11" fmla="*/ 239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>
                <a:alphaModFix amt="51000"/>
              </a:blip>
              <a:srcRect/>
              <a:tile tx="0" ty="0" sx="100000" sy="100000" flip="none" algn="tl"/>
            </a:blip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5" name="Freeform 24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6" name="Freeform 25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7" name="Oval 25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29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  <p:sp>
          <p:nvSpPr>
            <p:cNvPr id="10288" name="Freeform 25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9" name="Freeform 253"/>
            <p:cNvSpPr>
              <a:spLocks noChangeAspect="1"/>
            </p:cNvSpPr>
            <p:nvPr/>
          </p:nvSpPr>
          <p:spPr bwMode="auto">
            <a:xfrm rot="4808420">
              <a:off x="5290" y="679"/>
              <a:ext cx="28" cy="27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90" name="Freeform 25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>
                <a:gd name="T0" fmla="*/ 1069 w 193"/>
                <a:gd name="T1" fmla="*/ 239 h 205"/>
                <a:gd name="T2" fmla="*/ 806 w 193"/>
                <a:gd name="T3" fmla="*/ 43 h 205"/>
                <a:gd name="T4" fmla="*/ 301 w 193"/>
                <a:gd name="T5" fmla="*/ 43 h 205"/>
                <a:gd name="T6" fmla="*/ 55 w 193"/>
                <a:gd name="T7" fmla="*/ 293 h 205"/>
                <a:gd name="T8" fmla="*/ 634 w 193"/>
                <a:gd name="T9" fmla="*/ 447 h 205"/>
                <a:gd name="T10" fmla="*/ 1069 w 193"/>
                <a:gd name="T11" fmla="*/ 239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257" name="Group 255"/>
          <p:cNvGrpSpPr>
            <a:grpSpLocks/>
          </p:cNvGrpSpPr>
          <p:nvPr/>
        </p:nvGrpSpPr>
        <p:grpSpPr bwMode="auto">
          <a:xfrm rot="3817480">
            <a:off x="6890544" y="1183481"/>
            <a:ext cx="401638" cy="428625"/>
            <a:chOff x="5113" y="628"/>
            <a:chExt cx="286" cy="270"/>
          </a:xfrm>
        </p:grpSpPr>
        <p:sp>
          <p:nvSpPr>
            <p:cNvPr id="10273" name="Freeform 25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>
                <a:gd name="T0" fmla="*/ 9860 w 193"/>
                <a:gd name="T1" fmla="*/ 1691 h 205"/>
                <a:gd name="T2" fmla="*/ 7433 w 193"/>
                <a:gd name="T3" fmla="*/ 296 h 205"/>
                <a:gd name="T4" fmla="*/ 2835 w 193"/>
                <a:gd name="T5" fmla="*/ 296 h 205"/>
                <a:gd name="T6" fmla="*/ 520 w 193"/>
                <a:gd name="T7" fmla="*/ 2077 h 205"/>
                <a:gd name="T8" fmla="*/ 5855 w 193"/>
                <a:gd name="T9" fmla="*/ 3162 h 205"/>
                <a:gd name="T10" fmla="*/ 9860 w 193"/>
                <a:gd name="T11" fmla="*/ 1691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4901"/>
              </a:srgbClr>
            </a:solidFill>
            <a:ln w="317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74" name="Freeform 257"/>
            <p:cNvSpPr>
              <a:spLocks/>
            </p:cNvSpPr>
            <p:nvPr/>
          </p:nvSpPr>
          <p:spPr bwMode="auto">
            <a:xfrm>
              <a:off x="5145" y="664"/>
              <a:ext cx="229" cy="222"/>
            </a:xfrm>
            <a:custGeom>
              <a:avLst/>
              <a:gdLst>
                <a:gd name="T0" fmla="*/ 1069 w 193"/>
                <a:gd name="T1" fmla="*/ 239 h 205"/>
                <a:gd name="T2" fmla="*/ 806 w 193"/>
                <a:gd name="T3" fmla="*/ 43 h 205"/>
                <a:gd name="T4" fmla="*/ 301 w 193"/>
                <a:gd name="T5" fmla="*/ 43 h 205"/>
                <a:gd name="T6" fmla="*/ 55 w 193"/>
                <a:gd name="T7" fmla="*/ 293 h 205"/>
                <a:gd name="T8" fmla="*/ 634 w 193"/>
                <a:gd name="T9" fmla="*/ 447 h 205"/>
                <a:gd name="T10" fmla="*/ 1069 w 193"/>
                <a:gd name="T11" fmla="*/ 239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75" name="Freeform 258" descr="Granite"/>
            <p:cNvSpPr>
              <a:spLocks/>
            </p:cNvSpPr>
            <p:nvPr/>
          </p:nvSpPr>
          <p:spPr bwMode="auto">
            <a:xfrm>
              <a:off x="5145" y="664"/>
              <a:ext cx="229" cy="222"/>
            </a:xfrm>
            <a:custGeom>
              <a:avLst/>
              <a:gdLst>
                <a:gd name="T0" fmla="*/ 1069 w 193"/>
                <a:gd name="T1" fmla="*/ 239 h 205"/>
                <a:gd name="T2" fmla="*/ 806 w 193"/>
                <a:gd name="T3" fmla="*/ 43 h 205"/>
                <a:gd name="T4" fmla="*/ 301 w 193"/>
                <a:gd name="T5" fmla="*/ 43 h 205"/>
                <a:gd name="T6" fmla="*/ 55 w 193"/>
                <a:gd name="T7" fmla="*/ 293 h 205"/>
                <a:gd name="T8" fmla="*/ 634 w 193"/>
                <a:gd name="T9" fmla="*/ 447 h 205"/>
                <a:gd name="T10" fmla="*/ 1069 w 193"/>
                <a:gd name="T11" fmla="*/ 239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>
                <a:alphaModFix amt="51000"/>
              </a:blip>
              <a:srcRect/>
              <a:tile tx="0" ty="0" sx="100000" sy="100000" flip="none" algn="tl"/>
            </a:blip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76" name="Freeform 259"/>
            <p:cNvSpPr>
              <a:spLocks noChangeAspect="1"/>
            </p:cNvSpPr>
            <p:nvPr/>
          </p:nvSpPr>
          <p:spPr bwMode="auto">
            <a:xfrm rot="4808420">
              <a:off x="5221" y="680"/>
              <a:ext cx="28" cy="27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77" name="Freeform 260"/>
            <p:cNvSpPr>
              <a:spLocks noChangeAspect="1"/>
            </p:cNvSpPr>
            <p:nvPr/>
          </p:nvSpPr>
          <p:spPr bwMode="auto">
            <a:xfrm rot="4808420">
              <a:off x="5167" y="773"/>
              <a:ext cx="28" cy="26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78" name="Oval 261"/>
            <p:cNvSpPr>
              <a:spLocks noChangeArrowheads="1"/>
            </p:cNvSpPr>
            <p:nvPr/>
          </p:nvSpPr>
          <p:spPr bwMode="auto">
            <a:xfrm>
              <a:off x="5281" y="849"/>
              <a:ext cx="26" cy="27"/>
            </a:xfrm>
            <a:prstGeom prst="ellipse">
              <a:avLst/>
            </a:prstGeom>
            <a:solidFill>
              <a:srgbClr val="32015B">
                <a:alpha val="529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  <p:sp>
          <p:nvSpPr>
            <p:cNvPr id="10279" name="Freeform 262"/>
            <p:cNvSpPr>
              <a:spLocks noChangeAspect="1"/>
            </p:cNvSpPr>
            <p:nvPr/>
          </p:nvSpPr>
          <p:spPr bwMode="auto">
            <a:xfrm rot="4808420">
              <a:off x="5340" y="747"/>
              <a:ext cx="28" cy="27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0" name="Freeform 263"/>
            <p:cNvSpPr>
              <a:spLocks noChangeAspect="1"/>
            </p:cNvSpPr>
            <p:nvPr/>
          </p:nvSpPr>
          <p:spPr bwMode="auto">
            <a:xfrm rot="4808420">
              <a:off x="5289" y="679"/>
              <a:ext cx="28" cy="26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1" name="Freeform 264"/>
            <p:cNvSpPr>
              <a:spLocks/>
            </p:cNvSpPr>
            <p:nvPr/>
          </p:nvSpPr>
          <p:spPr bwMode="auto">
            <a:xfrm>
              <a:off x="5145" y="664"/>
              <a:ext cx="229" cy="222"/>
            </a:xfrm>
            <a:custGeom>
              <a:avLst/>
              <a:gdLst>
                <a:gd name="T0" fmla="*/ 1069 w 193"/>
                <a:gd name="T1" fmla="*/ 239 h 205"/>
                <a:gd name="T2" fmla="*/ 806 w 193"/>
                <a:gd name="T3" fmla="*/ 43 h 205"/>
                <a:gd name="T4" fmla="*/ 301 w 193"/>
                <a:gd name="T5" fmla="*/ 43 h 205"/>
                <a:gd name="T6" fmla="*/ 55 w 193"/>
                <a:gd name="T7" fmla="*/ 293 h 205"/>
                <a:gd name="T8" fmla="*/ 634 w 193"/>
                <a:gd name="T9" fmla="*/ 447 h 205"/>
                <a:gd name="T10" fmla="*/ 1069 w 193"/>
                <a:gd name="T11" fmla="*/ 239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10258" name="Line 265"/>
          <p:cNvSpPr>
            <a:spLocks noChangeShapeType="1"/>
          </p:cNvSpPr>
          <p:nvPr/>
        </p:nvSpPr>
        <p:spPr bwMode="auto">
          <a:xfrm flipV="1">
            <a:off x="3635375" y="1341438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0259" name="Line 266"/>
          <p:cNvSpPr>
            <a:spLocks noChangeShapeType="1"/>
          </p:cNvSpPr>
          <p:nvPr/>
        </p:nvSpPr>
        <p:spPr bwMode="auto">
          <a:xfrm>
            <a:off x="3635375" y="1700213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0260" name="Line 267"/>
          <p:cNvSpPr>
            <a:spLocks noChangeShapeType="1"/>
          </p:cNvSpPr>
          <p:nvPr/>
        </p:nvSpPr>
        <p:spPr bwMode="auto">
          <a:xfrm>
            <a:off x="4859338" y="11239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0261" name="Line 268"/>
          <p:cNvSpPr>
            <a:spLocks noChangeShapeType="1"/>
          </p:cNvSpPr>
          <p:nvPr/>
        </p:nvSpPr>
        <p:spPr bwMode="auto">
          <a:xfrm>
            <a:off x="4859338" y="19891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0262" name="Line 269"/>
          <p:cNvSpPr>
            <a:spLocks noChangeShapeType="1"/>
          </p:cNvSpPr>
          <p:nvPr/>
        </p:nvSpPr>
        <p:spPr bwMode="auto">
          <a:xfrm>
            <a:off x="5940425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0263" name="Line 270"/>
          <p:cNvSpPr>
            <a:spLocks noChangeShapeType="1"/>
          </p:cNvSpPr>
          <p:nvPr/>
        </p:nvSpPr>
        <p:spPr bwMode="auto">
          <a:xfrm>
            <a:off x="7308850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grpSp>
        <p:nvGrpSpPr>
          <p:cNvPr id="10264" name="Group 271"/>
          <p:cNvGrpSpPr>
            <a:grpSpLocks noChangeAspect="1"/>
          </p:cNvGrpSpPr>
          <p:nvPr/>
        </p:nvGrpSpPr>
        <p:grpSpPr bwMode="auto">
          <a:xfrm>
            <a:off x="6732588" y="1844675"/>
            <a:ext cx="315912" cy="298450"/>
            <a:chOff x="2854" y="1152"/>
            <a:chExt cx="286" cy="270"/>
          </a:xfrm>
        </p:grpSpPr>
        <p:sp>
          <p:nvSpPr>
            <p:cNvPr id="10271" name="Freeform 272"/>
            <p:cNvSpPr>
              <a:spLocks noChangeAspect="1"/>
            </p:cNvSpPr>
            <p:nvPr/>
          </p:nvSpPr>
          <p:spPr bwMode="auto">
            <a:xfrm>
              <a:off x="2854" y="1152"/>
              <a:ext cx="286" cy="270"/>
            </a:xfrm>
            <a:custGeom>
              <a:avLst/>
              <a:gdLst>
                <a:gd name="T0" fmla="*/ 9860 w 193"/>
                <a:gd name="T1" fmla="*/ 1691 h 205"/>
                <a:gd name="T2" fmla="*/ 7433 w 193"/>
                <a:gd name="T3" fmla="*/ 296 h 205"/>
                <a:gd name="T4" fmla="*/ 2835 w 193"/>
                <a:gd name="T5" fmla="*/ 296 h 205"/>
                <a:gd name="T6" fmla="*/ 520 w 193"/>
                <a:gd name="T7" fmla="*/ 2077 h 205"/>
                <a:gd name="T8" fmla="*/ 5855 w 193"/>
                <a:gd name="T9" fmla="*/ 3162 h 205"/>
                <a:gd name="T10" fmla="*/ 9860 w 193"/>
                <a:gd name="T11" fmla="*/ 1691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72" name="Freeform 273" descr="Purple mesh"/>
            <p:cNvSpPr>
              <a:spLocks noChangeAspect="1"/>
            </p:cNvSpPr>
            <p:nvPr/>
          </p:nvSpPr>
          <p:spPr bwMode="auto">
            <a:xfrm>
              <a:off x="2884" y="1182"/>
              <a:ext cx="229" cy="225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10265" name="Text Box 274"/>
          <p:cNvSpPr txBox="1">
            <a:spLocks noChangeArrowheads="1"/>
          </p:cNvSpPr>
          <p:nvPr/>
        </p:nvSpPr>
        <p:spPr bwMode="auto">
          <a:xfrm>
            <a:off x="6300788" y="213201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T-lymphocytes</a:t>
            </a:r>
          </a:p>
        </p:txBody>
      </p:sp>
      <p:sp>
        <p:nvSpPr>
          <p:cNvPr id="10266" name="Text Box 275"/>
          <p:cNvSpPr txBox="1">
            <a:spLocks noChangeArrowheads="1"/>
          </p:cNvSpPr>
          <p:nvPr/>
        </p:nvSpPr>
        <p:spPr bwMode="auto">
          <a:xfrm>
            <a:off x="7885113" y="1628775"/>
            <a:ext cx="863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Plasma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cells</a:t>
            </a:r>
          </a:p>
        </p:txBody>
      </p:sp>
      <p:sp>
        <p:nvSpPr>
          <p:cNvPr id="10267" name="Rectangle 277"/>
          <p:cNvSpPr>
            <a:spLocks noChangeArrowheads="1"/>
          </p:cNvSpPr>
          <p:nvPr/>
        </p:nvSpPr>
        <p:spPr bwMode="auto">
          <a:xfrm>
            <a:off x="5940425" y="1268413"/>
            <a:ext cx="287338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000" b="1">
              <a:solidFill>
                <a:srgbClr val="FF0000"/>
              </a:solidFill>
            </a:endParaRPr>
          </a:p>
        </p:txBody>
      </p:sp>
      <p:sp>
        <p:nvSpPr>
          <p:cNvPr id="10268" name="Text Box 278"/>
          <p:cNvSpPr txBox="1">
            <a:spLocks noChangeArrowheads="1"/>
          </p:cNvSpPr>
          <p:nvPr/>
        </p:nvSpPr>
        <p:spPr bwMode="auto">
          <a:xfrm>
            <a:off x="5435600" y="1268413"/>
            <a:ext cx="1347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B-lymphocytes</a:t>
            </a:r>
          </a:p>
        </p:txBody>
      </p:sp>
      <p:sp>
        <p:nvSpPr>
          <p:cNvPr id="147738" name="Text Box 282"/>
          <p:cNvSpPr txBox="1">
            <a:spLocks noChangeArrowheads="1"/>
          </p:cNvSpPr>
          <p:nvPr/>
        </p:nvSpPr>
        <p:spPr bwMode="auto">
          <a:xfrm>
            <a:off x="5364163" y="69215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na</a:t>
            </a:r>
            <a:r>
              <a:rPr lang="en-US" sz="1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ï</a:t>
            </a:r>
            <a:r>
              <a:rPr lang="en-US" sz="1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ve</a:t>
            </a:r>
          </a:p>
        </p:txBody>
      </p:sp>
      <p:sp>
        <p:nvSpPr>
          <p:cNvPr id="10270" name="WordArt 283"/>
          <p:cNvSpPr>
            <a:spLocks noChangeArrowheads="1" noChangeShapeType="1" noTextEdit="1"/>
          </p:cNvSpPr>
          <p:nvPr/>
        </p:nvSpPr>
        <p:spPr bwMode="auto">
          <a:xfrm>
            <a:off x="6443663" y="692150"/>
            <a:ext cx="936625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15434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kern="10">
                <a:solidFill>
                  <a:srgbClr val="008000"/>
                </a:solidFill>
                <a:latin typeface="Arial Narrow"/>
              </a:rPr>
              <a:t>germinal center</a:t>
            </a:r>
          </a:p>
        </p:txBody>
      </p:sp>
    </p:spTree>
    <p:extLst>
      <p:ext uri="{BB962C8B-B14F-4D97-AF65-F5344CB8AC3E}">
        <p14:creationId xmlns:p14="http://schemas.microsoft.com/office/powerpoint/2010/main" val="397848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err="1"/>
              <a:t>Stadializare</a:t>
            </a:r>
            <a:endParaRPr lang="pl-PL" sz="3600" b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buFontTx/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Stadializarea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clinica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leziuni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osteolitice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I.  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tumorala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mica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		II. 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tumorala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intermediara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III.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tumorala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mare</a:t>
            </a:r>
          </a:p>
          <a:p>
            <a:pPr eaLnBrk="1" hangingPunct="1">
              <a:lnSpc>
                <a:spcPct val="85000"/>
              </a:lnSpc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subclasificare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A -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creatinina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&lt; 2mg/dl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B -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creatinina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&gt; 2mg/dl</a:t>
            </a:r>
          </a:p>
          <a:p>
            <a:pPr eaLnBrk="1" hangingPunct="1">
              <a:lnSpc>
                <a:spcPct val="85000"/>
              </a:lnSpc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89645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Stadializarea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Salmon –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Durie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th-TH" sz="32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Stadiul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tumorala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mica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criteriile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algn="ctr">
              <a:buNone/>
            </a:pPr>
            <a:endParaRPr lang="en-US" sz="2400" dirty="0"/>
          </a:p>
          <a:p>
            <a:pPr marL="609600" indent="-609600" algn="ctr">
              <a:buNone/>
            </a:pPr>
            <a:r>
              <a:rPr lang="en-US" sz="2400" dirty="0"/>
              <a:t>&lt;0,6X10</a:t>
            </a:r>
            <a:r>
              <a:rPr lang="en-US" sz="2400" baseline="30000" dirty="0"/>
              <a:t>12</a:t>
            </a:r>
            <a:r>
              <a:rPr lang="en-US" sz="2400" dirty="0"/>
              <a:t> </a:t>
            </a:r>
            <a:r>
              <a:rPr lang="en-US" sz="2400" dirty="0" err="1"/>
              <a:t>celule</a:t>
            </a:r>
            <a:r>
              <a:rPr lang="en-US" sz="2400" dirty="0"/>
              <a:t> </a:t>
            </a:r>
            <a:r>
              <a:rPr lang="en-US" sz="2400" dirty="0" err="1"/>
              <a:t>mielomatoase</a:t>
            </a:r>
            <a:r>
              <a:rPr lang="en-US" sz="2400" dirty="0"/>
              <a:t> </a:t>
            </a:r>
          </a:p>
          <a:p>
            <a:pPr marL="609600" indent="-609600">
              <a:buNone/>
            </a:pPr>
            <a:endParaRPr lang="en-US" sz="1800" dirty="0"/>
          </a:p>
          <a:p>
            <a:pPr marL="609600" indent="-609600">
              <a:buAutoNum type="alphaL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&gt; 10,5 g/dl,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&gt; 32%</a:t>
            </a:r>
          </a:p>
          <a:p>
            <a:pPr marL="609600" indent="-609600">
              <a:buAutoNum type="alphaL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Calcemie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&lt; 12 mg/dl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Valori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moderat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crescute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ale CM</a:t>
            </a:r>
          </a:p>
          <a:p>
            <a:pPr marL="400050" lvl="1" indent="0" eaLnBrk="1" hangingPunct="1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 &lt; 5 g/dl                              </a:t>
            </a:r>
          </a:p>
          <a:p>
            <a:pPr marL="400050" lvl="1" indent="0" eaLnBrk="1" hangingPunct="1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IgA  &lt; 3 g/dl                                     </a:t>
            </a:r>
          </a:p>
          <a:p>
            <a:pPr marL="400050" lvl="1" indent="0" eaLnBrk="1" hangingPunct="1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Lanturi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usoare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urina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&lt; 4 g/ 24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AutoNum type="alphaL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leziuni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osteolitice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osteoporoza</a:t>
            </a:r>
            <a:endParaRPr lang="th-TH" sz="2400" dirty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62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Durie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-Salmon staging system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th-TH" sz="32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lvl="1" indent="0" eaLnBrk="1" hangingPunct="1"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Stadiul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III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tumorala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mare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unul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criterii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ctr">
              <a:buNone/>
            </a:pPr>
            <a:r>
              <a:rPr lang="en-US" sz="2400" dirty="0"/>
              <a:t>&gt; 1,2X10</a:t>
            </a:r>
            <a:r>
              <a:rPr lang="en-US" sz="2400" baseline="30000" dirty="0"/>
              <a:t>12</a:t>
            </a:r>
            <a:r>
              <a:rPr lang="en-US" sz="2400" dirty="0"/>
              <a:t> </a:t>
            </a:r>
            <a:r>
              <a:rPr lang="en-US" sz="2400" dirty="0" err="1"/>
              <a:t>celule</a:t>
            </a:r>
            <a:r>
              <a:rPr lang="en-US" sz="2400" dirty="0"/>
              <a:t> </a:t>
            </a:r>
            <a:r>
              <a:rPr lang="en-US" sz="2400" dirty="0" err="1"/>
              <a:t>mielomatoase</a:t>
            </a:r>
            <a:r>
              <a:rPr lang="en-US" sz="2400" dirty="0"/>
              <a:t> </a:t>
            </a:r>
          </a:p>
          <a:p>
            <a:pPr marL="457200" lvl="1" indent="0" eaLnBrk="1" hangingPunct="1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Tx/>
              <a:buAutoNum type="alphaL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&lt;8.5 g/dl,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Hct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&lt; 25 %</a:t>
            </a:r>
          </a:p>
          <a:p>
            <a:pPr marL="990600" lvl="1" indent="-533400" eaLnBrk="1" hangingPunct="1">
              <a:buFontTx/>
              <a:buAutoNum type="alphaL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Calcemie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&gt; 12 g/dl</a:t>
            </a:r>
          </a:p>
          <a:p>
            <a:pPr marL="990600" lvl="1" indent="-533400" eaLnBrk="1" hangingPunct="1">
              <a:buFontTx/>
              <a:buAutoNum type="alphaL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Valori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crescute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ale CM                                                                 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  &gt;7 g/dl </a:t>
            </a:r>
          </a:p>
          <a:p>
            <a:pPr lvl="2"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IgA  &gt; 5 g/dl</a:t>
            </a:r>
          </a:p>
          <a:p>
            <a:pPr lvl="2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Lanturi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usoare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urina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&gt; 12 g/ 24 h</a:t>
            </a:r>
          </a:p>
          <a:p>
            <a:pPr marL="990600" lvl="1" indent="-533400" eaLnBrk="1" hangingPunct="1">
              <a:buFontTx/>
              <a:buAutoNum type="alphaL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Leziuni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osteolitice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multiple</a:t>
            </a:r>
            <a:endParaRPr lang="th-TH" sz="2400" dirty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2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Durie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-Salmon staging system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th-TH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Stadiul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II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tumorala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intermediara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2400" dirty="0"/>
              <a:t>0,6X10</a:t>
            </a:r>
            <a:r>
              <a:rPr lang="en-US" sz="2400" baseline="30000" dirty="0"/>
              <a:t>12</a:t>
            </a:r>
            <a:r>
              <a:rPr lang="en-US" sz="2400" dirty="0"/>
              <a:t> – 1,2X10</a:t>
            </a:r>
            <a:r>
              <a:rPr lang="en-US" sz="2400" baseline="30000" dirty="0"/>
              <a:t>12</a:t>
            </a:r>
            <a:r>
              <a:rPr lang="en-US" sz="2400" dirty="0"/>
              <a:t> </a:t>
            </a:r>
            <a:r>
              <a:rPr lang="en-US" sz="2400" dirty="0" err="1"/>
              <a:t>celule</a:t>
            </a:r>
            <a:r>
              <a:rPr lang="en-US" sz="2400" dirty="0"/>
              <a:t> </a:t>
            </a:r>
            <a:r>
              <a:rPr lang="en-US" sz="2400" dirty="0" err="1"/>
              <a:t>mielomatoase</a:t>
            </a:r>
            <a:r>
              <a:rPr lang="en-US" sz="2400" dirty="0"/>
              <a:t> </a:t>
            </a:r>
          </a:p>
          <a:p>
            <a:pPr eaLnBrk="1" hangingPunct="1">
              <a:buFontTx/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Cr &lt; 2 mg/dl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Cr &gt; 2 mg/dl </a:t>
            </a:r>
            <a:endParaRPr lang="th-TH" sz="2400" dirty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79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sa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09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IMWG Cytogenetic Risk Features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10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610600" cy="4343399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err="1"/>
              <a:t>Abordarea</a:t>
            </a:r>
            <a:r>
              <a:rPr lang="en-US" sz="3600" b="1" dirty="0"/>
              <a:t> </a:t>
            </a:r>
            <a:r>
              <a:rPr lang="en-US" sz="3600" b="1" dirty="0" err="1"/>
              <a:t>terapeutica</a:t>
            </a:r>
            <a:r>
              <a:rPr lang="en-US" sz="3600" b="1" dirty="0"/>
              <a:t> a </a:t>
            </a:r>
            <a:r>
              <a:rPr lang="en-US" sz="3600" b="1" dirty="0" err="1"/>
              <a:t>pacientului</a:t>
            </a:r>
            <a:r>
              <a:rPr lang="en-US" sz="3600" b="1" dirty="0"/>
              <a:t> cu </a:t>
            </a:r>
            <a:r>
              <a:rPr lang="en-US" sz="3600" b="1" dirty="0" err="1"/>
              <a:t>mielom</a:t>
            </a:r>
            <a:r>
              <a:rPr lang="en-US" sz="3600" b="1" dirty="0"/>
              <a:t> </a:t>
            </a:r>
            <a:r>
              <a:rPr lang="en-US" sz="3600" b="1" dirty="0" err="1"/>
              <a:t>multiplu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20541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err="1"/>
              <a:t>Pacient</a:t>
            </a:r>
            <a:r>
              <a:rPr lang="en-US" sz="3200" b="1" dirty="0"/>
              <a:t> </a:t>
            </a:r>
            <a:r>
              <a:rPr lang="en-US" sz="3200" b="1" dirty="0" err="1"/>
              <a:t>nou</a:t>
            </a:r>
            <a:r>
              <a:rPr lang="en-US" sz="3200" b="1" dirty="0"/>
              <a:t> </a:t>
            </a:r>
            <a:r>
              <a:rPr lang="en-US" sz="3200" b="1" dirty="0" err="1"/>
              <a:t>diagnosticat</a:t>
            </a:r>
            <a:r>
              <a:rPr lang="en-US" sz="3200" b="1" dirty="0"/>
              <a:t> cu </a:t>
            </a:r>
            <a:r>
              <a:rPr lang="en-US" sz="3200" b="1" dirty="0" err="1"/>
              <a:t>mielom</a:t>
            </a:r>
            <a:r>
              <a:rPr lang="en-US" sz="3200" b="1" dirty="0"/>
              <a:t> </a:t>
            </a:r>
            <a:r>
              <a:rPr lang="en-US" sz="3200" b="1" dirty="0" err="1"/>
              <a:t>multiplu</a:t>
            </a:r>
            <a:endParaRPr lang="en-US" sz="3200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b="1" dirty="0" err="1">
                <a:solidFill>
                  <a:srgbClr val="FF0000"/>
                </a:solidFill>
              </a:rPr>
              <a:t>stabilirea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necesitatii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initierii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terapiei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stratificarea</a:t>
            </a:r>
            <a:r>
              <a:rPr lang="en-US" dirty="0"/>
              <a:t> </a:t>
            </a:r>
            <a:r>
              <a:rPr lang="en-US" dirty="0" err="1"/>
              <a:t>riscului</a:t>
            </a:r>
            <a:r>
              <a:rPr lang="en-US" dirty="0"/>
              <a:t> prognostic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tratamentul</a:t>
            </a:r>
            <a:r>
              <a:rPr lang="en-US" dirty="0"/>
              <a:t> specific + </a:t>
            </a:r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suportiv</a:t>
            </a:r>
            <a:r>
              <a:rPr lang="en-US" dirty="0"/>
              <a:t> + </a:t>
            </a:r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complicatiilor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tratament</a:t>
            </a:r>
            <a:r>
              <a:rPr lang="en-US" dirty="0"/>
              <a:t> de </a:t>
            </a:r>
            <a:r>
              <a:rPr lang="en-US" dirty="0" err="1"/>
              <a:t>consolidare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tratament</a:t>
            </a:r>
            <a:r>
              <a:rPr lang="en-US" dirty="0"/>
              <a:t> de </a:t>
            </a:r>
            <a:r>
              <a:rPr lang="en-US" dirty="0" err="1"/>
              <a:t>intretinere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23079"/>
              </p:ext>
            </p:extLst>
          </p:nvPr>
        </p:nvGraphicFramePr>
        <p:xfrm>
          <a:off x="0" y="76200"/>
          <a:ext cx="9144000" cy="6780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2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MGUS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Mielom</a:t>
                      </a:r>
                      <a:r>
                        <a:rPr lang="en-US" sz="2400" dirty="0"/>
                        <a:t> smoldering (</a:t>
                      </a:r>
                      <a:r>
                        <a:rPr lang="en-US" sz="2400" dirty="0" err="1"/>
                        <a:t>mielom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asimptomatic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Mielom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simptomatic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787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CM </a:t>
                      </a: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seric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 3g/dl/abs CM </a:t>
                      </a: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urinar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Plasmocite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 in MO &lt;10%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Absenta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afectarilor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 de organ (CRAB)</a:t>
                      </a:r>
                    </a:p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1%/an –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CM </a:t>
                      </a: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seric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 &gt;3g/dl/CM </a:t>
                      </a: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urinar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 &gt; 1g/24h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Plasmocite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 in MO 10% - 60%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Absenta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afectarilor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de organ (CRAB)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10%/an – </a:t>
                      </a: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primii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 5 </a:t>
                      </a: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ani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3%/an – </a:t>
                      </a: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urmatorii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5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ani</a:t>
                      </a:r>
                      <a:endParaRPr lang="en-US" sz="20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1%/an –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dupa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10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ani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CM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seric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urinar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Infiltrat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medular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plasmocitar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clonal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000" b="1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CRAB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endParaRPr lang="en-US" sz="2000" baseline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11536" y="3733800"/>
            <a:ext cx="2643051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baseline="0" dirty="0" err="1">
                <a:solidFill>
                  <a:schemeClr val="bg1"/>
                </a:solidFill>
              </a:rPr>
              <a:t>Hipercalcemie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b="1" baseline="0" dirty="0" err="1">
                <a:solidFill>
                  <a:schemeClr val="bg1"/>
                </a:solidFill>
              </a:rPr>
              <a:t>Afectare</a:t>
            </a:r>
            <a:r>
              <a:rPr lang="en-US" sz="2000" b="1" baseline="0" dirty="0">
                <a:solidFill>
                  <a:schemeClr val="bg1"/>
                </a:solidFill>
              </a:rPr>
              <a:t> </a:t>
            </a:r>
            <a:r>
              <a:rPr lang="en-US" sz="2000" b="1" baseline="0" dirty="0" err="1">
                <a:solidFill>
                  <a:schemeClr val="bg1"/>
                </a:solidFill>
              </a:rPr>
              <a:t>renala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b="1" baseline="0" dirty="0" err="1">
                <a:solidFill>
                  <a:schemeClr val="bg1"/>
                </a:solidFill>
              </a:rPr>
              <a:t>Anemie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b="1" baseline="0" dirty="0" err="1">
                <a:solidFill>
                  <a:schemeClr val="bg1"/>
                </a:solidFill>
              </a:rPr>
              <a:t>Leziuni</a:t>
            </a:r>
            <a:r>
              <a:rPr lang="en-US" sz="2000" b="1" baseline="0" dirty="0">
                <a:solidFill>
                  <a:schemeClr val="bg1"/>
                </a:solidFill>
              </a:rPr>
              <a:t> </a:t>
            </a:r>
            <a:r>
              <a:rPr lang="en-US" sz="2000" b="1" baseline="0" dirty="0" err="1">
                <a:solidFill>
                  <a:schemeClr val="bg1"/>
                </a:solidFill>
              </a:rPr>
              <a:t>osoase</a:t>
            </a:r>
            <a:r>
              <a:rPr lang="en-US" sz="2000" b="1" baseline="0" dirty="0">
                <a:solidFill>
                  <a:schemeClr val="bg1"/>
                </a:solidFill>
              </a:rPr>
              <a:t> </a:t>
            </a:r>
            <a:r>
              <a:rPr lang="en-US" sz="2000" b="1" baseline="0" dirty="0" err="1">
                <a:solidFill>
                  <a:schemeClr val="bg1"/>
                </a:solidFill>
              </a:rPr>
              <a:t>osteolitice</a:t>
            </a:r>
            <a:endParaRPr lang="en-US" sz="2000" b="1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6200"/>
            <a:ext cx="8763000" cy="6553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7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/>
              <a:t>Discrazie</a:t>
            </a:r>
            <a:r>
              <a:rPr lang="en-US" sz="3200" b="1" dirty="0"/>
              <a:t> </a:t>
            </a:r>
            <a:r>
              <a:rPr lang="en-US" sz="3200" b="1" dirty="0" err="1"/>
              <a:t>plasmocitara</a:t>
            </a:r>
            <a:r>
              <a:rPr lang="en-US" sz="3200" b="1" dirty="0"/>
              <a:t> – 10% din </a:t>
            </a:r>
            <a:r>
              <a:rPr lang="en-US" sz="3200" b="1" dirty="0" err="1"/>
              <a:t>malignitatile</a:t>
            </a:r>
            <a:r>
              <a:rPr lang="en-US" sz="3200" b="1" dirty="0"/>
              <a:t> </a:t>
            </a:r>
            <a:r>
              <a:rPr lang="en-US" sz="3200" b="1" dirty="0" err="1"/>
              <a:t>hematologice</a:t>
            </a:r>
            <a:r>
              <a:rPr lang="en-US" sz="3200" b="1" dirty="0"/>
              <a:t>, 1% din </a:t>
            </a:r>
            <a:r>
              <a:rPr lang="en-US" sz="3200" b="1" dirty="0" err="1"/>
              <a:t>neoplazii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/>
              <a:t>CARACTERISTICI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err="1"/>
              <a:t>celula</a:t>
            </a:r>
            <a:r>
              <a:rPr lang="en-US" sz="2400" dirty="0"/>
              <a:t> de </a:t>
            </a:r>
            <a:r>
              <a:rPr lang="en-US" sz="2400" dirty="0" err="1"/>
              <a:t>origine</a:t>
            </a:r>
            <a:r>
              <a:rPr lang="en-US" sz="2400" dirty="0"/>
              <a:t> – </a:t>
            </a:r>
            <a:r>
              <a:rPr lang="en-US" sz="2400" dirty="0" err="1"/>
              <a:t>LyB</a:t>
            </a:r>
            <a:r>
              <a:rPr lang="en-US" sz="2400" dirty="0"/>
              <a:t> care a </a:t>
            </a:r>
            <a:r>
              <a:rPr lang="en-US" sz="2400" dirty="0" err="1"/>
              <a:t>traversat</a:t>
            </a:r>
            <a:r>
              <a:rPr lang="en-US" sz="2400" dirty="0"/>
              <a:t> </a:t>
            </a:r>
            <a:r>
              <a:rPr lang="en-US" sz="2400" dirty="0" err="1"/>
              <a:t>centrul</a:t>
            </a:r>
            <a:r>
              <a:rPr lang="en-US" sz="2400" dirty="0"/>
              <a:t> </a:t>
            </a:r>
            <a:r>
              <a:rPr lang="en-US" sz="2400" dirty="0" err="1"/>
              <a:t>germinativ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rata de </a:t>
            </a:r>
            <a:r>
              <a:rPr lang="en-US" sz="2400" dirty="0" err="1"/>
              <a:t>proliferare</a:t>
            </a:r>
            <a:r>
              <a:rPr lang="en-US" sz="2400" dirty="0"/>
              <a:t> </a:t>
            </a:r>
            <a:r>
              <a:rPr lang="en-US" sz="2400" dirty="0" err="1"/>
              <a:t>scazuta</a:t>
            </a:r>
            <a:r>
              <a:rPr lang="en-US" sz="2400" dirty="0"/>
              <a:t> – impediment in </a:t>
            </a:r>
            <a:r>
              <a:rPr lang="en-US" sz="2400" dirty="0" err="1"/>
              <a:t>realizarea</a:t>
            </a:r>
            <a:r>
              <a:rPr lang="en-US" sz="2400" dirty="0"/>
              <a:t> </a:t>
            </a:r>
            <a:r>
              <a:rPr lang="en-US" sz="2400" dirty="0" err="1"/>
              <a:t>studiilor</a:t>
            </a:r>
            <a:r>
              <a:rPr lang="en-US" sz="2400" dirty="0"/>
              <a:t> </a:t>
            </a:r>
            <a:r>
              <a:rPr lang="en-US" sz="2400" dirty="0" err="1"/>
              <a:t>citogenetice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err="1"/>
              <a:t>Incidenta</a:t>
            </a:r>
            <a:r>
              <a:rPr lang="en-US" sz="2400" dirty="0"/>
              <a:t> </a:t>
            </a:r>
          </a:p>
          <a:p>
            <a:pPr lvl="1">
              <a:buFontTx/>
              <a:buChar char="-"/>
              <a:defRPr/>
            </a:pPr>
            <a:r>
              <a:rPr lang="en-US" sz="2400" dirty="0" err="1"/>
              <a:t>Varsta</a:t>
            </a:r>
            <a:r>
              <a:rPr lang="en-US" sz="2400" dirty="0"/>
              <a:t> </a:t>
            </a:r>
            <a:r>
              <a:rPr lang="en-US" sz="2400" dirty="0" err="1"/>
              <a:t>medie</a:t>
            </a:r>
            <a:r>
              <a:rPr lang="en-US" sz="2400" dirty="0"/>
              <a:t> 66 de </a:t>
            </a:r>
            <a:r>
              <a:rPr lang="en-US" sz="2400" dirty="0" err="1"/>
              <a:t>ani</a:t>
            </a:r>
            <a:endParaRPr lang="en-US" sz="2400" dirty="0"/>
          </a:p>
          <a:p>
            <a:pPr lvl="1">
              <a:buFontTx/>
              <a:buChar char="-"/>
              <a:defRPr/>
            </a:pPr>
            <a:r>
              <a:rPr lang="en-US" sz="2400" dirty="0"/>
              <a:t>&lt;50 de </a:t>
            </a:r>
            <a:r>
              <a:rPr lang="en-US" sz="2400" dirty="0" err="1"/>
              <a:t>ani</a:t>
            </a:r>
            <a:r>
              <a:rPr lang="en-US" sz="2400" dirty="0"/>
              <a:t> &lt;10% </a:t>
            </a:r>
          </a:p>
          <a:p>
            <a:pPr lvl="1">
              <a:buFontTx/>
              <a:buChar char="-"/>
              <a:defRPr/>
            </a:pPr>
            <a:r>
              <a:rPr lang="en-US" sz="2400" dirty="0"/>
              <a:t>&lt;40 de </a:t>
            </a:r>
            <a:r>
              <a:rPr lang="en-US" sz="2400" dirty="0" err="1"/>
              <a:t>ani</a:t>
            </a:r>
            <a:r>
              <a:rPr lang="en-US" sz="2400" dirty="0"/>
              <a:t> &lt;2%  </a:t>
            </a:r>
          </a:p>
          <a:p>
            <a:pPr lvl="1">
              <a:buFontTx/>
              <a:buChar char="-"/>
              <a:defRPr/>
            </a:pPr>
            <a:r>
              <a:rPr lang="en-US" sz="2400" dirty="0"/>
              <a:t>&lt;30 de </a:t>
            </a:r>
            <a:r>
              <a:rPr lang="en-US" sz="2400" dirty="0" err="1"/>
              <a:t>ani</a:t>
            </a:r>
            <a:r>
              <a:rPr lang="en-US" sz="2400" dirty="0"/>
              <a:t> &lt;1%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err="1"/>
              <a:t>supravietuire</a:t>
            </a:r>
            <a:r>
              <a:rPr lang="en-US" sz="2400" dirty="0"/>
              <a:t> </a:t>
            </a:r>
          </a:p>
          <a:p>
            <a:pPr lvl="1">
              <a:buFontTx/>
              <a:buChar char="-"/>
              <a:defRPr/>
            </a:pPr>
            <a:r>
              <a:rPr lang="en-US" sz="2400" dirty="0"/>
              <a:t>20% </a:t>
            </a:r>
            <a:r>
              <a:rPr lang="en-US" sz="2400" dirty="0" err="1"/>
              <a:t>supravietuiesc</a:t>
            </a:r>
            <a:r>
              <a:rPr lang="en-US" sz="2400" dirty="0"/>
              <a:t> &lt; 2 </a:t>
            </a:r>
            <a:r>
              <a:rPr lang="en-US" sz="2400" dirty="0" err="1"/>
              <a:t>ani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</a:p>
          <a:p>
            <a:pPr lvl="1">
              <a:buFontTx/>
              <a:buChar char="-"/>
              <a:defRPr/>
            </a:pPr>
            <a:r>
              <a:rPr lang="en-US" sz="2400" dirty="0"/>
              <a:t>15% &gt; 10 </a:t>
            </a:r>
            <a:r>
              <a:rPr lang="en-US" sz="2400" dirty="0" err="1"/>
              <a:t>ani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6388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err="1"/>
              <a:t>Scopul</a:t>
            </a:r>
            <a:r>
              <a:rPr lang="en-US" sz="3200" b="1" dirty="0"/>
              <a:t> </a:t>
            </a:r>
            <a:r>
              <a:rPr lang="en-US" sz="3200" b="1" dirty="0" err="1"/>
              <a:t>terapiei</a:t>
            </a:r>
            <a:endParaRPr lang="en-US" sz="3200" b="1" dirty="0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sz="3200" dirty="0" err="1"/>
              <a:t>paleativ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 eaLnBrk="1" hangingPunct="1">
              <a:buFont typeface="Arial" charset="0"/>
              <a:buAutoNum type="arabicPeriod"/>
              <a:defRPr/>
            </a:pPr>
            <a:endParaRPr lang="en-US" dirty="0"/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endParaRPr lang="en-US" dirty="0"/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en-US" b="1" dirty="0" err="1"/>
              <a:t>cresterea</a:t>
            </a:r>
            <a:r>
              <a:rPr lang="en-US" b="1" dirty="0"/>
              <a:t> </a:t>
            </a:r>
            <a:r>
              <a:rPr lang="en-US" b="1" dirty="0" err="1"/>
              <a:t>supravietuirii</a:t>
            </a:r>
            <a:endParaRPr lang="en-US" b="1" dirty="0"/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en-US" b="1" dirty="0" err="1"/>
              <a:t>asigurarea</a:t>
            </a:r>
            <a:r>
              <a:rPr lang="en-US" b="1" dirty="0"/>
              <a:t> </a:t>
            </a:r>
            <a:r>
              <a:rPr lang="en-US" b="1" dirty="0" err="1"/>
              <a:t>unei</a:t>
            </a:r>
            <a:r>
              <a:rPr lang="en-US" b="1" dirty="0"/>
              <a:t> </a:t>
            </a:r>
            <a:r>
              <a:rPr lang="en-US" b="1" dirty="0" err="1"/>
              <a:t>bune</a:t>
            </a:r>
            <a:r>
              <a:rPr lang="en-US" b="1" dirty="0"/>
              <a:t> </a:t>
            </a:r>
            <a:r>
              <a:rPr lang="en-US" b="1" dirty="0" err="1"/>
              <a:t>calitati</a:t>
            </a:r>
            <a:r>
              <a:rPr lang="en-US" b="1" dirty="0"/>
              <a:t> a </a:t>
            </a:r>
            <a:r>
              <a:rPr lang="en-US" b="1" dirty="0" err="1"/>
              <a:t>vietii</a:t>
            </a:r>
            <a:endParaRPr lang="en-US" b="1" dirty="0"/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endParaRPr lang="en-US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REPREZINTA TERAPIA STANDARD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endParaRPr lang="en-US" dirty="0"/>
          </a:p>
        </p:txBody>
      </p:sp>
      <p:sp>
        <p:nvSpPr>
          <p:cNvPr id="19461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dirty="0" err="1"/>
              <a:t>curativ</a:t>
            </a:r>
            <a:endParaRPr lang="en-US" sz="3200" dirty="0"/>
          </a:p>
        </p:txBody>
      </p:sp>
      <p:sp>
        <p:nvSpPr>
          <p:cNvPr id="1946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r>
              <a:rPr lang="en-US" dirty="0"/>
              <a:t>        </a:t>
            </a:r>
            <a:r>
              <a:rPr lang="en-US" dirty="0" err="1"/>
              <a:t>alloTMO</a:t>
            </a:r>
            <a:r>
              <a:rPr lang="en-US" dirty="0"/>
              <a:t> – </a:t>
            </a:r>
            <a:r>
              <a:rPr lang="en-US" dirty="0" err="1"/>
              <a:t>trialuri</a:t>
            </a:r>
            <a:r>
              <a:rPr lang="en-US" dirty="0"/>
              <a:t> </a:t>
            </a:r>
            <a:r>
              <a:rPr lang="en-US" dirty="0" err="1"/>
              <a:t>clinice</a:t>
            </a:r>
            <a:r>
              <a:rPr lang="en-US" dirty="0"/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/>
              <a:t>          </a:t>
            </a:r>
            <a:r>
              <a:rPr lang="en-US" dirty="0" err="1"/>
              <a:t>pacienti</a:t>
            </a:r>
            <a:r>
              <a:rPr lang="en-US" dirty="0"/>
              <a:t> </a:t>
            </a:r>
            <a:r>
              <a:rPr lang="en-US" dirty="0" err="1"/>
              <a:t>tineri</a:t>
            </a:r>
            <a:r>
              <a:rPr lang="en-US" dirty="0"/>
              <a:t> high risk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dirty="0"/>
          </a:p>
          <a:p>
            <a:pPr marL="0" indent="0" algn="ctr" eaLnBrk="1" hangingPunct="1">
              <a:buFont typeface="Arial" charset="0"/>
              <a:buNone/>
            </a:pPr>
            <a:endParaRPr lang="en-US" dirty="0"/>
          </a:p>
          <a:p>
            <a:pPr marL="0" indent="0" algn="ctr" eaLnBrk="1" hangingPunct="1">
              <a:buFont typeface="Arial" charset="0"/>
              <a:buNone/>
            </a:pPr>
            <a:r>
              <a:rPr lang="en-US" u="sng" dirty="0"/>
              <a:t>NU REPREZINTA TERAPIA STANDARD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71800" y="1087483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err="1"/>
              <a:t>Pacient</a:t>
            </a:r>
            <a:r>
              <a:rPr lang="en-US" sz="3200" b="1" dirty="0"/>
              <a:t> </a:t>
            </a:r>
            <a:r>
              <a:rPr lang="en-US" sz="3200" b="1" dirty="0" err="1"/>
              <a:t>nou</a:t>
            </a:r>
            <a:r>
              <a:rPr lang="en-US" sz="3200" b="1" dirty="0"/>
              <a:t> </a:t>
            </a:r>
            <a:r>
              <a:rPr lang="en-US" sz="3200" b="1" dirty="0" err="1"/>
              <a:t>diagnosticat</a:t>
            </a:r>
            <a:r>
              <a:rPr lang="en-US" sz="3200" b="1" dirty="0"/>
              <a:t> cu </a:t>
            </a:r>
            <a:r>
              <a:rPr lang="en-US" sz="3200" b="1" dirty="0" err="1"/>
              <a:t>mielom</a:t>
            </a:r>
            <a:r>
              <a:rPr lang="en-US" sz="3200" b="1" dirty="0"/>
              <a:t> </a:t>
            </a:r>
            <a:r>
              <a:rPr lang="en-US" sz="3200" b="1" dirty="0" err="1"/>
              <a:t>multiplu</a:t>
            </a:r>
            <a:endParaRPr lang="en-US" sz="3200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stabilirea</a:t>
            </a:r>
            <a:r>
              <a:rPr lang="en-US" dirty="0"/>
              <a:t> </a:t>
            </a:r>
            <a:r>
              <a:rPr lang="en-US" dirty="0" err="1"/>
              <a:t>necesitatii</a:t>
            </a:r>
            <a:r>
              <a:rPr lang="en-US" dirty="0"/>
              <a:t> </a:t>
            </a:r>
            <a:r>
              <a:rPr lang="en-US" dirty="0" err="1"/>
              <a:t>initierii</a:t>
            </a:r>
            <a:r>
              <a:rPr lang="en-US" dirty="0"/>
              <a:t> </a:t>
            </a:r>
            <a:r>
              <a:rPr lang="en-US" dirty="0" err="1"/>
              <a:t>terapiei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b="1" dirty="0" err="1">
                <a:solidFill>
                  <a:srgbClr val="FF0000"/>
                </a:solidFill>
              </a:rPr>
              <a:t>stratificarea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riscului</a:t>
            </a:r>
            <a:r>
              <a:rPr lang="en-US" b="1" dirty="0">
                <a:solidFill>
                  <a:srgbClr val="FF0000"/>
                </a:solidFill>
              </a:rPr>
              <a:t> prognostic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tratamentul</a:t>
            </a:r>
            <a:r>
              <a:rPr lang="en-US" dirty="0"/>
              <a:t> specific + </a:t>
            </a:r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suportiv</a:t>
            </a:r>
            <a:r>
              <a:rPr lang="en-US" dirty="0"/>
              <a:t> + </a:t>
            </a:r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complicatiilor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tratament</a:t>
            </a:r>
            <a:r>
              <a:rPr lang="en-US" dirty="0"/>
              <a:t> de </a:t>
            </a:r>
            <a:r>
              <a:rPr lang="en-US" dirty="0" err="1"/>
              <a:t>consolidare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tratament</a:t>
            </a:r>
            <a:r>
              <a:rPr lang="en-US" dirty="0"/>
              <a:t> de </a:t>
            </a:r>
            <a:r>
              <a:rPr lang="en-US" dirty="0" err="1"/>
              <a:t>mentinere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en-US" sz="2800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1164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Factori</a:t>
            </a:r>
            <a:r>
              <a:rPr lang="en-US" sz="3200" b="1" dirty="0"/>
              <a:t> de prognostic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5626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err="1"/>
              <a:t>Factori</a:t>
            </a:r>
            <a:r>
              <a:rPr lang="en-US" sz="2400" b="1" dirty="0"/>
              <a:t> </a:t>
            </a:r>
            <a:r>
              <a:rPr lang="en-US" sz="2400" b="1" dirty="0" err="1"/>
              <a:t>legati</a:t>
            </a:r>
            <a:r>
              <a:rPr lang="en-US" sz="2400" b="1" dirty="0"/>
              <a:t> de </a:t>
            </a:r>
            <a:r>
              <a:rPr lang="en-US" sz="2400" b="1" dirty="0" err="1"/>
              <a:t>pacient</a:t>
            </a:r>
            <a:r>
              <a:rPr lang="en-US" sz="2400" dirty="0"/>
              <a:t>: </a:t>
            </a:r>
            <a:r>
              <a:rPr lang="en-US" sz="2400" dirty="0" err="1"/>
              <a:t>varsta</a:t>
            </a:r>
            <a:r>
              <a:rPr lang="en-US" sz="2400" dirty="0"/>
              <a:t>, </a:t>
            </a:r>
            <a:r>
              <a:rPr lang="en-US" sz="2400" dirty="0" err="1"/>
              <a:t>statusul</a:t>
            </a:r>
            <a:r>
              <a:rPr lang="en-US" sz="2400" dirty="0"/>
              <a:t> de </a:t>
            </a:r>
            <a:r>
              <a:rPr lang="en-US" sz="2400" dirty="0" err="1"/>
              <a:t>performanta</a:t>
            </a:r>
            <a:endParaRPr lang="en-US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err="1"/>
              <a:t>Factori</a:t>
            </a:r>
            <a:r>
              <a:rPr lang="en-US" sz="2400" b="1" dirty="0"/>
              <a:t> </a:t>
            </a:r>
            <a:r>
              <a:rPr lang="en-US" sz="2400" b="1" dirty="0" err="1"/>
              <a:t>legati</a:t>
            </a:r>
            <a:r>
              <a:rPr lang="en-US" sz="2400" b="1" dirty="0"/>
              <a:t> de </a:t>
            </a:r>
            <a:r>
              <a:rPr lang="en-US" sz="2400" b="1" dirty="0" err="1"/>
              <a:t>raspunsul</a:t>
            </a:r>
            <a:r>
              <a:rPr lang="en-US" sz="2400" b="1" dirty="0"/>
              <a:t> la </a:t>
            </a:r>
            <a:r>
              <a:rPr lang="en-US" sz="2400" b="1" dirty="0" err="1"/>
              <a:t>tratament</a:t>
            </a:r>
            <a:r>
              <a:rPr lang="en-US" sz="2400" dirty="0"/>
              <a:t>: </a:t>
            </a:r>
            <a:r>
              <a:rPr lang="en-US" sz="2400" dirty="0" err="1"/>
              <a:t>obtinerea</a:t>
            </a:r>
            <a:r>
              <a:rPr lang="en-US" sz="2400" dirty="0"/>
              <a:t> CR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err="1"/>
              <a:t>Indicatori</a:t>
            </a:r>
            <a:r>
              <a:rPr lang="en-US" sz="2400" b="1" dirty="0"/>
              <a:t> </a:t>
            </a:r>
            <a:r>
              <a:rPr lang="en-US" sz="2400" b="1" dirty="0" err="1"/>
              <a:t>ai</a:t>
            </a:r>
            <a:r>
              <a:rPr lang="en-US" sz="2400" b="1" dirty="0"/>
              <a:t> </a:t>
            </a:r>
            <a:r>
              <a:rPr lang="en-US" sz="2400" b="1" dirty="0" err="1"/>
              <a:t>masei</a:t>
            </a:r>
            <a:r>
              <a:rPr lang="en-US" sz="2400" b="1" dirty="0"/>
              <a:t> </a:t>
            </a:r>
            <a:r>
              <a:rPr lang="en-US" sz="2400" b="1" dirty="0" err="1"/>
              <a:t>tumorale</a:t>
            </a:r>
            <a:r>
              <a:rPr lang="en-US" sz="2400" dirty="0"/>
              <a:t>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/>
              <a:t>valoarea</a:t>
            </a:r>
            <a:r>
              <a:rPr lang="en-US" sz="2400" dirty="0"/>
              <a:t> beta2MG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/>
              <a:t>valoarea</a:t>
            </a:r>
            <a:r>
              <a:rPr lang="en-US" sz="2400" dirty="0"/>
              <a:t> </a:t>
            </a:r>
            <a:r>
              <a:rPr lang="en-US" sz="2400" dirty="0" err="1"/>
              <a:t>albuminei</a:t>
            </a:r>
            <a:r>
              <a:rPr lang="en-US" sz="2400" dirty="0"/>
              <a:t> </a:t>
            </a:r>
            <a:r>
              <a:rPr lang="en-US" sz="2400" dirty="0" err="1"/>
              <a:t>serice</a:t>
            </a:r>
            <a:endParaRPr lang="en-US" sz="24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/>
              <a:t>valori</a:t>
            </a:r>
            <a:r>
              <a:rPr lang="en-US" sz="2400" dirty="0"/>
              <a:t> </a:t>
            </a:r>
            <a:r>
              <a:rPr lang="en-US" sz="2400" dirty="0" err="1"/>
              <a:t>crescute</a:t>
            </a:r>
            <a:r>
              <a:rPr lang="en-US" sz="2400" dirty="0"/>
              <a:t> ale LDH-</a:t>
            </a:r>
            <a:r>
              <a:rPr lang="en-US" sz="2400" dirty="0" err="1"/>
              <a:t>ului</a:t>
            </a:r>
            <a:r>
              <a:rPr lang="en-US" sz="2400" dirty="0"/>
              <a:t> </a:t>
            </a:r>
            <a:r>
              <a:rPr lang="en-US" sz="2400" dirty="0" err="1"/>
              <a:t>seric</a:t>
            </a:r>
            <a:endParaRPr lang="en-US" sz="24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/>
              <a:t>hipercalcemia</a:t>
            </a:r>
            <a:endParaRPr lang="en-US" sz="24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/>
              <a:t>valori</a:t>
            </a:r>
            <a:r>
              <a:rPr lang="en-US" sz="2400" dirty="0"/>
              <a:t> </a:t>
            </a:r>
            <a:r>
              <a:rPr lang="en-US" sz="2400" dirty="0" err="1"/>
              <a:t>crescute</a:t>
            </a:r>
            <a:r>
              <a:rPr lang="en-US" sz="2400" dirty="0"/>
              <a:t> ale </a:t>
            </a:r>
            <a:r>
              <a:rPr lang="en-US" sz="2400" dirty="0" err="1"/>
              <a:t>proteinei</a:t>
            </a:r>
            <a:r>
              <a:rPr lang="en-US" sz="2400" dirty="0"/>
              <a:t> C reactive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mult</a:t>
            </a:r>
            <a:r>
              <a:rPr lang="en-US" sz="2400" dirty="0"/>
              <a:t> de 3 </a:t>
            </a:r>
            <a:r>
              <a:rPr lang="en-US" sz="2400" dirty="0" err="1"/>
              <a:t>leziuni</a:t>
            </a:r>
            <a:r>
              <a:rPr lang="en-US" sz="2400" dirty="0"/>
              <a:t> </a:t>
            </a:r>
            <a:r>
              <a:rPr lang="en-US" sz="2400" dirty="0" err="1"/>
              <a:t>osteolitice</a:t>
            </a:r>
            <a:endParaRPr lang="en-US" sz="24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IgA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sz="2400" b="1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err="1"/>
              <a:t>Factori</a:t>
            </a:r>
            <a:r>
              <a:rPr lang="en-US" sz="2400" b="1" dirty="0"/>
              <a:t> </a:t>
            </a:r>
            <a:r>
              <a:rPr lang="en-US" sz="2400" b="1" dirty="0" err="1"/>
              <a:t>genetici</a:t>
            </a:r>
            <a:endParaRPr lang="en-US" sz="2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Sistemul</a:t>
            </a:r>
            <a:r>
              <a:rPr lang="en-US" sz="3200" b="1" dirty="0"/>
              <a:t> international de </a:t>
            </a:r>
            <a:r>
              <a:rPr lang="en-US" sz="3200" b="1" dirty="0" err="1"/>
              <a:t>stadializare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600667"/>
              </p:ext>
            </p:extLst>
          </p:nvPr>
        </p:nvGraphicFramePr>
        <p:xfrm>
          <a:off x="457200" y="1295400"/>
          <a:ext cx="8229600" cy="5045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9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Stadiu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Criterii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Supravietuirea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mediana</a:t>
                      </a:r>
                      <a:endParaRPr lang="en-US" sz="2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919">
                <a:tc>
                  <a:txBody>
                    <a:bodyPr/>
                    <a:lstStyle/>
                    <a:p>
                      <a:r>
                        <a:rPr lang="en-US" sz="2800" dirty="0"/>
                        <a:t>I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Beta2MG&lt;3,5</a:t>
                      </a:r>
                      <a:r>
                        <a:rPr lang="en-US" sz="2800" baseline="0" dirty="0"/>
                        <a:t> mg/dl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62 </a:t>
                      </a:r>
                      <a:r>
                        <a:rPr lang="en-US" sz="2800" dirty="0" err="1"/>
                        <a:t>luni</a:t>
                      </a:r>
                      <a:endParaRPr lang="en-US" sz="2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91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Albumina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serica</a:t>
                      </a:r>
                      <a:r>
                        <a:rPr lang="en-US" sz="2800" dirty="0"/>
                        <a:t>&gt;3,5mg/dl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5320">
                <a:tc>
                  <a:txBody>
                    <a:bodyPr/>
                    <a:lstStyle/>
                    <a:p>
                      <a:r>
                        <a:rPr lang="en-US" sz="2800" dirty="0"/>
                        <a:t>II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Beta2MG&lt;3,5 mg/dl</a:t>
                      </a:r>
                    </a:p>
                    <a:p>
                      <a:r>
                        <a:rPr lang="en-US" sz="2800" dirty="0" err="1"/>
                        <a:t>Albumina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serica</a:t>
                      </a:r>
                      <a:r>
                        <a:rPr lang="en-US" sz="2800" dirty="0"/>
                        <a:t> &lt; 3,5 mg/dl</a:t>
                      </a:r>
                    </a:p>
                    <a:p>
                      <a:pPr algn="ctr"/>
                      <a:r>
                        <a:rPr lang="en-US" sz="2800" dirty="0" err="1"/>
                        <a:t>Sau</a:t>
                      </a:r>
                      <a:endParaRPr lang="en-US" sz="2800" dirty="0"/>
                    </a:p>
                    <a:p>
                      <a:r>
                        <a:rPr lang="en-US" sz="2800" dirty="0"/>
                        <a:t>Beta 2 MG 3,5-5,5 mg/dl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44 </a:t>
                      </a:r>
                      <a:r>
                        <a:rPr lang="en-US" sz="2800" dirty="0" err="1"/>
                        <a:t>luni</a:t>
                      </a:r>
                      <a:endParaRPr lang="en-US" sz="2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919">
                <a:tc>
                  <a:txBody>
                    <a:bodyPr/>
                    <a:lstStyle/>
                    <a:p>
                      <a:r>
                        <a:rPr lang="en-US" sz="2800" dirty="0"/>
                        <a:t>III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Beta2MG&gt;5,5 mg/dl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29 </a:t>
                      </a:r>
                      <a:r>
                        <a:rPr lang="en-US" sz="2800" dirty="0" err="1"/>
                        <a:t>luni</a:t>
                      </a:r>
                      <a:endParaRPr lang="en-US" sz="2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123" y="557480"/>
            <a:ext cx="622773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MIELOM MULTIPLU LA DIAGNOSTIC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682" y="2306471"/>
            <a:ext cx="27286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HIGH RISC 25%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2302117"/>
            <a:ext cx="36365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STANDARD</a:t>
            </a:r>
            <a:r>
              <a:rPr lang="en-US" dirty="0"/>
              <a:t> </a:t>
            </a:r>
            <a:r>
              <a:rPr lang="en-US" sz="3200" b="1" dirty="0"/>
              <a:t>RISK 75%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497" y="3429000"/>
            <a:ext cx="4229428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del 17p</a:t>
            </a:r>
          </a:p>
          <a:p>
            <a:r>
              <a:rPr lang="en-US" sz="3200" b="1" dirty="0"/>
              <a:t>t(4;14)</a:t>
            </a:r>
          </a:p>
          <a:p>
            <a:r>
              <a:rPr lang="en-US" sz="3200" b="1" dirty="0"/>
              <a:t>t(14;16)</a:t>
            </a:r>
          </a:p>
          <a:p>
            <a:r>
              <a:rPr lang="en-US" sz="3200" b="1" dirty="0"/>
              <a:t>del 13</a:t>
            </a:r>
          </a:p>
          <a:p>
            <a:r>
              <a:rPr lang="en-US" sz="3200" b="1" dirty="0" err="1"/>
              <a:t>hipodiploidia</a:t>
            </a:r>
            <a:endParaRPr lang="en-US" sz="3200" b="1" dirty="0"/>
          </a:p>
          <a:p>
            <a:r>
              <a:rPr lang="en-US" sz="3200" b="1" dirty="0" err="1"/>
              <a:t>profilul</a:t>
            </a:r>
            <a:r>
              <a:rPr lang="en-US" sz="3200" b="1" dirty="0"/>
              <a:t> </a:t>
            </a:r>
            <a:r>
              <a:rPr lang="en-US" sz="3200" b="1" dirty="0" err="1"/>
              <a:t>expresiei</a:t>
            </a:r>
            <a:r>
              <a:rPr lang="en-US" sz="3200" b="1" dirty="0"/>
              <a:t> </a:t>
            </a:r>
            <a:r>
              <a:rPr lang="en-US" sz="3200" b="1" dirty="0" err="1"/>
              <a:t>genice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6793" y="3429000"/>
            <a:ext cx="255852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/>
              <a:t>hiperdiploidia</a:t>
            </a:r>
            <a:endParaRPr lang="en-US" sz="3200" b="1" dirty="0"/>
          </a:p>
          <a:p>
            <a:r>
              <a:rPr lang="en-US" sz="3200" b="1" dirty="0"/>
              <a:t>t(11;14)</a:t>
            </a:r>
          </a:p>
          <a:p>
            <a:r>
              <a:rPr lang="en-US" sz="3200" b="1" dirty="0"/>
              <a:t>t(6,14)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81200" y="1142255"/>
            <a:ext cx="1371600" cy="115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1142255"/>
            <a:ext cx="1143000" cy="115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81200" y="2891246"/>
            <a:ext cx="0" cy="537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34200" y="2891246"/>
            <a:ext cx="0" cy="537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985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/>
              <a:t>Pacient nou diagnosticat cu mielom multiplu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stabilirea</a:t>
            </a:r>
            <a:r>
              <a:rPr lang="en-US" dirty="0"/>
              <a:t> </a:t>
            </a:r>
            <a:r>
              <a:rPr lang="en-US" dirty="0" err="1"/>
              <a:t>necesitatii</a:t>
            </a:r>
            <a:r>
              <a:rPr lang="en-US" dirty="0"/>
              <a:t> </a:t>
            </a:r>
            <a:r>
              <a:rPr lang="en-US" dirty="0" err="1"/>
              <a:t>initierii</a:t>
            </a:r>
            <a:r>
              <a:rPr lang="en-US" dirty="0"/>
              <a:t> </a:t>
            </a:r>
            <a:r>
              <a:rPr lang="en-US" dirty="0" err="1"/>
              <a:t>terapiei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stratificarea</a:t>
            </a:r>
            <a:r>
              <a:rPr lang="en-US" dirty="0"/>
              <a:t> </a:t>
            </a:r>
            <a:r>
              <a:rPr lang="en-US" dirty="0" err="1"/>
              <a:t>riscului</a:t>
            </a:r>
            <a:r>
              <a:rPr lang="en-US" dirty="0"/>
              <a:t> prognostic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b="1" dirty="0" err="1">
                <a:solidFill>
                  <a:srgbClr val="FF0000"/>
                </a:solidFill>
              </a:rPr>
              <a:t>tratamentul</a:t>
            </a:r>
            <a:r>
              <a:rPr lang="en-US" b="1" dirty="0">
                <a:solidFill>
                  <a:srgbClr val="FF0000"/>
                </a:solidFill>
              </a:rPr>
              <a:t> specific + </a:t>
            </a:r>
            <a:r>
              <a:rPr lang="en-US" b="1" dirty="0" err="1">
                <a:solidFill>
                  <a:srgbClr val="FF0000"/>
                </a:solidFill>
              </a:rPr>
              <a:t>tratamentul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suportiv</a:t>
            </a:r>
            <a:r>
              <a:rPr lang="en-US" b="1" dirty="0">
                <a:solidFill>
                  <a:srgbClr val="FF0000"/>
                </a:solidFill>
              </a:rPr>
              <a:t> + </a:t>
            </a:r>
            <a:r>
              <a:rPr lang="en-US" b="1" dirty="0" err="1">
                <a:solidFill>
                  <a:srgbClr val="FF0000"/>
                </a:solidFill>
              </a:rPr>
              <a:t>tratamentul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complicatiilor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tratament</a:t>
            </a:r>
            <a:r>
              <a:rPr lang="en-US" dirty="0"/>
              <a:t> de </a:t>
            </a:r>
            <a:r>
              <a:rPr lang="en-US" dirty="0" err="1"/>
              <a:t>consolidare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tratament</a:t>
            </a:r>
            <a:r>
              <a:rPr lang="en-US" dirty="0"/>
              <a:t> de </a:t>
            </a:r>
            <a:r>
              <a:rPr lang="en-US" dirty="0" err="1"/>
              <a:t>intretinere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98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0"/>
            <a:ext cx="5227637" cy="585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/>
              <a:t>mielom</a:t>
            </a:r>
            <a:r>
              <a:rPr lang="en-US" sz="3200" b="1" dirty="0"/>
              <a:t> </a:t>
            </a:r>
            <a:r>
              <a:rPr lang="en-US" sz="3200" b="1" dirty="0" err="1"/>
              <a:t>multiplu</a:t>
            </a:r>
            <a:r>
              <a:rPr lang="en-US" sz="3200" b="1" dirty="0"/>
              <a:t> </a:t>
            </a:r>
            <a:r>
              <a:rPr lang="en-US" sz="3200" b="1" dirty="0" err="1"/>
              <a:t>simptomatic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6481" y="3105150"/>
            <a:ext cx="384708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/>
              <a:t>pacienti</a:t>
            </a:r>
            <a:endParaRPr lang="en-US" sz="2800" b="1" dirty="0"/>
          </a:p>
          <a:p>
            <a:pPr algn="ctr">
              <a:defRPr/>
            </a:pPr>
            <a:r>
              <a:rPr lang="en-US" sz="2800" b="1" dirty="0" err="1"/>
              <a:t>eligibili</a:t>
            </a:r>
            <a:r>
              <a:rPr lang="en-US" sz="2800" b="1" dirty="0"/>
              <a:t> </a:t>
            </a:r>
            <a:r>
              <a:rPr lang="en-US" sz="2800" b="1" dirty="0" err="1"/>
              <a:t>pentru</a:t>
            </a:r>
            <a:r>
              <a:rPr lang="en-US" sz="2800" b="1" dirty="0"/>
              <a:t> </a:t>
            </a:r>
            <a:r>
              <a:rPr lang="en-US" sz="2800" b="1" dirty="0" err="1"/>
              <a:t>autoTMO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05176" y="3101703"/>
            <a:ext cx="333424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/>
              <a:t>pacienti</a:t>
            </a:r>
            <a:endParaRPr lang="en-US" sz="2800" b="1" dirty="0"/>
          </a:p>
          <a:p>
            <a:pPr algn="ctr">
              <a:defRPr/>
            </a:pPr>
            <a:r>
              <a:rPr lang="en-US" sz="2800" b="1" dirty="0" err="1"/>
              <a:t>noneligibili</a:t>
            </a:r>
            <a:r>
              <a:rPr lang="en-US" sz="2800" b="1" dirty="0"/>
              <a:t> </a:t>
            </a:r>
            <a:r>
              <a:rPr lang="en-US" sz="2800" b="1" dirty="0" err="1"/>
              <a:t>autoTMO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3724" y="4791075"/>
            <a:ext cx="4435475" cy="1384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800" b="1" dirty="0" err="1"/>
              <a:t>inductia</a:t>
            </a:r>
            <a:r>
              <a:rPr lang="en-US" sz="2800" b="1" dirty="0"/>
              <a:t> RC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b="1" dirty="0" err="1"/>
              <a:t>consolidare</a:t>
            </a:r>
            <a:r>
              <a:rPr lang="en-US" sz="2800" b="1" dirty="0"/>
              <a:t> </a:t>
            </a:r>
            <a:r>
              <a:rPr lang="en-US" sz="2800" b="1" dirty="0" err="1"/>
              <a:t>prin</a:t>
            </a:r>
            <a:r>
              <a:rPr lang="en-US" sz="2800" b="1" dirty="0"/>
              <a:t> </a:t>
            </a:r>
            <a:r>
              <a:rPr lang="en-US" sz="2800" b="1" dirty="0" err="1"/>
              <a:t>autoTMO</a:t>
            </a:r>
            <a:endParaRPr lang="en-US" sz="2800" b="1" dirty="0"/>
          </a:p>
          <a:p>
            <a:pPr marL="342900" indent="-342900">
              <a:buFontTx/>
              <a:buAutoNum type="arabicPeriod"/>
              <a:defRPr/>
            </a:pPr>
            <a:r>
              <a:rPr lang="en-US" sz="2800" b="1" dirty="0" err="1"/>
              <a:t>intretinere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4791075"/>
            <a:ext cx="2209800" cy="954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800" b="1" dirty="0" err="1"/>
              <a:t>inductia</a:t>
            </a:r>
            <a:r>
              <a:rPr lang="en-US" sz="2800" b="1" dirty="0"/>
              <a:t> RC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b="1" dirty="0" err="1"/>
              <a:t>intretinere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383971" y="1347787"/>
            <a:ext cx="1654629" cy="17539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4" idx="0"/>
          </p:cNvCxnSpPr>
          <p:nvPr/>
        </p:nvCxnSpPr>
        <p:spPr>
          <a:xfrm>
            <a:off x="5305176" y="1347787"/>
            <a:ext cx="1667124" cy="17539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83971" y="4059257"/>
            <a:ext cx="0" cy="731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285037" y="4059257"/>
            <a:ext cx="0" cy="731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err="1"/>
              <a:t>Terapia</a:t>
            </a:r>
            <a:r>
              <a:rPr lang="en-US" sz="3600" b="1" dirty="0"/>
              <a:t> de </a:t>
            </a:r>
            <a:r>
              <a:rPr lang="en-US" sz="3600" b="1" dirty="0" err="1"/>
              <a:t>inductie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153098"/>
              </p:ext>
            </p:extLst>
          </p:nvPr>
        </p:nvGraphicFramePr>
        <p:xfrm>
          <a:off x="0" y="1066800"/>
          <a:ext cx="91440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7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Pacienti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eligibili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pentru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autoTMO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Pacienti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</a:rPr>
                        <a:t>noneligibili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</a:rPr>
                        <a:t>pentru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</a:rPr>
                        <a:t>autoTMO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360">
                <a:tc>
                  <a:txBody>
                    <a:bodyPr/>
                    <a:lstStyle/>
                    <a:p>
                      <a:r>
                        <a:rPr lang="en-US" sz="2800" dirty="0" err="1"/>
                        <a:t>Tripla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asociere</a:t>
                      </a:r>
                      <a:r>
                        <a:rPr lang="en-US" sz="2800" dirty="0"/>
                        <a:t> – VTD, VCD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buFont typeface="Arial" charset="0"/>
                        <a:buNone/>
                        <a:defRPr/>
                      </a:pPr>
                      <a:endParaRPr lang="en-US" sz="2800" b="1" dirty="0"/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buFont typeface="Arial" charset="0"/>
                        <a:buNone/>
                        <a:defRPr/>
                      </a:pPr>
                      <a:r>
                        <a:rPr lang="en-US" sz="2800" b="1" dirty="0" err="1"/>
                        <a:t>V</a:t>
                      </a:r>
                      <a:r>
                        <a:rPr lang="en-US" sz="2800" dirty="0" err="1"/>
                        <a:t>elcade</a:t>
                      </a:r>
                      <a:r>
                        <a:rPr lang="en-US" sz="2800" dirty="0"/>
                        <a:t> </a:t>
                      </a:r>
                      <a:r>
                        <a:rPr lang="en-US" sz="1800" dirty="0"/>
                        <a:t>1,3 mg/m2 </a:t>
                      </a:r>
                      <a:r>
                        <a:rPr lang="en-US" sz="1800" dirty="0" err="1"/>
                        <a:t>zilele</a:t>
                      </a:r>
                      <a:r>
                        <a:rPr lang="en-US" sz="1800" dirty="0"/>
                        <a:t> 1,4,8,11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buFont typeface="Arial" charset="0"/>
                        <a:buNone/>
                        <a:defRPr/>
                      </a:pPr>
                      <a:r>
                        <a:rPr lang="en-US" sz="2800" b="1" dirty="0" err="1"/>
                        <a:t>T</a:t>
                      </a:r>
                      <a:r>
                        <a:rPr lang="en-US" sz="2800" dirty="0" err="1"/>
                        <a:t>alidomida</a:t>
                      </a:r>
                      <a:r>
                        <a:rPr lang="en-US" sz="2800" dirty="0"/>
                        <a:t> </a:t>
                      </a:r>
                      <a:r>
                        <a:rPr lang="en-US" sz="1800" dirty="0"/>
                        <a:t>100 mg/</a:t>
                      </a:r>
                      <a:r>
                        <a:rPr lang="en-US" sz="1800" dirty="0" err="1"/>
                        <a:t>zi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continuu</a:t>
                      </a:r>
                      <a:endParaRPr lang="en-US" sz="1800" dirty="0"/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buFont typeface="Arial" charset="0"/>
                        <a:buNone/>
                        <a:defRPr/>
                      </a:pPr>
                      <a:r>
                        <a:rPr lang="en-US" sz="2800" b="1" dirty="0" err="1"/>
                        <a:t>D</a:t>
                      </a:r>
                      <a:r>
                        <a:rPr lang="en-US" sz="2800" dirty="0" err="1"/>
                        <a:t>exametazon</a:t>
                      </a:r>
                      <a:r>
                        <a:rPr lang="en-US" sz="2800" dirty="0"/>
                        <a:t> </a:t>
                      </a:r>
                      <a:r>
                        <a:rPr lang="en-US" sz="1800" dirty="0"/>
                        <a:t>40 mg/</a:t>
                      </a:r>
                      <a:r>
                        <a:rPr lang="en-US" sz="1800" dirty="0" err="1"/>
                        <a:t>zi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zilele</a:t>
                      </a:r>
                      <a:r>
                        <a:rPr lang="en-US" sz="1800" dirty="0"/>
                        <a:t> 1-4, 8-11</a:t>
                      </a:r>
                    </a:p>
                    <a:p>
                      <a:endParaRPr lang="en-US" sz="2800" dirty="0"/>
                    </a:p>
                    <a:p>
                      <a:r>
                        <a:rPr lang="en-US" sz="2800" dirty="0"/>
                        <a:t>4</a:t>
                      </a:r>
                      <a:r>
                        <a:rPr lang="en-US" sz="2800" baseline="0" dirty="0"/>
                        <a:t> – 8 </a:t>
                      </a:r>
                      <a:r>
                        <a:rPr lang="en-US" sz="2800" baseline="0" dirty="0" err="1"/>
                        <a:t>cicluri</a:t>
                      </a:r>
                      <a:endParaRPr lang="en-US" sz="2800" baseline="0" dirty="0"/>
                    </a:p>
                    <a:p>
                      <a:endParaRPr lang="en-US" sz="2800" baseline="0" dirty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Tripla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asociere</a:t>
                      </a:r>
                      <a:r>
                        <a:rPr lang="en-US" sz="2800" dirty="0"/>
                        <a:t> - VMP</a:t>
                      </a:r>
                    </a:p>
                    <a:p>
                      <a:pPr marL="0" indent="0" eaLnBrk="1" hangingPunct="1">
                        <a:buFont typeface="Arial" charset="0"/>
                        <a:buNone/>
                        <a:defRPr/>
                      </a:pPr>
                      <a:endParaRPr lang="en-US" sz="2800" b="1" dirty="0"/>
                    </a:p>
                    <a:p>
                      <a:pPr marL="0" indent="0" eaLnBrk="1" hangingPunct="1">
                        <a:buFont typeface="Arial" charset="0"/>
                        <a:buNone/>
                        <a:defRPr/>
                      </a:pPr>
                      <a:r>
                        <a:rPr lang="en-US" sz="2800" b="1" dirty="0" err="1"/>
                        <a:t>V</a:t>
                      </a:r>
                      <a:r>
                        <a:rPr lang="en-US" sz="2800" dirty="0" err="1"/>
                        <a:t>elcade</a:t>
                      </a:r>
                      <a:r>
                        <a:rPr lang="en-US" sz="2800" dirty="0"/>
                        <a:t> </a:t>
                      </a:r>
                      <a:r>
                        <a:rPr lang="en-US" sz="1800" dirty="0"/>
                        <a:t>1,3 mg/m2 </a:t>
                      </a:r>
                      <a:r>
                        <a:rPr lang="en-US" sz="1800" dirty="0" err="1"/>
                        <a:t>zilele</a:t>
                      </a:r>
                      <a:r>
                        <a:rPr lang="en-US" sz="1800" dirty="0"/>
                        <a:t> 1,4,8,11</a:t>
                      </a:r>
                    </a:p>
                    <a:p>
                      <a:pPr marL="0" indent="0" eaLnBrk="1" hangingPunct="1">
                        <a:buFont typeface="Arial" charset="0"/>
                        <a:buNone/>
                        <a:defRPr/>
                      </a:pPr>
                      <a:r>
                        <a:rPr lang="en-US" sz="2800" b="1" dirty="0" err="1"/>
                        <a:t>M</a:t>
                      </a:r>
                      <a:r>
                        <a:rPr lang="en-US" sz="2800" dirty="0" err="1"/>
                        <a:t>elphalan</a:t>
                      </a:r>
                      <a:r>
                        <a:rPr lang="en-US" sz="2800" dirty="0"/>
                        <a:t> </a:t>
                      </a:r>
                      <a:r>
                        <a:rPr lang="en-US" sz="1800" dirty="0"/>
                        <a:t>9 mg/m2 </a:t>
                      </a:r>
                      <a:r>
                        <a:rPr lang="en-US" sz="1800" dirty="0" err="1"/>
                        <a:t>zilele</a:t>
                      </a:r>
                      <a:r>
                        <a:rPr lang="en-US" sz="1800" dirty="0"/>
                        <a:t> 1-4</a:t>
                      </a:r>
                    </a:p>
                    <a:p>
                      <a:pPr marL="0" indent="0" eaLnBrk="1" hangingPunct="1">
                        <a:buFont typeface="Arial" charset="0"/>
                        <a:buNone/>
                        <a:defRPr/>
                      </a:pPr>
                      <a:r>
                        <a:rPr lang="en-US" sz="2800" b="1" dirty="0" err="1"/>
                        <a:t>P</a:t>
                      </a:r>
                      <a:r>
                        <a:rPr lang="en-US" sz="2800" dirty="0" err="1"/>
                        <a:t>rednison</a:t>
                      </a:r>
                      <a:r>
                        <a:rPr lang="en-US" sz="2800" dirty="0"/>
                        <a:t> </a:t>
                      </a:r>
                      <a:r>
                        <a:rPr lang="en-US" sz="1800" dirty="0"/>
                        <a:t>60 mg/m2 </a:t>
                      </a:r>
                      <a:r>
                        <a:rPr lang="en-US" sz="1800" dirty="0" err="1"/>
                        <a:t>zilele</a:t>
                      </a:r>
                      <a:r>
                        <a:rPr lang="en-US" sz="1800" dirty="0"/>
                        <a:t> 1-4</a:t>
                      </a:r>
                    </a:p>
                    <a:p>
                      <a:endParaRPr lang="en-US" sz="2800" dirty="0"/>
                    </a:p>
                    <a:p>
                      <a:r>
                        <a:rPr lang="en-US" sz="2800" dirty="0"/>
                        <a:t>9</a:t>
                      </a:r>
                      <a:r>
                        <a:rPr lang="en-US" sz="2800" baseline="0" dirty="0"/>
                        <a:t> – 12 – 18 </a:t>
                      </a:r>
                      <a:r>
                        <a:rPr lang="en-US" sz="2800" baseline="0" dirty="0" err="1"/>
                        <a:t>cicluri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9239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Managementul</a:t>
            </a:r>
            <a:r>
              <a:rPr lang="en-US" sz="3200" b="1" dirty="0"/>
              <a:t> </a:t>
            </a:r>
            <a:r>
              <a:rPr lang="en-US" sz="3200" b="1" dirty="0" err="1"/>
              <a:t>reactiilor</a:t>
            </a:r>
            <a:r>
              <a:rPr lang="en-US" sz="3200" b="1" dirty="0"/>
              <a:t> adverse legate de </a:t>
            </a:r>
            <a:r>
              <a:rPr lang="en-US" sz="3200" b="1" dirty="0" err="1"/>
              <a:t>terapie</a:t>
            </a:r>
            <a:r>
              <a:rPr lang="en-US" sz="32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/>
              <a:t>Tratamentul efectelor adverse datorate terapiei: </a:t>
            </a:r>
            <a:endParaRPr lang="pt-BR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1. Profilaxia trombozelor arteriale si </a:t>
            </a:r>
            <a:r>
              <a:rPr lang="it-IT" u="sng" dirty="0"/>
              <a:t>venoase</a:t>
            </a:r>
            <a:r>
              <a:rPr lang="it-IT" dirty="0"/>
              <a:t> (dupa tratamentul cu Thalidomida si Lenalidomida) este necesara in primele 6 luni de tratament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/>
              <a:t>pentru pacientii cu risc standard:Aspirina in doze mici:75mg/zi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pacientii</a:t>
            </a:r>
            <a:r>
              <a:rPr lang="en-US" dirty="0"/>
              <a:t> cu </a:t>
            </a:r>
            <a:r>
              <a:rPr lang="en-US" dirty="0" err="1"/>
              <a:t>risc</a:t>
            </a:r>
            <a:r>
              <a:rPr lang="en-US" dirty="0"/>
              <a:t> </a:t>
            </a:r>
            <a:r>
              <a:rPr lang="en-US" dirty="0" err="1"/>
              <a:t>crescut:obezi</a:t>
            </a:r>
            <a:r>
              <a:rPr lang="en-US" dirty="0"/>
              <a:t>, </a:t>
            </a:r>
            <a:r>
              <a:rPr lang="en-US" dirty="0" err="1"/>
              <a:t>imobilizati</a:t>
            </a:r>
            <a:r>
              <a:rPr lang="en-US" dirty="0"/>
              <a:t>, cu </a:t>
            </a:r>
            <a:r>
              <a:rPr lang="en-US" dirty="0" err="1"/>
              <a:t>istoric</a:t>
            </a:r>
            <a:r>
              <a:rPr lang="en-US" dirty="0"/>
              <a:t> de </a:t>
            </a:r>
            <a:r>
              <a:rPr lang="en-US" dirty="0" err="1"/>
              <a:t>tromboembolism,diabet</a:t>
            </a:r>
            <a:r>
              <a:rPr lang="en-US" dirty="0"/>
              <a:t>, cu </a:t>
            </a:r>
            <a:r>
              <a:rPr lang="en-US" dirty="0" err="1"/>
              <a:t>cateter</a:t>
            </a:r>
            <a:r>
              <a:rPr lang="en-US" dirty="0"/>
              <a:t> </a:t>
            </a:r>
            <a:r>
              <a:rPr lang="en-US" dirty="0" err="1"/>
              <a:t>venos</a:t>
            </a:r>
            <a:r>
              <a:rPr lang="en-US" dirty="0"/>
              <a:t> central, </a:t>
            </a:r>
            <a:r>
              <a:rPr lang="en-US" dirty="0" err="1"/>
              <a:t>dupa</a:t>
            </a:r>
            <a:r>
              <a:rPr lang="en-US" dirty="0"/>
              <a:t> </a:t>
            </a:r>
            <a:r>
              <a:rPr lang="en-US" dirty="0" err="1"/>
              <a:t>interventie</a:t>
            </a:r>
            <a:r>
              <a:rPr lang="en-US" dirty="0"/>
              <a:t> </a:t>
            </a:r>
            <a:r>
              <a:rPr lang="en-US" dirty="0" err="1"/>
              <a:t>chirurgicala</a:t>
            </a:r>
            <a:r>
              <a:rPr lang="en-US" dirty="0"/>
              <a:t>: LGWH in doze </a:t>
            </a:r>
            <a:r>
              <a:rPr lang="en-US" dirty="0" err="1"/>
              <a:t>profilactice</a:t>
            </a:r>
            <a:r>
              <a:rPr lang="en-US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2. </a:t>
            </a:r>
            <a:r>
              <a:rPr lang="en-US" dirty="0" err="1"/>
              <a:t>Neuropatia</a:t>
            </a:r>
            <a:r>
              <a:rPr lang="en-US" dirty="0"/>
              <a:t> </a:t>
            </a:r>
            <a:r>
              <a:rPr lang="en-US" u="sng" dirty="0" err="1"/>
              <a:t>periferica</a:t>
            </a:r>
            <a:r>
              <a:rPr lang="en-US" dirty="0"/>
              <a:t> (</a:t>
            </a:r>
            <a:r>
              <a:rPr lang="en-US" dirty="0" err="1"/>
              <a:t>dupa</a:t>
            </a:r>
            <a:r>
              <a:rPr lang="en-US" dirty="0"/>
              <a:t> </a:t>
            </a:r>
            <a:r>
              <a:rPr lang="en-US" dirty="0" err="1"/>
              <a:t>Bortezomib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Thalidomida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putin</a:t>
            </a:r>
            <a:r>
              <a:rPr lang="en-US" dirty="0"/>
              <a:t> </a:t>
            </a:r>
            <a:r>
              <a:rPr lang="en-US" dirty="0" err="1"/>
              <a:t>dupa</a:t>
            </a:r>
            <a:r>
              <a:rPr lang="en-US" dirty="0"/>
              <a:t> </a:t>
            </a:r>
            <a:r>
              <a:rPr lang="en-US" dirty="0" err="1"/>
              <a:t>Lenalidomida</a:t>
            </a:r>
            <a:r>
              <a:rPr lang="en-US" dirty="0"/>
              <a:t>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usoare</a:t>
            </a:r>
            <a:r>
              <a:rPr lang="en-US" dirty="0"/>
              <a:t> </a:t>
            </a:r>
            <a:r>
              <a:rPr lang="en-US" dirty="0" err="1"/>
              <a:t>necesita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reducerea</a:t>
            </a:r>
            <a:r>
              <a:rPr lang="en-US" dirty="0"/>
              <a:t> </a:t>
            </a:r>
            <a:r>
              <a:rPr lang="en-US" dirty="0" err="1"/>
              <a:t>dozelor</a:t>
            </a:r>
            <a:r>
              <a:rPr lang="en-US" dirty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forme</a:t>
            </a:r>
            <a:r>
              <a:rPr lang="en-US" dirty="0"/>
              <a:t> severe </a:t>
            </a:r>
            <a:r>
              <a:rPr lang="en-US" dirty="0" err="1"/>
              <a:t>tratamentul</a:t>
            </a:r>
            <a:r>
              <a:rPr lang="en-US" dirty="0"/>
              <a:t> se </a:t>
            </a:r>
            <a:r>
              <a:rPr lang="en-US" dirty="0" err="1"/>
              <a:t>intrerupe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se </a:t>
            </a:r>
            <a:r>
              <a:rPr lang="en-US" dirty="0" err="1"/>
              <a:t>incearca</a:t>
            </a:r>
            <a:r>
              <a:rPr lang="en-US" dirty="0"/>
              <a:t> </a:t>
            </a:r>
            <a:r>
              <a:rPr lang="en-US" dirty="0" err="1"/>
              <a:t>reluarea</a:t>
            </a:r>
            <a:r>
              <a:rPr lang="en-US" dirty="0"/>
              <a:t> </a:t>
            </a:r>
            <a:r>
              <a:rPr lang="en-US" dirty="0" err="1"/>
              <a:t>tratamentului</a:t>
            </a:r>
            <a:r>
              <a:rPr lang="en-US" dirty="0"/>
              <a:t> cu doze </a:t>
            </a:r>
            <a:r>
              <a:rPr lang="en-US" dirty="0" err="1"/>
              <a:t>reduse</a:t>
            </a:r>
            <a:r>
              <a:rPr lang="en-US" dirty="0"/>
              <a:t> </a:t>
            </a:r>
            <a:r>
              <a:rPr lang="en-US" dirty="0" err="1"/>
              <a:t>dupa</a:t>
            </a:r>
            <a:r>
              <a:rPr lang="en-US" dirty="0"/>
              <a:t> </a:t>
            </a:r>
            <a:r>
              <a:rPr lang="en-US" dirty="0" err="1"/>
              <a:t>ameliorarea</a:t>
            </a:r>
            <a:r>
              <a:rPr lang="en-US" dirty="0"/>
              <a:t> </a:t>
            </a:r>
            <a:r>
              <a:rPr lang="en-US" dirty="0" err="1"/>
              <a:t>simptomatologiei</a:t>
            </a:r>
            <a:r>
              <a:rPr lang="en-US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3. </a:t>
            </a:r>
            <a:r>
              <a:rPr lang="it-IT" u="sng" dirty="0"/>
              <a:t>Neutropenia febrila</a:t>
            </a:r>
            <a:r>
              <a:rPr lang="it-IT" dirty="0"/>
              <a:t> - </a:t>
            </a:r>
            <a:r>
              <a:rPr lang="en-US" dirty="0"/>
              <a:t>G-CSF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441704"/>
              </p:ext>
            </p:extLst>
          </p:nvPr>
        </p:nvGraphicFramePr>
        <p:xfrm>
          <a:off x="76200" y="76200"/>
          <a:ext cx="8991600" cy="678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82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CR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sCR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VGPR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797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dirty="0"/>
                        <a:t>CM</a:t>
                      </a:r>
                      <a:r>
                        <a:rPr lang="en-US" sz="2400" baseline="0" dirty="0"/>
                        <a:t> – la IF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4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 err="1"/>
                        <a:t>disparitia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 err="1"/>
                        <a:t>plasmocitoamelor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osoase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sau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tisulare</a:t>
                      </a:r>
                      <a:endParaRPr lang="en-US" sz="2400" dirty="0"/>
                    </a:p>
                    <a:p>
                      <a:pPr marL="0" indent="0">
                        <a:buFontTx/>
                        <a:buNone/>
                      </a:pPr>
                      <a:endParaRPr lang="en-US" sz="24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 err="1"/>
                        <a:t>infiltrat</a:t>
                      </a:r>
                      <a:r>
                        <a:rPr lang="en-US" sz="2400" baseline="0" dirty="0"/>
                        <a:t> &lt;5% </a:t>
                      </a:r>
                      <a:r>
                        <a:rPr lang="en-US" sz="2400" baseline="0" dirty="0" err="1"/>
                        <a:t>p</a:t>
                      </a:r>
                      <a:r>
                        <a:rPr lang="en-US" sz="2400" dirty="0" err="1"/>
                        <a:t>lasmocite</a:t>
                      </a:r>
                      <a:r>
                        <a:rPr lang="en-US" sz="2400" baseline="0" dirty="0"/>
                        <a:t> MO </a:t>
                      </a:r>
                      <a:endParaRPr lang="en-US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CR + </a:t>
                      </a:r>
                      <a:r>
                        <a:rPr lang="en-US" sz="2400" dirty="0" err="1"/>
                        <a:t>absenta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plasmocitelor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monoclonale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medulare</a:t>
                      </a:r>
                      <a:r>
                        <a:rPr lang="en-US" sz="2400" dirty="0"/>
                        <a:t> ( </a:t>
                      </a:r>
                      <a:r>
                        <a:rPr lang="en-US" sz="2400" dirty="0" err="1"/>
                        <a:t>prin</a:t>
                      </a:r>
                      <a:r>
                        <a:rPr lang="en-US" sz="2400" dirty="0"/>
                        <a:t> IHC </a:t>
                      </a:r>
                      <a:r>
                        <a:rPr lang="en-US" sz="2400" dirty="0" err="1"/>
                        <a:t>sau</a:t>
                      </a:r>
                      <a:r>
                        <a:rPr lang="en-US" sz="2400" dirty="0"/>
                        <a:t> IF </a:t>
                      </a:r>
                      <a:r>
                        <a:rPr lang="en-US" sz="2400" dirty="0" err="1"/>
                        <a:t>sau</a:t>
                      </a:r>
                      <a:r>
                        <a:rPr lang="en-US" sz="2400" dirty="0"/>
                        <a:t> RT-PCR) 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 err="1"/>
                        <a:t>Infiltrat</a:t>
                      </a:r>
                      <a:r>
                        <a:rPr lang="en-US" sz="2400" baseline="0" dirty="0"/>
                        <a:t> zonal</a:t>
                      </a:r>
                      <a:r>
                        <a:rPr lang="en-US" sz="2400" dirty="0"/>
                        <a:t> IF </a:t>
                      </a:r>
                      <a:r>
                        <a:rPr lang="en-US" sz="2400" dirty="0" err="1"/>
                        <a:t>si</a:t>
                      </a:r>
                      <a:r>
                        <a:rPr lang="en-US" sz="2400" dirty="0"/>
                        <a:t> RT-PCR negative nu </a:t>
                      </a:r>
                      <a:r>
                        <a:rPr lang="en-US" sz="2400" dirty="0" err="1"/>
                        <a:t>inseamna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eradicarea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clonei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maligne</a:t>
                      </a:r>
                      <a:r>
                        <a:rPr lang="en-US" sz="2400" dirty="0"/>
                        <a:t>.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 err="1"/>
                        <a:t>Pentru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evaluarea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bolii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reziduale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extraMO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sunt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utilizate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mijloace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imagistice</a:t>
                      </a:r>
                      <a:r>
                        <a:rPr lang="en-US" sz="2400" dirty="0"/>
                        <a:t> (RMN, PET-CT)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dirty="0"/>
                        <a:t>CM - EF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/>
                        <a:t>CM </a:t>
                      </a:r>
                      <a:r>
                        <a:rPr lang="en-US" sz="2400" dirty="0" err="1"/>
                        <a:t>seric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urinar</a:t>
                      </a:r>
                      <a:r>
                        <a:rPr lang="en-US" sz="2400" dirty="0"/>
                        <a:t> + la IF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4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 err="1"/>
                        <a:t>sau</a:t>
                      </a:r>
                      <a:r>
                        <a:rPr lang="en-US" sz="2400" baseline="0" dirty="0"/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/>
                        <a:t>- </a:t>
                      </a:r>
                      <a:r>
                        <a:rPr lang="en-US" sz="2400" dirty="0" err="1"/>
                        <a:t>scaderea</a:t>
                      </a:r>
                      <a:r>
                        <a:rPr lang="en-US" sz="2400" dirty="0"/>
                        <a:t> cu 90% CM </a:t>
                      </a:r>
                      <a:r>
                        <a:rPr lang="en-US" sz="2400" dirty="0" err="1"/>
                        <a:t>seric</a:t>
                      </a:r>
                      <a:r>
                        <a:rPr lang="en-US" sz="2400" dirty="0"/>
                        <a:t> plus </a:t>
                      </a:r>
                      <a:r>
                        <a:rPr lang="en-US" sz="2400" dirty="0" err="1"/>
                        <a:t>scaderea</a:t>
                      </a:r>
                      <a:r>
                        <a:rPr lang="en-US" sz="2400" dirty="0"/>
                        <a:t> &lt; 100 mg/24ore a CM </a:t>
                      </a:r>
                      <a:r>
                        <a:rPr lang="en-US" sz="2400" dirty="0" err="1"/>
                        <a:t>urinar</a:t>
                      </a:r>
                      <a:endParaRPr lang="en-US" sz="24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llustrati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0"/>
            <a:ext cx="4663791" cy="3951288"/>
          </a:xfrm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28600" y="4900613"/>
            <a:ext cx="8915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multiple myeloma, the B cell is damaged and gives rise to too many plasma cells (myeloma cells). These malignant cells do not function properly and their increased numbers produce excess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immunoglobulines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a single type that the body does not need along with reduced amounts of normal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immunoglobulines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3447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err="1"/>
              <a:t>Pacient</a:t>
            </a:r>
            <a:r>
              <a:rPr lang="en-US" sz="3200" b="1" dirty="0"/>
              <a:t> </a:t>
            </a:r>
            <a:r>
              <a:rPr lang="en-US" sz="3200" b="1" dirty="0" err="1"/>
              <a:t>nou</a:t>
            </a:r>
            <a:r>
              <a:rPr lang="en-US" sz="3200" b="1" dirty="0"/>
              <a:t> </a:t>
            </a:r>
            <a:r>
              <a:rPr lang="en-US" sz="3200" b="1" dirty="0" err="1"/>
              <a:t>diagnosticat</a:t>
            </a:r>
            <a:r>
              <a:rPr lang="en-US" sz="3200" b="1" dirty="0"/>
              <a:t> cu </a:t>
            </a:r>
            <a:r>
              <a:rPr lang="en-US" sz="3200" b="1" dirty="0" err="1"/>
              <a:t>mielom</a:t>
            </a:r>
            <a:r>
              <a:rPr lang="en-US" sz="3200" b="1" dirty="0"/>
              <a:t> </a:t>
            </a:r>
            <a:r>
              <a:rPr lang="en-US" sz="3200" b="1" dirty="0" err="1"/>
              <a:t>multiplu</a:t>
            </a:r>
            <a:endParaRPr lang="en-US" sz="3200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stabilirea</a:t>
            </a:r>
            <a:r>
              <a:rPr lang="en-US" dirty="0"/>
              <a:t> </a:t>
            </a:r>
            <a:r>
              <a:rPr lang="en-US" dirty="0" err="1"/>
              <a:t>necesitatii</a:t>
            </a:r>
            <a:r>
              <a:rPr lang="en-US" dirty="0"/>
              <a:t> </a:t>
            </a:r>
            <a:r>
              <a:rPr lang="en-US" dirty="0" err="1"/>
              <a:t>initierii</a:t>
            </a:r>
            <a:r>
              <a:rPr lang="en-US" dirty="0"/>
              <a:t> </a:t>
            </a:r>
            <a:r>
              <a:rPr lang="en-US" dirty="0" err="1"/>
              <a:t>terapiei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stratificarea</a:t>
            </a:r>
            <a:r>
              <a:rPr lang="en-US" dirty="0"/>
              <a:t> </a:t>
            </a:r>
            <a:r>
              <a:rPr lang="en-US" dirty="0" err="1"/>
              <a:t>riscului</a:t>
            </a:r>
            <a:r>
              <a:rPr lang="en-US" dirty="0"/>
              <a:t> prognostic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tratamentul</a:t>
            </a:r>
            <a:r>
              <a:rPr lang="en-US" dirty="0"/>
              <a:t> specific + </a:t>
            </a:r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suportiv</a:t>
            </a:r>
            <a:r>
              <a:rPr lang="en-US" dirty="0"/>
              <a:t> + </a:t>
            </a:r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complicatiilor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b="1" dirty="0" err="1">
                <a:solidFill>
                  <a:srgbClr val="FF0000"/>
                </a:solidFill>
              </a:rPr>
              <a:t>tratament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consolidare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tratament</a:t>
            </a:r>
            <a:r>
              <a:rPr lang="en-US" dirty="0"/>
              <a:t> de </a:t>
            </a:r>
            <a:r>
              <a:rPr lang="en-US" dirty="0" err="1"/>
              <a:t>intretinere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en-US" sz="2800" dirty="0"/>
          </a:p>
          <a:p>
            <a:pPr marL="0" indent="0" eaLnBrk="1" hangingPunct="1"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76417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1789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high dose </a:t>
            </a:r>
          </a:p>
          <a:p>
            <a:r>
              <a:rPr lang="en-US" sz="2800" b="1" dirty="0" err="1"/>
              <a:t>Melphalan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4134" y="3073420"/>
            <a:ext cx="160300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/>
              <a:t>autoTMO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55935" y="1892550"/>
            <a:ext cx="57740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CR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1893332"/>
            <a:ext cx="178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intretinere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494312"/>
            <a:ext cx="101207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VGPR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4494312"/>
            <a:ext cx="2773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al 2-lea </a:t>
            </a:r>
            <a:r>
              <a:rPr lang="en-US" sz="2800" b="1" dirty="0" err="1"/>
              <a:t>autoTMO</a:t>
            </a:r>
            <a:endParaRPr lang="en-US" sz="2800" b="1" dirty="0"/>
          </a:p>
        </p:txBody>
      </p:sp>
      <p:sp>
        <p:nvSpPr>
          <p:cNvPr id="8" name="Down Arrow 7"/>
          <p:cNvSpPr/>
          <p:nvPr/>
        </p:nvSpPr>
        <p:spPr>
          <a:xfrm>
            <a:off x="990600" y="1487508"/>
            <a:ext cx="285036" cy="1323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86000" y="2286000"/>
            <a:ext cx="1752600" cy="1049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3335030"/>
            <a:ext cx="1524000" cy="1420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50672" y="2154160"/>
            <a:ext cx="1023856" cy="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81600" y="4755922"/>
            <a:ext cx="94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12761" y="241012"/>
            <a:ext cx="552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Consolidarea</a:t>
            </a:r>
            <a:r>
              <a:rPr lang="en-US" sz="3200" b="1" dirty="0"/>
              <a:t> RC </a:t>
            </a:r>
            <a:r>
              <a:rPr lang="en-US" sz="3200" b="1" dirty="0" err="1"/>
              <a:t>prin</a:t>
            </a:r>
            <a:r>
              <a:rPr lang="en-US" sz="3200" b="1" dirty="0"/>
              <a:t> </a:t>
            </a:r>
            <a:r>
              <a:rPr lang="en-US" sz="3200" b="1" dirty="0" err="1"/>
              <a:t>autoTMO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692926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err="1"/>
              <a:t>Pacient</a:t>
            </a:r>
            <a:r>
              <a:rPr lang="en-US" sz="3200" b="1" dirty="0"/>
              <a:t> </a:t>
            </a:r>
            <a:r>
              <a:rPr lang="en-US" sz="3200" b="1" dirty="0" err="1"/>
              <a:t>nou</a:t>
            </a:r>
            <a:r>
              <a:rPr lang="en-US" sz="3200" b="1" dirty="0"/>
              <a:t> </a:t>
            </a:r>
            <a:r>
              <a:rPr lang="en-US" sz="3200" b="1" dirty="0" err="1"/>
              <a:t>diagnosticat</a:t>
            </a:r>
            <a:r>
              <a:rPr lang="en-US" sz="3200" b="1" dirty="0"/>
              <a:t> cu </a:t>
            </a:r>
            <a:r>
              <a:rPr lang="en-US" sz="3200" b="1" dirty="0" err="1"/>
              <a:t>mielom</a:t>
            </a:r>
            <a:r>
              <a:rPr lang="en-US" sz="3200" b="1" dirty="0"/>
              <a:t> </a:t>
            </a:r>
            <a:r>
              <a:rPr lang="en-US" sz="3200" b="1" dirty="0" err="1"/>
              <a:t>multiplu</a:t>
            </a:r>
            <a:endParaRPr lang="en-US" sz="3200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stabilirea</a:t>
            </a:r>
            <a:r>
              <a:rPr lang="en-US" dirty="0"/>
              <a:t> </a:t>
            </a:r>
            <a:r>
              <a:rPr lang="en-US" dirty="0" err="1"/>
              <a:t>necesitatii</a:t>
            </a:r>
            <a:r>
              <a:rPr lang="en-US" dirty="0"/>
              <a:t> </a:t>
            </a:r>
            <a:r>
              <a:rPr lang="en-US" dirty="0" err="1"/>
              <a:t>initierii</a:t>
            </a:r>
            <a:r>
              <a:rPr lang="en-US" dirty="0"/>
              <a:t> </a:t>
            </a:r>
            <a:r>
              <a:rPr lang="en-US" dirty="0" err="1"/>
              <a:t>terapiei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stratificarea</a:t>
            </a:r>
            <a:r>
              <a:rPr lang="en-US" dirty="0"/>
              <a:t> </a:t>
            </a:r>
            <a:r>
              <a:rPr lang="en-US" dirty="0" err="1"/>
              <a:t>riscului</a:t>
            </a:r>
            <a:r>
              <a:rPr lang="en-US" dirty="0"/>
              <a:t> prognostic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tratamentul</a:t>
            </a:r>
            <a:r>
              <a:rPr lang="en-US" dirty="0"/>
              <a:t> specific + </a:t>
            </a:r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suportiv</a:t>
            </a:r>
            <a:r>
              <a:rPr lang="en-US" dirty="0"/>
              <a:t> + </a:t>
            </a:r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complicatiilor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err="1"/>
              <a:t>tratament</a:t>
            </a:r>
            <a:r>
              <a:rPr lang="en-US" dirty="0"/>
              <a:t> de </a:t>
            </a:r>
            <a:r>
              <a:rPr lang="en-US" dirty="0" err="1"/>
              <a:t>consolidare</a:t>
            </a:r>
            <a:endParaRPr lang="en-US" dirty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b="1" dirty="0" err="1">
                <a:solidFill>
                  <a:srgbClr val="FF0000"/>
                </a:solidFill>
              </a:rPr>
              <a:t>tratament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intretinere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50401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Tratament</a:t>
            </a:r>
            <a:r>
              <a:rPr lang="en-US" sz="3200" b="1" dirty="0"/>
              <a:t> de </a:t>
            </a:r>
            <a:r>
              <a:rPr lang="en-US" sz="3200" b="1" dirty="0" err="1"/>
              <a:t>intretinere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199093"/>
              </p:ext>
            </p:extLst>
          </p:nvPr>
        </p:nvGraphicFramePr>
        <p:xfrm>
          <a:off x="152399" y="1007687"/>
          <a:ext cx="8915401" cy="5826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9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428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TALIDOMIDA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LENALIDOMIDA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VELCADE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6915">
                <a:tc>
                  <a:txBody>
                    <a:bodyPr/>
                    <a:lstStyle/>
                    <a:p>
                      <a:r>
                        <a:rPr lang="en-US" sz="2800" dirty="0"/>
                        <a:t>50 mg/</a:t>
                      </a:r>
                      <a:r>
                        <a:rPr lang="en-US" sz="2800" dirty="0" err="1"/>
                        <a:t>zi</a:t>
                      </a:r>
                      <a:r>
                        <a:rPr lang="en-US" sz="2800" dirty="0"/>
                        <a:t> , </a:t>
                      </a:r>
                      <a:r>
                        <a:rPr lang="en-US" sz="2800" dirty="0" err="1"/>
                        <a:t>pana</a:t>
                      </a:r>
                      <a:r>
                        <a:rPr lang="en-US" sz="2800" dirty="0"/>
                        <a:t> la </a:t>
                      </a:r>
                      <a:r>
                        <a:rPr lang="en-US" sz="2800" dirty="0" err="1"/>
                        <a:t>progresia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bolii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durata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ar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putea</a:t>
                      </a:r>
                      <a:r>
                        <a:rPr lang="en-US" sz="2800" dirty="0"/>
                        <a:t> fi </a:t>
                      </a:r>
                      <a:r>
                        <a:rPr lang="en-US" sz="2800" dirty="0" err="1"/>
                        <a:t>limitata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si</a:t>
                      </a:r>
                      <a:r>
                        <a:rPr lang="en-US" sz="2800" dirty="0"/>
                        <a:t> la un an </a:t>
                      </a:r>
                      <a:r>
                        <a:rPr lang="en-US" sz="2800" dirty="0" err="1"/>
                        <a:t>pentru</a:t>
                      </a:r>
                      <a:r>
                        <a:rPr lang="en-US" sz="2800" dirty="0"/>
                        <a:t> a reduce </a:t>
                      </a:r>
                      <a:r>
                        <a:rPr lang="en-US" sz="2800" dirty="0" err="1"/>
                        <a:t>toxicitatea</a:t>
                      </a:r>
                      <a:r>
                        <a:rPr lang="en-US" sz="2800" dirty="0"/>
                        <a:t>) </a:t>
                      </a:r>
                      <a:r>
                        <a:rPr lang="en-US" sz="2800" dirty="0" err="1"/>
                        <a:t>si</a:t>
                      </a:r>
                      <a:r>
                        <a:rPr lang="en-US" sz="2800" dirty="0"/>
                        <a:t> nu are </a:t>
                      </a:r>
                      <a:r>
                        <a:rPr lang="en-US" sz="2800" dirty="0" err="1"/>
                        <a:t>efect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pentru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pacientii</a:t>
                      </a:r>
                      <a:r>
                        <a:rPr lang="en-US" sz="2800" dirty="0"/>
                        <a:t> cu </a:t>
                      </a:r>
                      <a:r>
                        <a:rPr lang="en-US" sz="2800" dirty="0" err="1"/>
                        <a:t>modificari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citogenetice</a:t>
                      </a:r>
                      <a:r>
                        <a:rPr lang="en-US" sz="2800" dirty="0"/>
                        <a:t> cu prognostic </a:t>
                      </a:r>
                      <a:r>
                        <a:rPr lang="en-US" sz="2800" dirty="0" err="1"/>
                        <a:t>nefavorabil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10mg/</a:t>
                      </a:r>
                      <a:r>
                        <a:rPr lang="en-US" sz="2800" dirty="0" err="1"/>
                        <a:t>zi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doza</a:t>
                      </a:r>
                      <a:r>
                        <a:rPr lang="en-US" sz="2800" dirty="0"/>
                        <a:t> se </a:t>
                      </a:r>
                      <a:r>
                        <a:rPr lang="en-US" sz="2800" dirty="0" err="1"/>
                        <a:t>poate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creste</a:t>
                      </a:r>
                      <a:r>
                        <a:rPr lang="en-US" sz="2800" dirty="0"/>
                        <a:t> cu 5-15 mg), </a:t>
                      </a:r>
                      <a:r>
                        <a:rPr lang="en-US" sz="2800" dirty="0" err="1"/>
                        <a:t>continuu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sau</a:t>
                      </a:r>
                      <a:r>
                        <a:rPr lang="en-US" sz="2800" dirty="0"/>
                        <a:t> 3 </a:t>
                      </a:r>
                      <a:r>
                        <a:rPr lang="en-US" sz="2800" dirty="0" err="1"/>
                        <a:t>saptamani</a:t>
                      </a:r>
                      <a:r>
                        <a:rPr lang="en-US" sz="2800" dirty="0"/>
                        <a:t> cu 1 </a:t>
                      </a:r>
                      <a:r>
                        <a:rPr lang="en-US" sz="2800" dirty="0" err="1"/>
                        <a:t>saptamana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pauza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pana</a:t>
                      </a:r>
                      <a:r>
                        <a:rPr lang="en-US" sz="2800" dirty="0"/>
                        <a:t> la </a:t>
                      </a:r>
                      <a:r>
                        <a:rPr lang="en-US" sz="2800" dirty="0" err="1"/>
                        <a:t>progresia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bolii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sau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aparitia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toxicitatii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1,3mg/m2 la 2 saptamani, 2 ani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0184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Tratament</a:t>
            </a:r>
            <a:r>
              <a:rPr lang="en-US" sz="3200" b="1" dirty="0"/>
              <a:t> adjuvant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/>
              <a:t>1</a:t>
            </a:r>
            <a:r>
              <a:rPr lang="en-US" sz="8000" b="1" dirty="0"/>
              <a:t>. </a:t>
            </a:r>
            <a:r>
              <a:rPr lang="en-US" sz="8000" b="1" dirty="0" err="1"/>
              <a:t>Tratamentul</a:t>
            </a:r>
            <a:r>
              <a:rPr lang="en-US" sz="8000" b="1" dirty="0"/>
              <a:t> </a:t>
            </a:r>
            <a:r>
              <a:rPr lang="en-US" sz="8000" b="1" dirty="0" err="1"/>
              <a:t>anemiei</a:t>
            </a:r>
            <a:r>
              <a:rPr lang="en-US" sz="8000" b="1" dirty="0"/>
              <a:t> </a:t>
            </a:r>
            <a:endParaRPr lang="en-US" sz="8000" dirty="0"/>
          </a:p>
          <a:p>
            <a:pPr marL="0" indent="0">
              <a:buNone/>
            </a:pPr>
            <a:r>
              <a:rPr lang="it-IT" sz="8000" dirty="0"/>
              <a:t>- eritropoietine: Eritropoetina: daca Hb este intre 8 si 11 g/dl </a:t>
            </a:r>
          </a:p>
          <a:p>
            <a:pPr marL="0" indent="0">
              <a:buNone/>
            </a:pPr>
            <a:r>
              <a:rPr lang="es-ES" sz="8000" dirty="0"/>
              <a:t>- </a:t>
            </a:r>
            <a:r>
              <a:rPr lang="es-ES" sz="8000" dirty="0" err="1"/>
              <a:t>transfuzii</a:t>
            </a:r>
            <a:r>
              <a:rPr lang="es-ES" sz="8000" dirty="0"/>
              <a:t> de masa </a:t>
            </a:r>
            <a:r>
              <a:rPr lang="es-ES" sz="8000" dirty="0" err="1"/>
              <a:t>eritrocitara</a:t>
            </a:r>
            <a:r>
              <a:rPr lang="es-ES" sz="8000" dirty="0"/>
              <a:t> – la </a:t>
            </a:r>
            <a:r>
              <a:rPr lang="es-ES" sz="8000" dirty="0" err="1"/>
              <a:t>Hb</a:t>
            </a:r>
            <a:r>
              <a:rPr lang="es-ES" sz="8000" dirty="0"/>
              <a:t>&lt;8g/dl </a:t>
            </a:r>
            <a:r>
              <a:rPr lang="es-ES" sz="8000" dirty="0" err="1"/>
              <a:t>sau</a:t>
            </a:r>
            <a:r>
              <a:rPr lang="es-ES" sz="8000" dirty="0"/>
              <a:t> in caz de </a:t>
            </a:r>
            <a:r>
              <a:rPr lang="es-ES" sz="8000" dirty="0" err="1"/>
              <a:t>lipsa</a:t>
            </a:r>
            <a:r>
              <a:rPr lang="es-ES" sz="8000" dirty="0"/>
              <a:t> de </a:t>
            </a:r>
            <a:r>
              <a:rPr lang="es-ES" sz="8000" dirty="0" err="1"/>
              <a:t>raspuns</a:t>
            </a:r>
            <a:r>
              <a:rPr lang="es-ES" sz="8000" dirty="0"/>
              <a:t> la </a:t>
            </a:r>
            <a:r>
              <a:rPr lang="es-ES" sz="8000" dirty="0" err="1"/>
              <a:t>Epo</a:t>
            </a:r>
            <a:r>
              <a:rPr lang="es-ES" sz="8000" dirty="0"/>
              <a:t>, la </a:t>
            </a:r>
            <a:r>
              <a:rPr lang="es-ES" sz="8000" dirty="0" err="1"/>
              <a:t>pacientii</a:t>
            </a:r>
            <a:r>
              <a:rPr lang="es-ES" sz="8000" dirty="0"/>
              <a:t> </a:t>
            </a:r>
            <a:r>
              <a:rPr lang="es-ES" sz="8000" dirty="0" err="1"/>
              <a:t>simptomatici</a:t>
            </a:r>
            <a:r>
              <a:rPr lang="es-ES" sz="8000" dirty="0"/>
              <a:t>, la </a:t>
            </a:r>
            <a:r>
              <a:rPr lang="es-ES" sz="8000" dirty="0" err="1"/>
              <a:t>Hb</a:t>
            </a:r>
            <a:r>
              <a:rPr lang="es-ES" sz="8000" dirty="0"/>
              <a:t> 8-10g/dl. </a:t>
            </a:r>
          </a:p>
          <a:p>
            <a:pPr marL="0" indent="0">
              <a:buNone/>
            </a:pPr>
            <a:r>
              <a:rPr lang="en-US" sz="8000" b="1" dirty="0"/>
              <a:t>2. </a:t>
            </a:r>
            <a:r>
              <a:rPr lang="en-US" sz="8000" b="1" dirty="0" err="1"/>
              <a:t>Tratamentul</a:t>
            </a:r>
            <a:r>
              <a:rPr lang="en-US" sz="8000" b="1" dirty="0"/>
              <a:t> </a:t>
            </a:r>
            <a:r>
              <a:rPr lang="en-US" sz="8000" b="1" dirty="0" err="1"/>
              <a:t>leziunilor</a:t>
            </a:r>
            <a:r>
              <a:rPr lang="en-US" sz="8000" b="1" dirty="0"/>
              <a:t> </a:t>
            </a:r>
            <a:r>
              <a:rPr lang="en-US" sz="8000" b="1" dirty="0" err="1"/>
              <a:t>osoase</a:t>
            </a:r>
            <a:r>
              <a:rPr lang="en-US" sz="8000" b="1" dirty="0"/>
              <a:t>: </a:t>
            </a:r>
            <a:endParaRPr lang="en-US" sz="8000" dirty="0"/>
          </a:p>
          <a:p>
            <a:pPr marL="0" indent="0">
              <a:buNone/>
            </a:pPr>
            <a:r>
              <a:rPr lang="en-US" sz="8000" dirty="0"/>
              <a:t>- </a:t>
            </a:r>
            <a:r>
              <a:rPr lang="en-US" sz="8000" dirty="0" err="1"/>
              <a:t>bisfosfonatii</a:t>
            </a:r>
            <a:r>
              <a:rPr lang="en-US" sz="8000" dirty="0"/>
              <a:t> se </a:t>
            </a:r>
            <a:r>
              <a:rPr lang="en-US" sz="8000" dirty="0" err="1"/>
              <a:t>recomanda</a:t>
            </a:r>
            <a:r>
              <a:rPr lang="en-US" sz="8000" dirty="0"/>
              <a:t> </a:t>
            </a:r>
            <a:r>
              <a:rPr lang="en-US" sz="8000" dirty="0" err="1"/>
              <a:t>pentru</a:t>
            </a:r>
            <a:r>
              <a:rPr lang="en-US" sz="8000" dirty="0"/>
              <a:t> </a:t>
            </a:r>
            <a:r>
              <a:rPr lang="en-US" sz="8000" dirty="0" err="1"/>
              <a:t>toti</a:t>
            </a:r>
            <a:r>
              <a:rPr lang="en-US" sz="8000" dirty="0"/>
              <a:t> </a:t>
            </a:r>
            <a:r>
              <a:rPr lang="en-US" sz="8000" dirty="0" err="1"/>
              <a:t>pacientii</a:t>
            </a:r>
            <a:r>
              <a:rPr lang="en-US" sz="8000" dirty="0"/>
              <a:t> cu </a:t>
            </a:r>
            <a:r>
              <a:rPr lang="en-US" sz="8000" dirty="0" err="1"/>
              <a:t>mielom</a:t>
            </a:r>
            <a:r>
              <a:rPr lang="en-US" sz="8000" dirty="0"/>
              <a:t> </a:t>
            </a:r>
            <a:r>
              <a:rPr lang="en-US" sz="8000" dirty="0" err="1"/>
              <a:t>multiplu</a:t>
            </a:r>
            <a:r>
              <a:rPr lang="en-US" sz="8000" dirty="0"/>
              <a:t> </a:t>
            </a:r>
            <a:r>
              <a:rPr lang="en-US" sz="8000" dirty="0" err="1"/>
              <a:t>simptomatic</a:t>
            </a:r>
            <a:r>
              <a:rPr lang="en-US" sz="8000" dirty="0"/>
              <a:t>. </a:t>
            </a:r>
          </a:p>
          <a:p>
            <a:pPr lvl="1"/>
            <a:r>
              <a:rPr lang="en-US" sz="8000" dirty="0" err="1"/>
              <a:t>Clodronat</a:t>
            </a:r>
            <a:r>
              <a:rPr lang="en-US" sz="8000" dirty="0"/>
              <a:t>: 1600mg/</a:t>
            </a:r>
            <a:r>
              <a:rPr lang="en-US" sz="8000" dirty="0" err="1"/>
              <a:t>zi</a:t>
            </a:r>
            <a:r>
              <a:rPr lang="en-US" sz="8000" dirty="0"/>
              <a:t> </a:t>
            </a:r>
            <a:r>
              <a:rPr lang="en-US" sz="8000" dirty="0" err="1"/>
              <a:t>p.o.zilnic</a:t>
            </a:r>
            <a:r>
              <a:rPr lang="en-US" sz="8000" dirty="0"/>
              <a:t> </a:t>
            </a:r>
          </a:p>
          <a:p>
            <a:pPr lvl="1"/>
            <a:r>
              <a:rPr lang="en-US" sz="8000" dirty="0" err="1"/>
              <a:t>Pamidronat</a:t>
            </a:r>
            <a:r>
              <a:rPr lang="en-US" sz="8000" dirty="0"/>
              <a:t>: 90mg/</a:t>
            </a:r>
            <a:r>
              <a:rPr lang="en-US" sz="8000" dirty="0" err="1"/>
              <a:t>luna</a:t>
            </a:r>
            <a:r>
              <a:rPr lang="en-US" sz="8000" dirty="0"/>
              <a:t> </a:t>
            </a:r>
            <a:r>
              <a:rPr lang="en-US" sz="8000" dirty="0" err="1"/>
              <a:t>perfuzie</a:t>
            </a:r>
            <a:r>
              <a:rPr lang="en-US" sz="8000" dirty="0"/>
              <a:t> 30 min </a:t>
            </a:r>
          </a:p>
          <a:p>
            <a:pPr lvl="1"/>
            <a:r>
              <a:rPr lang="en-US" sz="8000" dirty="0"/>
              <a:t>Acid </a:t>
            </a:r>
            <a:r>
              <a:rPr lang="en-US" sz="8000" dirty="0" err="1"/>
              <a:t>zoledronic</a:t>
            </a:r>
            <a:r>
              <a:rPr lang="en-US" sz="8000" dirty="0"/>
              <a:t>: 4mg/</a:t>
            </a:r>
            <a:r>
              <a:rPr lang="en-US" sz="8000" dirty="0" err="1"/>
              <a:t>luna</a:t>
            </a:r>
            <a:r>
              <a:rPr lang="en-US" sz="8000" dirty="0"/>
              <a:t>, </a:t>
            </a:r>
            <a:r>
              <a:rPr lang="en-US" sz="8000" dirty="0" err="1"/>
              <a:t>perfuzie</a:t>
            </a:r>
            <a:r>
              <a:rPr lang="en-US" sz="8000" dirty="0"/>
              <a:t> 15-30 min </a:t>
            </a:r>
          </a:p>
          <a:p>
            <a:pPr marL="0" indent="0">
              <a:buNone/>
            </a:pPr>
            <a:r>
              <a:rPr lang="en-US" sz="8000" dirty="0"/>
              <a:t>Nu </a:t>
            </a:r>
            <a:r>
              <a:rPr lang="en-US" sz="8000" dirty="0" err="1"/>
              <a:t>exista</a:t>
            </a:r>
            <a:r>
              <a:rPr lang="en-US" sz="8000" dirty="0"/>
              <a:t> </a:t>
            </a:r>
            <a:r>
              <a:rPr lang="en-US" sz="8000" dirty="0" err="1"/>
              <a:t>consens</a:t>
            </a:r>
            <a:r>
              <a:rPr lang="en-US" sz="8000" dirty="0"/>
              <a:t> </a:t>
            </a:r>
            <a:r>
              <a:rPr lang="en-US" sz="8000" dirty="0" err="1"/>
              <a:t>privind</a:t>
            </a:r>
            <a:r>
              <a:rPr lang="en-US" sz="8000" dirty="0"/>
              <a:t> </a:t>
            </a:r>
            <a:r>
              <a:rPr lang="en-US" sz="8000" dirty="0" err="1"/>
              <a:t>durata</a:t>
            </a:r>
            <a:r>
              <a:rPr lang="en-US" sz="8000" dirty="0"/>
              <a:t> </a:t>
            </a:r>
            <a:r>
              <a:rPr lang="en-US" sz="8000" dirty="0" err="1"/>
              <a:t>tratamentului</a:t>
            </a:r>
            <a:r>
              <a:rPr lang="en-US" sz="8000" dirty="0"/>
              <a:t> cu </a:t>
            </a:r>
            <a:r>
              <a:rPr lang="en-US" sz="8000" dirty="0" err="1"/>
              <a:t>bisfosfonati</a:t>
            </a:r>
            <a:r>
              <a:rPr lang="en-US" sz="8000" dirty="0"/>
              <a:t>, in general se </a:t>
            </a:r>
            <a:r>
              <a:rPr lang="en-US" sz="8000" dirty="0" err="1"/>
              <a:t>opreste</a:t>
            </a:r>
            <a:r>
              <a:rPr lang="en-US" sz="8000" dirty="0"/>
              <a:t> </a:t>
            </a:r>
            <a:r>
              <a:rPr lang="en-US" sz="8000" dirty="0" err="1"/>
              <a:t>dupa</a:t>
            </a:r>
            <a:r>
              <a:rPr lang="en-US" sz="8000" dirty="0"/>
              <a:t> </a:t>
            </a:r>
            <a:r>
              <a:rPr lang="en-US" sz="8000" dirty="0" err="1"/>
              <a:t>obtinerea</a:t>
            </a:r>
            <a:r>
              <a:rPr lang="en-US" sz="8000" dirty="0"/>
              <a:t> </a:t>
            </a:r>
            <a:r>
              <a:rPr lang="en-US" sz="8000" dirty="0" err="1"/>
              <a:t>unui</a:t>
            </a:r>
            <a:r>
              <a:rPr lang="en-US" sz="8000" dirty="0"/>
              <a:t> </a:t>
            </a:r>
            <a:r>
              <a:rPr lang="en-US" sz="8000" dirty="0" err="1"/>
              <a:t>raspuns</a:t>
            </a:r>
            <a:r>
              <a:rPr lang="en-US" sz="8000" dirty="0"/>
              <a:t> bun la </a:t>
            </a:r>
            <a:r>
              <a:rPr lang="en-US" sz="8000" dirty="0" err="1"/>
              <a:t>chimioterapie</a:t>
            </a:r>
            <a:r>
              <a:rPr lang="en-US" sz="8000" dirty="0"/>
              <a:t> (RC </a:t>
            </a:r>
            <a:r>
              <a:rPr lang="en-US" sz="8000" dirty="0" err="1"/>
              <a:t>sau</a:t>
            </a:r>
            <a:r>
              <a:rPr lang="en-US" sz="8000" dirty="0"/>
              <a:t> VGPR). </a:t>
            </a:r>
            <a:r>
              <a:rPr lang="en-US" sz="8000" dirty="0" err="1"/>
              <a:t>Obligatoriu</a:t>
            </a:r>
            <a:r>
              <a:rPr lang="en-US" sz="8000" dirty="0"/>
              <a:t> </a:t>
            </a:r>
            <a:r>
              <a:rPr lang="en-US" sz="8000" dirty="0" err="1"/>
              <a:t>monitorizare</a:t>
            </a:r>
            <a:r>
              <a:rPr lang="en-US" sz="8000" dirty="0"/>
              <a:t>: </a:t>
            </a:r>
          </a:p>
          <a:p>
            <a:pPr lvl="1"/>
            <a:r>
              <a:rPr lang="en-US" sz="8000" dirty="0" err="1"/>
              <a:t>functie</a:t>
            </a:r>
            <a:r>
              <a:rPr lang="en-US" sz="8000" dirty="0"/>
              <a:t> </a:t>
            </a:r>
            <a:r>
              <a:rPr lang="en-US" sz="8000" dirty="0" err="1"/>
              <a:t>renala</a:t>
            </a:r>
            <a:r>
              <a:rPr lang="en-US" sz="8000" dirty="0"/>
              <a:t> (in </a:t>
            </a:r>
            <a:r>
              <a:rPr lang="en-US" sz="8000" dirty="0" err="1"/>
              <a:t>insuficienta</a:t>
            </a:r>
            <a:r>
              <a:rPr lang="en-US" sz="8000" dirty="0"/>
              <a:t> </a:t>
            </a:r>
            <a:r>
              <a:rPr lang="en-US" sz="8000" dirty="0" err="1"/>
              <a:t>renala</a:t>
            </a:r>
            <a:r>
              <a:rPr lang="en-US" sz="8000" dirty="0"/>
              <a:t> </a:t>
            </a:r>
            <a:r>
              <a:rPr lang="en-US" sz="8000" dirty="0" err="1"/>
              <a:t>este</a:t>
            </a:r>
            <a:r>
              <a:rPr lang="en-US" sz="8000" dirty="0"/>
              <a:t> </a:t>
            </a:r>
            <a:r>
              <a:rPr lang="en-US" sz="8000" dirty="0" err="1"/>
              <a:t>necesara</a:t>
            </a:r>
            <a:r>
              <a:rPr lang="en-US" sz="8000" dirty="0"/>
              <a:t> </a:t>
            </a:r>
            <a:r>
              <a:rPr lang="en-US" sz="8000" dirty="0" err="1"/>
              <a:t>ajustarea</a:t>
            </a:r>
            <a:r>
              <a:rPr lang="en-US" sz="8000" dirty="0"/>
              <a:t> </a:t>
            </a:r>
            <a:r>
              <a:rPr lang="en-US" sz="8000" dirty="0" err="1"/>
              <a:t>dozei</a:t>
            </a:r>
            <a:r>
              <a:rPr lang="en-US" sz="8000" dirty="0"/>
              <a:t>) </a:t>
            </a:r>
          </a:p>
          <a:p>
            <a:pPr lvl="1"/>
            <a:r>
              <a:rPr lang="en-US" sz="8000" dirty="0"/>
              <a:t>consult </a:t>
            </a:r>
            <a:r>
              <a:rPr lang="en-US" sz="8000" dirty="0" err="1"/>
              <a:t>stomatologic</a:t>
            </a:r>
            <a:r>
              <a:rPr lang="en-US" sz="8000" dirty="0"/>
              <a:t> </a:t>
            </a:r>
            <a:r>
              <a:rPr lang="en-US" sz="8000" dirty="0" err="1"/>
              <a:t>si</a:t>
            </a:r>
            <a:r>
              <a:rPr lang="en-US" sz="8000" dirty="0"/>
              <a:t> </a:t>
            </a:r>
            <a:r>
              <a:rPr lang="en-US" sz="8000" dirty="0" err="1"/>
              <a:t>tratarea</a:t>
            </a:r>
            <a:r>
              <a:rPr lang="en-US" sz="8000" dirty="0"/>
              <a:t> </a:t>
            </a:r>
            <a:r>
              <a:rPr lang="en-US" sz="8000" dirty="0" err="1"/>
              <a:t>focarelor</a:t>
            </a:r>
            <a:r>
              <a:rPr lang="en-US" sz="8000" dirty="0"/>
              <a:t> </a:t>
            </a:r>
            <a:r>
              <a:rPr lang="en-US" sz="8000" dirty="0" err="1"/>
              <a:t>dentare</a:t>
            </a:r>
            <a:r>
              <a:rPr lang="en-US" sz="8000" dirty="0"/>
              <a:t> </a:t>
            </a:r>
            <a:r>
              <a:rPr lang="en-US" sz="8000" dirty="0" err="1"/>
              <a:t>pentru</a:t>
            </a:r>
            <a:r>
              <a:rPr lang="en-US" sz="8000" dirty="0"/>
              <a:t> </a:t>
            </a:r>
            <a:r>
              <a:rPr lang="en-US" sz="8000" dirty="0" err="1"/>
              <a:t>prevenirea</a:t>
            </a:r>
            <a:r>
              <a:rPr lang="en-US" sz="8000" dirty="0"/>
              <a:t> </a:t>
            </a:r>
            <a:r>
              <a:rPr lang="en-US" sz="8000" dirty="0" err="1"/>
              <a:t>necrozei</a:t>
            </a:r>
            <a:r>
              <a:rPr lang="en-US" sz="8000" dirty="0"/>
              <a:t> acute de </a:t>
            </a:r>
            <a:r>
              <a:rPr lang="en-US" sz="8000" dirty="0" err="1"/>
              <a:t>mandibula</a:t>
            </a:r>
            <a:r>
              <a:rPr lang="en-US" sz="8000" dirty="0"/>
              <a:t> (in </a:t>
            </a:r>
            <a:r>
              <a:rPr lang="en-US" sz="8000" dirty="0" err="1"/>
              <a:t>cazul</a:t>
            </a:r>
            <a:r>
              <a:rPr lang="en-US" sz="8000" dirty="0"/>
              <a:t> </a:t>
            </a:r>
            <a:r>
              <a:rPr lang="en-US" sz="8000" dirty="0" err="1"/>
              <a:t>tratamentului</a:t>
            </a:r>
            <a:r>
              <a:rPr lang="en-US" sz="8000" dirty="0"/>
              <a:t> cu acid </a:t>
            </a:r>
            <a:r>
              <a:rPr lang="en-US" sz="8000" dirty="0" err="1"/>
              <a:t>zoledronic</a:t>
            </a:r>
            <a:r>
              <a:rPr lang="en-US" sz="8000" dirty="0"/>
              <a:t>) </a:t>
            </a:r>
          </a:p>
          <a:p>
            <a:pPr marL="0" indent="0">
              <a:buNone/>
            </a:pPr>
            <a:r>
              <a:rPr lang="en-US" sz="8000" b="1" dirty="0"/>
              <a:t>3. </a:t>
            </a:r>
            <a:r>
              <a:rPr lang="en-US" sz="8000" b="1" dirty="0" err="1"/>
              <a:t>Tratamentul</a:t>
            </a:r>
            <a:r>
              <a:rPr lang="en-US" sz="8000" b="1" dirty="0"/>
              <a:t> </a:t>
            </a:r>
            <a:r>
              <a:rPr lang="en-US" sz="8000" b="1" dirty="0" err="1"/>
              <a:t>durerilor</a:t>
            </a:r>
            <a:r>
              <a:rPr lang="en-US" sz="8000" b="1" dirty="0"/>
              <a:t> </a:t>
            </a:r>
            <a:r>
              <a:rPr lang="en-US" sz="8000" b="1" dirty="0" err="1"/>
              <a:t>osoase</a:t>
            </a:r>
            <a:r>
              <a:rPr lang="en-US" sz="8000" b="1" dirty="0"/>
              <a:t> - </a:t>
            </a:r>
            <a:r>
              <a:rPr lang="en-US" sz="8000" dirty="0" err="1"/>
              <a:t>antialgice</a:t>
            </a:r>
            <a:endParaRPr lang="en-US" sz="8000" dirty="0"/>
          </a:p>
          <a:p>
            <a:pPr marL="0" indent="0">
              <a:buNone/>
            </a:pPr>
            <a:r>
              <a:rPr lang="it-IT" sz="8000" b="1" dirty="0"/>
              <a:t>4. Radioterapia locala in scop paleativ, </a:t>
            </a:r>
            <a:r>
              <a:rPr lang="it-IT" sz="8000" dirty="0"/>
              <a:t>antialgic: 10-30Gy </a:t>
            </a:r>
          </a:p>
        </p:txBody>
      </p:sp>
    </p:spTree>
    <p:extLst>
      <p:ext uri="{BB962C8B-B14F-4D97-AF65-F5344CB8AC3E}">
        <p14:creationId xmlns:p14="http://schemas.microsoft.com/office/powerpoint/2010/main" val="1661045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Tratament</a:t>
            </a:r>
            <a:r>
              <a:rPr lang="en-US" sz="3200" b="1" dirty="0"/>
              <a:t> adjuvant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562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/>
              <a:t>5. </a:t>
            </a:r>
            <a:r>
              <a:rPr lang="en-US" sz="8000" b="1" dirty="0" err="1"/>
              <a:t>Hipercalcemia</a:t>
            </a:r>
            <a:r>
              <a:rPr lang="en-US" sz="8000" b="1" dirty="0"/>
              <a:t> </a:t>
            </a:r>
            <a:endParaRPr lang="en-US" sz="8000" dirty="0"/>
          </a:p>
          <a:p>
            <a:pPr lvl="1"/>
            <a:r>
              <a:rPr lang="en-US" sz="7600" dirty="0" err="1"/>
              <a:t>Hidratare</a:t>
            </a:r>
            <a:r>
              <a:rPr lang="en-US" sz="7600" dirty="0"/>
              <a:t> </a:t>
            </a:r>
          </a:p>
          <a:p>
            <a:pPr lvl="1"/>
            <a:r>
              <a:rPr lang="en-US" sz="7600" dirty="0" err="1"/>
              <a:t>Diuretice</a:t>
            </a:r>
            <a:r>
              <a:rPr lang="en-US" sz="7600" dirty="0"/>
              <a:t>(</a:t>
            </a:r>
            <a:r>
              <a:rPr lang="en-US" sz="7600" dirty="0" err="1"/>
              <a:t>furosemid</a:t>
            </a:r>
            <a:r>
              <a:rPr lang="en-US" sz="7600" dirty="0"/>
              <a:t>) </a:t>
            </a:r>
          </a:p>
          <a:p>
            <a:pPr lvl="1"/>
            <a:r>
              <a:rPr lang="it-IT" sz="7600" dirty="0"/>
              <a:t>Bifosfonati (in special acid zoledronic) </a:t>
            </a:r>
          </a:p>
          <a:p>
            <a:pPr lvl="1"/>
            <a:r>
              <a:rPr lang="en-US" sz="7600" dirty="0" err="1"/>
              <a:t>Corticoizi</a:t>
            </a:r>
            <a:r>
              <a:rPr lang="en-US" sz="7600" dirty="0"/>
              <a:t> </a:t>
            </a:r>
          </a:p>
          <a:p>
            <a:pPr lvl="1"/>
            <a:r>
              <a:rPr lang="en-US" sz="7600" dirty="0" err="1"/>
              <a:t>Calcitonina</a:t>
            </a:r>
            <a:r>
              <a:rPr lang="en-US" sz="7600" dirty="0"/>
              <a:t> </a:t>
            </a:r>
          </a:p>
          <a:p>
            <a:pPr marL="0" indent="0">
              <a:buNone/>
            </a:pPr>
            <a:r>
              <a:rPr lang="en-US" sz="8000" b="1" dirty="0"/>
              <a:t>6. </a:t>
            </a:r>
            <a:r>
              <a:rPr lang="en-US" sz="8000" b="1" dirty="0" err="1"/>
              <a:t>Sindromul</a:t>
            </a:r>
            <a:r>
              <a:rPr lang="en-US" sz="8000" b="1" dirty="0"/>
              <a:t> de </a:t>
            </a:r>
            <a:r>
              <a:rPr lang="en-US" sz="8000" b="1" dirty="0" err="1"/>
              <a:t>hipervascozitate</a:t>
            </a:r>
            <a:r>
              <a:rPr lang="en-US" sz="8000" b="1" dirty="0"/>
              <a:t> - </a:t>
            </a:r>
            <a:r>
              <a:rPr lang="en-US" sz="8000" dirty="0" err="1"/>
              <a:t>plasmafereza</a:t>
            </a:r>
            <a:endParaRPr lang="en-US" sz="8000" dirty="0"/>
          </a:p>
          <a:p>
            <a:pPr marL="0" indent="0">
              <a:buNone/>
            </a:pPr>
            <a:r>
              <a:rPr lang="en-US" sz="8000" b="1" dirty="0"/>
              <a:t>7. </a:t>
            </a:r>
            <a:r>
              <a:rPr lang="en-US" sz="8000" b="1" dirty="0" err="1"/>
              <a:t>Profilaxia</a:t>
            </a:r>
            <a:r>
              <a:rPr lang="en-US" sz="8000" b="1" dirty="0"/>
              <a:t> </a:t>
            </a:r>
            <a:r>
              <a:rPr lang="en-US" sz="8000" b="1" dirty="0" err="1"/>
              <a:t>infectiilor</a:t>
            </a:r>
            <a:r>
              <a:rPr lang="en-US" sz="8000" b="1" dirty="0"/>
              <a:t> </a:t>
            </a:r>
            <a:r>
              <a:rPr lang="en-US" sz="8000" dirty="0"/>
              <a:t>– </a:t>
            </a:r>
            <a:r>
              <a:rPr lang="en-US" sz="8000" dirty="0" err="1"/>
              <a:t>profilaxia</a:t>
            </a:r>
            <a:r>
              <a:rPr lang="en-US" sz="8000" dirty="0"/>
              <a:t> cu </a:t>
            </a:r>
            <a:r>
              <a:rPr lang="en-US" sz="8000" dirty="0" err="1"/>
              <a:t>Aciclovir</a:t>
            </a:r>
            <a:r>
              <a:rPr lang="en-US" sz="8000" dirty="0"/>
              <a:t> – </a:t>
            </a:r>
            <a:r>
              <a:rPr lang="en-US" sz="8000" dirty="0" err="1"/>
              <a:t>Velcade</a:t>
            </a:r>
            <a:r>
              <a:rPr lang="en-US" sz="8000" dirty="0"/>
              <a:t> – virus herpes-zoster</a:t>
            </a:r>
          </a:p>
          <a:p>
            <a:pPr marL="0" indent="0">
              <a:buNone/>
            </a:pPr>
            <a:r>
              <a:rPr lang="en-US" sz="8000" b="1" dirty="0"/>
              <a:t>8. </a:t>
            </a:r>
            <a:r>
              <a:rPr lang="en-US" sz="8000" b="1" dirty="0" err="1"/>
              <a:t>Insuficienta</a:t>
            </a:r>
            <a:r>
              <a:rPr lang="en-US" sz="8000" b="1" dirty="0"/>
              <a:t> </a:t>
            </a:r>
            <a:r>
              <a:rPr lang="en-US" sz="8000" b="1" dirty="0" err="1"/>
              <a:t>renala</a:t>
            </a:r>
            <a:r>
              <a:rPr lang="en-US" sz="8000" b="1" dirty="0"/>
              <a:t> </a:t>
            </a:r>
            <a:endParaRPr lang="en-US" sz="8000" dirty="0"/>
          </a:p>
          <a:p>
            <a:r>
              <a:rPr lang="it-IT" sz="8000" dirty="0"/>
              <a:t>Hidratare cel putin 3l/zi </a:t>
            </a:r>
          </a:p>
          <a:p>
            <a:r>
              <a:rPr lang="en-US" sz="8000" dirty="0" err="1"/>
              <a:t>Corectarea</a:t>
            </a:r>
            <a:r>
              <a:rPr lang="en-US" sz="8000" dirty="0"/>
              <a:t> </a:t>
            </a:r>
            <a:r>
              <a:rPr lang="en-US" sz="8000" dirty="0" err="1"/>
              <a:t>hipercalcemiei</a:t>
            </a:r>
            <a:r>
              <a:rPr lang="en-US" sz="8000" dirty="0"/>
              <a:t> </a:t>
            </a:r>
          </a:p>
          <a:p>
            <a:r>
              <a:rPr lang="en-US" sz="8000" dirty="0" err="1"/>
              <a:t>Corectarea</a:t>
            </a:r>
            <a:r>
              <a:rPr lang="en-US" sz="8000" dirty="0"/>
              <a:t> </a:t>
            </a:r>
            <a:r>
              <a:rPr lang="en-US" sz="8000" dirty="0" err="1"/>
              <a:t>hiperuricemiei</a:t>
            </a:r>
            <a:r>
              <a:rPr lang="en-US" sz="8000" dirty="0"/>
              <a:t> </a:t>
            </a:r>
          </a:p>
          <a:p>
            <a:r>
              <a:rPr lang="en-US" sz="8000" dirty="0" err="1"/>
              <a:t>Evitarea</a:t>
            </a:r>
            <a:r>
              <a:rPr lang="en-US" sz="8000" dirty="0"/>
              <a:t> </a:t>
            </a:r>
            <a:r>
              <a:rPr lang="en-US" sz="8000" dirty="0" err="1"/>
              <a:t>antiinflamatoriilor</a:t>
            </a:r>
            <a:r>
              <a:rPr lang="en-US" sz="8000" dirty="0"/>
              <a:t> </a:t>
            </a:r>
            <a:r>
              <a:rPr lang="en-US" sz="8000" dirty="0" err="1"/>
              <a:t>nesteroidiene</a:t>
            </a:r>
            <a:r>
              <a:rPr lang="en-US" sz="8000" dirty="0"/>
              <a:t> </a:t>
            </a:r>
          </a:p>
          <a:p>
            <a:r>
              <a:rPr lang="en-US" sz="8000" dirty="0" err="1"/>
              <a:t>Evitarea</a:t>
            </a:r>
            <a:r>
              <a:rPr lang="en-US" sz="8000" dirty="0"/>
              <a:t> </a:t>
            </a:r>
            <a:r>
              <a:rPr lang="en-US" sz="8000" dirty="0" err="1"/>
              <a:t>antibioticelor</a:t>
            </a:r>
            <a:r>
              <a:rPr lang="en-US" sz="8000" dirty="0"/>
              <a:t> </a:t>
            </a:r>
            <a:r>
              <a:rPr lang="en-US" sz="8000" dirty="0" err="1"/>
              <a:t>nefrotoxice</a:t>
            </a:r>
            <a:r>
              <a:rPr lang="en-US" sz="8000" dirty="0"/>
              <a:t> </a:t>
            </a:r>
          </a:p>
          <a:p>
            <a:r>
              <a:rPr lang="en-US" sz="8000" dirty="0" err="1"/>
              <a:t>Plasmafereza</a:t>
            </a:r>
            <a:r>
              <a:rPr lang="en-US" sz="8000" dirty="0"/>
              <a:t> in </a:t>
            </a:r>
            <a:r>
              <a:rPr lang="en-US" sz="8000" dirty="0" err="1"/>
              <a:t>caz</a:t>
            </a:r>
            <a:r>
              <a:rPr lang="en-US" sz="8000" dirty="0"/>
              <a:t> de </a:t>
            </a:r>
            <a:r>
              <a:rPr lang="en-US" sz="8000" dirty="0" err="1"/>
              <a:t>hipervascozitate</a:t>
            </a:r>
            <a:r>
              <a:rPr lang="en-US" sz="8000" dirty="0"/>
              <a:t> </a:t>
            </a:r>
            <a:r>
              <a:rPr lang="en-US" sz="8000" dirty="0" err="1"/>
              <a:t>marcata</a:t>
            </a:r>
            <a:r>
              <a:rPr lang="en-US" sz="8000" dirty="0"/>
              <a:t> </a:t>
            </a:r>
          </a:p>
          <a:p>
            <a:r>
              <a:rPr lang="it-IT" sz="8000" dirty="0"/>
              <a:t>Dexametazona in doze mari </a:t>
            </a:r>
          </a:p>
          <a:p>
            <a:r>
              <a:rPr lang="en-US" sz="8000" dirty="0" err="1"/>
              <a:t>Inceperea</a:t>
            </a:r>
            <a:r>
              <a:rPr lang="en-US" sz="8000" dirty="0"/>
              <a:t> </a:t>
            </a:r>
            <a:r>
              <a:rPr lang="en-US" sz="8000" dirty="0" err="1"/>
              <a:t>rapida</a:t>
            </a:r>
            <a:r>
              <a:rPr lang="en-US" sz="8000" dirty="0"/>
              <a:t> a </a:t>
            </a:r>
            <a:r>
              <a:rPr lang="en-US" sz="8000" dirty="0" err="1"/>
              <a:t>chimioterapiei</a:t>
            </a:r>
            <a:r>
              <a:rPr lang="en-US" sz="8000" dirty="0"/>
              <a:t> </a:t>
            </a:r>
          </a:p>
          <a:p>
            <a:r>
              <a:rPr lang="en-US" sz="8000" dirty="0" err="1"/>
              <a:t>Dializa</a:t>
            </a:r>
            <a:r>
              <a:rPr lang="en-US" sz="8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449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5322" y="296222"/>
            <a:ext cx="476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Recadere</a:t>
            </a:r>
            <a:r>
              <a:rPr lang="en-US" sz="3200" b="1" dirty="0"/>
              <a:t>/</a:t>
            </a:r>
            <a:r>
              <a:rPr lang="en-US" sz="3200" b="1" dirty="0" err="1"/>
              <a:t>Boala</a:t>
            </a:r>
            <a:r>
              <a:rPr lang="en-US" sz="3200" b="1" dirty="0"/>
              <a:t> </a:t>
            </a:r>
            <a:r>
              <a:rPr lang="en-US" sz="3200" b="1" dirty="0" err="1"/>
              <a:t>progresiva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19111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tineri</a:t>
            </a:r>
            <a:r>
              <a:rPr lang="en-US" sz="2400" b="1" dirty="0"/>
              <a:t> cu MM </a:t>
            </a:r>
          </a:p>
          <a:p>
            <a:pPr algn="ctr"/>
            <a:r>
              <a:rPr lang="en-US" sz="2400" b="1" dirty="0"/>
              <a:t>high risk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584067"/>
            <a:ext cx="5410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scheme </a:t>
            </a:r>
            <a:r>
              <a:rPr lang="en-US" sz="2400" b="1" dirty="0" err="1"/>
              <a:t>terapeutice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linia</a:t>
            </a:r>
            <a:r>
              <a:rPr lang="en-US" sz="2400" b="1" dirty="0"/>
              <a:t> a-2-a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o-RO" b="1" dirty="0">
                <a:solidFill>
                  <a:srgbClr val="FF0000"/>
                </a:solidFill>
              </a:rPr>
              <a:t>Carfilzomib + Lena + Dexa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o-RO" b="1" dirty="0">
                <a:solidFill>
                  <a:srgbClr val="FF0000"/>
                </a:solidFill>
              </a:rPr>
              <a:t> Darzalex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/>
              <a:t>Bortezomib singur sau asociat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Lenalidomida</a:t>
            </a:r>
            <a:r>
              <a:rPr lang="en-US" dirty="0"/>
              <a:t> </a:t>
            </a:r>
            <a:r>
              <a:rPr lang="en-US" dirty="0" err="1"/>
              <a:t>singura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in </a:t>
            </a:r>
            <a:r>
              <a:rPr lang="en-US" dirty="0" err="1"/>
              <a:t>asociere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/>
              <a:t>Thalidomida singura sau in asociere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Bendamustin</a:t>
            </a:r>
            <a:r>
              <a:rPr lang="en-US" dirty="0"/>
              <a:t> high-dose: 90-100mg/m2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DCEP (</a:t>
            </a:r>
            <a:r>
              <a:rPr lang="en-US" dirty="0" err="1"/>
              <a:t>Dexa+CFA+ETO+Cisplatin</a:t>
            </a:r>
            <a:r>
              <a:rPr lang="en-US" dirty="0"/>
              <a:t>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Velcade</a:t>
            </a:r>
            <a:r>
              <a:rPr lang="en-US" dirty="0"/>
              <a:t> + </a:t>
            </a:r>
            <a:r>
              <a:rPr lang="en-US" dirty="0" err="1"/>
              <a:t>Doxorubicina</a:t>
            </a:r>
            <a:r>
              <a:rPr lang="en-US" dirty="0"/>
              <a:t> </a:t>
            </a:r>
            <a:r>
              <a:rPr lang="en-US" dirty="0" err="1"/>
              <a:t>lipozomala</a:t>
            </a:r>
            <a:r>
              <a:rPr lang="en-US" dirty="0"/>
              <a:t> (</a:t>
            </a:r>
            <a:r>
              <a:rPr lang="en-US" dirty="0" err="1"/>
              <a:t>Caelyx</a:t>
            </a:r>
            <a:r>
              <a:rPr lang="en-US" dirty="0"/>
              <a:t>) + </a:t>
            </a:r>
            <a:r>
              <a:rPr lang="en-US" dirty="0" err="1"/>
              <a:t>Dexametazon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562600"/>
            <a:ext cx="240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 2-lea </a:t>
            </a:r>
            <a:r>
              <a:rPr lang="en-US" sz="2400" b="1" dirty="0" err="1"/>
              <a:t>autoTMO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7589" y="3384560"/>
            <a:ext cx="1925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alloTMO</a:t>
            </a:r>
            <a:endParaRPr lang="en-US" sz="2400" b="1" dirty="0"/>
          </a:p>
          <a:p>
            <a:pPr algn="ctr"/>
            <a:r>
              <a:rPr lang="en-US" sz="2400" b="1" dirty="0" err="1"/>
              <a:t>trialuri</a:t>
            </a:r>
            <a:r>
              <a:rPr lang="en-US" sz="2400" b="1" dirty="0"/>
              <a:t> </a:t>
            </a:r>
            <a:r>
              <a:rPr lang="en-US" sz="2400" b="1" dirty="0" err="1"/>
              <a:t>clinice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00352" y="990600"/>
            <a:ext cx="2762048" cy="5934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07950" y="2590800"/>
            <a:ext cx="0" cy="793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81704" y="4724400"/>
            <a:ext cx="15688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217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072" y="3506632"/>
            <a:ext cx="156696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MM </a:t>
            </a:r>
          </a:p>
          <a:p>
            <a:pPr algn="ctr"/>
            <a:r>
              <a:rPr lang="en-US" sz="2000" b="1" dirty="0" err="1"/>
              <a:t>simptomatic</a:t>
            </a:r>
            <a:r>
              <a:rPr lang="en-US" sz="2000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482" y="2073312"/>
            <a:ext cx="140173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MM </a:t>
            </a:r>
          </a:p>
          <a:p>
            <a:pPr algn="ctr"/>
            <a:r>
              <a:rPr lang="en-US" dirty="0" err="1"/>
              <a:t>risc</a:t>
            </a:r>
            <a:r>
              <a:rPr lang="en-US" dirty="0"/>
              <a:t> </a:t>
            </a:r>
            <a:r>
              <a:rPr lang="en-US" b="1" dirty="0"/>
              <a:t>standard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487" y="5369644"/>
            <a:ext cx="97013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MM </a:t>
            </a:r>
          </a:p>
          <a:p>
            <a:pPr algn="ctr"/>
            <a:r>
              <a:rPr lang="en-US" b="1" dirty="0"/>
              <a:t>high</a:t>
            </a:r>
            <a:r>
              <a:rPr lang="en-US" dirty="0"/>
              <a:t> risk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5198" y="1087397"/>
            <a:ext cx="119686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err="1"/>
              <a:t>eligibil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 err="1"/>
              <a:t>autoTMO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15198" y="2798746"/>
            <a:ext cx="130035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err="1"/>
              <a:t>noneligibil</a:t>
            </a:r>
            <a:endParaRPr lang="en-US" sz="2000" b="1" dirty="0"/>
          </a:p>
          <a:p>
            <a:pPr algn="ctr"/>
            <a:r>
              <a:rPr lang="en-US" sz="2000" b="1" dirty="0" err="1"/>
              <a:t>autoTMO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52000" y="210179"/>
            <a:ext cx="110434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INDUCTIE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8619" y="219279"/>
            <a:ext cx="155779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CONSOLIDARE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210179"/>
            <a:ext cx="143500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INTRETINERE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1703" y="1133564"/>
            <a:ext cx="857927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  VTD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9086" y="1133564"/>
            <a:ext cx="1196866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/>
              <a:t>autoTMO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79464" y="1171634"/>
            <a:ext cx="140698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Tal, Len, </a:t>
            </a:r>
            <a:r>
              <a:rPr lang="en-US" sz="2000" dirty="0" err="1"/>
              <a:t>Vel</a:t>
            </a:r>
            <a:endParaRPr lang="en-US" sz="2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14800" y="946274"/>
            <a:ext cx="5029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021347" y="2758507"/>
            <a:ext cx="0" cy="707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2"/>
          </p:cNvCxnSpPr>
          <p:nvPr/>
        </p:nvCxnSpPr>
        <p:spPr>
          <a:xfrm flipH="1">
            <a:off x="1021347" y="4214518"/>
            <a:ext cx="13209" cy="11104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796015" y="1525085"/>
            <a:ext cx="561163" cy="462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26380" y="2798745"/>
            <a:ext cx="578185" cy="438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484460" y="2286000"/>
            <a:ext cx="6645026" cy="22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22079" y="2842541"/>
            <a:ext cx="120898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8-12 VMP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43800" y="2798745"/>
            <a:ext cx="140698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Tal, Len, </a:t>
            </a:r>
            <a:r>
              <a:rPr lang="en-US" sz="2000" dirty="0" err="1"/>
              <a:t>Vel</a:t>
            </a:r>
            <a:endParaRPr lang="en-US" sz="20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492157" y="3904565"/>
            <a:ext cx="66989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72613" y="6120252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alloTMO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593427" y="4302145"/>
            <a:ext cx="1075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eligibil</a:t>
            </a:r>
            <a:r>
              <a:rPr lang="en-US" dirty="0"/>
              <a:t> </a:t>
            </a:r>
          </a:p>
          <a:p>
            <a:r>
              <a:rPr lang="en-US" dirty="0" err="1"/>
              <a:t>autoTMO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07826" y="5564389"/>
            <a:ext cx="116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noneligibil</a:t>
            </a:r>
            <a:endParaRPr lang="en-US" dirty="0"/>
          </a:p>
          <a:p>
            <a:r>
              <a:rPr lang="en-US" dirty="0" err="1"/>
              <a:t>autoTMO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824880" y="4733735"/>
            <a:ext cx="608550" cy="773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26380" y="5498068"/>
            <a:ext cx="669205" cy="389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278536" y="4440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 VTD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27169" y="4302145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auto/</a:t>
            </a:r>
            <a:r>
              <a:rPr lang="en-US" dirty="0" err="1"/>
              <a:t>alloTMO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579464" y="4440644"/>
            <a:ext cx="128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Tal, Len, </a:t>
            </a:r>
            <a:r>
              <a:rPr lang="en-US" dirty="0" err="1"/>
              <a:t>Vel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079627" y="5959733"/>
            <a:ext cx="162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VTD, VCD, VMP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94289" y="5954651"/>
            <a:ext cx="128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Tal, Len, </a:t>
            </a:r>
            <a:r>
              <a:rPr lang="en-US" dirty="0" err="1"/>
              <a:t>Vel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0" y="946274"/>
            <a:ext cx="41148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615199" y="80779"/>
            <a:ext cx="130035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INDICATIA </a:t>
            </a:r>
          </a:p>
          <a:p>
            <a:pPr algn="ctr"/>
            <a:r>
              <a:rPr lang="en-US" b="1" dirty="0" err="1"/>
              <a:t>autoTMO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-1" y="78324"/>
            <a:ext cx="248446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STRATIFICAREA </a:t>
            </a:r>
          </a:p>
          <a:p>
            <a:pPr algn="ctr"/>
            <a:r>
              <a:rPr lang="en-US" b="1" dirty="0"/>
              <a:t>RISCULUI  PROGNOSTIC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2593427" y="5410200"/>
            <a:ext cx="64966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5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59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Proces</a:t>
            </a:r>
            <a:r>
              <a:rPr lang="en-US" sz="3600" b="1" dirty="0"/>
              <a:t> multistep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	</a:t>
            </a:r>
            <a:r>
              <a:rPr lang="en-US" sz="2300" b="1" dirty="0" err="1"/>
              <a:t>Instabilitate</a:t>
            </a:r>
            <a:r>
              <a:rPr lang="en-US" sz="2300" b="1" dirty="0"/>
              <a:t> </a:t>
            </a:r>
            <a:r>
              <a:rPr lang="en-US" sz="2300" b="1" dirty="0" err="1"/>
              <a:t>genetica</a:t>
            </a:r>
            <a:r>
              <a:rPr lang="en-US" sz="2300" b="1" dirty="0"/>
              <a:t> </a:t>
            </a:r>
            <a:r>
              <a:rPr lang="en-US" sz="2300" dirty="0"/>
              <a:t>– </a:t>
            </a:r>
            <a:r>
              <a:rPr lang="en-US" sz="2300" dirty="0" err="1"/>
              <a:t>cr</a:t>
            </a:r>
            <a:r>
              <a:rPr lang="en-US" sz="2300" dirty="0"/>
              <a:t> 14 (75% FISH/30% </a:t>
            </a:r>
            <a:r>
              <a:rPr lang="en-US" sz="2300" dirty="0" err="1"/>
              <a:t>citogenetic</a:t>
            </a:r>
            <a:r>
              <a:rPr lang="en-US" sz="2300" dirty="0"/>
              <a:t>)</a:t>
            </a:r>
          </a:p>
          <a:p>
            <a:pPr marL="0" indent="0">
              <a:buNone/>
            </a:pPr>
            <a:r>
              <a:rPr lang="en-US" sz="2300" b="1" dirty="0"/>
              <a:t>	</a:t>
            </a:r>
            <a:r>
              <a:rPr lang="en-US" sz="2300" b="1" dirty="0" err="1"/>
              <a:t>Expunerea</a:t>
            </a:r>
            <a:r>
              <a:rPr lang="en-US" sz="2300" b="1" dirty="0"/>
              <a:t> la </a:t>
            </a:r>
            <a:r>
              <a:rPr lang="en-US" sz="2300" b="1" dirty="0" err="1"/>
              <a:t>substante</a:t>
            </a:r>
            <a:r>
              <a:rPr lang="en-US" sz="2300" b="1" dirty="0"/>
              <a:t> </a:t>
            </a:r>
            <a:r>
              <a:rPr lang="en-US" sz="2300" b="1" dirty="0" err="1"/>
              <a:t>toxice</a:t>
            </a:r>
            <a:r>
              <a:rPr lang="en-US" sz="2300" b="1" dirty="0"/>
              <a:t> </a:t>
            </a:r>
            <a:r>
              <a:rPr lang="en-US" sz="2300" b="1" dirty="0" err="1"/>
              <a:t>ambientale</a:t>
            </a:r>
            <a:r>
              <a:rPr lang="en-US" sz="2300" b="1" dirty="0"/>
              <a:t>:</a:t>
            </a:r>
            <a:endParaRPr lang="en-US" sz="2300" dirty="0"/>
          </a:p>
          <a:p>
            <a:pPr lvl="3">
              <a:buFontTx/>
              <a:buChar char="-"/>
            </a:pPr>
            <a:r>
              <a:rPr lang="en-US" sz="2300" dirty="0" err="1"/>
              <a:t>minereuri</a:t>
            </a:r>
            <a:r>
              <a:rPr lang="en-US" sz="2300" dirty="0"/>
              <a:t> de </a:t>
            </a:r>
            <a:r>
              <a:rPr lang="en-US" sz="2300" dirty="0" err="1"/>
              <a:t>fier</a:t>
            </a:r>
            <a:endParaRPr lang="en-US" sz="2300" dirty="0"/>
          </a:p>
          <a:p>
            <a:pPr lvl="3">
              <a:buFontTx/>
              <a:buChar char="-"/>
            </a:pPr>
            <a:r>
              <a:rPr lang="en-US" sz="2300" dirty="0" err="1"/>
              <a:t>industria</a:t>
            </a:r>
            <a:r>
              <a:rPr lang="en-US" sz="2300" dirty="0"/>
              <a:t> </a:t>
            </a:r>
            <a:r>
              <a:rPr lang="en-US" sz="2300" dirty="0" err="1"/>
              <a:t>aluminiului</a:t>
            </a:r>
            <a:endParaRPr lang="en-US" sz="2300" dirty="0"/>
          </a:p>
          <a:p>
            <a:pPr lvl="3">
              <a:buFontTx/>
              <a:buChar char="-"/>
            </a:pPr>
            <a:r>
              <a:rPr lang="en-US" sz="2300" dirty="0" err="1"/>
              <a:t>hidrocarburi</a:t>
            </a:r>
            <a:r>
              <a:rPr lang="en-US" sz="2300" dirty="0"/>
              <a:t> </a:t>
            </a:r>
            <a:r>
              <a:rPr lang="en-US" sz="2300" dirty="0" err="1"/>
              <a:t>aromatice</a:t>
            </a:r>
            <a:endParaRPr lang="en-US" sz="2300" dirty="0"/>
          </a:p>
          <a:p>
            <a:pPr lvl="3">
              <a:buFontTx/>
              <a:buChar char="-"/>
            </a:pPr>
            <a:r>
              <a:rPr lang="en-US" sz="2300" dirty="0" err="1"/>
              <a:t>industria</a:t>
            </a:r>
            <a:r>
              <a:rPr lang="en-US" sz="2300" dirty="0"/>
              <a:t> </a:t>
            </a:r>
            <a:r>
              <a:rPr lang="en-US" sz="2300" dirty="0" err="1"/>
              <a:t>hartiei</a:t>
            </a:r>
            <a:r>
              <a:rPr lang="en-US" sz="2300" dirty="0"/>
              <a:t> </a:t>
            </a:r>
            <a:r>
              <a:rPr lang="en-US" sz="2300" dirty="0" err="1"/>
              <a:t>si</a:t>
            </a:r>
            <a:r>
              <a:rPr lang="en-US" sz="2300" dirty="0"/>
              <a:t> </a:t>
            </a:r>
            <a:r>
              <a:rPr lang="en-US" sz="2300" dirty="0" err="1"/>
              <a:t>celulozei</a:t>
            </a:r>
            <a:endParaRPr lang="en-US" sz="2300" dirty="0"/>
          </a:p>
          <a:p>
            <a:pPr lvl="3">
              <a:buFontTx/>
              <a:buChar char="-"/>
            </a:pPr>
            <a:r>
              <a:rPr lang="en-US" sz="2300" dirty="0" err="1"/>
              <a:t>expunere</a:t>
            </a:r>
            <a:r>
              <a:rPr lang="en-US" sz="2300" dirty="0"/>
              <a:t> la </a:t>
            </a:r>
            <a:r>
              <a:rPr lang="en-US" sz="2300" dirty="0" err="1"/>
              <a:t>ierbicide</a:t>
            </a:r>
            <a:r>
              <a:rPr lang="en-US" sz="2300" dirty="0"/>
              <a:t>, </a:t>
            </a:r>
            <a:r>
              <a:rPr lang="en-US" sz="2300" dirty="0" err="1"/>
              <a:t>astbest</a:t>
            </a:r>
            <a:r>
              <a:rPr lang="en-US" sz="2300" dirty="0"/>
              <a:t>, petrol</a:t>
            </a:r>
          </a:p>
          <a:p>
            <a:pPr lvl="3">
              <a:buFontTx/>
              <a:buChar char="-"/>
            </a:pPr>
            <a:r>
              <a:rPr lang="en-US" sz="2300" dirty="0" err="1"/>
              <a:t>industria</a:t>
            </a:r>
            <a:r>
              <a:rPr lang="en-US" sz="2300" dirty="0"/>
              <a:t> </a:t>
            </a:r>
            <a:r>
              <a:rPr lang="en-US" sz="2300" dirty="0" err="1"/>
              <a:t>pielariei</a:t>
            </a:r>
            <a:r>
              <a:rPr lang="en-US" sz="2300" dirty="0"/>
              <a:t> </a:t>
            </a:r>
            <a:r>
              <a:rPr lang="en-US" sz="2300" dirty="0" err="1"/>
              <a:t>si</a:t>
            </a:r>
            <a:r>
              <a:rPr lang="en-US" sz="2300" dirty="0"/>
              <a:t> </a:t>
            </a:r>
            <a:r>
              <a:rPr lang="en-US" sz="2300" dirty="0" err="1"/>
              <a:t>textilelor</a:t>
            </a:r>
            <a:endParaRPr lang="en-US" sz="2300" dirty="0"/>
          </a:p>
          <a:p>
            <a:pPr marL="0" indent="0">
              <a:buNone/>
            </a:pPr>
            <a:r>
              <a:rPr lang="en-US" sz="2300" b="1" dirty="0"/>
              <a:t>	</a:t>
            </a:r>
            <a:r>
              <a:rPr lang="en-US" sz="2300" b="1" dirty="0" err="1">
                <a:cs typeface="Calibri" pitchFamily="34" charset="0"/>
              </a:rPr>
              <a:t>Factori</a:t>
            </a:r>
            <a:r>
              <a:rPr lang="en-US" sz="2300" b="1" dirty="0">
                <a:cs typeface="Calibri" pitchFamily="34" charset="0"/>
              </a:rPr>
              <a:t> de </a:t>
            </a:r>
            <a:r>
              <a:rPr lang="en-US" sz="2300" b="1" dirty="0" err="1">
                <a:cs typeface="Calibri" pitchFamily="34" charset="0"/>
              </a:rPr>
              <a:t>mediu</a:t>
            </a:r>
            <a:endParaRPr lang="en-US" sz="2300" b="1" dirty="0">
              <a:cs typeface="Calibri" pitchFamily="34" charset="0"/>
            </a:endParaRPr>
          </a:p>
          <a:p>
            <a:pPr lvl="3">
              <a:buFontTx/>
              <a:buChar char="-"/>
            </a:pPr>
            <a:r>
              <a:rPr lang="en-US" sz="2300" dirty="0" err="1">
                <a:cs typeface="Calibri" pitchFamily="34" charset="0"/>
              </a:rPr>
              <a:t>Afroamericanii</a:t>
            </a:r>
            <a:r>
              <a:rPr lang="en-US" sz="2300" dirty="0">
                <a:cs typeface="Calibri" pitchFamily="34" charset="0"/>
              </a:rPr>
              <a:t> </a:t>
            </a:r>
            <a:r>
              <a:rPr lang="en-US" sz="2300" dirty="0" err="1">
                <a:cs typeface="Calibri" pitchFamily="34" charset="0"/>
              </a:rPr>
              <a:t>si</a:t>
            </a:r>
            <a:r>
              <a:rPr lang="en-US" sz="2300" dirty="0">
                <a:cs typeface="Calibri" pitchFamily="34" charset="0"/>
              </a:rPr>
              <a:t> </a:t>
            </a:r>
            <a:r>
              <a:rPr lang="en-US" sz="2300" dirty="0" err="1">
                <a:cs typeface="Calibri" pitchFamily="34" charset="0"/>
              </a:rPr>
              <a:t>negrii</a:t>
            </a:r>
            <a:r>
              <a:rPr lang="en-US" sz="2300" dirty="0">
                <a:cs typeface="Calibri" pitchFamily="34" charset="0"/>
              </a:rPr>
              <a:t> din US au </a:t>
            </a:r>
            <a:r>
              <a:rPr lang="en-US" sz="2300" dirty="0" err="1">
                <a:cs typeface="Calibri" pitchFamily="34" charset="0"/>
              </a:rPr>
              <a:t>risc</a:t>
            </a:r>
            <a:r>
              <a:rPr lang="en-US" sz="2300" dirty="0">
                <a:cs typeface="Calibri" pitchFamily="34" charset="0"/>
              </a:rPr>
              <a:t> de 2-3 </a:t>
            </a:r>
            <a:r>
              <a:rPr lang="en-US" sz="2300" dirty="0" err="1">
                <a:cs typeface="Calibri" pitchFamily="34" charset="0"/>
              </a:rPr>
              <a:t>ori</a:t>
            </a:r>
            <a:r>
              <a:rPr lang="en-US" sz="2300" dirty="0">
                <a:cs typeface="Calibri" pitchFamily="34" charset="0"/>
              </a:rPr>
              <a:t> </a:t>
            </a:r>
            <a:r>
              <a:rPr lang="en-US" sz="2300" dirty="0" err="1">
                <a:cs typeface="Calibri" pitchFamily="34" charset="0"/>
              </a:rPr>
              <a:t>mai</a:t>
            </a:r>
            <a:r>
              <a:rPr lang="en-US" sz="2300" dirty="0">
                <a:cs typeface="Calibri" pitchFamily="34" charset="0"/>
              </a:rPr>
              <a:t> mare </a:t>
            </a:r>
            <a:r>
              <a:rPr lang="en-US" sz="2300" dirty="0" err="1">
                <a:cs typeface="Calibri" pitchFamily="34" charset="0"/>
              </a:rPr>
              <a:t>comparativ</a:t>
            </a:r>
            <a:r>
              <a:rPr lang="en-US" sz="2300" dirty="0">
                <a:cs typeface="Calibri" pitchFamily="34" charset="0"/>
              </a:rPr>
              <a:t> cu </a:t>
            </a:r>
            <a:r>
              <a:rPr lang="en-US" sz="2300" dirty="0" err="1">
                <a:cs typeface="Calibri" pitchFamily="34" charset="0"/>
              </a:rPr>
              <a:t>albii</a:t>
            </a:r>
            <a:endParaRPr lang="en-US" sz="2300" dirty="0">
              <a:cs typeface="Calibri" pitchFamily="34" charset="0"/>
            </a:endParaRPr>
          </a:p>
          <a:p>
            <a:pPr lvl="3">
              <a:buFontTx/>
              <a:buChar char="-"/>
            </a:pPr>
            <a:r>
              <a:rPr lang="en-US" sz="2300" dirty="0" err="1">
                <a:cs typeface="Calibri" pitchFamily="34" charset="0"/>
              </a:rPr>
              <a:t>Risc</a:t>
            </a:r>
            <a:r>
              <a:rPr lang="en-US" sz="2300" dirty="0">
                <a:cs typeface="Calibri" pitchFamily="34" charset="0"/>
              </a:rPr>
              <a:t> </a:t>
            </a:r>
            <a:r>
              <a:rPr lang="en-US" sz="2300" dirty="0" err="1">
                <a:cs typeface="Calibri" pitchFamily="34" charset="0"/>
              </a:rPr>
              <a:t>mai</a:t>
            </a:r>
            <a:r>
              <a:rPr lang="en-US" sz="2300" dirty="0">
                <a:cs typeface="Calibri" pitchFamily="34" charset="0"/>
              </a:rPr>
              <a:t> </a:t>
            </a:r>
            <a:r>
              <a:rPr lang="en-US" sz="2300" dirty="0" err="1">
                <a:cs typeface="Calibri" pitchFamily="34" charset="0"/>
              </a:rPr>
              <a:t>mic</a:t>
            </a:r>
            <a:r>
              <a:rPr lang="en-US" sz="2300" dirty="0">
                <a:cs typeface="Calibri" pitchFamily="34" charset="0"/>
              </a:rPr>
              <a:t> in Asia </a:t>
            </a:r>
            <a:r>
              <a:rPr lang="en-US" sz="2300" dirty="0" err="1">
                <a:cs typeface="Calibri" pitchFamily="34" charset="0"/>
              </a:rPr>
              <a:t>si</a:t>
            </a:r>
            <a:r>
              <a:rPr lang="en-US" sz="2300" dirty="0">
                <a:cs typeface="Calibri" pitchFamily="34" charset="0"/>
              </a:rPr>
              <a:t> </a:t>
            </a:r>
            <a:r>
              <a:rPr lang="en-US" sz="2300" dirty="0" err="1">
                <a:cs typeface="Calibri" pitchFamily="34" charset="0"/>
              </a:rPr>
              <a:t>Japonia</a:t>
            </a:r>
            <a:r>
              <a:rPr lang="en-US" sz="2300" dirty="0">
                <a:cs typeface="Calibri" pitchFamily="34" charset="0"/>
              </a:rPr>
              <a:t> </a:t>
            </a:r>
            <a:r>
              <a:rPr lang="en-US" sz="2300" dirty="0" err="1">
                <a:cs typeface="Calibri" pitchFamily="34" charset="0"/>
              </a:rPr>
              <a:t>si</a:t>
            </a:r>
            <a:r>
              <a:rPr lang="en-US" sz="2300" dirty="0">
                <a:cs typeface="Calibri" pitchFamily="34" charset="0"/>
              </a:rPr>
              <a:t> </a:t>
            </a:r>
            <a:r>
              <a:rPr lang="en-US" sz="2300" dirty="0" err="1">
                <a:cs typeface="Calibri" pitchFamily="34" charset="0"/>
              </a:rPr>
              <a:t>Mexic</a:t>
            </a:r>
            <a:endParaRPr lang="en-US" sz="2300" dirty="0">
              <a:cs typeface="Calibri" pitchFamily="34" charset="0"/>
            </a:endParaRPr>
          </a:p>
          <a:p>
            <a:pPr marL="457200" lvl="1" indent="0">
              <a:buNone/>
            </a:pPr>
            <a:r>
              <a:rPr lang="en-US" sz="2300" b="1" dirty="0"/>
              <a:t>	Genetic causes</a:t>
            </a:r>
          </a:p>
          <a:p>
            <a:pPr marL="457200" lvl="1" indent="0">
              <a:buNone/>
            </a:pPr>
            <a:r>
              <a:rPr lang="en-US" sz="2300" dirty="0">
                <a:cs typeface="Times New Roman" pitchFamily="18" charset="0"/>
              </a:rPr>
              <a:t>		- HLA-Cw5 </a:t>
            </a:r>
            <a:r>
              <a:rPr lang="en-US" sz="2300" dirty="0" err="1">
                <a:cs typeface="Times New Roman" pitchFamily="18" charset="0"/>
              </a:rPr>
              <a:t>sau</a:t>
            </a:r>
            <a:r>
              <a:rPr lang="en-US" sz="2300" dirty="0">
                <a:cs typeface="Times New Roman" pitchFamily="18" charset="0"/>
              </a:rPr>
              <a:t> HLA-Cw2 – </a:t>
            </a:r>
            <a:r>
              <a:rPr lang="en-US" sz="2300" dirty="0" err="1">
                <a:cs typeface="Times New Roman" pitchFamily="18" charset="0"/>
              </a:rPr>
              <a:t>rol</a:t>
            </a:r>
            <a:r>
              <a:rPr lang="en-US" sz="2300" dirty="0">
                <a:cs typeface="Times New Roman" pitchFamily="18" charset="0"/>
              </a:rPr>
              <a:t> in </a:t>
            </a:r>
            <a:r>
              <a:rPr lang="en-US" sz="2300" dirty="0" err="1">
                <a:cs typeface="Times New Roman" pitchFamily="18" charset="0"/>
              </a:rPr>
              <a:t>patogenia</a:t>
            </a:r>
            <a:r>
              <a:rPr lang="en-US" sz="2300" dirty="0">
                <a:cs typeface="Times New Roman" pitchFamily="18" charset="0"/>
              </a:rPr>
              <a:t> MM</a:t>
            </a:r>
            <a:endParaRPr lang="en-US" sz="2300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963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llustrati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81000"/>
            <a:ext cx="5257800" cy="4389438"/>
          </a:xfrm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81000" y="4897031"/>
            <a:ext cx="82804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Bone marrow stromal cells and myeloma cells produce cytokines that help myeloma cells grow and survive. Myeloma cells also produce growth factors that stimulate new blood vessel formation through a process called angiogenesis. New blood vessels provide nutrients and oxygen to the tumor, allowing it to grow. The natural immune response that attacks myeloma cells is suppressed. </a:t>
            </a:r>
          </a:p>
          <a:p>
            <a:pPr eaLnBrk="0" hangingPunct="0"/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7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/>
              <a:t>Citochinele</a:t>
            </a:r>
            <a:r>
              <a:rPr lang="en-US" sz="3600" b="1" dirty="0"/>
              <a:t> in MM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IL6</a:t>
            </a:r>
          </a:p>
          <a:p>
            <a:pPr>
              <a:buFontTx/>
              <a:buChar char="-"/>
            </a:pPr>
            <a:r>
              <a:rPr lang="en-US" sz="2800" dirty="0" err="1"/>
              <a:t>celula</a:t>
            </a:r>
            <a:r>
              <a:rPr lang="en-US" sz="2800" dirty="0"/>
              <a:t> </a:t>
            </a:r>
            <a:r>
              <a:rPr lang="en-US" sz="2800" dirty="0" err="1"/>
              <a:t>mielomatoasa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celulele</a:t>
            </a:r>
            <a:r>
              <a:rPr lang="en-US" sz="2800" dirty="0"/>
              <a:t> </a:t>
            </a:r>
            <a:r>
              <a:rPr lang="en-US" sz="2800" dirty="0" err="1"/>
              <a:t>micromediului</a:t>
            </a:r>
            <a:r>
              <a:rPr lang="en-US" sz="2800" dirty="0"/>
              <a:t> </a:t>
            </a:r>
            <a:r>
              <a:rPr lang="en-US" sz="2800" dirty="0" err="1"/>
              <a:t>medular</a:t>
            </a:r>
            <a:r>
              <a:rPr lang="en-US" sz="2800" dirty="0"/>
              <a:t> (</a:t>
            </a:r>
            <a:r>
              <a:rPr lang="en-US" sz="2800" dirty="0" err="1"/>
              <a:t>cel</a:t>
            </a:r>
            <a:r>
              <a:rPr lang="en-US" sz="2800" dirty="0"/>
              <a:t> </a:t>
            </a:r>
            <a:r>
              <a:rPr lang="en-US" sz="2800" dirty="0" err="1"/>
              <a:t>dendritice</a:t>
            </a:r>
            <a:r>
              <a:rPr lang="en-US" sz="2800" dirty="0"/>
              <a:t>)</a:t>
            </a:r>
          </a:p>
          <a:p>
            <a:pPr>
              <a:buFontTx/>
              <a:buChar char="-"/>
            </a:pPr>
            <a:r>
              <a:rPr lang="en-US" sz="2800" dirty="0" err="1"/>
              <a:t>promoveaza</a:t>
            </a:r>
            <a:r>
              <a:rPr lang="en-US" sz="2800" dirty="0"/>
              <a:t> </a:t>
            </a:r>
            <a:r>
              <a:rPr lang="en-US" sz="2800" dirty="0" err="1"/>
              <a:t>cresterea</a:t>
            </a:r>
            <a:r>
              <a:rPr lang="en-US" sz="2800" dirty="0"/>
              <a:t> </a:t>
            </a:r>
            <a:r>
              <a:rPr lang="en-US" sz="2800" dirty="0" err="1"/>
              <a:t>celulelor</a:t>
            </a:r>
            <a:r>
              <a:rPr lang="en-US" sz="2800" dirty="0"/>
              <a:t> </a:t>
            </a:r>
            <a:r>
              <a:rPr lang="en-US" sz="2800" dirty="0" err="1"/>
              <a:t>mielomatoase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implicata</a:t>
            </a:r>
            <a:r>
              <a:rPr lang="en-US" sz="2800" dirty="0"/>
              <a:t> in </a:t>
            </a:r>
            <a:r>
              <a:rPr lang="en-US" sz="2800" dirty="0" err="1"/>
              <a:t>leziuni</a:t>
            </a:r>
            <a:r>
              <a:rPr lang="en-US" sz="2800" dirty="0"/>
              <a:t> </a:t>
            </a:r>
            <a:r>
              <a:rPr lang="en-US" sz="2800" dirty="0" err="1"/>
              <a:t>osteolitice</a:t>
            </a:r>
            <a:r>
              <a:rPr lang="en-US" sz="2800" dirty="0"/>
              <a:t> </a:t>
            </a:r>
            <a:r>
              <a:rPr lang="en-US" sz="2800" dirty="0" err="1"/>
              <a:t>prin</a:t>
            </a:r>
            <a:r>
              <a:rPr lang="en-US" sz="2800" dirty="0"/>
              <a:t> </a:t>
            </a:r>
            <a:r>
              <a:rPr lang="en-US" sz="2800" dirty="0" err="1"/>
              <a:t>activarea</a:t>
            </a:r>
            <a:r>
              <a:rPr lang="en-US" sz="2800" dirty="0"/>
              <a:t> </a:t>
            </a:r>
            <a:r>
              <a:rPr lang="en-US" sz="2800" dirty="0" err="1"/>
              <a:t>osteoclastelor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inhiba</a:t>
            </a:r>
            <a:r>
              <a:rPr lang="en-US" sz="2800" dirty="0"/>
              <a:t> </a:t>
            </a:r>
            <a:r>
              <a:rPr lang="en-US" sz="2800" dirty="0" err="1"/>
              <a:t>seria</a:t>
            </a:r>
            <a:r>
              <a:rPr lang="en-US" sz="2800" dirty="0"/>
              <a:t> </a:t>
            </a:r>
            <a:r>
              <a:rPr lang="en-US" sz="2800" dirty="0" err="1"/>
              <a:t>eritroida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stimuleaza</a:t>
            </a:r>
            <a:r>
              <a:rPr lang="en-US" sz="2800" dirty="0"/>
              <a:t> MGK</a:t>
            </a:r>
          </a:p>
          <a:p>
            <a:pPr>
              <a:buFontTx/>
              <a:buChar char="-"/>
            </a:pPr>
            <a:r>
              <a:rPr lang="en-US" sz="2800" dirty="0" err="1"/>
              <a:t>implicata</a:t>
            </a:r>
            <a:r>
              <a:rPr lang="en-US" sz="2800" dirty="0"/>
              <a:t> in </a:t>
            </a:r>
            <a:r>
              <a:rPr lang="en-US" sz="2800" dirty="0" err="1"/>
              <a:t>afectarea</a:t>
            </a:r>
            <a:r>
              <a:rPr lang="en-US" sz="2800" dirty="0"/>
              <a:t> </a:t>
            </a:r>
            <a:r>
              <a:rPr lang="en-US" sz="2800" dirty="0" err="1"/>
              <a:t>renala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TNF </a:t>
            </a:r>
            <a:r>
              <a:rPr lang="en-US" sz="2800" b="1" dirty="0" err="1"/>
              <a:t>alfa</a:t>
            </a:r>
            <a:r>
              <a:rPr lang="en-US" sz="2800" b="1" dirty="0"/>
              <a:t>, IL1 </a:t>
            </a:r>
            <a:r>
              <a:rPr lang="en-US" sz="2800" dirty="0"/>
              <a:t>– </a:t>
            </a:r>
            <a:r>
              <a:rPr lang="en-US" sz="2800" dirty="0" err="1"/>
              <a:t>celula</a:t>
            </a:r>
            <a:r>
              <a:rPr lang="en-US" sz="2800" dirty="0"/>
              <a:t> </a:t>
            </a:r>
            <a:r>
              <a:rPr lang="en-US" sz="2800" dirty="0" err="1"/>
              <a:t>mielomatoasa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IL 3 </a:t>
            </a:r>
            <a:r>
              <a:rPr lang="en-US" sz="2800" b="1" dirty="0" err="1"/>
              <a:t>si</a:t>
            </a:r>
            <a:r>
              <a:rPr lang="en-US" sz="2800" b="1" dirty="0"/>
              <a:t> IL 5</a:t>
            </a:r>
            <a:r>
              <a:rPr lang="en-US" sz="2800" dirty="0"/>
              <a:t> – </a:t>
            </a:r>
            <a:r>
              <a:rPr lang="en-US" sz="2800" dirty="0" err="1"/>
              <a:t>actiune</a:t>
            </a:r>
            <a:r>
              <a:rPr lang="en-US" sz="2800" dirty="0"/>
              <a:t> </a:t>
            </a:r>
            <a:r>
              <a:rPr lang="en-US" sz="2800" dirty="0" err="1"/>
              <a:t>sinergica</a:t>
            </a:r>
            <a:r>
              <a:rPr lang="en-US" sz="2800" dirty="0"/>
              <a:t> cu IL 6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b="1" dirty="0" err="1"/>
              <a:t>Manifestari</a:t>
            </a:r>
            <a:r>
              <a:rPr lang="en-US" sz="3600" b="1" dirty="0"/>
              <a:t> </a:t>
            </a:r>
            <a:r>
              <a:rPr lang="en-US" sz="3600" b="1" dirty="0" err="1"/>
              <a:t>clinice</a:t>
            </a:r>
            <a:endParaRPr lang="pl-PL" sz="36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085138" cy="5181600"/>
          </a:xfrm>
        </p:spPr>
        <p:txBody>
          <a:bodyPr/>
          <a:lstStyle/>
          <a:p>
            <a:pPr algn="just" eaLnBrk="1" hangingPunct="1">
              <a:lnSpc>
                <a:spcPct val="85000"/>
              </a:lnSpc>
              <a:buFontTx/>
              <a:buNone/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5000"/>
              </a:lnSpc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Proliferarea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celulelor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mielomatoase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5000"/>
              </a:lnSpc>
              <a:buFontTx/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leziuni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osteolitice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5000"/>
              </a:lnSpc>
              <a:buFontTx/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hipercalcemia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5000"/>
              </a:lnSpc>
              <a:buFontTx/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pancitopenia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5000"/>
              </a:lnSpc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5000"/>
              </a:lnSpc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Prezenta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componentului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monoclonal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5000"/>
              </a:lnSpc>
              <a:buFontTx/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scaderea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normale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5000"/>
              </a:lnSpc>
              <a:buFontTx/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hipervascozitate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</a:pPr>
            <a:endParaRPr lang="en-GB" sz="2400" b="1" dirty="0"/>
          </a:p>
          <a:p>
            <a:pPr eaLnBrk="1" hangingPunct="1">
              <a:lnSpc>
                <a:spcPct val="85000"/>
              </a:lnSpc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48942767"/>
      </p:ext>
    </p:extLst>
  </p:cSld>
  <p:clrMapOvr>
    <a:masterClrMapping/>
  </p:clrMapOvr>
</p:sld>
</file>

<file path=ppt/theme/theme1.xml><?xml version="1.0" encoding="utf-8"?>
<a:theme xmlns:a="http://schemas.openxmlformats.org/drawingml/2006/main" name="1_Bullet_blue">
  <a:themeElements>
    <a:clrScheme name="1_Bullet_blue 1">
      <a:dk1>
        <a:srgbClr val="66667E"/>
      </a:dk1>
      <a:lt1>
        <a:srgbClr val="FFFFFF"/>
      </a:lt1>
      <a:dk2>
        <a:srgbClr val="1475BE"/>
      </a:dk2>
      <a:lt2>
        <a:srgbClr val="BDD438"/>
      </a:lt2>
      <a:accent1>
        <a:srgbClr val="004D9A"/>
      </a:accent1>
      <a:accent2>
        <a:srgbClr val="F2C508"/>
      </a:accent2>
      <a:accent3>
        <a:srgbClr val="AABDDB"/>
      </a:accent3>
      <a:accent4>
        <a:srgbClr val="DADADA"/>
      </a:accent4>
      <a:accent5>
        <a:srgbClr val="AAB2CA"/>
      </a:accent5>
      <a:accent6>
        <a:srgbClr val="DBB206"/>
      </a:accent6>
      <a:hlink>
        <a:srgbClr val="80CBDA"/>
      </a:hlink>
      <a:folHlink>
        <a:srgbClr val="E26F06"/>
      </a:folHlink>
    </a:clrScheme>
    <a:fontScheme name="1_Bullet_blu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2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4572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2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4572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ullet_blue 1">
        <a:dk1>
          <a:srgbClr val="66667E"/>
        </a:dk1>
        <a:lt1>
          <a:srgbClr val="FFFFFF"/>
        </a:lt1>
        <a:dk2>
          <a:srgbClr val="1475BE"/>
        </a:dk2>
        <a:lt2>
          <a:srgbClr val="BDD438"/>
        </a:lt2>
        <a:accent1>
          <a:srgbClr val="004D9A"/>
        </a:accent1>
        <a:accent2>
          <a:srgbClr val="F2C508"/>
        </a:accent2>
        <a:accent3>
          <a:srgbClr val="AABDDB"/>
        </a:accent3>
        <a:accent4>
          <a:srgbClr val="DADADA"/>
        </a:accent4>
        <a:accent5>
          <a:srgbClr val="AAB2CA"/>
        </a:accent5>
        <a:accent6>
          <a:srgbClr val="DBB206"/>
        </a:accent6>
        <a:hlink>
          <a:srgbClr val="80CBDA"/>
        </a:hlink>
        <a:folHlink>
          <a:srgbClr val="E26F0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2933</TotalTime>
  <Words>2972</Words>
  <Application>Microsoft Office PowerPoint</Application>
  <PresentationFormat>On-screen Show (4:3)</PresentationFormat>
  <Paragraphs>549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Arial Narrow</vt:lpstr>
      <vt:lpstr>Calibri</vt:lpstr>
      <vt:lpstr>Courier New</vt:lpstr>
      <vt:lpstr>Tahoma</vt:lpstr>
      <vt:lpstr>Times New Roman</vt:lpstr>
      <vt:lpstr>Wingdings</vt:lpstr>
      <vt:lpstr>1_Bullet_blue</vt:lpstr>
      <vt:lpstr>Office Theme</vt:lpstr>
      <vt:lpstr>MIELOMUL MULTIPLU</vt:lpstr>
      <vt:lpstr>Definitie</vt:lpstr>
      <vt:lpstr>PowerPoint Presentation</vt:lpstr>
      <vt:lpstr>Discrazie plasmocitara – 10% din malignitatile hematologice, 1% din neoplazii </vt:lpstr>
      <vt:lpstr>PowerPoint Presentation</vt:lpstr>
      <vt:lpstr>Proces multistep</vt:lpstr>
      <vt:lpstr>PowerPoint Presentation</vt:lpstr>
      <vt:lpstr>Citochinele in MM </vt:lpstr>
      <vt:lpstr>Manifestari clinice</vt:lpstr>
      <vt:lpstr>Clinica</vt:lpstr>
      <vt:lpstr>Clinica</vt:lpstr>
      <vt:lpstr>Clinica </vt:lpstr>
      <vt:lpstr>PowerPoint Presentation</vt:lpstr>
      <vt:lpstr>PowerPoint Presentation</vt:lpstr>
      <vt:lpstr>PowerPoint Presentation</vt:lpstr>
      <vt:lpstr>Macroglosie cu amprente dentare /Sindrom de tunel carpian. </vt:lpstr>
      <vt:lpstr>Infecţii bacteriene recurente şi persistente: </vt:lpstr>
      <vt:lpstr>Sindromul de hipervascozitate</vt:lpstr>
      <vt:lpstr>PLASMOCITOAMELE  </vt:lpstr>
      <vt:lpstr>Paraclinic</vt:lpstr>
      <vt:lpstr>Detectarea si cuantificarea componentului monoclonal seric/urinar </vt:lpstr>
      <vt:lpstr>PowerPoint Presentation</vt:lpstr>
      <vt:lpstr>PowerPoint Presentation</vt:lpstr>
      <vt:lpstr>PowerPoint Presentation</vt:lpstr>
      <vt:lpstr>Bones X rayup</vt:lpstr>
      <vt:lpstr> Leziuni osteolitice – craniu “mancat de molii”  </vt:lpstr>
      <vt:lpstr>Fractura pe os patologic</vt:lpstr>
      <vt:lpstr>Alte investigatii</vt:lpstr>
      <vt:lpstr>Criterii de diagnostic – mielom activ/simptomatic</vt:lpstr>
      <vt:lpstr>Stadializare</vt:lpstr>
      <vt:lpstr>Stadializarea Salmon – Durie  </vt:lpstr>
      <vt:lpstr>Durie-Salmon staging system </vt:lpstr>
      <vt:lpstr>Durie-Salmon staging system </vt:lpstr>
      <vt:lpstr>/sa</vt:lpstr>
      <vt:lpstr>IMWG Cytogenetic Risk Features</vt:lpstr>
      <vt:lpstr>Abordarea terapeutica a pacientului cu mielom multiplu</vt:lpstr>
      <vt:lpstr>Pacient nou diagnosticat cu mielom multiplu</vt:lpstr>
      <vt:lpstr>PowerPoint Presentation</vt:lpstr>
      <vt:lpstr>PowerPoint Presentation</vt:lpstr>
      <vt:lpstr>Scopul terapiei</vt:lpstr>
      <vt:lpstr>Pacient nou diagnosticat cu mielom multiplu</vt:lpstr>
      <vt:lpstr>Factori de prognostic</vt:lpstr>
      <vt:lpstr>Sistemul international de stadializare</vt:lpstr>
      <vt:lpstr>PowerPoint Presentation</vt:lpstr>
      <vt:lpstr>Pacient nou diagnosticat cu mielom multiplu</vt:lpstr>
      <vt:lpstr>PowerPoint Presentation</vt:lpstr>
      <vt:lpstr>Terapia de inductie</vt:lpstr>
      <vt:lpstr>Managementul reactiilor adverse legate de terapie </vt:lpstr>
      <vt:lpstr>PowerPoint Presentation</vt:lpstr>
      <vt:lpstr>Pacient nou diagnosticat cu mielom multiplu</vt:lpstr>
      <vt:lpstr>PowerPoint Presentation</vt:lpstr>
      <vt:lpstr>Pacient nou diagnosticat cu mielom multiplu</vt:lpstr>
      <vt:lpstr>Tratament de intretinere</vt:lpstr>
      <vt:lpstr>Tratament adjuvant</vt:lpstr>
      <vt:lpstr>Tratament adjuvant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Abordarea terapeutica a pacientului tanar cu mielom multiplu</dc:title>
  <dc:creator>Rodica Rotaru</dc:creator>
  <cp:lastModifiedBy>Rodica Rotaru</cp:lastModifiedBy>
  <cp:revision>231</cp:revision>
  <dcterms:created xsi:type="dcterms:W3CDTF">2015-01-19T19:38:03Z</dcterms:created>
  <dcterms:modified xsi:type="dcterms:W3CDTF">2020-12-02T18:54:01Z</dcterms:modified>
</cp:coreProperties>
</file>