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57666-9DA6-43AE-AE23-678230D81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1E3564-A7EB-44B3-A551-512A20970F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5A9DC-A2C6-44E2-B458-FF72395C6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DCC5-D50A-4874-B2A6-E235FF8F3E2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9AA87-1B51-422F-A879-7813286FF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5E9F3-2303-41D8-B5E2-F81EBE20F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F623-20C3-4761-9DB2-4E3C9C364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13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690BB-7D8D-451C-860F-A1DC1006E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CF0BB9-8CC1-4963-9E56-0CF21A75D4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F38D5-A7E0-43E2-ADC3-3543B66FC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DCC5-D50A-4874-B2A6-E235FF8F3E2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B52A9-4E09-4225-83FA-71C496AA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61357-C2BC-4B80-8B70-4C40AEC8A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F623-20C3-4761-9DB2-4E3C9C364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8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A82A29-AD49-4F2A-9405-3B3D43740E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EB3E1-B135-40EE-8872-BB44AD57A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B6E7A-F204-4623-B1A4-137F98A08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DCC5-D50A-4874-B2A6-E235FF8F3E2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C553E-91E8-4D10-9B3E-B847B9574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969A3-00A7-479A-B2BA-020A3FB48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F623-20C3-4761-9DB2-4E3C9C364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6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3AB7B-6B23-4AC0-B7DE-EA8A21838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ABB97-6969-483F-BA80-9202FBAE2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D5FA7-E209-4E5B-88AD-A36326109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DCC5-D50A-4874-B2A6-E235FF8F3E2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2B29E-31AB-4B99-B49D-A91D31837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57219-68BF-4273-870C-317AB58A2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F623-20C3-4761-9DB2-4E3C9C364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31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B0C0F-6CB4-42F9-88D5-DBD28BEAE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84B553-5680-4A80-9D20-8AF98027B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4E61B-AD56-492C-87D5-C5E8C21F1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DCC5-D50A-4874-B2A6-E235FF8F3E2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5F3FB-B2A5-49D0-8191-F4297353F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14F32-603F-4B32-988C-D124CC657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F623-20C3-4761-9DB2-4E3C9C364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09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820C2-55CF-4609-B951-630DCDAF4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C205F-5467-498B-A03D-96F2EEABAE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F155E0-8CBB-413C-89B6-B344B56240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29E98F-A834-4952-BF03-4F05D7447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DCC5-D50A-4874-B2A6-E235FF8F3E2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2DF93-B06D-4ED1-BC48-6C226D392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B6ADB-078E-4339-BDE8-D7B8F460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F623-20C3-4761-9DB2-4E3C9C364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158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67946-22BD-4AD1-BF9A-E8F81D6B6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D9EF2-3174-4811-8D05-02F081351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7C2E2B-E951-43E4-88DB-4350636F9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093C76-5CD0-4FF4-ABDA-170A67224E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22C4E3-CB92-468B-8A73-059B00792D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798004-17BC-4BA7-B0B0-C316A09A1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DCC5-D50A-4874-B2A6-E235FF8F3E2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71392D-BC8E-4E2F-B43A-11D8386A2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F0BD4D-37C7-4E2B-818E-EE5165246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F623-20C3-4761-9DB2-4E3C9C364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4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1B5FC-D775-4D19-B4C7-A8403D4FD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A88107-B655-476A-AB07-4704A9C8D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DCC5-D50A-4874-B2A6-E235FF8F3E2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E169E4-570C-4D8D-9CFD-0292C132F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EFA941-12E5-4508-8540-27F834872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F623-20C3-4761-9DB2-4E3C9C364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59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106643-47F3-4C7B-96F0-B9F55F7F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DCC5-D50A-4874-B2A6-E235FF8F3E2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FB48FC-3CD5-4800-9611-389FEFE8B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1E18A9-876E-4474-8282-8425912C0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F623-20C3-4761-9DB2-4E3C9C364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33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A1ADA-68E2-4BFB-AA46-1C0DD9861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CC0F1-0014-47DE-85E1-8014AEB0C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5F72E2-4698-425B-8B43-28D3E69FE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0B4ED2-E024-469E-9A51-05ADBE233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DCC5-D50A-4874-B2A6-E235FF8F3E2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70196-1F0F-4839-90FE-5746E0BDA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D8948-6491-469E-9AD1-3670BEF6C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F623-20C3-4761-9DB2-4E3C9C364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3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A6B7B-43F9-4BD5-A19A-D29E32523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DE288B-CA3E-445D-B1D9-2BE9110417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E004BE-6F52-4BBB-83C9-AE2189913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8076E7-E1B0-456F-8B20-CAB4EB4B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DCC5-D50A-4874-B2A6-E235FF8F3E2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3847D-6B9A-4D40-A53A-040F1BE35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B024CF-64B8-4103-AB73-8263F6318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F623-20C3-4761-9DB2-4E3C9C364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4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C9B2B4-D145-4F29-93DE-54FFD56FF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DAB684-F2DE-4CB1-9235-548DFA7D2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5D391-BA74-47B5-9BF0-DBA24AC8E6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5DCC5-D50A-4874-B2A6-E235FF8F3E2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9BF7C-A863-40F1-A358-985E816A69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F06AF-C86B-4581-8C30-7749463D3B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3F623-20C3-4761-9DB2-4E3C9C364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65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235CF-183B-492E-BDA7-BC46BA2993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Acuitatea</a:t>
            </a:r>
            <a:r>
              <a:rPr lang="en-US" dirty="0"/>
              <a:t> </a:t>
            </a:r>
            <a:r>
              <a:rPr lang="en-US" dirty="0" err="1"/>
              <a:t>vizuala</a:t>
            </a:r>
            <a:r>
              <a:rPr lang="en-US" dirty="0"/>
              <a:t>. </a:t>
            </a:r>
            <a:r>
              <a:rPr lang="en-US" dirty="0" err="1"/>
              <a:t>Acomodatia-convergenta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294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548E6-DEFD-4A79-AB40-8B4C246AD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2160"/>
            <a:ext cx="10515600" cy="5404803"/>
          </a:xfrm>
        </p:spPr>
        <p:txBody>
          <a:bodyPr/>
          <a:lstStyle/>
          <a:p>
            <a:r>
              <a:rPr lang="en-US" dirty="0"/>
              <a:t>- </a:t>
            </a:r>
            <a:r>
              <a:rPr lang="en-US" dirty="0" err="1"/>
              <a:t>convergenta</a:t>
            </a:r>
            <a:r>
              <a:rPr lang="en-US" dirty="0"/>
              <a:t> </a:t>
            </a:r>
            <a:r>
              <a:rPr lang="en-US" dirty="0" err="1"/>
              <a:t>reprezinta</a:t>
            </a:r>
            <a:r>
              <a:rPr lang="en-US" dirty="0"/>
              <a:t> </a:t>
            </a:r>
            <a:r>
              <a:rPr lang="en-US" dirty="0" err="1"/>
              <a:t>procesul</a:t>
            </a:r>
            <a:r>
              <a:rPr lang="en-US" dirty="0"/>
              <a:t> in care </a:t>
            </a:r>
            <a:r>
              <a:rPr lang="en-US" dirty="0" err="1"/>
              <a:t>axele</a:t>
            </a:r>
            <a:r>
              <a:rPr lang="en-US" dirty="0"/>
              <a:t> </a:t>
            </a:r>
            <a:r>
              <a:rPr lang="en-US" dirty="0" err="1"/>
              <a:t>celor</a:t>
            </a:r>
            <a:r>
              <a:rPr lang="en-US" dirty="0"/>
              <a:t> </a:t>
            </a:r>
            <a:r>
              <a:rPr lang="en-US" dirty="0" err="1"/>
              <a:t>doi</a:t>
            </a:r>
            <a:r>
              <a:rPr lang="en-US" dirty="0"/>
              <a:t> </a:t>
            </a:r>
            <a:r>
              <a:rPr lang="en-US" dirty="0" err="1"/>
              <a:t>ochi</a:t>
            </a:r>
            <a:r>
              <a:rPr lang="en-US" dirty="0"/>
              <a:t> se </a:t>
            </a:r>
            <a:r>
              <a:rPr lang="en-US" dirty="0" err="1"/>
              <a:t>misca</a:t>
            </a:r>
            <a:r>
              <a:rPr lang="en-US" dirty="0"/>
              <a:t> una </a:t>
            </a:r>
            <a:r>
              <a:rPr lang="en-US" dirty="0" err="1"/>
              <a:t>catre</a:t>
            </a:r>
            <a:r>
              <a:rPr lang="en-US" dirty="0"/>
              <a:t> </a:t>
            </a:r>
            <a:r>
              <a:rPr lang="en-US" dirty="0" err="1"/>
              <a:t>cealalta</a:t>
            </a:r>
            <a:r>
              <a:rPr lang="en-US" dirty="0"/>
              <a:t>,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putea</a:t>
            </a:r>
            <a:r>
              <a:rPr lang="en-US" dirty="0"/>
              <a:t> </a:t>
            </a:r>
            <a:r>
              <a:rPr lang="en-US" dirty="0" err="1"/>
              <a:t>fixa</a:t>
            </a:r>
            <a:r>
              <a:rPr lang="en-US" dirty="0"/>
              <a:t> un </a:t>
            </a:r>
            <a:r>
              <a:rPr lang="en-US" dirty="0" err="1"/>
              <a:t>obiect</a:t>
            </a:r>
            <a:r>
              <a:rPr lang="en-US" dirty="0"/>
              <a:t> de </a:t>
            </a:r>
            <a:r>
              <a:rPr lang="en-US" dirty="0" err="1"/>
              <a:t>aproape</a:t>
            </a:r>
            <a:endParaRPr lang="en-US" dirty="0"/>
          </a:p>
          <a:p>
            <a:r>
              <a:rPr lang="en-US" dirty="0"/>
              <a:t>- la </a:t>
            </a:r>
            <a:r>
              <a:rPr lang="en-US" dirty="0" err="1"/>
              <a:t>punctul</a:t>
            </a:r>
            <a:r>
              <a:rPr lang="en-US" dirty="0"/>
              <a:t> </a:t>
            </a:r>
            <a:r>
              <a:rPr lang="en-US" dirty="0" err="1"/>
              <a:t>remotum</a:t>
            </a:r>
            <a:r>
              <a:rPr lang="en-US" dirty="0"/>
              <a:t> </a:t>
            </a:r>
            <a:r>
              <a:rPr lang="en-US" dirty="0" err="1"/>
              <a:t>convergenta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absenta</a:t>
            </a:r>
            <a:r>
              <a:rPr lang="en-US" dirty="0"/>
              <a:t>, in </a:t>
            </a:r>
            <a:r>
              <a:rPr lang="en-US" dirty="0" err="1"/>
              <a:t>schimb</a:t>
            </a:r>
            <a:r>
              <a:rPr lang="en-US" dirty="0"/>
              <a:t> pe </a:t>
            </a:r>
            <a:r>
              <a:rPr lang="en-US" dirty="0" err="1"/>
              <a:t>masura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ne </a:t>
            </a:r>
            <a:r>
              <a:rPr lang="en-US" dirty="0" err="1"/>
              <a:t>apropiem</a:t>
            </a:r>
            <a:r>
              <a:rPr lang="en-US" dirty="0"/>
              <a:t> de </a:t>
            </a:r>
            <a:r>
              <a:rPr lang="en-US" dirty="0" err="1"/>
              <a:t>ochi</a:t>
            </a:r>
            <a:r>
              <a:rPr lang="en-US" dirty="0"/>
              <a:t> de la 5 m, </a:t>
            </a:r>
            <a:r>
              <a:rPr lang="en-US" dirty="0" err="1"/>
              <a:t>convergenta</a:t>
            </a:r>
            <a:r>
              <a:rPr lang="en-US" dirty="0"/>
              <a:t> </a:t>
            </a:r>
            <a:r>
              <a:rPr lang="en-US" dirty="0" err="1"/>
              <a:t>creste</a:t>
            </a:r>
            <a:r>
              <a:rPr lang="en-US" dirty="0"/>
              <a:t> </a:t>
            </a:r>
            <a:r>
              <a:rPr lang="en-US" dirty="0" err="1"/>
              <a:t>pana</a:t>
            </a:r>
            <a:r>
              <a:rPr lang="en-US" dirty="0"/>
              <a:t> in </a:t>
            </a:r>
            <a:r>
              <a:rPr lang="en-US" dirty="0" err="1"/>
              <a:t>punctul</a:t>
            </a:r>
            <a:r>
              <a:rPr lang="en-US" dirty="0"/>
              <a:t> </a:t>
            </a:r>
            <a:r>
              <a:rPr lang="en-US" dirty="0" err="1"/>
              <a:t>proxim</a:t>
            </a:r>
            <a:r>
              <a:rPr lang="en-US" dirty="0"/>
              <a:t>, </a:t>
            </a:r>
            <a:r>
              <a:rPr lang="en-US" dirty="0" err="1"/>
              <a:t>unde</a:t>
            </a:r>
            <a:r>
              <a:rPr lang="en-US" dirty="0"/>
              <a:t> e maxima; de la 25 cm </a:t>
            </a:r>
            <a:r>
              <a:rPr lang="en-US" dirty="0" err="1"/>
              <a:t>convergenta</a:t>
            </a:r>
            <a:r>
              <a:rPr lang="en-US" dirty="0"/>
              <a:t> nu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mentinuta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exista</a:t>
            </a:r>
            <a:r>
              <a:rPr lang="en-US" dirty="0"/>
              <a:t> </a:t>
            </a:r>
            <a:r>
              <a:rPr lang="en-US" dirty="0" err="1"/>
              <a:t>deci</a:t>
            </a:r>
            <a:r>
              <a:rPr lang="en-US" dirty="0"/>
              <a:t> o </a:t>
            </a:r>
            <a:r>
              <a:rPr lang="en-US" dirty="0" err="1"/>
              <a:t>relatie</a:t>
            </a:r>
            <a:r>
              <a:rPr lang="en-US" dirty="0"/>
              <a:t> </a:t>
            </a:r>
            <a:r>
              <a:rPr lang="en-US" dirty="0" err="1"/>
              <a:t>stransa</a:t>
            </a:r>
            <a:r>
              <a:rPr lang="en-US" dirty="0"/>
              <a:t> </a:t>
            </a:r>
            <a:r>
              <a:rPr lang="en-US" dirty="0" err="1"/>
              <a:t>intre</a:t>
            </a:r>
            <a:r>
              <a:rPr lang="en-US" dirty="0"/>
              <a:t> </a:t>
            </a:r>
            <a:r>
              <a:rPr lang="en-US" dirty="0" err="1"/>
              <a:t>acomodatie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convergenta</a:t>
            </a:r>
            <a:r>
              <a:rPr lang="en-US" dirty="0"/>
              <a:t>, </a:t>
            </a:r>
            <a:r>
              <a:rPr lang="en-US" dirty="0" err="1"/>
              <a:t>astfel</a:t>
            </a:r>
            <a:r>
              <a:rPr lang="en-US" dirty="0"/>
              <a:t> ca la 3 D de </a:t>
            </a:r>
            <a:r>
              <a:rPr lang="en-US" dirty="0" err="1"/>
              <a:t>acomodatie</a:t>
            </a:r>
            <a:r>
              <a:rPr lang="en-US" dirty="0"/>
              <a:t> se </a:t>
            </a:r>
            <a:r>
              <a:rPr lang="en-US" dirty="0" err="1"/>
              <a:t>asociaza</a:t>
            </a:r>
            <a:r>
              <a:rPr lang="en-US" dirty="0"/>
              <a:t> 1 mm de </a:t>
            </a:r>
            <a:r>
              <a:rPr lang="en-US" dirty="0" err="1"/>
              <a:t>convergenta</a:t>
            </a:r>
            <a:r>
              <a:rPr lang="en-US" dirty="0"/>
              <a:t>; </a:t>
            </a:r>
            <a:r>
              <a:rPr lang="en-US" dirty="0" err="1"/>
              <a:t>ruperea</a:t>
            </a:r>
            <a:r>
              <a:rPr lang="en-US" dirty="0"/>
              <a:t> </a:t>
            </a:r>
            <a:r>
              <a:rPr lang="en-US" dirty="0" err="1"/>
              <a:t>relatiei</a:t>
            </a:r>
            <a:r>
              <a:rPr lang="en-US" dirty="0"/>
              <a:t> </a:t>
            </a:r>
            <a:r>
              <a:rPr lang="en-US" dirty="0" err="1"/>
              <a:t>acomodatie-convergenta</a:t>
            </a:r>
            <a:r>
              <a:rPr lang="en-US" dirty="0"/>
              <a:t> duce la </a:t>
            </a:r>
            <a:r>
              <a:rPr lang="en-US" dirty="0" err="1"/>
              <a:t>aparitia</a:t>
            </a:r>
            <a:r>
              <a:rPr lang="en-US" dirty="0"/>
              <a:t> </a:t>
            </a:r>
            <a:r>
              <a:rPr lang="en-US" dirty="0" err="1"/>
              <a:t>strabismului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a </a:t>
            </a:r>
            <a:r>
              <a:rPr lang="en-US" dirty="0" err="1"/>
              <a:t>diplopiei</a:t>
            </a:r>
            <a:r>
              <a:rPr lang="en-US" dirty="0"/>
              <a:t> (</a:t>
            </a:r>
            <a:r>
              <a:rPr lang="en-US" dirty="0" err="1"/>
              <a:t>vedere</a:t>
            </a:r>
            <a:r>
              <a:rPr lang="en-US" dirty="0"/>
              <a:t> </a:t>
            </a:r>
            <a:r>
              <a:rPr lang="en-US" dirty="0" err="1"/>
              <a:t>dubla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6963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onvergence Insufficiency - VANJA RADIC COACHING">
            <a:extLst>
              <a:ext uri="{FF2B5EF4-FFF2-40B4-BE49-F238E27FC236}">
                <a16:creationId xmlns:a16="http://schemas.microsoft.com/office/drawing/2014/main" id="{482D8D49-7CFF-4477-AF0B-84435D9FD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411" y="1117600"/>
            <a:ext cx="8376151" cy="453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287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38F00-C5C0-406B-B555-4B9D1412A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1200"/>
            <a:ext cx="10515600" cy="5465763"/>
          </a:xfrm>
        </p:spPr>
        <p:txBody>
          <a:bodyPr>
            <a:normAutofit/>
          </a:bodyPr>
          <a:lstStyle/>
          <a:p>
            <a:r>
              <a:rPr lang="en-US" dirty="0" err="1"/>
              <a:t>Acuitatea</a:t>
            </a:r>
            <a:r>
              <a:rPr lang="en-US" dirty="0"/>
              <a:t> </a:t>
            </a:r>
            <a:r>
              <a:rPr lang="en-US" dirty="0" err="1"/>
              <a:t>vizuala</a:t>
            </a:r>
            <a:r>
              <a:rPr lang="en-US" dirty="0"/>
              <a:t> (AV)</a:t>
            </a:r>
          </a:p>
          <a:p>
            <a:r>
              <a:rPr lang="en-US" dirty="0"/>
              <a:t>- </a:t>
            </a:r>
            <a:r>
              <a:rPr lang="en-US" dirty="0" err="1"/>
              <a:t>reprezinta</a:t>
            </a:r>
            <a:r>
              <a:rPr lang="en-US" dirty="0"/>
              <a:t> </a:t>
            </a:r>
            <a:r>
              <a:rPr lang="en-US" dirty="0" err="1"/>
              <a:t>functia</a:t>
            </a:r>
            <a:r>
              <a:rPr lang="en-US" dirty="0"/>
              <a:t> </a:t>
            </a:r>
            <a:r>
              <a:rPr lang="en-US" dirty="0" err="1"/>
              <a:t>analizatorului</a:t>
            </a:r>
            <a:r>
              <a:rPr lang="en-US" dirty="0"/>
              <a:t> </a:t>
            </a:r>
            <a:r>
              <a:rPr lang="en-US" dirty="0" err="1"/>
              <a:t>vizual</a:t>
            </a:r>
            <a:r>
              <a:rPr lang="en-US" dirty="0"/>
              <a:t>=</a:t>
            </a:r>
            <a:r>
              <a:rPr lang="en-US" dirty="0" err="1"/>
              <a:t>vederea</a:t>
            </a:r>
            <a:endParaRPr lang="en-US" dirty="0"/>
          </a:p>
          <a:p>
            <a:r>
              <a:rPr lang="en-US" dirty="0"/>
              <a:t>- se </a:t>
            </a:r>
            <a:r>
              <a:rPr lang="en-US" dirty="0" err="1"/>
              <a:t>masoara</a:t>
            </a:r>
            <a:r>
              <a:rPr lang="en-US" dirty="0"/>
              <a:t> la </a:t>
            </a:r>
            <a:r>
              <a:rPr lang="en-US" dirty="0" err="1"/>
              <a:t>optotip</a:t>
            </a:r>
            <a:endParaRPr lang="en-US" dirty="0"/>
          </a:p>
          <a:p>
            <a:r>
              <a:rPr lang="en-US" dirty="0"/>
              <a:t>- se </a:t>
            </a:r>
            <a:r>
              <a:rPr lang="en-US" dirty="0" err="1"/>
              <a:t>masoara</a:t>
            </a:r>
            <a:r>
              <a:rPr lang="en-US" dirty="0"/>
              <a:t> cu </a:t>
            </a:r>
            <a:r>
              <a:rPr lang="en-US" dirty="0" err="1"/>
              <a:t>ajutorul</a:t>
            </a:r>
            <a:r>
              <a:rPr lang="en-US" dirty="0"/>
              <a:t> </a:t>
            </a:r>
            <a:r>
              <a:rPr lang="en-US" dirty="0" err="1"/>
              <a:t>formulei</a:t>
            </a:r>
            <a:r>
              <a:rPr lang="en-US" dirty="0"/>
              <a:t>: AV=d/D, in care d </a:t>
            </a:r>
            <a:r>
              <a:rPr lang="en-US" dirty="0" err="1"/>
              <a:t>reprezinta</a:t>
            </a:r>
            <a:r>
              <a:rPr lang="en-US" dirty="0"/>
              <a:t> </a:t>
            </a:r>
            <a:r>
              <a:rPr lang="en-US" dirty="0" err="1"/>
              <a:t>distanta</a:t>
            </a:r>
            <a:r>
              <a:rPr lang="en-US" dirty="0"/>
              <a:t> de la care </a:t>
            </a:r>
            <a:r>
              <a:rPr lang="en-US" dirty="0" err="1"/>
              <a:t>ochiul</a:t>
            </a:r>
            <a:r>
              <a:rPr lang="en-US" dirty="0"/>
              <a:t> de </a:t>
            </a:r>
            <a:r>
              <a:rPr lang="en-US" dirty="0" err="1"/>
              <a:t>analizat</a:t>
            </a:r>
            <a:r>
              <a:rPr lang="en-US" dirty="0"/>
              <a:t> </a:t>
            </a:r>
            <a:r>
              <a:rPr lang="en-US" dirty="0" err="1"/>
              <a:t>vede</a:t>
            </a:r>
            <a:r>
              <a:rPr lang="en-US" dirty="0"/>
              <a:t> un </a:t>
            </a:r>
            <a:r>
              <a:rPr lang="en-US" dirty="0" err="1"/>
              <a:t>anumit</a:t>
            </a:r>
            <a:r>
              <a:rPr lang="en-US" dirty="0"/>
              <a:t> rand la </a:t>
            </a:r>
            <a:r>
              <a:rPr lang="en-US" dirty="0" err="1"/>
              <a:t>optotip</a:t>
            </a:r>
            <a:r>
              <a:rPr lang="en-US" dirty="0"/>
              <a:t>, </a:t>
            </a:r>
            <a:r>
              <a:rPr lang="en-US" dirty="0" err="1"/>
              <a:t>iar</a:t>
            </a:r>
            <a:r>
              <a:rPr lang="en-US" dirty="0"/>
              <a:t> D </a:t>
            </a:r>
            <a:r>
              <a:rPr lang="en-US" dirty="0" err="1"/>
              <a:t>reprezinta</a:t>
            </a:r>
            <a:r>
              <a:rPr lang="en-US" dirty="0"/>
              <a:t> </a:t>
            </a:r>
            <a:r>
              <a:rPr lang="en-US" dirty="0" err="1"/>
              <a:t>distanta</a:t>
            </a:r>
            <a:r>
              <a:rPr lang="en-US" dirty="0"/>
              <a:t> de la care un </a:t>
            </a:r>
            <a:r>
              <a:rPr lang="en-US" dirty="0" err="1"/>
              <a:t>ochi</a:t>
            </a:r>
            <a:r>
              <a:rPr lang="en-US" dirty="0"/>
              <a:t> </a:t>
            </a:r>
            <a:r>
              <a:rPr lang="en-US" dirty="0" err="1"/>
              <a:t>emetrop</a:t>
            </a:r>
            <a:r>
              <a:rPr lang="en-US" dirty="0"/>
              <a:t> </a:t>
            </a:r>
            <a:r>
              <a:rPr lang="en-US" dirty="0" err="1"/>
              <a:t>vede</a:t>
            </a:r>
            <a:r>
              <a:rPr lang="en-US" dirty="0"/>
              <a:t> </a:t>
            </a:r>
            <a:r>
              <a:rPr lang="en-US" dirty="0" err="1"/>
              <a:t>acelasi</a:t>
            </a:r>
            <a:r>
              <a:rPr lang="en-US" dirty="0"/>
              <a:t> rand la </a:t>
            </a:r>
            <a:r>
              <a:rPr lang="en-US" dirty="0" err="1"/>
              <a:t>optotip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ochiul</a:t>
            </a:r>
            <a:r>
              <a:rPr lang="en-US" dirty="0"/>
              <a:t> </a:t>
            </a:r>
            <a:r>
              <a:rPr lang="en-US" dirty="0" err="1"/>
              <a:t>emetrop</a:t>
            </a:r>
            <a:r>
              <a:rPr lang="en-US" dirty="0"/>
              <a:t> </a:t>
            </a:r>
            <a:r>
              <a:rPr lang="en-US" dirty="0" err="1"/>
              <a:t>reprezinta</a:t>
            </a:r>
            <a:r>
              <a:rPr lang="en-US" dirty="0"/>
              <a:t> </a:t>
            </a:r>
            <a:r>
              <a:rPr lang="en-US" dirty="0" err="1"/>
              <a:t>ochiul</a:t>
            </a:r>
            <a:r>
              <a:rPr lang="en-US" dirty="0"/>
              <a:t> in care </a:t>
            </a:r>
            <a:r>
              <a:rPr lang="en-US" dirty="0" err="1"/>
              <a:t>razele</a:t>
            </a:r>
            <a:r>
              <a:rPr lang="en-US" dirty="0"/>
              <a:t> </a:t>
            </a:r>
            <a:r>
              <a:rPr lang="en-US" dirty="0" err="1"/>
              <a:t>venite</a:t>
            </a:r>
            <a:r>
              <a:rPr lang="en-US" dirty="0"/>
              <a:t> de la </a:t>
            </a:r>
            <a:r>
              <a:rPr lang="en-US" dirty="0" err="1"/>
              <a:t>infinit</a:t>
            </a:r>
            <a:r>
              <a:rPr lang="en-US" dirty="0"/>
              <a:t> se </a:t>
            </a:r>
            <a:r>
              <a:rPr lang="en-US" dirty="0" err="1"/>
              <a:t>proiecteaza</a:t>
            </a:r>
            <a:r>
              <a:rPr lang="en-US" dirty="0"/>
              <a:t> pe retina, un </a:t>
            </a:r>
            <a:r>
              <a:rPr lang="en-US" dirty="0" err="1"/>
              <a:t>punct</a:t>
            </a:r>
            <a:r>
              <a:rPr lang="en-US" dirty="0"/>
              <a:t> din </a:t>
            </a:r>
            <a:r>
              <a:rPr lang="en-US" dirty="0" err="1"/>
              <a:t>spatiu</a:t>
            </a:r>
            <a:r>
              <a:rPr lang="en-US" dirty="0"/>
              <a:t> se </a:t>
            </a:r>
            <a:r>
              <a:rPr lang="en-US" dirty="0" err="1"/>
              <a:t>proiecteaza</a:t>
            </a:r>
            <a:r>
              <a:rPr lang="en-US" dirty="0"/>
              <a:t> ca un </a:t>
            </a:r>
            <a:r>
              <a:rPr lang="en-US" dirty="0" err="1"/>
              <a:t>punct</a:t>
            </a:r>
            <a:r>
              <a:rPr lang="en-US" dirty="0"/>
              <a:t> pe retina</a:t>
            </a:r>
          </a:p>
          <a:p>
            <a:r>
              <a:rPr lang="en-US" dirty="0"/>
              <a:t>- un </a:t>
            </a:r>
            <a:r>
              <a:rPr lang="en-US" dirty="0" err="1"/>
              <a:t>ochi</a:t>
            </a:r>
            <a:r>
              <a:rPr lang="en-US" dirty="0"/>
              <a:t> are </a:t>
            </a:r>
            <a:r>
              <a:rPr lang="en-US" dirty="0" err="1"/>
              <a:t>vedere</a:t>
            </a:r>
            <a:r>
              <a:rPr lang="en-US" dirty="0"/>
              <a:t> la </a:t>
            </a:r>
            <a:r>
              <a:rPr lang="en-US" dirty="0" err="1"/>
              <a:t>distanta</a:t>
            </a:r>
            <a:r>
              <a:rPr lang="en-US" dirty="0"/>
              <a:t> </a:t>
            </a:r>
            <a:r>
              <a:rPr lang="en-US" dirty="0" err="1"/>
              <a:t>normala</a:t>
            </a:r>
            <a:r>
              <a:rPr lang="en-US" dirty="0"/>
              <a:t> </a:t>
            </a:r>
            <a:r>
              <a:rPr lang="en-US" dirty="0" err="1"/>
              <a:t>atunci</a:t>
            </a:r>
            <a:r>
              <a:rPr lang="en-US" dirty="0"/>
              <a:t> </a:t>
            </a:r>
            <a:r>
              <a:rPr lang="en-US" dirty="0" err="1"/>
              <a:t>cand</a:t>
            </a:r>
            <a:r>
              <a:rPr lang="en-US" dirty="0"/>
              <a:t> d=D</a:t>
            </a:r>
          </a:p>
        </p:txBody>
      </p:sp>
    </p:spTree>
    <p:extLst>
      <p:ext uri="{BB962C8B-B14F-4D97-AF65-F5344CB8AC3E}">
        <p14:creationId xmlns:p14="http://schemas.microsoft.com/office/powerpoint/2010/main" val="1589576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Is Visual Acuity? - Definition, Scale &amp; Tests | Study.com">
            <a:extLst>
              <a:ext uri="{FF2B5EF4-FFF2-40B4-BE49-F238E27FC236}">
                <a16:creationId xmlns:a16="http://schemas.microsoft.com/office/drawing/2014/main" id="{67B84509-971A-4DFB-AAB6-287C9D6048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0"/>
            <a:ext cx="419811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52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8B644-7086-49E1-8115-F1A984008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360"/>
            <a:ext cx="10515600" cy="651256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Testarea</a:t>
            </a:r>
            <a:r>
              <a:rPr lang="en-US" dirty="0"/>
              <a:t> </a:t>
            </a:r>
            <a:r>
              <a:rPr lang="en-US" dirty="0" err="1"/>
              <a:t>acuitatii</a:t>
            </a:r>
            <a:r>
              <a:rPr lang="en-US" dirty="0"/>
              <a:t> </a:t>
            </a:r>
            <a:r>
              <a:rPr lang="en-US" dirty="0" err="1"/>
              <a:t>vizuale</a:t>
            </a:r>
            <a:endParaRPr lang="en-US" dirty="0"/>
          </a:p>
          <a:p>
            <a:r>
              <a:rPr lang="en-US" dirty="0"/>
              <a:t>- se </a:t>
            </a:r>
            <a:r>
              <a:rPr lang="en-US" dirty="0" err="1"/>
              <a:t>testeaza</a:t>
            </a:r>
            <a:r>
              <a:rPr lang="en-US" dirty="0"/>
              <a:t> cu </a:t>
            </a:r>
            <a:r>
              <a:rPr lang="en-US" dirty="0" err="1"/>
              <a:t>ajutorul</a:t>
            </a:r>
            <a:r>
              <a:rPr lang="en-US" dirty="0"/>
              <a:t> </a:t>
            </a:r>
            <a:r>
              <a:rPr lang="en-US" dirty="0" err="1"/>
              <a:t>optotipilor</a:t>
            </a:r>
            <a:endParaRPr lang="en-US" dirty="0"/>
          </a:p>
          <a:p>
            <a:r>
              <a:rPr lang="en-US" dirty="0"/>
              <a:t>- se </a:t>
            </a:r>
            <a:r>
              <a:rPr lang="en-US" dirty="0" err="1"/>
              <a:t>testeaza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ochi</a:t>
            </a:r>
            <a:r>
              <a:rPr lang="en-US" dirty="0"/>
              <a:t> in </a:t>
            </a:r>
            <a:r>
              <a:rPr lang="en-US" dirty="0" err="1"/>
              <a:t>parte</a:t>
            </a:r>
            <a:endParaRPr lang="en-US" dirty="0"/>
          </a:p>
          <a:p>
            <a:r>
              <a:rPr lang="en-US" dirty="0"/>
              <a:t>- camera in care se </a:t>
            </a:r>
            <a:r>
              <a:rPr lang="en-US" dirty="0" err="1"/>
              <a:t>testeaza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fie </a:t>
            </a:r>
            <a:r>
              <a:rPr lang="en-US" dirty="0" err="1"/>
              <a:t>intunecoasa</a:t>
            </a:r>
            <a:r>
              <a:rPr lang="en-US" dirty="0"/>
              <a:t>, 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optotipul</a:t>
            </a:r>
            <a:r>
              <a:rPr lang="en-US" dirty="0"/>
              <a:t> bine </a:t>
            </a:r>
            <a:r>
              <a:rPr lang="en-US" dirty="0" err="1"/>
              <a:t>luminat</a:t>
            </a:r>
            <a:r>
              <a:rPr lang="en-US" dirty="0"/>
              <a:t>; se </a:t>
            </a:r>
            <a:r>
              <a:rPr lang="en-US" dirty="0" err="1"/>
              <a:t>vor</a:t>
            </a:r>
            <a:r>
              <a:rPr lang="en-US" dirty="0"/>
              <a:t> Evita </a:t>
            </a:r>
            <a:r>
              <a:rPr lang="en-US" dirty="0" err="1"/>
              <a:t>camerele</a:t>
            </a:r>
            <a:r>
              <a:rPr lang="en-US" dirty="0"/>
              <a:t> cu lumina </a:t>
            </a:r>
            <a:r>
              <a:rPr lang="en-US" dirty="0" err="1"/>
              <a:t>naturala</a:t>
            </a:r>
            <a:r>
              <a:rPr lang="en-US" dirty="0"/>
              <a:t> </a:t>
            </a:r>
            <a:r>
              <a:rPr lang="en-US" dirty="0" err="1"/>
              <a:t>bogata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distanta</a:t>
            </a:r>
            <a:r>
              <a:rPr lang="en-US" dirty="0"/>
              <a:t> la care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plasat</a:t>
            </a:r>
            <a:r>
              <a:rPr lang="en-US" dirty="0"/>
              <a:t> </a:t>
            </a:r>
            <a:r>
              <a:rPr lang="en-US" dirty="0" err="1"/>
              <a:t>pacientul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in </a:t>
            </a:r>
            <a:r>
              <a:rPr lang="en-US" dirty="0" err="1"/>
              <a:t>functie</a:t>
            </a:r>
            <a:r>
              <a:rPr lang="en-US" dirty="0"/>
              <a:t> de </a:t>
            </a:r>
            <a:r>
              <a:rPr lang="en-US" dirty="0" err="1"/>
              <a:t>optotip</a:t>
            </a:r>
            <a:r>
              <a:rPr lang="en-US" dirty="0"/>
              <a:t>: 6m, 5m </a:t>
            </a:r>
            <a:r>
              <a:rPr lang="en-US" dirty="0" err="1"/>
              <a:t>sau</a:t>
            </a:r>
            <a:r>
              <a:rPr lang="en-US" dirty="0"/>
              <a:t> 3m</a:t>
            </a:r>
          </a:p>
          <a:p>
            <a:r>
              <a:rPr lang="en-US" dirty="0"/>
              <a:t>- </a:t>
            </a:r>
            <a:r>
              <a:rPr lang="en-US" dirty="0" err="1"/>
              <a:t>surse</a:t>
            </a:r>
            <a:r>
              <a:rPr lang="en-US" dirty="0"/>
              <a:t> de </a:t>
            </a:r>
            <a:r>
              <a:rPr lang="en-US" dirty="0" err="1"/>
              <a:t>eroare</a:t>
            </a:r>
            <a:r>
              <a:rPr lang="en-US" dirty="0"/>
              <a:t> ale </a:t>
            </a:r>
            <a:r>
              <a:rPr lang="en-US" dirty="0" err="1"/>
              <a:t>masurarii</a:t>
            </a:r>
            <a:r>
              <a:rPr lang="en-US" dirty="0"/>
              <a:t> AV: </a:t>
            </a:r>
            <a:r>
              <a:rPr lang="en-US" dirty="0" err="1"/>
              <a:t>optotip</a:t>
            </a:r>
            <a:r>
              <a:rPr lang="en-US" dirty="0"/>
              <a:t> slab </a:t>
            </a:r>
            <a:r>
              <a:rPr lang="en-US" dirty="0" err="1"/>
              <a:t>luminat</a:t>
            </a:r>
            <a:r>
              <a:rPr lang="en-US" dirty="0"/>
              <a:t>, lumina </a:t>
            </a:r>
            <a:r>
              <a:rPr lang="en-US" dirty="0" err="1"/>
              <a:t>ambientala</a:t>
            </a:r>
            <a:r>
              <a:rPr lang="en-US" dirty="0"/>
              <a:t> </a:t>
            </a:r>
            <a:r>
              <a:rPr lang="en-US" dirty="0" err="1"/>
              <a:t>puternica</a:t>
            </a:r>
            <a:r>
              <a:rPr lang="en-US" dirty="0"/>
              <a:t>, </a:t>
            </a:r>
            <a:r>
              <a:rPr lang="en-US" dirty="0" err="1"/>
              <a:t>pacientul</a:t>
            </a:r>
            <a:r>
              <a:rPr lang="en-US" dirty="0"/>
              <a:t> </a:t>
            </a:r>
            <a:r>
              <a:rPr lang="en-US" dirty="0" err="1"/>
              <a:t>asezat</a:t>
            </a:r>
            <a:r>
              <a:rPr lang="en-US" dirty="0"/>
              <a:t> la </a:t>
            </a:r>
            <a:r>
              <a:rPr lang="en-US" dirty="0" err="1"/>
              <a:t>alta</a:t>
            </a:r>
            <a:r>
              <a:rPr lang="en-US" dirty="0"/>
              <a:t> </a:t>
            </a:r>
            <a:r>
              <a:rPr lang="en-US" dirty="0" err="1"/>
              <a:t>distanta</a:t>
            </a:r>
            <a:r>
              <a:rPr lang="en-US" dirty="0"/>
              <a:t> </a:t>
            </a:r>
            <a:r>
              <a:rPr lang="en-US" dirty="0" err="1"/>
              <a:t>decat</a:t>
            </a:r>
            <a:r>
              <a:rPr lang="en-US" dirty="0"/>
              <a:t> </a:t>
            </a:r>
            <a:r>
              <a:rPr lang="en-US" dirty="0" err="1"/>
              <a:t>cea</a:t>
            </a:r>
            <a:r>
              <a:rPr lang="en-US" dirty="0"/>
              <a:t> </a:t>
            </a:r>
            <a:r>
              <a:rPr lang="en-US" dirty="0" err="1"/>
              <a:t>corespunzatoare</a:t>
            </a:r>
            <a:r>
              <a:rPr lang="en-US" dirty="0"/>
              <a:t> </a:t>
            </a:r>
            <a:r>
              <a:rPr lang="en-US" dirty="0" err="1"/>
              <a:t>optotipului</a:t>
            </a:r>
            <a:r>
              <a:rPr lang="en-US" dirty="0"/>
              <a:t>, </a:t>
            </a:r>
            <a:r>
              <a:rPr lang="en-US" dirty="0" err="1"/>
              <a:t>pacientul</a:t>
            </a:r>
            <a:r>
              <a:rPr lang="en-US" dirty="0"/>
              <a:t> nu </a:t>
            </a:r>
            <a:r>
              <a:rPr lang="en-US" dirty="0" err="1"/>
              <a:t>acopera</a:t>
            </a:r>
            <a:r>
              <a:rPr lang="en-US" dirty="0"/>
              <a:t> </a:t>
            </a:r>
            <a:r>
              <a:rPr lang="en-US" dirty="0" err="1"/>
              <a:t>corespunzator</a:t>
            </a:r>
            <a:r>
              <a:rPr lang="en-US" dirty="0"/>
              <a:t> </a:t>
            </a:r>
            <a:r>
              <a:rPr lang="en-US" dirty="0" err="1"/>
              <a:t>ochiul</a:t>
            </a:r>
            <a:r>
              <a:rPr lang="en-US" dirty="0"/>
              <a:t> care nu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masurat</a:t>
            </a:r>
            <a:endParaRPr lang="en-US" dirty="0"/>
          </a:p>
          <a:p>
            <a:r>
              <a:rPr lang="en-US" dirty="0"/>
              <a:t>- in mod normal </a:t>
            </a:r>
            <a:r>
              <a:rPr lang="en-US" dirty="0" err="1"/>
              <a:t>exista</a:t>
            </a:r>
            <a:r>
              <a:rPr lang="en-US" dirty="0"/>
              <a:t> un </a:t>
            </a:r>
            <a:r>
              <a:rPr lang="en-US" dirty="0" err="1"/>
              <a:t>ochi</a:t>
            </a:r>
            <a:r>
              <a:rPr lang="en-US" dirty="0"/>
              <a:t> dominant, care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vedea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bine </a:t>
            </a:r>
            <a:r>
              <a:rPr lang="en-US" dirty="0" err="1"/>
              <a:t>si</a:t>
            </a:r>
            <a:r>
              <a:rPr lang="en-US" dirty="0"/>
              <a:t> un </a:t>
            </a:r>
            <a:r>
              <a:rPr lang="en-US" dirty="0" err="1"/>
              <a:t>ochi</a:t>
            </a:r>
            <a:r>
              <a:rPr lang="en-US" dirty="0"/>
              <a:t> non-dominant, care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vedea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slab, </a:t>
            </a:r>
            <a:r>
              <a:rPr lang="en-US" dirty="0" err="1"/>
              <a:t>diferenta</a:t>
            </a:r>
            <a:r>
              <a:rPr lang="en-US" dirty="0"/>
              <a:t> nu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mare de un rand la </a:t>
            </a:r>
            <a:r>
              <a:rPr lang="en-US" dirty="0" err="1"/>
              <a:t>optotip</a:t>
            </a:r>
            <a:r>
              <a:rPr lang="en-US" dirty="0"/>
              <a:t>; in </a:t>
            </a:r>
            <a:r>
              <a:rPr lang="en-US" dirty="0" err="1"/>
              <a:t>cazul</a:t>
            </a:r>
            <a:r>
              <a:rPr lang="en-US" dirty="0"/>
              <a:t> in care </a:t>
            </a:r>
            <a:r>
              <a:rPr lang="en-US" dirty="0" err="1"/>
              <a:t>diferenta</a:t>
            </a:r>
            <a:r>
              <a:rPr lang="en-US" dirty="0"/>
              <a:t> de AV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cei</a:t>
            </a:r>
            <a:r>
              <a:rPr lang="en-US" dirty="0"/>
              <a:t> </a:t>
            </a:r>
            <a:r>
              <a:rPr lang="en-US" dirty="0" err="1"/>
              <a:t>doi</a:t>
            </a:r>
            <a:r>
              <a:rPr lang="en-US" dirty="0"/>
              <a:t> </a:t>
            </a:r>
            <a:r>
              <a:rPr lang="en-US" dirty="0" err="1"/>
              <a:t>ochi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mare de un rand, </a:t>
            </a:r>
            <a:r>
              <a:rPr lang="en-US" dirty="0" err="1"/>
              <a:t>vorbim</a:t>
            </a:r>
            <a:r>
              <a:rPr lang="en-US" dirty="0"/>
              <a:t> </a:t>
            </a:r>
            <a:r>
              <a:rPr lang="en-US" dirty="0" err="1"/>
              <a:t>despre</a:t>
            </a:r>
            <a:r>
              <a:rPr lang="en-US" dirty="0"/>
              <a:t> </a:t>
            </a:r>
            <a:r>
              <a:rPr lang="en-US" dirty="0" err="1"/>
              <a:t>anizometropie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exista</a:t>
            </a:r>
            <a:r>
              <a:rPr lang="en-US" dirty="0"/>
              <a:t> </a:t>
            </a:r>
            <a:r>
              <a:rPr lang="en-US" dirty="0" err="1"/>
              <a:t>diferente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in </a:t>
            </a:r>
            <a:r>
              <a:rPr lang="en-US" dirty="0" err="1"/>
              <a:t>ceea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priveste</a:t>
            </a:r>
            <a:r>
              <a:rPr lang="en-US" dirty="0"/>
              <a:t> </a:t>
            </a:r>
            <a:r>
              <a:rPr lang="en-US" dirty="0" err="1"/>
              <a:t>literele</a:t>
            </a:r>
            <a:r>
              <a:rPr lang="en-US" dirty="0"/>
              <a:t> de la </a:t>
            </a:r>
            <a:r>
              <a:rPr lang="en-US" dirty="0" err="1"/>
              <a:t>optotip</a:t>
            </a:r>
            <a:r>
              <a:rPr lang="en-US" dirty="0"/>
              <a:t>, </a:t>
            </a:r>
            <a:r>
              <a:rPr lang="en-US" dirty="0" err="1"/>
              <a:t>astfel</a:t>
            </a:r>
            <a:r>
              <a:rPr lang="en-US" dirty="0"/>
              <a:t> ca AV </a:t>
            </a:r>
            <a:r>
              <a:rPr lang="en-US" dirty="0" err="1"/>
              <a:t>poate</a:t>
            </a:r>
            <a:r>
              <a:rPr lang="en-US" dirty="0"/>
              <a:t> varia </a:t>
            </a:r>
            <a:r>
              <a:rPr lang="en-US" dirty="0" err="1"/>
              <a:t>si</a:t>
            </a:r>
            <a:r>
              <a:rPr lang="en-US" dirty="0"/>
              <a:t> cu </a:t>
            </a:r>
            <a:r>
              <a:rPr lang="en-US" dirty="0" err="1"/>
              <a:t>doua</a:t>
            </a:r>
            <a:r>
              <a:rPr lang="en-US" dirty="0"/>
              <a:t> </a:t>
            </a:r>
            <a:r>
              <a:rPr lang="en-US" dirty="0" err="1"/>
              <a:t>randuri</a:t>
            </a:r>
            <a:r>
              <a:rPr lang="en-US" dirty="0"/>
              <a:t> in plus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literele</a:t>
            </a:r>
            <a:r>
              <a:rPr lang="en-US" dirty="0"/>
              <a:t> </a:t>
            </a:r>
            <a:r>
              <a:rPr lang="en-US" dirty="0" err="1"/>
              <a:t>drepte</a:t>
            </a:r>
            <a:r>
              <a:rPr lang="en-US" dirty="0"/>
              <a:t> (A,M,T,L,F), fata de </a:t>
            </a:r>
            <a:r>
              <a:rPr lang="en-US" dirty="0" err="1"/>
              <a:t>literele</a:t>
            </a:r>
            <a:r>
              <a:rPr lang="en-US" dirty="0"/>
              <a:t> </a:t>
            </a:r>
            <a:r>
              <a:rPr lang="en-US" dirty="0" err="1"/>
              <a:t>rotunde</a:t>
            </a:r>
            <a:r>
              <a:rPr lang="en-US" dirty="0"/>
              <a:t> (D,B,S,P,O)</a:t>
            </a:r>
          </a:p>
          <a:p>
            <a:r>
              <a:rPr lang="en-US" dirty="0"/>
              <a:t>- se </a:t>
            </a:r>
            <a:r>
              <a:rPr lang="en-US" dirty="0" err="1"/>
              <a:t>considera</a:t>
            </a:r>
            <a:r>
              <a:rPr lang="en-US" dirty="0"/>
              <a:t> ca rand </a:t>
            </a:r>
            <a:r>
              <a:rPr lang="en-US" dirty="0" err="1"/>
              <a:t>vazut</a:t>
            </a:r>
            <a:r>
              <a:rPr lang="en-US" dirty="0"/>
              <a:t> un rand ale </a:t>
            </a:r>
            <a:r>
              <a:rPr lang="en-US" dirty="0" err="1"/>
              <a:t>carui</a:t>
            </a:r>
            <a:r>
              <a:rPr lang="en-US" dirty="0"/>
              <a:t> </a:t>
            </a:r>
            <a:r>
              <a:rPr lang="en-US" dirty="0" err="1"/>
              <a:t>litere</a:t>
            </a:r>
            <a:r>
              <a:rPr lang="en-US" dirty="0"/>
              <a:t> sunt </a:t>
            </a:r>
            <a:r>
              <a:rPr lang="en-US" dirty="0" err="1"/>
              <a:t>vazute</a:t>
            </a:r>
            <a:r>
              <a:rPr lang="en-US" dirty="0"/>
              <a:t> in </a:t>
            </a:r>
            <a:r>
              <a:rPr lang="en-US" dirty="0" err="1"/>
              <a:t>proportie</a:t>
            </a:r>
            <a:r>
              <a:rPr lang="en-US" dirty="0"/>
              <a:t> de minim 50% , </a:t>
            </a:r>
            <a:r>
              <a:rPr lang="en-US" dirty="0" err="1"/>
              <a:t>incluzand</a:t>
            </a:r>
            <a:r>
              <a:rPr lang="en-US" dirty="0"/>
              <a:t> </a:t>
            </a:r>
            <a:r>
              <a:rPr lang="en-US" dirty="0" err="1"/>
              <a:t>aici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litere</a:t>
            </a:r>
            <a:r>
              <a:rPr lang="en-US" dirty="0"/>
              <a:t> </a:t>
            </a:r>
            <a:r>
              <a:rPr lang="en-US" dirty="0" err="1"/>
              <a:t>rotunde</a:t>
            </a:r>
            <a:r>
              <a:rPr lang="en-US" dirty="0"/>
              <a:t>; </a:t>
            </a:r>
            <a:r>
              <a:rPr lang="en-US" dirty="0" err="1"/>
              <a:t>daca</a:t>
            </a:r>
            <a:r>
              <a:rPr lang="en-US" dirty="0"/>
              <a:t> </a:t>
            </a:r>
            <a:r>
              <a:rPr lang="en-US" dirty="0" err="1"/>
              <a:t>ochiul</a:t>
            </a:r>
            <a:r>
              <a:rPr lang="en-US" dirty="0"/>
              <a:t> </a:t>
            </a:r>
            <a:r>
              <a:rPr lang="en-US" dirty="0" err="1"/>
              <a:t>vede</a:t>
            </a:r>
            <a:r>
              <a:rPr lang="en-US" dirty="0"/>
              <a:t> </a:t>
            </a:r>
            <a:r>
              <a:rPr lang="en-US" dirty="0" err="1"/>
              <a:t>dintr</a:t>
            </a:r>
            <a:r>
              <a:rPr lang="en-US" dirty="0"/>
              <a:t>-un rand </a:t>
            </a:r>
            <a:r>
              <a:rPr lang="en-US" dirty="0" err="1"/>
              <a:t>doar</a:t>
            </a:r>
            <a:r>
              <a:rPr lang="en-US" dirty="0"/>
              <a:t> </a:t>
            </a:r>
            <a:r>
              <a:rPr lang="en-US" dirty="0" err="1"/>
              <a:t>literele</a:t>
            </a:r>
            <a:r>
              <a:rPr lang="en-US" dirty="0"/>
              <a:t> </a:t>
            </a:r>
            <a:r>
              <a:rPr lang="en-US" dirty="0" err="1"/>
              <a:t>drepte</a:t>
            </a:r>
            <a:r>
              <a:rPr lang="en-US" dirty="0"/>
              <a:t> (</a:t>
            </a:r>
            <a:r>
              <a:rPr lang="en-US" dirty="0" err="1"/>
              <a:t>chiar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pe </a:t>
            </a:r>
            <a:r>
              <a:rPr lang="en-US" dirty="0" err="1"/>
              <a:t>toate</a:t>
            </a:r>
            <a:r>
              <a:rPr lang="en-US" dirty="0"/>
              <a:t>)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nicio</a:t>
            </a:r>
            <a:r>
              <a:rPr lang="en-US" dirty="0"/>
              <a:t> </a:t>
            </a:r>
            <a:r>
              <a:rPr lang="en-US" dirty="0" err="1"/>
              <a:t>litera</a:t>
            </a:r>
            <a:r>
              <a:rPr lang="en-US" dirty="0"/>
              <a:t> rotunda, </a:t>
            </a:r>
            <a:r>
              <a:rPr lang="en-US" dirty="0" err="1"/>
              <a:t>atunci</a:t>
            </a:r>
            <a:r>
              <a:rPr lang="en-US" dirty="0"/>
              <a:t> </a:t>
            </a:r>
            <a:r>
              <a:rPr lang="en-US" dirty="0" err="1"/>
              <a:t>randul</a:t>
            </a:r>
            <a:r>
              <a:rPr lang="en-US" dirty="0"/>
              <a:t> nu se </a:t>
            </a:r>
            <a:r>
              <a:rPr lang="en-US" dirty="0" err="1"/>
              <a:t>considera</a:t>
            </a:r>
            <a:r>
              <a:rPr lang="en-US" dirty="0"/>
              <a:t> ca </a:t>
            </a:r>
            <a:r>
              <a:rPr lang="en-US" dirty="0" err="1"/>
              <a:t>vazut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03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isual acuity test Information | Mount Sinai - New York">
            <a:extLst>
              <a:ext uri="{FF2B5EF4-FFF2-40B4-BE49-F238E27FC236}">
                <a16:creationId xmlns:a16="http://schemas.microsoft.com/office/drawing/2014/main" id="{B3608102-1CAD-44FA-BC4D-3AB62E7A6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200" y="508061"/>
            <a:ext cx="6959599" cy="557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9453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78936-EBA0-4367-A338-869F4FE4F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000"/>
            <a:ext cx="10515600" cy="5922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Acomodatia-convergenta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acomodatia</a:t>
            </a:r>
            <a:r>
              <a:rPr lang="en-US" dirty="0"/>
              <a:t> </a:t>
            </a:r>
            <a:r>
              <a:rPr lang="en-US" dirty="0" err="1"/>
              <a:t>reprezinta</a:t>
            </a:r>
            <a:r>
              <a:rPr lang="en-US" dirty="0"/>
              <a:t> </a:t>
            </a:r>
            <a:r>
              <a:rPr lang="en-US" dirty="0" err="1"/>
              <a:t>procesul</a:t>
            </a:r>
            <a:r>
              <a:rPr lang="en-US" dirty="0"/>
              <a:t> in care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intermediul</a:t>
            </a:r>
            <a:r>
              <a:rPr lang="en-US" dirty="0"/>
              <a:t> </a:t>
            </a:r>
            <a:r>
              <a:rPr lang="en-US" dirty="0" err="1"/>
              <a:t>complexului</a:t>
            </a:r>
            <a:r>
              <a:rPr lang="en-US" dirty="0"/>
              <a:t> </a:t>
            </a:r>
            <a:r>
              <a:rPr lang="en-US" dirty="0" err="1"/>
              <a:t>cristalin</a:t>
            </a:r>
            <a:r>
              <a:rPr lang="en-US" dirty="0"/>
              <a:t>-zonula Zinn-</a:t>
            </a:r>
            <a:r>
              <a:rPr lang="en-US" dirty="0" err="1"/>
              <a:t>muschi</a:t>
            </a:r>
            <a:r>
              <a:rPr lang="en-US" dirty="0"/>
              <a:t> </a:t>
            </a:r>
            <a:r>
              <a:rPr lang="en-US" dirty="0" err="1"/>
              <a:t>ciliar</a:t>
            </a:r>
            <a:r>
              <a:rPr lang="en-US" dirty="0"/>
              <a:t>, </a:t>
            </a:r>
            <a:r>
              <a:rPr lang="en-US" dirty="0" err="1"/>
              <a:t>ochiul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creste</a:t>
            </a:r>
            <a:r>
              <a:rPr lang="en-US" dirty="0"/>
              <a:t> </a:t>
            </a:r>
            <a:r>
              <a:rPr lang="en-US" dirty="0" err="1"/>
              <a:t>capacitatea</a:t>
            </a:r>
            <a:r>
              <a:rPr lang="en-US" dirty="0"/>
              <a:t> </a:t>
            </a:r>
            <a:r>
              <a:rPr lang="en-US" dirty="0" err="1"/>
              <a:t>dioptrica</a:t>
            </a:r>
            <a:r>
              <a:rPr lang="en-US" dirty="0"/>
              <a:t>, </a:t>
            </a:r>
            <a:r>
              <a:rPr lang="en-US" dirty="0" err="1"/>
              <a:t>deci</a:t>
            </a:r>
            <a:r>
              <a:rPr lang="en-US" dirty="0"/>
              <a:t> </a:t>
            </a:r>
            <a:r>
              <a:rPr lang="en-US" dirty="0" err="1"/>
              <a:t>numarul</a:t>
            </a:r>
            <a:r>
              <a:rPr lang="en-US" dirty="0"/>
              <a:t> de </a:t>
            </a:r>
            <a:r>
              <a:rPr lang="en-US" dirty="0" err="1"/>
              <a:t>dioptrii</a:t>
            </a:r>
            <a:r>
              <a:rPr lang="en-US" dirty="0"/>
              <a:t>,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focaliza</a:t>
            </a:r>
            <a:r>
              <a:rPr lang="en-US" dirty="0"/>
              <a:t> o imagine la </a:t>
            </a:r>
            <a:r>
              <a:rPr lang="en-US" dirty="0" err="1"/>
              <a:t>distanta</a:t>
            </a:r>
            <a:r>
              <a:rPr lang="en-US" dirty="0"/>
              <a:t> mica</a:t>
            </a:r>
          </a:p>
          <a:p>
            <a:r>
              <a:rPr lang="en-US" dirty="0"/>
              <a:t>- </a:t>
            </a:r>
            <a:r>
              <a:rPr lang="en-US" dirty="0" err="1"/>
              <a:t>mecanismul</a:t>
            </a:r>
            <a:r>
              <a:rPr lang="en-US" dirty="0"/>
              <a:t> </a:t>
            </a:r>
            <a:r>
              <a:rPr lang="en-US" dirty="0" err="1"/>
              <a:t>acomodatiei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reprezentat</a:t>
            </a:r>
            <a:r>
              <a:rPr lang="en-US" dirty="0"/>
              <a:t> </a:t>
            </a:r>
            <a:r>
              <a:rPr lang="en-US" dirty="0" err="1"/>
              <a:t>defapt</a:t>
            </a:r>
            <a:r>
              <a:rPr lang="en-US" dirty="0"/>
              <a:t> de </a:t>
            </a:r>
            <a:r>
              <a:rPr lang="en-US" dirty="0" err="1"/>
              <a:t>cresterea</a:t>
            </a:r>
            <a:r>
              <a:rPr lang="en-US" dirty="0"/>
              <a:t> </a:t>
            </a:r>
            <a:r>
              <a:rPr lang="en-US" dirty="0" err="1"/>
              <a:t>diametrului</a:t>
            </a:r>
            <a:r>
              <a:rPr lang="en-US" dirty="0"/>
              <a:t> antero-posterior al </a:t>
            </a:r>
            <a:r>
              <a:rPr lang="en-US" dirty="0" err="1"/>
              <a:t>cristalinului</a:t>
            </a:r>
            <a:r>
              <a:rPr lang="en-US" dirty="0"/>
              <a:t>, cu </a:t>
            </a:r>
            <a:r>
              <a:rPr lang="en-US" dirty="0" err="1"/>
              <a:t>bombarea</a:t>
            </a:r>
            <a:r>
              <a:rPr lang="en-US" dirty="0"/>
              <a:t> </a:t>
            </a:r>
            <a:r>
              <a:rPr lang="en-US" dirty="0" err="1"/>
              <a:t>fetei</a:t>
            </a:r>
            <a:r>
              <a:rPr lang="en-US" dirty="0"/>
              <a:t> </a:t>
            </a:r>
            <a:r>
              <a:rPr lang="en-US" dirty="0" err="1"/>
              <a:t>anterioare</a:t>
            </a:r>
            <a:r>
              <a:rPr lang="en-US" dirty="0"/>
              <a:t> a </a:t>
            </a:r>
            <a:r>
              <a:rPr lang="en-US" dirty="0" err="1"/>
              <a:t>cristalinului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cresterea</a:t>
            </a:r>
            <a:r>
              <a:rPr lang="en-US" dirty="0"/>
              <a:t> </a:t>
            </a:r>
            <a:r>
              <a:rPr lang="en-US" dirty="0" err="1"/>
              <a:t>numarului</a:t>
            </a:r>
            <a:r>
              <a:rPr lang="en-US" dirty="0"/>
              <a:t> de </a:t>
            </a:r>
            <a:r>
              <a:rPr lang="en-US" dirty="0" err="1"/>
              <a:t>dioptrii</a:t>
            </a:r>
            <a:r>
              <a:rPr lang="en-US" dirty="0"/>
              <a:t> de la 20 in </a:t>
            </a:r>
            <a:r>
              <a:rPr lang="en-US" dirty="0" err="1"/>
              <a:t>repaus</a:t>
            </a:r>
            <a:r>
              <a:rPr lang="en-US" dirty="0"/>
              <a:t> la </a:t>
            </a:r>
            <a:r>
              <a:rPr lang="en-US" dirty="0" err="1"/>
              <a:t>pana</a:t>
            </a:r>
            <a:r>
              <a:rPr lang="en-US" dirty="0"/>
              <a:t> la 32 de </a:t>
            </a:r>
            <a:r>
              <a:rPr lang="en-US" dirty="0" err="1"/>
              <a:t>dioptrii</a:t>
            </a:r>
            <a:r>
              <a:rPr lang="en-US" dirty="0"/>
              <a:t> in </a:t>
            </a:r>
            <a:r>
              <a:rPr lang="en-US" dirty="0" err="1"/>
              <a:t>acomodatie</a:t>
            </a:r>
            <a:r>
              <a:rPr lang="en-US" dirty="0"/>
              <a:t> maxima, la </a:t>
            </a:r>
            <a:r>
              <a:rPr lang="en-US" dirty="0" err="1"/>
              <a:t>ochiul</a:t>
            </a:r>
            <a:r>
              <a:rPr lang="en-US" dirty="0"/>
              <a:t> </a:t>
            </a:r>
            <a:r>
              <a:rPr lang="en-US" dirty="0" err="1"/>
              <a:t>tanar</a:t>
            </a:r>
            <a:r>
              <a:rPr lang="en-US" dirty="0"/>
              <a:t>; </a:t>
            </a:r>
            <a:r>
              <a:rPr lang="en-US" dirty="0" err="1"/>
              <a:t>acomodatia</a:t>
            </a:r>
            <a:r>
              <a:rPr lang="en-US" dirty="0"/>
              <a:t> </a:t>
            </a:r>
            <a:r>
              <a:rPr lang="en-US" dirty="0" err="1"/>
              <a:t>scade</a:t>
            </a:r>
            <a:r>
              <a:rPr lang="en-US" dirty="0"/>
              <a:t> </a:t>
            </a:r>
            <a:r>
              <a:rPr lang="en-US" dirty="0" err="1"/>
              <a:t>odata</a:t>
            </a:r>
            <a:r>
              <a:rPr lang="en-US" dirty="0"/>
              <a:t> cu </a:t>
            </a:r>
            <a:r>
              <a:rPr lang="en-US" dirty="0" err="1"/>
              <a:t>varsta</a:t>
            </a:r>
            <a:r>
              <a:rPr lang="en-US" dirty="0"/>
              <a:t>, </a:t>
            </a:r>
            <a:r>
              <a:rPr lang="en-US" dirty="0" err="1"/>
              <a:t>pana</a:t>
            </a:r>
            <a:r>
              <a:rPr lang="en-US" dirty="0"/>
              <a:t> la 68 de ani, </a:t>
            </a:r>
            <a:r>
              <a:rPr lang="en-US" dirty="0" err="1"/>
              <a:t>cand</a:t>
            </a:r>
            <a:r>
              <a:rPr lang="en-US" dirty="0"/>
              <a:t> se </a:t>
            </a:r>
            <a:r>
              <a:rPr lang="en-US" dirty="0" err="1"/>
              <a:t>considera</a:t>
            </a:r>
            <a:r>
              <a:rPr lang="en-US" dirty="0"/>
              <a:t> ca </a:t>
            </a:r>
            <a:r>
              <a:rPr lang="en-US" dirty="0" err="1"/>
              <a:t>puterea</a:t>
            </a:r>
            <a:r>
              <a:rPr lang="en-US" dirty="0"/>
              <a:t> </a:t>
            </a:r>
            <a:r>
              <a:rPr lang="en-US" dirty="0" err="1"/>
              <a:t>acomodativa</a:t>
            </a:r>
            <a:r>
              <a:rPr lang="en-US" dirty="0"/>
              <a:t> a </a:t>
            </a:r>
            <a:r>
              <a:rPr lang="en-US" dirty="0" err="1"/>
              <a:t>ochiului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0</a:t>
            </a:r>
          </a:p>
          <a:p>
            <a:r>
              <a:rPr lang="en-US" dirty="0"/>
              <a:t>- </a:t>
            </a:r>
            <a:r>
              <a:rPr lang="en-US" dirty="0" err="1"/>
              <a:t>atunci</a:t>
            </a:r>
            <a:r>
              <a:rPr lang="en-US" dirty="0"/>
              <a:t> </a:t>
            </a:r>
            <a:r>
              <a:rPr lang="en-US" dirty="0" err="1"/>
              <a:t>cand</a:t>
            </a:r>
            <a:r>
              <a:rPr lang="en-US" dirty="0"/>
              <a:t> </a:t>
            </a:r>
            <a:r>
              <a:rPr lang="en-US" dirty="0" err="1"/>
              <a:t>fibrele</a:t>
            </a:r>
            <a:r>
              <a:rPr lang="en-US" dirty="0"/>
              <a:t> </a:t>
            </a:r>
            <a:r>
              <a:rPr lang="en-US" dirty="0" err="1"/>
              <a:t>muschiului</a:t>
            </a:r>
            <a:r>
              <a:rPr lang="en-US" dirty="0"/>
              <a:t> </a:t>
            </a:r>
            <a:r>
              <a:rPr lang="en-US" dirty="0" err="1"/>
              <a:t>ciliar</a:t>
            </a:r>
            <a:r>
              <a:rPr lang="en-US" dirty="0"/>
              <a:t> se </a:t>
            </a:r>
            <a:r>
              <a:rPr lang="en-US" dirty="0" err="1"/>
              <a:t>contracta</a:t>
            </a:r>
            <a:r>
              <a:rPr lang="en-US" dirty="0"/>
              <a:t>,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elibereaza</a:t>
            </a:r>
            <a:r>
              <a:rPr lang="en-US" dirty="0"/>
              <a:t> </a:t>
            </a:r>
            <a:r>
              <a:rPr lang="en-US" dirty="0" err="1"/>
              <a:t>tensiunea</a:t>
            </a:r>
            <a:r>
              <a:rPr lang="en-US" dirty="0"/>
              <a:t> din zonule, care nu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exercita</a:t>
            </a:r>
            <a:r>
              <a:rPr lang="en-US" dirty="0"/>
              <a:t> </a:t>
            </a:r>
            <a:r>
              <a:rPr lang="en-US" dirty="0" err="1"/>
              <a:t>tensiune</a:t>
            </a:r>
            <a:r>
              <a:rPr lang="en-US" dirty="0"/>
              <a:t> pe </a:t>
            </a:r>
            <a:r>
              <a:rPr lang="en-US" dirty="0" err="1"/>
              <a:t>capsula</a:t>
            </a:r>
            <a:r>
              <a:rPr lang="en-US" dirty="0"/>
              <a:t> </a:t>
            </a:r>
            <a:r>
              <a:rPr lang="en-US" dirty="0" err="1"/>
              <a:t>cristaliniana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astfel</a:t>
            </a:r>
            <a:r>
              <a:rPr lang="en-US" dirty="0"/>
              <a:t> </a:t>
            </a:r>
            <a:r>
              <a:rPr lang="en-US" dirty="0" err="1"/>
              <a:t>cristalinul</a:t>
            </a:r>
            <a:r>
              <a:rPr lang="en-US" dirty="0"/>
              <a:t> </a:t>
            </a:r>
            <a:r>
              <a:rPr lang="en-US" dirty="0" err="1"/>
              <a:t>bombeaza</a:t>
            </a:r>
            <a:r>
              <a:rPr lang="en-US" dirty="0"/>
              <a:t>; in </a:t>
            </a:r>
            <a:r>
              <a:rPr lang="en-US" dirty="0" err="1"/>
              <a:t>repausul</a:t>
            </a:r>
            <a:r>
              <a:rPr lang="en-US" dirty="0"/>
              <a:t> </a:t>
            </a:r>
            <a:r>
              <a:rPr lang="en-US" dirty="0" err="1"/>
              <a:t>acomodativ</a:t>
            </a:r>
            <a:r>
              <a:rPr lang="en-US" dirty="0"/>
              <a:t>, </a:t>
            </a:r>
            <a:r>
              <a:rPr lang="en-US" dirty="0" err="1"/>
              <a:t>fibrele</a:t>
            </a:r>
            <a:r>
              <a:rPr lang="en-US" dirty="0"/>
              <a:t> </a:t>
            </a:r>
            <a:r>
              <a:rPr lang="en-US" dirty="0" err="1"/>
              <a:t>musculare</a:t>
            </a:r>
            <a:r>
              <a:rPr lang="en-US" dirty="0"/>
              <a:t> se </a:t>
            </a:r>
            <a:r>
              <a:rPr lang="en-US" dirty="0" err="1"/>
              <a:t>relaxeaza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fibrele</a:t>
            </a:r>
            <a:r>
              <a:rPr lang="en-US" dirty="0"/>
              <a:t> </a:t>
            </a:r>
            <a:r>
              <a:rPr lang="en-US" dirty="0" err="1"/>
              <a:t>zonulare</a:t>
            </a:r>
            <a:r>
              <a:rPr lang="en-US" dirty="0"/>
              <a:t> </a:t>
            </a:r>
            <a:r>
              <a:rPr lang="en-US" dirty="0" err="1"/>
              <a:t>tensioneaza</a:t>
            </a:r>
            <a:r>
              <a:rPr lang="en-US" dirty="0"/>
              <a:t> din </a:t>
            </a:r>
            <a:r>
              <a:rPr lang="en-US" dirty="0" err="1"/>
              <a:t>nou</a:t>
            </a:r>
            <a:r>
              <a:rPr lang="en-US" dirty="0"/>
              <a:t> </a:t>
            </a:r>
            <a:r>
              <a:rPr lang="en-US" dirty="0" err="1"/>
              <a:t>capsula</a:t>
            </a:r>
            <a:r>
              <a:rPr lang="en-US" dirty="0"/>
              <a:t>, </a:t>
            </a:r>
            <a:r>
              <a:rPr lang="en-US" dirty="0" err="1"/>
              <a:t>aplatizand</a:t>
            </a:r>
            <a:r>
              <a:rPr lang="en-US" dirty="0"/>
              <a:t> </a:t>
            </a:r>
            <a:r>
              <a:rPr lang="en-US" dirty="0" err="1"/>
              <a:t>cristalinul</a:t>
            </a:r>
            <a:r>
              <a:rPr lang="en-US" dirty="0"/>
              <a:t>; </a:t>
            </a:r>
            <a:r>
              <a:rPr lang="en-US" dirty="0" err="1"/>
              <a:t>muschiul</a:t>
            </a:r>
            <a:r>
              <a:rPr lang="en-US" dirty="0"/>
              <a:t> </a:t>
            </a:r>
            <a:r>
              <a:rPr lang="en-US" dirty="0" err="1"/>
              <a:t>ciliar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sub control </a:t>
            </a:r>
            <a:r>
              <a:rPr lang="en-US" dirty="0" err="1"/>
              <a:t>vegetativ</a:t>
            </a:r>
            <a:r>
              <a:rPr lang="en-US" dirty="0"/>
              <a:t>, </a:t>
            </a:r>
            <a:r>
              <a:rPr lang="en-US" dirty="0" err="1"/>
              <a:t>acomodatia</a:t>
            </a:r>
            <a:r>
              <a:rPr lang="en-US" dirty="0"/>
              <a:t> la </a:t>
            </a:r>
            <a:r>
              <a:rPr lang="en-US" dirty="0" err="1"/>
              <a:t>aproape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determinata</a:t>
            </a:r>
            <a:r>
              <a:rPr lang="en-US" dirty="0"/>
              <a:t> de </a:t>
            </a:r>
            <a:r>
              <a:rPr lang="en-US" dirty="0" err="1"/>
              <a:t>parasimpatic</a:t>
            </a:r>
            <a:r>
              <a:rPr lang="en-US" dirty="0"/>
              <a:t>, 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acomodatia</a:t>
            </a:r>
            <a:r>
              <a:rPr lang="en-US" dirty="0"/>
              <a:t> la </a:t>
            </a:r>
            <a:r>
              <a:rPr lang="en-US" dirty="0" err="1"/>
              <a:t>distanta</a:t>
            </a:r>
            <a:r>
              <a:rPr lang="en-US" dirty="0"/>
              <a:t> de </a:t>
            </a:r>
            <a:r>
              <a:rPr lang="en-US" dirty="0" err="1"/>
              <a:t>simpatic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091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24 Schematic representation of the accommodation process of the eye.... |  Download Scientific Diagram">
            <a:extLst>
              <a:ext uri="{FF2B5EF4-FFF2-40B4-BE49-F238E27FC236}">
                <a16:creationId xmlns:a16="http://schemas.microsoft.com/office/drawing/2014/main" id="{AD840EB4-9B66-4FB3-9C6C-626238A76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952" y="1198880"/>
            <a:ext cx="9876096" cy="391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0269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555A9-FD1F-4BDF-A499-E72537949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480" y="1368425"/>
            <a:ext cx="10515600" cy="4351338"/>
          </a:xfrm>
        </p:spPr>
        <p:txBody>
          <a:bodyPr/>
          <a:lstStyle/>
          <a:p>
            <a:r>
              <a:rPr lang="en-US" dirty="0"/>
              <a:t>- </a:t>
            </a:r>
            <a:r>
              <a:rPr lang="en-US" dirty="0" err="1"/>
              <a:t>punctul</a:t>
            </a:r>
            <a:r>
              <a:rPr lang="en-US" dirty="0"/>
              <a:t> </a:t>
            </a:r>
            <a:r>
              <a:rPr lang="en-US" dirty="0" err="1"/>
              <a:t>proxim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punctul</a:t>
            </a:r>
            <a:r>
              <a:rPr lang="en-US" dirty="0"/>
              <a:t> in care </a:t>
            </a:r>
            <a:r>
              <a:rPr lang="en-US" dirty="0" err="1"/>
              <a:t>ochiul</a:t>
            </a:r>
            <a:r>
              <a:rPr lang="en-US" dirty="0"/>
              <a:t> are AV maxima cu </a:t>
            </a:r>
            <a:r>
              <a:rPr lang="en-US" dirty="0" err="1"/>
              <a:t>acomodatie</a:t>
            </a:r>
            <a:r>
              <a:rPr lang="en-US" dirty="0"/>
              <a:t> maxima;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situat</a:t>
            </a:r>
            <a:r>
              <a:rPr lang="en-US" dirty="0"/>
              <a:t> la 25cm in fata </a:t>
            </a:r>
            <a:r>
              <a:rPr lang="en-US" dirty="0" err="1"/>
              <a:t>ochiului</a:t>
            </a:r>
            <a:r>
              <a:rPr lang="en-US" dirty="0"/>
              <a:t> </a:t>
            </a:r>
            <a:r>
              <a:rPr lang="en-US" dirty="0" err="1"/>
              <a:t>emetrop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punctul</a:t>
            </a:r>
            <a:r>
              <a:rPr lang="en-US" dirty="0"/>
              <a:t> </a:t>
            </a:r>
            <a:r>
              <a:rPr lang="en-US" dirty="0" err="1"/>
              <a:t>remotum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punctul</a:t>
            </a:r>
            <a:r>
              <a:rPr lang="en-US" dirty="0"/>
              <a:t> in care </a:t>
            </a:r>
            <a:r>
              <a:rPr lang="en-US" dirty="0" err="1"/>
              <a:t>ochiul</a:t>
            </a:r>
            <a:r>
              <a:rPr lang="en-US" dirty="0"/>
              <a:t> are AV maxima cu </a:t>
            </a:r>
            <a:r>
              <a:rPr lang="en-US" dirty="0" err="1"/>
              <a:t>acomodatie</a:t>
            </a:r>
            <a:r>
              <a:rPr lang="en-US" dirty="0"/>
              <a:t> minima; </a:t>
            </a:r>
            <a:r>
              <a:rPr lang="en-US" dirty="0" err="1"/>
              <a:t>este</a:t>
            </a:r>
            <a:r>
              <a:rPr lang="en-US" dirty="0"/>
              <a:t> situate la 5 m in fata </a:t>
            </a:r>
            <a:r>
              <a:rPr lang="en-US" dirty="0" err="1"/>
              <a:t>ochiului</a:t>
            </a:r>
            <a:r>
              <a:rPr lang="en-US" dirty="0"/>
              <a:t> </a:t>
            </a:r>
            <a:r>
              <a:rPr lang="en-US" dirty="0" err="1"/>
              <a:t>emetrop</a:t>
            </a:r>
            <a:r>
              <a:rPr lang="en-US" dirty="0"/>
              <a:t>; </a:t>
            </a:r>
            <a:r>
              <a:rPr lang="en-US" dirty="0" err="1"/>
              <a:t>punctul</a:t>
            </a:r>
            <a:r>
              <a:rPr lang="en-US" dirty="0"/>
              <a:t> </a:t>
            </a:r>
            <a:r>
              <a:rPr lang="en-US" dirty="0" err="1"/>
              <a:t>remotum</a:t>
            </a:r>
            <a:r>
              <a:rPr lang="en-US" dirty="0"/>
              <a:t> se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numeste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infinitul</a:t>
            </a:r>
            <a:r>
              <a:rPr lang="en-US" dirty="0"/>
              <a:t> </a:t>
            </a:r>
            <a:r>
              <a:rPr lang="en-US" dirty="0" err="1"/>
              <a:t>oftalmologic</a:t>
            </a:r>
            <a:r>
              <a:rPr lang="en-US" dirty="0"/>
              <a:t>, de la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punct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dincolo</a:t>
            </a:r>
            <a:r>
              <a:rPr lang="en-US" dirty="0"/>
              <a:t> de el, </a:t>
            </a:r>
            <a:r>
              <a:rPr lang="en-US" dirty="0" err="1"/>
              <a:t>acomodatia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absenta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distanta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doua</a:t>
            </a:r>
            <a:r>
              <a:rPr lang="en-US" dirty="0"/>
              <a:t> </a:t>
            </a:r>
            <a:r>
              <a:rPr lang="en-US" dirty="0" err="1"/>
              <a:t>puncte</a:t>
            </a:r>
            <a:r>
              <a:rPr lang="en-US" dirty="0"/>
              <a:t> se </a:t>
            </a:r>
            <a:r>
              <a:rPr lang="en-US" dirty="0" err="1"/>
              <a:t>numeste</a:t>
            </a:r>
            <a:r>
              <a:rPr lang="en-US" dirty="0"/>
              <a:t> </a:t>
            </a:r>
            <a:r>
              <a:rPr lang="en-US" dirty="0" err="1"/>
              <a:t>parcursul</a:t>
            </a:r>
            <a:r>
              <a:rPr lang="en-US" dirty="0"/>
              <a:t> </a:t>
            </a:r>
            <a:r>
              <a:rPr lang="en-US" dirty="0" err="1"/>
              <a:t>acomodatiei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diferenta</a:t>
            </a:r>
            <a:r>
              <a:rPr lang="en-US" dirty="0"/>
              <a:t> de </a:t>
            </a:r>
            <a:r>
              <a:rPr lang="en-US" dirty="0" err="1"/>
              <a:t>dioptrii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doua</a:t>
            </a:r>
            <a:r>
              <a:rPr lang="en-US" dirty="0"/>
              <a:t> </a:t>
            </a:r>
            <a:r>
              <a:rPr lang="en-US" dirty="0" err="1"/>
              <a:t>puncte</a:t>
            </a:r>
            <a:r>
              <a:rPr lang="en-US" dirty="0"/>
              <a:t> se </a:t>
            </a:r>
            <a:r>
              <a:rPr lang="en-US" dirty="0" err="1"/>
              <a:t>numeste</a:t>
            </a:r>
            <a:r>
              <a:rPr lang="en-US" dirty="0"/>
              <a:t> </a:t>
            </a:r>
            <a:r>
              <a:rPr lang="en-US" dirty="0" err="1"/>
              <a:t>amplitudinea</a:t>
            </a:r>
            <a:r>
              <a:rPr lang="en-US" dirty="0"/>
              <a:t> </a:t>
            </a:r>
            <a:r>
              <a:rPr lang="en-US" dirty="0" err="1"/>
              <a:t>acomodativa</a:t>
            </a:r>
            <a:r>
              <a:rPr lang="en-US" dirty="0"/>
              <a:t>; </a:t>
            </a:r>
            <a:r>
              <a:rPr lang="en-US" dirty="0" err="1"/>
              <a:t>practic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diferenta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acomodatia</a:t>
            </a:r>
            <a:r>
              <a:rPr lang="en-US" dirty="0"/>
              <a:t> maxima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cea</a:t>
            </a:r>
            <a:r>
              <a:rPr lang="en-US" dirty="0"/>
              <a:t> minima</a:t>
            </a:r>
          </a:p>
        </p:txBody>
      </p:sp>
    </p:spTree>
    <p:extLst>
      <p:ext uri="{BB962C8B-B14F-4D97-AF65-F5344CB8AC3E}">
        <p14:creationId xmlns:p14="http://schemas.microsoft.com/office/powerpoint/2010/main" val="496974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ccommodation in the Eye and Camera">
            <a:extLst>
              <a:ext uri="{FF2B5EF4-FFF2-40B4-BE49-F238E27FC236}">
                <a16:creationId xmlns:a16="http://schemas.microsoft.com/office/drawing/2014/main" id="{0FC81204-042A-4AE3-AD3F-D0C63B13B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933" y="762001"/>
            <a:ext cx="5661097" cy="541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090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736</Words>
  <Application>Microsoft Office PowerPoint</Application>
  <PresentationFormat>Widescreen</PresentationFormat>
  <Paragraphs>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Acuitatea vizuala. Acomodatia-convergenta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Acuitatea vizuala. Acomodatia-convergenta</dc:title>
  <dc:creator>roxana marinescu</dc:creator>
  <cp:lastModifiedBy>roxana marinescu</cp:lastModifiedBy>
  <cp:revision>21</cp:revision>
  <dcterms:created xsi:type="dcterms:W3CDTF">2020-10-17T14:02:27Z</dcterms:created>
  <dcterms:modified xsi:type="dcterms:W3CDTF">2020-10-17T14:56:49Z</dcterms:modified>
</cp:coreProperties>
</file>