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E02A7-8824-4CF3-A960-1F4E1A1F0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644D90-45A0-481F-8A7C-70E65159D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4C7B0-976D-4C99-A312-2E2AE3EB1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ECB9-3633-4FC0-ADCD-1A5FD7A775F7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214DD-6AA2-4668-8D48-62A5BC155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37098-7446-49A1-90BD-FB6259213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401-E87C-4B9F-B991-1C04DE094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2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92ADC-D972-4C92-88D3-E53C83F9D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75AB51-3B74-45CE-AE99-021F2AFE8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C8967-E0D9-42AE-9790-F59C6CEC0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ECB9-3633-4FC0-ADCD-1A5FD7A775F7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1A3B7-A344-4D6E-B571-2ACF0AA7B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10E49-A053-45F5-8DCD-39C341B3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401-E87C-4B9F-B991-1C04DE094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A025EC-DC05-490B-8BB9-DECB544C2F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2C70B5-2157-480F-9CCA-36129E8B7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5CB6F-0D2F-45C2-B231-D4913960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ECB9-3633-4FC0-ADCD-1A5FD7A775F7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59C9B-3EF7-475B-8E03-D890B88F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B70B1-7C75-4550-BF25-FD9589AFA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401-E87C-4B9F-B991-1C04DE094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4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87FA0-3CEA-42D1-B728-232E4FBCB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46B9E-E945-4EAC-829C-8EA218BF1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AD585-33C3-4339-894A-6E817FAD3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ECB9-3633-4FC0-ADCD-1A5FD7A775F7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41EC9-ED91-42B6-8CF3-B140F4C3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434EB-F40E-485D-8BC5-20831E71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401-E87C-4B9F-B991-1C04DE094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67AE9-1497-47BC-8289-AE3C86BC9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83433-AD73-4084-8DDD-5F77C9CAE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14359-9A23-4036-B25C-76AADD2CE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ECB9-3633-4FC0-ADCD-1A5FD7A775F7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B105C-0DE8-4B86-AAD1-AD0763238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255B-7780-4ACD-8487-9D712AB9E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401-E87C-4B9F-B991-1C04DE094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7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B55AF-A8B9-4D3C-B011-360BD0454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8EC9D-780E-4905-A194-4088B5F3A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01C90F-F5D9-4640-ADAB-07C2B16A6C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677CA-94FB-44AE-A314-30326B14B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ECB9-3633-4FC0-ADCD-1A5FD7A775F7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E9AACD-C531-4027-B5B5-34D05ABFD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0A698-070A-48AF-A625-029BB3B4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401-E87C-4B9F-B991-1C04DE094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2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F3149-5639-486B-B028-9F9535CEE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E9E73-51F7-4AC8-83AB-18C53AA89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4844A-AE9C-4479-80C9-A8C5D12C5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BB78D-9A29-4443-9917-F7125B12C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5FDC68-08DB-47B4-BAB0-C91971090C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8AD584-8E88-4626-BE66-99EC611D1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ECB9-3633-4FC0-ADCD-1A5FD7A775F7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540BA-134B-4992-87ED-9D91BA565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505D8-40C4-456D-971D-4875E6D98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401-E87C-4B9F-B991-1C04DE094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8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4810B-BD39-4FE5-A535-DAE592507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D6679-0E3C-4856-B0D5-C85F5C766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ECB9-3633-4FC0-ADCD-1A5FD7A775F7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9820E7-81F7-41C6-AAAA-6FE782FD3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CD5116-0507-4A9B-9F22-AF7F13397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401-E87C-4B9F-B991-1C04DE094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35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060BD2-C4B6-4A50-8C3E-12AE645ED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ECB9-3633-4FC0-ADCD-1A5FD7A775F7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DC1E0-2F6F-4CE6-B4DD-7540C85D1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BCB04B-DEBF-4169-92B0-0759138B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401-E87C-4B9F-B991-1C04DE094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0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1E73B-B3EA-4CB0-88F2-0ACD88632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E88C4-4A75-478D-A559-8DE9A67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059226-4879-4307-8F5F-F4669E228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A5124-CA81-4EEB-ADCA-DCAB83A3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ECB9-3633-4FC0-ADCD-1A5FD7A775F7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41710-C72E-4F5C-9D04-B27743E17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D1D8CE-ED1B-499F-BF39-A27E519EE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401-E87C-4B9F-B991-1C04DE094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B8F1B-77AF-41B1-8003-A2619D04C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3720D5-B3D0-4BA9-A076-C4D27613A6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273A3-2CAB-4D58-B517-6FD4ED3E3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6DAFA-C0BC-472D-97DE-93995D902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ECB9-3633-4FC0-ADCD-1A5FD7A775F7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42F65-8C8A-472C-B9FA-8A4A04A6D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8E80A7-3CD2-4EE3-9510-E89B8D032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4401-E87C-4B9F-B991-1C04DE094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3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62F3CF-C65D-4EBB-ACBD-7742AE6A5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24A50-6EEB-42E1-BCFB-32C250C3A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6C50A-265B-4532-906D-39F1BCB675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DECB9-3633-4FC0-ADCD-1A5FD7A775F7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8932F-9E30-46E9-A788-8FA7104340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FB1D4-0F97-4365-BDD7-1B296A1259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F4401-E87C-4B9F-B991-1C04DE094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4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AF1B5-26EE-4A77-9655-4E7BB5501A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Anatomia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anexelor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547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FC445-1609-45B0-A05B-C59B03B0F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Coroida</a:t>
            </a:r>
            <a:r>
              <a:rPr lang="en-US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partea</a:t>
            </a:r>
            <a:r>
              <a:rPr lang="en-US" dirty="0"/>
              <a:t> </a:t>
            </a:r>
            <a:r>
              <a:rPr lang="en-US" dirty="0" err="1"/>
              <a:t>posterioara</a:t>
            </a:r>
            <a:r>
              <a:rPr lang="en-US" dirty="0"/>
              <a:t> a </a:t>
            </a:r>
            <a:r>
              <a:rPr lang="en-US" dirty="0" err="1"/>
              <a:t>uveei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intens</a:t>
            </a:r>
            <a:r>
              <a:rPr lang="en-US" dirty="0"/>
              <a:t> </a:t>
            </a:r>
            <a:r>
              <a:rPr lang="en-US" dirty="0" err="1"/>
              <a:t>vascularizata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pigmentata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rol</a:t>
            </a:r>
            <a:r>
              <a:rPr lang="en-US" dirty="0"/>
              <a:t> de camera obscura </a:t>
            </a:r>
            <a:r>
              <a:rPr lang="en-US" dirty="0" err="1"/>
              <a:t>pentru</a:t>
            </a:r>
            <a:r>
              <a:rPr lang="en-US" dirty="0"/>
              <a:t> retina</a:t>
            </a:r>
          </a:p>
          <a:p>
            <a:r>
              <a:rPr lang="en-US" dirty="0"/>
              <a:t>- </a:t>
            </a:r>
            <a:r>
              <a:rPr lang="en-US" dirty="0" err="1"/>
              <a:t>vascularizeaza</a:t>
            </a:r>
            <a:r>
              <a:rPr lang="en-US" dirty="0"/>
              <a:t> 3 din </a:t>
            </a:r>
            <a:r>
              <a:rPr lang="en-US" dirty="0" err="1"/>
              <a:t>cele</a:t>
            </a:r>
            <a:r>
              <a:rPr lang="en-US" dirty="0"/>
              <a:t> 10 </a:t>
            </a:r>
            <a:r>
              <a:rPr lang="en-US" dirty="0" err="1"/>
              <a:t>straturi</a:t>
            </a:r>
            <a:r>
              <a:rPr lang="en-US" dirty="0"/>
              <a:t> ale </a:t>
            </a:r>
            <a:r>
              <a:rPr lang="en-US" dirty="0" err="1"/>
              <a:t>retinei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130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veitis - Eye Disorders - MSD Manual Consumer Version">
            <a:extLst>
              <a:ext uri="{FF2B5EF4-FFF2-40B4-BE49-F238E27FC236}">
                <a16:creationId xmlns:a16="http://schemas.microsoft.com/office/drawing/2014/main" id="{84C8A183-A088-4A57-8FB1-C3D843953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872458"/>
            <a:ext cx="5581650" cy="497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977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91B4C-D536-4736-83AE-A16281F89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3375"/>
            <a:ext cx="10515600" cy="6324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Tunica interna (</a:t>
            </a:r>
            <a:r>
              <a:rPr lang="en-US" dirty="0" err="1"/>
              <a:t>sau</a:t>
            </a:r>
            <a:r>
              <a:rPr lang="en-US" dirty="0"/>
              <a:t> tunica </a:t>
            </a:r>
            <a:r>
              <a:rPr lang="en-US" dirty="0" err="1"/>
              <a:t>nervoasa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retina)</a:t>
            </a:r>
          </a:p>
          <a:p>
            <a:r>
              <a:rPr lang="en-US" dirty="0"/>
              <a:t>- 10 </a:t>
            </a:r>
            <a:r>
              <a:rPr lang="en-US" dirty="0" err="1"/>
              <a:t>straturi</a:t>
            </a:r>
            <a:r>
              <a:rPr lang="en-US" dirty="0"/>
              <a:t> (</a:t>
            </a:r>
            <a:r>
              <a:rPr lang="en-US" dirty="0" err="1"/>
              <a:t>epiteliul</a:t>
            </a:r>
            <a:r>
              <a:rPr lang="en-US" dirty="0"/>
              <a:t> </a:t>
            </a:r>
            <a:r>
              <a:rPr lang="en-US" dirty="0" err="1"/>
              <a:t>pigmentar</a:t>
            </a:r>
            <a:r>
              <a:rPr lang="en-US" dirty="0"/>
              <a:t> </a:t>
            </a:r>
            <a:r>
              <a:rPr lang="en-US" dirty="0" err="1"/>
              <a:t>retinian</a:t>
            </a:r>
            <a:r>
              <a:rPr lang="en-US" dirty="0"/>
              <a:t>, </a:t>
            </a:r>
            <a:r>
              <a:rPr lang="en-US" dirty="0" err="1"/>
              <a:t>stratul</a:t>
            </a:r>
            <a:r>
              <a:rPr lang="en-US" dirty="0"/>
              <a:t> </a:t>
            </a:r>
            <a:r>
              <a:rPr lang="en-US" dirty="0" err="1"/>
              <a:t>celulelor</a:t>
            </a:r>
            <a:r>
              <a:rPr lang="en-US" dirty="0"/>
              <a:t> </a:t>
            </a:r>
            <a:r>
              <a:rPr lang="en-US" dirty="0" err="1"/>
              <a:t>fotoreceptoare</a:t>
            </a:r>
            <a:r>
              <a:rPr lang="en-US" dirty="0"/>
              <a:t>, </a:t>
            </a:r>
            <a:r>
              <a:rPr lang="en-US" dirty="0" err="1"/>
              <a:t>membrana</a:t>
            </a:r>
            <a:r>
              <a:rPr lang="en-US" dirty="0"/>
              <a:t> </a:t>
            </a:r>
            <a:r>
              <a:rPr lang="en-US" dirty="0" err="1"/>
              <a:t>limitanta</a:t>
            </a:r>
            <a:r>
              <a:rPr lang="en-US" dirty="0"/>
              <a:t> externa, </a:t>
            </a:r>
            <a:r>
              <a:rPr lang="en-US" dirty="0" err="1"/>
              <a:t>stratul</a:t>
            </a:r>
            <a:r>
              <a:rPr lang="en-US" dirty="0"/>
              <a:t> nuclear extern, </a:t>
            </a:r>
            <a:r>
              <a:rPr lang="en-US" dirty="0" err="1"/>
              <a:t>stratul</a:t>
            </a:r>
            <a:r>
              <a:rPr lang="en-US" dirty="0"/>
              <a:t> plexiform extern, </a:t>
            </a:r>
            <a:r>
              <a:rPr lang="en-US" dirty="0" err="1"/>
              <a:t>stratul</a:t>
            </a:r>
            <a:r>
              <a:rPr lang="en-US" dirty="0"/>
              <a:t> nuclear intern, </a:t>
            </a:r>
            <a:r>
              <a:rPr lang="en-US" dirty="0" err="1"/>
              <a:t>stratul</a:t>
            </a:r>
            <a:r>
              <a:rPr lang="en-US" dirty="0"/>
              <a:t> plexiform intern, </a:t>
            </a:r>
            <a:r>
              <a:rPr lang="en-US" dirty="0" err="1"/>
              <a:t>stratul</a:t>
            </a:r>
            <a:r>
              <a:rPr lang="en-US" dirty="0"/>
              <a:t> </a:t>
            </a:r>
            <a:r>
              <a:rPr lang="en-US" dirty="0" err="1"/>
              <a:t>celulelor</a:t>
            </a:r>
            <a:r>
              <a:rPr lang="en-US" dirty="0"/>
              <a:t> </a:t>
            </a:r>
            <a:r>
              <a:rPr lang="en-US" dirty="0" err="1"/>
              <a:t>ganglionare</a:t>
            </a:r>
            <a:r>
              <a:rPr lang="en-US" dirty="0"/>
              <a:t>, </a:t>
            </a:r>
            <a:r>
              <a:rPr lang="en-US" dirty="0" err="1"/>
              <a:t>stratul</a:t>
            </a:r>
            <a:r>
              <a:rPr lang="en-US" dirty="0"/>
              <a:t> </a:t>
            </a:r>
            <a:r>
              <a:rPr lang="en-US" dirty="0" err="1"/>
              <a:t>fibrelor</a:t>
            </a:r>
            <a:r>
              <a:rPr lang="en-US" dirty="0"/>
              <a:t> </a:t>
            </a:r>
            <a:r>
              <a:rPr lang="en-US" dirty="0" err="1"/>
              <a:t>nervoase</a:t>
            </a:r>
            <a:r>
              <a:rPr lang="en-US" dirty="0"/>
              <a:t>, </a:t>
            </a:r>
            <a:r>
              <a:rPr lang="en-US" dirty="0" err="1"/>
              <a:t>membrana</a:t>
            </a:r>
            <a:r>
              <a:rPr lang="en-US" dirty="0"/>
              <a:t> </a:t>
            </a:r>
            <a:r>
              <a:rPr lang="en-US" dirty="0" err="1"/>
              <a:t>limitanta</a:t>
            </a:r>
            <a:r>
              <a:rPr lang="en-US" dirty="0"/>
              <a:t> interna)</a:t>
            </a:r>
          </a:p>
          <a:p>
            <a:r>
              <a:rPr lang="en-US" dirty="0"/>
              <a:t>- </a:t>
            </a:r>
            <a:r>
              <a:rPr lang="en-US" dirty="0" err="1"/>
              <a:t>locul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stimulul</a:t>
            </a:r>
            <a:r>
              <a:rPr lang="en-US" dirty="0"/>
              <a:t> </a:t>
            </a:r>
            <a:r>
              <a:rPr lang="en-US" dirty="0" err="1"/>
              <a:t>luminos</a:t>
            </a:r>
            <a:r>
              <a:rPr lang="en-US" dirty="0"/>
              <a:t> se </a:t>
            </a:r>
            <a:r>
              <a:rPr lang="en-US" dirty="0" err="1"/>
              <a:t>transforma</a:t>
            </a:r>
            <a:r>
              <a:rPr lang="en-US" dirty="0"/>
              <a:t> in influx </a:t>
            </a:r>
            <a:r>
              <a:rPr lang="en-US" dirty="0" err="1"/>
              <a:t>nervos</a:t>
            </a:r>
            <a:r>
              <a:rPr lang="en-US" dirty="0"/>
              <a:t> (</a:t>
            </a:r>
            <a:r>
              <a:rPr lang="en-US" dirty="0" err="1"/>
              <a:t>celulele</a:t>
            </a:r>
            <a:r>
              <a:rPr lang="en-US" dirty="0"/>
              <a:t> </a:t>
            </a:r>
            <a:r>
              <a:rPr lang="en-US" dirty="0" err="1"/>
              <a:t>fotoreceptoare</a:t>
            </a:r>
            <a:r>
              <a:rPr lang="en-US" dirty="0"/>
              <a:t>: cu con,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vederea</a:t>
            </a:r>
            <a:r>
              <a:rPr lang="en-US" dirty="0"/>
              <a:t> diurnal </a:t>
            </a:r>
            <a:r>
              <a:rPr lang="en-US" dirty="0" err="1"/>
              <a:t>si</a:t>
            </a:r>
            <a:r>
              <a:rPr lang="en-US" dirty="0"/>
              <a:t> cu </a:t>
            </a:r>
            <a:r>
              <a:rPr lang="en-US" dirty="0" err="1"/>
              <a:t>bastonas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vederea</a:t>
            </a:r>
            <a:r>
              <a:rPr lang="en-US" dirty="0"/>
              <a:t> </a:t>
            </a:r>
            <a:r>
              <a:rPr lang="en-US" dirty="0" err="1"/>
              <a:t>nocturna</a:t>
            </a:r>
            <a:r>
              <a:rPr lang="en-US" dirty="0"/>
              <a:t>)</a:t>
            </a:r>
          </a:p>
          <a:p>
            <a:r>
              <a:rPr lang="en-US" dirty="0"/>
              <a:t>- </a:t>
            </a:r>
            <a:r>
              <a:rPr lang="en-US" dirty="0" err="1"/>
              <a:t>majoritatea</a:t>
            </a:r>
            <a:r>
              <a:rPr lang="en-US" dirty="0"/>
              <a:t> </a:t>
            </a:r>
            <a:r>
              <a:rPr lang="en-US" dirty="0" err="1"/>
              <a:t>celulelor</a:t>
            </a:r>
            <a:r>
              <a:rPr lang="en-US" dirty="0"/>
              <a:t> sunt </a:t>
            </a:r>
            <a:r>
              <a:rPr lang="en-US" dirty="0" err="1"/>
              <a:t>neuroni</a:t>
            </a:r>
            <a:r>
              <a:rPr lang="en-US" dirty="0"/>
              <a:t> – </a:t>
            </a:r>
            <a:r>
              <a:rPr lang="en-US" dirty="0" err="1"/>
              <a:t>considerata</a:t>
            </a:r>
            <a:r>
              <a:rPr lang="en-US" dirty="0"/>
              <a:t> o </a:t>
            </a:r>
            <a:r>
              <a:rPr lang="en-US" dirty="0" err="1"/>
              <a:t>prelungire</a:t>
            </a:r>
            <a:r>
              <a:rPr lang="en-US" dirty="0"/>
              <a:t> </a:t>
            </a:r>
            <a:r>
              <a:rPr lang="en-US" dirty="0" err="1"/>
              <a:t>anterioara</a:t>
            </a:r>
            <a:r>
              <a:rPr lang="en-US" dirty="0"/>
              <a:t> a SNC (“</a:t>
            </a:r>
            <a:r>
              <a:rPr lang="en-US" dirty="0" err="1"/>
              <a:t>oglinda</a:t>
            </a:r>
            <a:r>
              <a:rPr lang="en-US" dirty="0"/>
              <a:t> </a:t>
            </a:r>
            <a:r>
              <a:rPr lang="en-US" dirty="0" err="1"/>
              <a:t>creierului</a:t>
            </a:r>
            <a:r>
              <a:rPr lang="en-US" dirty="0"/>
              <a:t>”)</a:t>
            </a:r>
          </a:p>
          <a:p>
            <a:r>
              <a:rPr lang="en-US" dirty="0"/>
              <a:t>- </a:t>
            </a:r>
            <a:r>
              <a:rPr lang="en-US" dirty="0" err="1"/>
              <a:t>Stratul</a:t>
            </a:r>
            <a:r>
              <a:rPr lang="en-US" dirty="0"/>
              <a:t> </a:t>
            </a:r>
            <a:r>
              <a:rPr lang="en-US" dirty="0" err="1"/>
              <a:t>fibrelor</a:t>
            </a:r>
            <a:r>
              <a:rPr lang="en-US" dirty="0"/>
              <a:t> </a:t>
            </a:r>
            <a:r>
              <a:rPr lang="en-US" dirty="0" err="1"/>
              <a:t>nervoase</a:t>
            </a:r>
            <a:r>
              <a:rPr lang="en-US" dirty="0"/>
              <a:t> da </a:t>
            </a:r>
            <a:r>
              <a:rPr lang="en-US" dirty="0" err="1"/>
              <a:t>nastere</a:t>
            </a:r>
            <a:r>
              <a:rPr lang="en-US" dirty="0"/>
              <a:t> </a:t>
            </a:r>
            <a:r>
              <a:rPr lang="en-US" dirty="0" err="1"/>
              <a:t>nervului</a:t>
            </a:r>
            <a:r>
              <a:rPr lang="en-US" dirty="0"/>
              <a:t> optic (la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capului</a:t>
            </a:r>
            <a:r>
              <a:rPr lang="en-US" dirty="0"/>
              <a:t> </a:t>
            </a:r>
            <a:r>
              <a:rPr lang="en-US" dirty="0" err="1"/>
              <a:t>nervului</a:t>
            </a:r>
            <a:r>
              <a:rPr lang="en-US" dirty="0"/>
              <a:t> optic nu </a:t>
            </a:r>
            <a:r>
              <a:rPr lang="en-US" dirty="0" err="1"/>
              <a:t>exista</a:t>
            </a:r>
            <a:r>
              <a:rPr lang="en-US" dirty="0"/>
              <a:t> cellule </a:t>
            </a:r>
            <a:r>
              <a:rPr lang="en-US" dirty="0" err="1"/>
              <a:t>fotoreceptoare</a:t>
            </a:r>
            <a:r>
              <a:rPr lang="en-US" dirty="0"/>
              <a:t>, zona </a:t>
            </a:r>
            <a:r>
              <a:rPr lang="en-US" dirty="0" err="1"/>
              <a:t>ce</a:t>
            </a:r>
            <a:r>
              <a:rPr lang="en-US" dirty="0"/>
              <a:t> produce in </a:t>
            </a:r>
            <a:r>
              <a:rPr lang="en-US" dirty="0" err="1"/>
              <a:t>campul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 para </a:t>
            </a:r>
            <a:r>
              <a:rPr lang="en-US" dirty="0" err="1"/>
              <a:t>oarba</a:t>
            </a:r>
            <a:r>
              <a:rPr lang="en-US" dirty="0"/>
              <a:t>)</a:t>
            </a:r>
          </a:p>
          <a:p>
            <a:r>
              <a:rPr lang="en-US" dirty="0"/>
              <a:t>- </a:t>
            </a:r>
            <a:r>
              <a:rPr lang="en-US" dirty="0" err="1"/>
              <a:t>vascularizata</a:t>
            </a:r>
            <a:r>
              <a:rPr lang="en-US" dirty="0"/>
              <a:t> de </a:t>
            </a:r>
            <a:r>
              <a:rPr lang="en-US" dirty="0" err="1"/>
              <a:t>artera</a:t>
            </a:r>
            <a:r>
              <a:rPr lang="en-US" dirty="0"/>
              <a:t> </a:t>
            </a:r>
            <a:r>
              <a:rPr lang="en-US" dirty="0" err="1"/>
              <a:t>centrala</a:t>
            </a:r>
            <a:r>
              <a:rPr lang="en-US" dirty="0"/>
              <a:t> a </a:t>
            </a:r>
            <a:r>
              <a:rPr lang="en-US" dirty="0" err="1"/>
              <a:t>retinei</a:t>
            </a:r>
            <a:r>
              <a:rPr lang="en-US" dirty="0"/>
              <a:t> ! 7 </a:t>
            </a:r>
            <a:r>
              <a:rPr lang="en-US" dirty="0" err="1"/>
              <a:t>straturi</a:t>
            </a:r>
            <a:r>
              <a:rPr lang="en-US" dirty="0"/>
              <a:t> interne! (intra in glob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acelasi</a:t>
            </a:r>
            <a:r>
              <a:rPr lang="en-US" dirty="0"/>
              <a:t> foramen ca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nervul</a:t>
            </a:r>
            <a:r>
              <a:rPr lang="en-US" dirty="0"/>
              <a:t> optic), care se divide in 4 </a:t>
            </a:r>
            <a:r>
              <a:rPr lang="en-US" dirty="0" err="1"/>
              <a:t>ramuri</a:t>
            </a:r>
            <a:r>
              <a:rPr lang="en-US" dirty="0"/>
              <a:t>; </a:t>
            </a:r>
            <a:r>
              <a:rPr lang="en-US" dirty="0" err="1"/>
              <a:t>sangele</a:t>
            </a:r>
            <a:r>
              <a:rPr lang="en-US" dirty="0"/>
              <a:t> </a:t>
            </a:r>
            <a:r>
              <a:rPr lang="en-US" dirty="0" err="1"/>
              <a:t>venos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colectat</a:t>
            </a:r>
            <a:r>
              <a:rPr lang="en-US" dirty="0"/>
              <a:t> de vena </a:t>
            </a:r>
            <a:r>
              <a:rPr lang="en-US" dirty="0" err="1"/>
              <a:t>centrala</a:t>
            </a:r>
            <a:r>
              <a:rPr lang="en-US" dirty="0"/>
              <a:t> a </a:t>
            </a:r>
            <a:r>
              <a:rPr lang="en-US" dirty="0" err="1"/>
              <a:t>retinei</a:t>
            </a:r>
            <a:r>
              <a:rPr lang="en-US" dirty="0"/>
              <a:t>; </a:t>
            </a:r>
            <a:r>
              <a:rPr lang="en-US" dirty="0" err="1"/>
              <a:t>restul</a:t>
            </a:r>
            <a:r>
              <a:rPr lang="en-US" dirty="0"/>
              <a:t> de 3 </a:t>
            </a:r>
            <a:r>
              <a:rPr lang="en-US" dirty="0" err="1"/>
              <a:t>straturi</a:t>
            </a:r>
            <a:r>
              <a:rPr lang="en-US" dirty="0"/>
              <a:t> </a:t>
            </a:r>
            <a:r>
              <a:rPr lang="en-US" dirty="0" err="1"/>
              <a:t>externe</a:t>
            </a:r>
            <a:r>
              <a:rPr lang="en-US" dirty="0"/>
              <a:t> sunt </a:t>
            </a:r>
            <a:r>
              <a:rPr lang="en-US" dirty="0" err="1"/>
              <a:t>vascularizate</a:t>
            </a:r>
            <a:r>
              <a:rPr lang="en-US" dirty="0"/>
              <a:t> din </a:t>
            </a:r>
            <a:r>
              <a:rPr lang="en-US" dirty="0" err="1"/>
              <a:t>coroida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imaginea</a:t>
            </a:r>
            <a:r>
              <a:rPr lang="en-US" dirty="0"/>
              <a:t> care se </a:t>
            </a:r>
            <a:r>
              <a:rPr lang="en-US" dirty="0" err="1"/>
              <a:t>formeaza</a:t>
            </a:r>
            <a:r>
              <a:rPr lang="en-US" dirty="0"/>
              <a:t> pe retina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reala</a:t>
            </a:r>
            <a:r>
              <a:rPr lang="en-US" dirty="0"/>
              <a:t>, </a:t>
            </a:r>
            <a:r>
              <a:rPr lang="en-US" dirty="0" err="1"/>
              <a:t>mai</a:t>
            </a:r>
            <a:r>
              <a:rPr lang="en-US" dirty="0"/>
              <a:t> mica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rasturnata</a:t>
            </a:r>
            <a:endParaRPr lang="en-US" dirty="0"/>
          </a:p>
          <a:p>
            <a:r>
              <a:rPr lang="en-US" dirty="0"/>
              <a:t>- anatomic </a:t>
            </a:r>
            <a:r>
              <a:rPr lang="en-US" dirty="0" err="1"/>
              <a:t>incepe</a:t>
            </a:r>
            <a:r>
              <a:rPr lang="en-US" dirty="0"/>
              <a:t> la orra serrata, zona de </a:t>
            </a:r>
            <a:r>
              <a:rPr lang="en-US" dirty="0" err="1"/>
              <a:t>jonctiune</a:t>
            </a:r>
            <a:r>
              <a:rPr lang="en-US" dirty="0"/>
              <a:t> cu pars plana a </a:t>
            </a:r>
            <a:r>
              <a:rPr lang="en-US" dirty="0" err="1"/>
              <a:t>corpului</a:t>
            </a:r>
            <a:r>
              <a:rPr lang="en-US" dirty="0"/>
              <a:t> </a:t>
            </a:r>
            <a:r>
              <a:rPr lang="en-US" dirty="0" err="1"/>
              <a:t>ciliar</a:t>
            </a:r>
            <a:endParaRPr lang="en-US" dirty="0"/>
          </a:p>
          <a:p>
            <a:r>
              <a:rPr lang="en-US" dirty="0"/>
              <a:t>- zona </a:t>
            </a:r>
            <a:r>
              <a:rPr lang="en-US" dirty="0" err="1"/>
              <a:t>centrala</a:t>
            </a:r>
            <a:r>
              <a:rPr lang="en-US" dirty="0"/>
              <a:t> a </a:t>
            </a:r>
            <a:r>
              <a:rPr lang="en-US" dirty="0" err="1"/>
              <a:t>retinei</a:t>
            </a:r>
            <a:r>
              <a:rPr lang="en-US" dirty="0"/>
              <a:t> se </a:t>
            </a:r>
            <a:r>
              <a:rPr lang="en-US" dirty="0" err="1"/>
              <a:t>numeste</a:t>
            </a:r>
            <a:r>
              <a:rPr lang="en-US" dirty="0"/>
              <a:t> macula lutea (</a:t>
            </a:r>
            <a:r>
              <a:rPr lang="en-US" dirty="0" err="1"/>
              <a:t>pata</a:t>
            </a:r>
            <a:r>
              <a:rPr lang="en-US" dirty="0"/>
              <a:t> </a:t>
            </a:r>
            <a:r>
              <a:rPr lang="en-US" dirty="0" err="1"/>
              <a:t>galbena</a:t>
            </a:r>
            <a:r>
              <a:rPr lang="en-US" dirty="0"/>
              <a:t>); in </a:t>
            </a:r>
            <a:r>
              <a:rPr lang="en-US" dirty="0" err="1"/>
              <a:t>centrul</a:t>
            </a:r>
            <a:r>
              <a:rPr lang="en-US" dirty="0"/>
              <a:t> </a:t>
            </a:r>
            <a:r>
              <a:rPr lang="en-US" dirty="0" err="1"/>
              <a:t>maculei</a:t>
            </a:r>
            <a:r>
              <a:rPr lang="en-US" dirty="0"/>
              <a:t> se </a:t>
            </a:r>
            <a:r>
              <a:rPr lang="en-US" dirty="0" err="1"/>
              <a:t>gaseste</a:t>
            </a:r>
            <a:r>
              <a:rPr lang="en-US" dirty="0"/>
              <a:t> o </a:t>
            </a:r>
            <a:r>
              <a:rPr lang="en-US" dirty="0" err="1"/>
              <a:t>depresiune</a:t>
            </a:r>
            <a:r>
              <a:rPr lang="en-US" dirty="0"/>
              <a:t>, </a:t>
            </a:r>
            <a:r>
              <a:rPr lang="en-US" dirty="0" err="1"/>
              <a:t>foveea</a:t>
            </a:r>
            <a:r>
              <a:rPr lang="en-US" dirty="0"/>
              <a:t> centralis,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acuitatea</a:t>
            </a:r>
            <a:r>
              <a:rPr lang="en-US" dirty="0"/>
              <a:t> </a:t>
            </a:r>
            <a:r>
              <a:rPr lang="en-US" dirty="0" err="1"/>
              <a:t>vizuala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maxima</a:t>
            </a:r>
          </a:p>
          <a:p>
            <a:r>
              <a:rPr lang="en-US" dirty="0"/>
              <a:t>- in </a:t>
            </a:r>
            <a:r>
              <a:rPr lang="en-US" dirty="0" err="1"/>
              <a:t>fovee</a:t>
            </a:r>
            <a:r>
              <a:rPr lang="en-US" dirty="0"/>
              <a:t> se </a:t>
            </a:r>
            <a:r>
              <a:rPr lang="en-US" dirty="0" err="1"/>
              <a:t>gasesc</a:t>
            </a:r>
            <a:r>
              <a:rPr lang="en-US" dirty="0"/>
              <a:t> </a:t>
            </a:r>
            <a:r>
              <a:rPr lang="en-US" dirty="0" err="1"/>
              <a:t>numai</a:t>
            </a:r>
            <a:r>
              <a:rPr lang="en-US" dirty="0"/>
              <a:t> cellule cu con, pe </a:t>
            </a:r>
            <a:r>
              <a:rPr lang="en-US" dirty="0" err="1"/>
              <a:t>masura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ne </a:t>
            </a:r>
            <a:r>
              <a:rPr lang="en-US" dirty="0" err="1"/>
              <a:t>indepartam</a:t>
            </a:r>
            <a:r>
              <a:rPr lang="en-US" dirty="0"/>
              <a:t> de </a:t>
            </a:r>
            <a:r>
              <a:rPr lang="en-US" dirty="0" err="1"/>
              <a:t>aceasta</a:t>
            </a:r>
            <a:r>
              <a:rPr lang="en-US" dirty="0"/>
              <a:t> </a:t>
            </a:r>
            <a:r>
              <a:rPr lang="en-US" dirty="0" err="1"/>
              <a:t>incep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apara</a:t>
            </a:r>
            <a:r>
              <a:rPr lang="en-US" dirty="0"/>
              <a:t> </a:t>
            </a:r>
            <a:r>
              <a:rPr lang="en-US" dirty="0" err="1"/>
              <a:t>celulele</a:t>
            </a:r>
            <a:r>
              <a:rPr lang="en-US" dirty="0"/>
              <a:t> cu </a:t>
            </a:r>
            <a:r>
              <a:rPr lang="en-US" dirty="0" err="1"/>
              <a:t>bastonas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scada</a:t>
            </a:r>
            <a:r>
              <a:rPr lang="en-US" dirty="0"/>
              <a:t> </a:t>
            </a:r>
            <a:r>
              <a:rPr lang="en-US" dirty="0" err="1"/>
              <a:t>celulele</a:t>
            </a:r>
            <a:r>
              <a:rPr lang="en-US" dirty="0"/>
              <a:t> cu con, </a:t>
            </a:r>
            <a:r>
              <a:rPr lang="en-US" dirty="0" err="1"/>
              <a:t>astfel</a:t>
            </a:r>
            <a:r>
              <a:rPr lang="en-US" dirty="0"/>
              <a:t> ca in </a:t>
            </a:r>
            <a:r>
              <a:rPr lang="en-US" dirty="0" err="1"/>
              <a:t>proximitatea</a:t>
            </a:r>
            <a:r>
              <a:rPr lang="en-US" dirty="0"/>
              <a:t> </a:t>
            </a:r>
            <a:r>
              <a:rPr lang="en-US" dirty="0" err="1"/>
              <a:t>orrei</a:t>
            </a:r>
            <a:r>
              <a:rPr lang="en-US" dirty="0"/>
              <a:t> serrata </a:t>
            </a:r>
            <a:r>
              <a:rPr lang="en-US" dirty="0" err="1"/>
              <a:t>avem</a:t>
            </a:r>
            <a:r>
              <a:rPr lang="en-US" dirty="0"/>
              <a:t> </a:t>
            </a:r>
            <a:r>
              <a:rPr lang="en-US" dirty="0" err="1"/>
              <a:t>numai</a:t>
            </a:r>
            <a:r>
              <a:rPr lang="en-US" dirty="0"/>
              <a:t> cellule cu </a:t>
            </a:r>
            <a:r>
              <a:rPr lang="en-US" dirty="0" err="1"/>
              <a:t>bastonas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15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tinal diseases - The American Society of Retina Specialists">
            <a:extLst>
              <a:ext uri="{FF2B5EF4-FFF2-40B4-BE49-F238E27FC236}">
                <a16:creationId xmlns:a16="http://schemas.microsoft.com/office/drawing/2014/main" id="{3FAD554A-0CAC-40B3-9E95-9C7FF234E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1" y="742490"/>
            <a:ext cx="6957224" cy="4818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425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tina Jacksonville FL | Diabetic Retinopathy Jacksonville | Clay Eye">
            <a:extLst>
              <a:ext uri="{FF2B5EF4-FFF2-40B4-BE49-F238E27FC236}">
                <a16:creationId xmlns:a16="http://schemas.microsoft.com/office/drawing/2014/main" id="{25A76E1E-200E-4298-8089-EEEF0171A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542040"/>
            <a:ext cx="8048625" cy="559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922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2C41E-1565-49C5-9B55-6923332C4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Camerele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</a:t>
            </a:r>
          </a:p>
          <a:p>
            <a:r>
              <a:rPr lang="en-US" dirty="0"/>
              <a:t>Camera </a:t>
            </a:r>
            <a:r>
              <a:rPr lang="en-US" dirty="0" err="1"/>
              <a:t>anterioara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delimitata</a:t>
            </a:r>
            <a:r>
              <a:rPr lang="en-US" dirty="0"/>
              <a:t> anterior de </a:t>
            </a:r>
            <a:r>
              <a:rPr lang="en-US" dirty="0" err="1"/>
              <a:t>cornee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posterior de iris</a:t>
            </a:r>
          </a:p>
          <a:p>
            <a:r>
              <a:rPr lang="en-US" dirty="0"/>
              <a:t>- </a:t>
            </a:r>
            <a:r>
              <a:rPr lang="en-US" dirty="0" err="1"/>
              <a:t>plina</a:t>
            </a:r>
            <a:r>
              <a:rPr lang="en-US" dirty="0"/>
              <a:t> cu </a:t>
            </a:r>
            <a:r>
              <a:rPr lang="en-US" dirty="0" err="1"/>
              <a:t>umoare</a:t>
            </a:r>
            <a:r>
              <a:rPr lang="en-US" dirty="0"/>
              <a:t> </a:t>
            </a:r>
            <a:r>
              <a:rPr lang="en-US" dirty="0" err="1"/>
              <a:t>apoasa</a:t>
            </a:r>
            <a:endParaRPr lang="en-US" dirty="0"/>
          </a:p>
          <a:p>
            <a:r>
              <a:rPr lang="en-US" dirty="0"/>
              <a:t>- in </a:t>
            </a:r>
            <a:r>
              <a:rPr lang="en-US" dirty="0" err="1"/>
              <a:t>periferie</a:t>
            </a:r>
            <a:r>
              <a:rPr lang="en-US" dirty="0"/>
              <a:t> </a:t>
            </a:r>
            <a:r>
              <a:rPr lang="en-US" dirty="0" err="1"/>
              <a:t>delimiteaza</a:t>
            </a:r>
            <a:r>
              <a:rPr lang="en-US" dirty="0"/>
              <a:t> </a:t>
            </a:r>
            <a:r>
              <a:rPr lang="en-US" dirty="0" err="1"/>
              <a:t>impreuna</a:t>
            </a:r>
            <a:r>
              <a:rPr lang="en-US" dirty="0"/>
              <a:t> cu </a:t>
            </a:r>
            <a:r>
              <a:rPr lang="en-US" dirty="0" err="1"/>
              <a:t>irisul</a:t>
            </a:r>
            <a:r>
              <a:rPr lang="en-US" dirty="0"/>
              <a:t> </a:t>
            </a:r>
            <a:r>
              <a:rPr lang="en-US" dirty="0" err="1"/>
              <a:t>unghiul</a:t>
            </a:r>
            <a:r>
              <a:rPr lang="en-US" dirty="0"/>
              <a:t> </a:t>
            </a:r>
            <a:r>
              <a:rPr lang="en-US" dirty="0" err="1"/>
              <a:t>camerular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unghiul</a:t>
            </a:r>
            <a:r>
              <a:rPr lang="en-US" dirty="0"/>
              <a:t> </a:t>
            </a:r>
            <a:r>
              <a:rPr lang="en-US" dirty="0" err="1"/>
              <a:t>camerei</a:t>
            </a:r>
            <a:r>
              <a:rPr lang="en-US" dirty="0"/>
              <a:t> </a:t>
            </a:r>
            <a:r>
              <a:rPr lang="en-US" dirty="0" err="1"/>
              <a:t>anterioare</a:t>
            </a:r>
            <a:r>
              <a:rPr lang="en-US" dirty="0"/>
              <a:t>, </a:t>
            </a:r>
            <a:r>
              <a:rPr lang="en-US" dirty="0" err="1"/>
              <a:t>aici</a:t>
            </a:r>
            <a:r>
              <a:rPr lang="en-US" dirty="0"/>
              <a:t> </a:t>
            </a:r>
            <a:r>
              <a:rPr lang="en-US" dirty="0" err="1"/>
              <a:t>situandu</a:t>
            </a:r>
            <a:r>
              <a:rPr lang="en-US" dirty="0"/>
              <a:t>-se </a:t>
            </a:r>
            <a:r>
              <a:rPr lang="en-US" dirty="0" err="1"/>
              <a:t>trabeculul</a:t>
            </a:r>
            <a:r>
              <a:rPr lang="en-US" dirty="0"/>
              <a:t>, </a:t>
            </a:r>
            <a:r>
              <a:rPr lang="en-US" dirty="0" err="1"/>
              <a:t>structura</a:t>
            </a:r>
            <a:r>
              <a:rPr lang="en-US" dirty="0"/>
              <a:t> </a:t>
            </a:r>
            <a:r>
              <a:rPr lang="en-US" dirty="0" err="1"/>
              <a:t>buretoasa</a:t>
            </a:r>
            <a:r>
              <a:rPr lang="en-US" dirty="0"/>
              <a:t> cu </a:t>
            </a:r>
            <a:r>
              <a:rPr lang="en-US" dirty="0" err="1"/>
              <a:t>rol</a:t>
            </a:r>
            <a:r>
              <a:rPr lang="en-US" dirty="0"/>
              <a:t> in </a:t>
            </a:r>
            <a:r>
              <a:rPr lang="en-US" dirty="0" err="1"/>
              <a:t>eliminarea</a:t>
            </a:r>
            <a:r>
              <a:rPr lang="en-US" dirty="0"/>
              <a:t> </a:t>
            </a:r>
            <a:r>
              <a:rPr lang="en-US" dirty="0" err="1"/>
              <a:t>umorii</a:t>
            </a:r>
            <a:r>
              <a:rPr lang="en-US" dirty="0"/>
              <a:t> </a:t>
            </a:r>
            <a:r>
              <a:rPr lang="en-US" dirty="0" err="1"/>
              <a:t>apoase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179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5F074-F8A9-4BD7-A25D-69E2AE5C0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8693"/>
            <a:ext cx="10515600" cy="49006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Camera </a:t>
            </a:r>
            <a:r>
              <a:rPr lang="en-US" dirty="0" err="1"/>
              <a:t>posterioara</a:t>
            </a:r>
            <a:r>
              <a:rPr lang="en-US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delimitata</a:t>
            </a:r>
            <a:r>
              <a:rPr lang="en-US" dirty="0"/>
              <a:t> anterior de iris, posterior de </a:t>
            </a:r>
            <a:r>
              <a:rPr lang="en-US" dirty="0" err="1"/>
              <a:t>cristalin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zonula Zinn </a:t>
            </a:r>
            <a:r>
              <a:rPr lang="en-US" dirty="0" err="1"/>
              <a:t>si</a:t>
            </a:r>
            <a:r>
              <a:rPr lang="en-US" dirty="0"/>
              <a:t> lateral de pars </a:t>
            </a:r>
            <a:r>
              <a:rPr lang="en-US" dirty="0" err="1"/>
              <a:t>plicata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aici</a:t>
            </a:r>
            <a:r>
              <a:rPr lang="en-US" dirty="0"/>
              <a:t> se produce </a:t>
            </a:r>
            <a:r>
              <a:rPr lang="en-US" dirty="0" err="1"/>
              <a:t>umoarea</a:t>
            </a:r>
            <a:r>
              <a:rPr lang="en-US" dirty="0"/>
              <a:t> </a:t>
            </a:r>
            <a:r>
              <a:rPr lang="en-US" dirty="0" err="1"/>
              <a:t>apoasa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considerata</a:t>
            </a:r>
            <a:r>
              <a:rPr lang="en-US" dirty="0"/>
              <a:t> de </a:t>
            </a:r>
            <a:r>
              <a:rPr lang="en-US" dirty="0" err="1"/>
              <a:t>unii</a:t>
            </a:r>
            <a:r>
              <a:rPr lang="en-US" dirty="0"/>
              <a:t> </a:t>
            </a:r>
            <a:r>
              <a:rPr lang="en-US" dirty="0" err="1"/>
              <a:t>autori</a:t>
            </a:r>
            <a:r>
              <a:rPr lang="en-US" dirty="0"/>
              <a:t> </a:t>
            </a:r>
            <a:r>
              <a:rPr lang="en-US" dirty="0" err="1"/>
              <a:t>drept</a:t>
            </a:r>
            <a:r>
              <a:rPr lang="en-US" dirty="0"/>
              <a:t> un </a:t>
            </a:r>
            <a:r>
              <a:rPr lang="en-US" dirty="0" err="1"/>
              <a:t>spatiu</a:t>
            </a:r>
            <a:r>
              <a:rPr lang="en-US" dirty="0"/>
              <a:t> virtual</a:t>
            </a:r>
          </a:p>
          <a:p>
            <a:endParaRPr lang="en-US" dirty="0"/>
          </a:p>
          <a:p>
            <a:r>
              <a:rPr lang="en-US" dirty="0" err="1"/>
              <a:t>Circuitul</a:t>
            </a:r>
            <a:r>
              <a:rPr lang="en-US" dirty="0"/>
              <a:t> </a:t>
            </a:r>
            <a:r>
              <a:rPr lang="en-US" dirty="0" err="1"/>
              <a:t>umorii</a:t>
            </a:r>
            <a:r>
              <a:rPr lang="en-US" dirty="0"/>
              <a:t> </a:t>
            </a:r>
            <a:r>
              <a:rPr lang="en-US" dirty="0" err="1"/>
              <a:t>apoase</a:t>
            </a:r>
            <a:r>
              <a:rPr lang="en-US" dirty="0"/>
              <a:t>:</a:t>
            </a:r>
          </a:p>
          <a:p>
            <a:r>
              <a:rPr lang="en-US" dirty="0"/>
              <a:t>- </a:t>
            </a:r>
            <a:r>
              <a:rPr lang="en-US" dirty="0" err="1"/>
              <a:t>secretata</a:t>
            </a:r>
            <a:r>
              <a:rPr lang="en-US" dirty="0"/>
              <a:t> de </a:t>
            </a:r>
            <a:r>
              <a:rPr lang="en-US" dirty="0" err="1"/>
              <a:t>procesele</a:t>
            </a:r>
            <a:r>
              <a:rPr lang="en-US" dirty="0"/>
              <a:t> </a:t>
            </a:r>
            <a:r>
              <a:rPr lang="en-US" dirty="0" err="1"/>
              <a:t>ciliare</a:t>
            </a:r>
            <a:r>
              <a:rPr lang="en-US" dirty="0"/>
              <a:t> in camera </a:t>
            </a:r>
            <a:r>
              <a:rPr lang="en-US" dirty="0" err="1"/>
              <a:t>posterioara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trece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pupila</a:t>
            </a:r>
            <a:r>
              <a:rPr lang="en-US" dirty="0"/>
              <a:t> in camera </a:t>
            </a:r>
            <a:r>
              <a:rPr lang="en-US" dirty="0" err="1"/>
              <a:t>anterioara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paraseste</a:t>
            </a:r>
            <a:r>
              <a:rPr lang="en-US" dirty="0"/>
              <a:t> </a:t>
            </a:r>
            <a:r>
              <a:rPr lang="en-US" dirty="0" err="1"/>
              <a:t>globul</a:t>
            </a:r>
            <a:r>
              <a:rPr lang="en-US" dirty="0"/>
              <a:t> ocular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trabecul</a:t>
            </a:r>
            <a:r>
              <a:rPr lang="en-US" dirty="0"/>
              <a:t>, </a:t>
            </a:r>
            <a:r>
              <a:rPr lang="en-US" dirty="0" err="1"/>
              <a:t>ajunge</a:t>
            </a:r>
            <a:r>
              <a:rPr lang="en-US" dirty="0"/>
              <a:t> in </a:t>
            </a:r>
            <a:r>
              <a:rPr lang="en-US" dirty="0" err="1"/>
              <a:t>canalul</a:t>
            </a:r>
            <a:r>
              <a:rPr lang="en-US" dirty="0"/>
              <a:t> Schlemm </a:t>
            </a:r>
            <a:r>
              <a:rPr lang="en-US" dirty="0" err="1"/>
              <a:t>si</a:t>
            </a:r>
            <a:r>
              <a:rPr lang="en-US" dirty="0"/>
              <a:t> se </a:t>
            </a:r>
            <a:r>
              <a:rPr lang="en-US" dirty="0" err="1"/>
              <a:t>varsa</a:t>
            </a:r>
            <a:r>
              <a:rPr lang="en-US" dirty="0"/>
              <a:t> in final in </a:t>
            </a:r>
            <a:r>
              <a:rPr lang="en-US" dirty="0" err="1"/>
              <a:t>venele</a:t>
            </a:r>
            <a:r>
              <a:rPr lang="en-US" dirty="0"/>
              <a:t> </a:t>
            </a:r>
            <a:r>
              <a:rPr lang="en-US" dirty="0" err="1"/>
              <a:t>episclerale</a:t>
            </a:r>
            <a:r>
              <a:rPr lang="en-US" dirty="0"/>
              <a:t>, </a:t>
            </a:r>
            <a:r>
              <a:rPr lang="en-US" dirty="0" err="1"/>
              <a:t>ajungand</a:t>
            </a:r>
            <a:r>
              <a:rPr lang="en-US" dirty="0"/>
              <a:t> in </a:t>
            </a:r>
            <a:r>
              <a:rPr lang="en-US" dirty="0" err="1"/>
              <a:t>circulatie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611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282A2-A971-4099-8689-2FBFCA1F9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0300"/>
            <a:ext cx="10515600" cy="4351338"/>
          </a:xfrm>
        </p:spPr>
        <p:txBody>
          <a:bodyPr/>
          <a:lstStyle/>
          <a:p>
            <a:r>
              <a:rPr lang="en-US" dirty="0" err="1"/>
              <a:t>Vitrosul</a:t>
            </a:r>
            <a:r>
              <a:rPr lang="en-US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mediu</a:t>
            </a:r>
            <a:r>
              <a:rPr lang="en-US" dirty="0"/>
              <a:t> transparent</a:t>
            </a:r>
          </a:p>
          <a:p>
            <a:r>
              <a:rPr lang="en-US" dirty="0"/>
              <a:t>- avascular </a:t>
            </a:r>
          </a:p>
          <a:p>
            <a:r>
              <a:rPr lang="en-US" dirty="0"/>
              <a:t>- </a:t>
            </a:r>
            <a:r>
              <a:rPr lang="en-US" dirty="0" err="1"/>
              <a:t>fara</a:t>
            </a:r>
            <a:r>
              <a:rPr lang="en-US" dirty="0"/>
              <a:t> </a:t>
            </a:r>
            <a:r>
              <a:rPr lang="en-US" dirty="0" err="1"/>
              <a:t>inervatie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fara</a:t>
            </a:r>
            <a:r>
              <a:rPr lang="en-US" dirty="0"/>
              <a:t> </a:t>
            </a:r>
            <a:r>
              <a:rPr lang="en-US" dirty="0" err="1"/>
              <a:t>putere</a:t>
            </a:r>
            <a:r>
              <a:rPr lang="en-US" dirty="0"/>
              <a:t> </a:t>
            </a:r>
            <a:r>
              <a:rPr lang="en-US" dirty="0" err="1"/>
              <a:t>refractiv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consistenta</a:t>
            </a:r>
            <a:r>
              <a:rPr lang="en-US" dirty="0"/>
              <a:t> </a:t>
            </a:r>
            <a:r>
              <a:rPr lang="en-US" dirty="0" err="1"/>
              <a:t>gelatinoasa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ocupa</a:t>
            </a:r>
            <a:r>
              <a:rPr lang="en-US" dirty="0"/>
              <a:t> </a:t>
            </a:r>
            <a:r>
              <a:rPr lang="en-US" dirty="0" err="1"/>
              <a:t>polul</a:t>
            </a:r>
            <a:r>
              <a:rPr lang="en-US" dirty="0"/>
              <a:t> posterior al </a:t>
            </a:r>
            <a:r>
              <a:rPr lang="en-US" dirty="0" err="1"/>
              <a:t>globului</a:t>
            </a:r>
            <a:r>
              <a:rPr lang="en-US" dirty="0"/>
              <a:t> ocular</a:t>
            </a:r>
          </a:p>
          <a:p>
            <a:r>
              <a:rPr lang="en-US" dirty="0"/>
              <a:t>- da </a:t>
            </a:r>
            <a:r>
              <a:rPr lang="en-US" dirty="0" err="1"/>
              <a:t>sfericitate</a:t>
            </a:r>
            <a:r>
              <a:rPr lang="en-US" dirty="0"/>
              <a:t> </a:t>
            </a:r>
            <a:r>
              <a:rPr lang="en-US" dirty="0" err="1"/>
              <a:t>globului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93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asic anatomy of the eye. Cross section of the eye showing major... |  Download Scientific Diagram">
            <a:extLst>
              <a:ext uri="{FF2B5EF4-FFF2-40B4-BE49-F238E27FC236}">
                <a16:creationId xmlns:a16="http://schemas.microsoft.com/office/drawing/2014/main" id="{AFE8B0DF-B4F2-4C62-8185-DED6F09EF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174" y="745310"/>
            <a:ext cx="5343525" cy="536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941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3099D-42E8-4B8F-98B4-14D802417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Cristalinul</a:t>
            </a:r>
            <a:r>
              <a:rPr lang="en-US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mediu</a:t>
            </a:r>
            <a:r>
              <a:rPr lang="en-US" dirty="0"/>
              <a:t> transparent</a:t>
            </a:r>
          </a:p>
          <a:p>
            <a:r>
              <a:rPr lang="en-US" dirty="0"/>
              <a:t>- avascular (in </a:t>
            </a:r>
            <a:r>
              <a:rPr lang="en-US" dirty="0" err="1"/>
              <a:t>viata</a:t>
            </a:r>
            <a:r>
              <a:rPr lang="en-US" dirty="0"/>
              <a:t> intrauterine </a:t>
            </a:r>
            <a:r>
              <a:rPr lang="en-US" dirty="0" err="1"/>
              <a:t>cristalinul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vascularizat</a:t>
            </a:r>
            <a:r>
              <a:rPr lang="en-US" dirty="0"/>
              <a:t>!)</a:t>
            </a:r>
          </a:p>
          <a:p>
            <a:r>
              <a:rPr lang="en-US" dirty="0"/>
              <a:t>- </a:t>
            </a:r>
            <a:r>
              <a:rPr lang="en-US" dirty="0" err="1"/>
              <a:t>fara</a:t>
            </a:r>
            <a:r>
              <a:rPr lang="en-US" dirty="0"/>
              <a:t> </a:t>
            </a:r>
            <a:r>
              <a:rPr lang="en-US" dirty="0" err="1"/>
              <a:t>invervatie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continut</a:t>
            </a:r>
            <a:r>
              <a:rPr lang="en-US" dirty="0"/>
              <a:t> in </a:t>
            </a:r>
            <a:r>
              <a:rPr lang="en-US" dirty="0" err="1"/>
              <a:t>capsula</a:t>
            </a:r>
            <a:r>
              <a:rPr lang="en-US" dirty="0"/>
              <a:t> </a:t>
            </a:r>
            <a:r>
              <a:rPr lang="en-US" dirty="0" err="1"/>
              <a:t>cristaliniana</a:t>
            </a:r>
            <a:r>
              <a:rPr lang="en-US" dirty="0"/>
              <a:t>, </a:t>
            </a:r>
            <a:r>
              <a:rPr lang="en-US" dirty="0" err="1"/>
              <a:t>continutul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considerat</a:t>
            </a:r>
            <a:r>
              <a:rPr lang="en-US" dirty="0"/>
              <a:t> non-self de </a:t>
            </a:r>
            <a:r>
              <a:rPr lang="en-US" dirty="0" err="1"/>
              <a:t>catre</a:t>
            </a:r>
            <a:r>
              <a:rPr lang="en-US" dirty="0"/>
              <a:t> </a:t>
            </a:r>
            <a:r>
              <a:rPr lang="en-US" dirty="0" err="1"/>
              <a:t>sistemul</a:t>
            </a:r>
            <a:r>
              <a:rPr lang="en-US" dirty="0"/>
              <a:t> </a:t>
            </a:r>
            <a:r>
              <a:rPr lang="en-US" dirty="0" err="1"/>
              <a:t>imun</a:t>
            </a:r>
            <a:r>
              <a:rPr lang="en-US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putere</a:t>
            </a:r>
            <a:r>
              <a:rPr lang="en-US" dirty="0"/>
              <a:t> </a:t>
            </a:r>
            <a:r>
              <a:rPr lang="en-US" dirty="0" err="1"/>
              <a:t>dioptrica</a:t>
            </a:r>
            <a:r>
              <a:rPr lang="en-US" dirty="0"/>
              <a:t> de 20 D</a:t>
            </a:r>
          </a:p>
          <a:p>
            <a:r>
              <a:rPr lang="en-US" dirty="0"/>
              <a:t>- </a:t>
            </a:r>
            <a:r>
              <a:rPr lang="en-US" dirty="0" err="1"/>
              <a:t>lentila</a:t>
            </a:r>
            <a:r>
              <a:rPr lang="en-US" dirty="0"/>
              <a:t> </a:t>
            </a:r>
            <a:r>
              <a:rPr lang="en-US" dirty="0" err="1"/>
              <a:t>biconvexa</a:t>
            </a:r>
            <a:r>
              <a:rPr lang="en-US" dirty="0"/>
              <a:t> (fata </a:t>
            </a:r>
            <a:r>
              <a:rPr lang="en-US" dirty="0" err="1"/>
              <a:t>anterioara</a:t>
            </a:r>
            <a:r>
              <a:rPr lang="en-US" dirty="0"/>
              <a:t> 12 D, fata </a:t>
            </a:r>
            <a:r>
              <a:rPr lang="en-US" dirty="0" err="1"/>
              <a:t>posterioara</a:t>
            </a:r>
            <a:r>
              <a:rPr lang="en-US" dirty="0"/>
              <a:t> 8 D)</a:t>
            </a:r>
          </a:p>
          <a:p>
            <a:r>
              <a:rPr lang="en-US" dirty="0"/>
              <a:t>- </a:t>
            </a:r>
            <a:r>
              <a:rPr lang="en-US" dirty="0" err="1"/>
              <a:t>impreuna</a:t>
            </a:r>
            <a:r>
              <a:rPr lang="en-US" dirty="0"/>
              <a:t> cu zona Zinn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muschiul</a:t>
            </a:r>
            <a:r>
              <a:rPr lang="en-US" dirty="0"/>
              <a:t> </a:t>
            </a:r>
            <a:r>
              <a:rPr lang="en-US" dirty="0" err="1"/>
              <a:t>ciliar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implicat</a:t>
            </a:r>
            <a:r>
              <a:rPr lang="en-US" dirty="0"/>
              <a:t> in </a:t>
            </a:r>
            <a:r>
              <a:rPr lang="en-US" dirty="0" err="1"/>
              <a:t>procesul</a:t>
            </a:r>
            <a:r>
              <a:rPr lang="en-US" dirty="0"/>
              <a:t> </a:t>
            </a:r>
            <a:r>
              <a:rPr lang="en-US" dirty="0" err="1"/>
              <a:t>acomodatiei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42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030C7-7AF5-4520-A582-6E7A4933C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Globul</a:t>
            </a:r>
            <a:r>
              <a:rPr lang="en-US" dirty="0"/>
              <a:t> ocular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68FEB-CFAA-4913-99EE-878CAA111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3775"/>
            <a:ext cx="10515600" cy="3060700"/>
          </a:xfrm>
        </p:spPr>
        <p:txBody>
          <a:bodyPr/>
          <a:lstStyle/>
          <a:p>
            <a:r>
              <a:rPr lang="en-US" dirty="0" err="1"/>
              <a:t>Structura</a:t>
            </a:r>
            <a:r>
              <a:rPr lang="en-US" dirty="0"/>
              <a:t> </a:t>
            </a:r>
            <a:r>
              <a:rPr lang="en-US" dirty="0" err="1"/>
              <a:t>sferica</a:t>
            </a:r>
            <a:endParaRPr lang="en-US" dirty="0"/>
          </a:p>
          <a:p>
            <a:r>
              <a:rPr lang="en-US" dirty="0" err="1"/>
              <a:t>Reprezinta</a:t>
            </a:r>
            <a:r>
              <a:rPr lang="en-US" dirty="0"/>
              <a:t> </a:t>
            </a:r>
            <a:r>
              <a:rPr lang="en-US" dirty="0" err="1"/>
              <a:t>partea</a:t>
            </a:r>
            <a:r>
              <a:rPr lang="en-US" dirty="0"/>
              <a:t> </a:t>
            </a:r>
            <a:r>
              <a:rPr lang="en-US" dirty="0" err="1"/>
              <a:t>periferica</a:t>
            </a:r>
            <a:r>
              <a:rPr lang="en-US" dirty="0"/>
              <a:t> a </a:t>
            </a:r>
            <a:r>
              <a:rPr lang="en-US" dirty="0" err="1"/>
              <a:t>analizatorului</a:t>
            </a:r>
            <a:r>
              <a:rPr lang="en-US" dirty="0"/>
              <a:t> </a:t>
            </a:r>
            <a:r>
              <a:rPr lang="en-US" dirty="0" err="1"/>
              <a:t>vizual</a:t>
            </a:r>
            <a:endParaRPr lang="en-US" dirty="0"/>
          </a:p>
          <a:p>
            <a:r>
              <a:rPr lang="en-US" dirty="0" err="1"/>
              <a:t>Alcatuit</a:t>
            </a:r>
            <a:r>
              <a:rPr lang="en-US" dirty="0"/>
              <a:t> din 3 </a:t>
            </a:r>
            <a:r>
              <a:rPr lang="en-US" dirty="0" err="1"/>
              <a:t>tunici</a:t>
            </a:r>
            <a:endParaRPr lang="en-US" dirty="0"/>
          </a:p>
          <a:p>
            <a:r>
              <a:rPr lang="en-US" dirty="0" err="1"/>
              <a:t>Prezinta</a:t>
            </a:r>
            <a:r>
              <a:rPr lang="en-US" dirty="0"/>
              <a:t> in interior 3 </a:t>
            </a:r>
            <a:r>
              <a:rPr lang="en-US" dirty="0" err="1"/>
              <a:t>camere</a:t>
            </a:r>
            <a:endParaRPr lang="en-US" dirty="0"/>
          </a:p>
          <a:p>
            <a:r>
              <a:rPr lang="en-US" dirty="0"/>
              <a:t>Are 4 </a:t>
            </a:r>
            <a:r>
              <a:rPr lang="en-US" dirty="0" err="1"/>
              <a:t>medii</a:t>
            </a:r>
            <a:r>
              <a:rPr lang="en-US" dirty="0"/>
              <a:t> </a:t>
            </a:r>
            <a:r>
              <a:rPr lang="en-US" dirty="0" err="1"/>
              <a:t>transparente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63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Major Ocular Structures - Laramy-K Independent Optical Lab - Freeform  Lenses and AR Coatings">
            <a:extLst>
              <a:ext uri="{FF2B5EF4-FFF2-40B4-BE49-F238E27FC236}">
                <a16:creationId xmlns:a16="http://schemas.microsoft.com/office/drawing/2014/main" id="{0F926383-28C3-41FE-9EAD-69ED36D6F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32" y="552450"/>
            <a:ext cx="9720260" cy="5981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969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EB72F-90F0-4EA8-AF39-7249C1EC3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375"/>
            <a:ext cx="10515600" cy="4351338"/>
          </a:xfrm>
        </p:spPr>
        <p:txBody>
          <a:bodyPr/>
          <a:lstStyle/>
          <a:p>
            <a:pPr algn="ctr"/>
            <a:r>
              <a:rPr lang="en-US" dirty="0" err="1"/>
              <a:t>Anexele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</a:t>
            </a:r>
          </a:p>
          <a:p>
            <a:pPr algn="ctr"/>
            <a:endParaRPr lang="en-US" dirty="0"/>
          </a:p>
          <a:p>
            <a:r>
              <a:rPr lang="en-US" dirty="0"/>
              <a:t>Conjunctiva</a:t>
            </a:r>
          </a:p>
          <a:p>
            <a:r>
              <a:rPr lang="en-US" dirty="0" err="1"/>
              <a:t>Muschii</a:t>
            </a:r>
            <a:r>
              <a:rPr lang="en-US" dirty="0"/>
              <a:t> </a:t>
            </a:r>
            <a:r>
              <a:rPr lang="en-US" dirty="0" err="1"/>
              <a:t>extrinseci</a:t>
            </a:r>
            <a:endParaRPr lang="en-US" dirty="0"/>
          </a:p>
          <a:p>
            <a:r>
              <a:rPr lang="en-US" dirty="0" err="1"/>
              <a:t>Aparatul</a:t>
            </a:r>
            <a:r>
              <a:rPr lang="en-US" dirty="0"/>
              <a:t> lacrimal</a:t>
            </a:r>
          </a:p>
          <a:p>
            <a:r>
              <a:rPr lang="en-US" dirty="0" err="1"/>
              <a:t>Pleoapele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2740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387F9-E745-4B42-BB7E-C24010B4A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Conjunctiva </a:t>
            </a:r>
          </a:p>
          <a:p>
            <a:r>
              <a:rPr lang="en-US" dirty="0"/>
              <a:t>- </a:t>
            </a:r>
            <a:r>
              <a:rPr lang="en-US" dirty="0" err="1"/>
              <a:t>membrana</a:t>
            </a:r>
            <a:r>
              <a:rPr lang="en-US" dirty="0"/>
              <a:t> </a:t>
            </a:r>
            <a:r>
              <a:rPr lang="en-US" dirty="0" err="1"/>
              <a:t>vascularizata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acopera</a:t>
            </a:r>
            <a:r>
              <a:rPr lang="en-US" dirty="0"/>
              <a:t> </a:t>
            </a:r>
            <a:r>
              <a:rPr lang="en-US" dirty="0" err="1"/>
              <a:t>suprafata</a:t>
            </a:r>
            <a:r>
              <a:rPr lang="en-US" dirty="0"/>
              <a:t> </a:t>
            </a:r>
            <a:r>
              <a:rPr lang="en-US" dirty="0" err="1"/>
              <a:t>sclerei</a:t>
            </a:r>
            <a:r>
              <a:rPr lang="en-US" dirty="0"/>
              <a:t>, </a:t>
            </a:r>
            <a:r>
              <a:rPr lang="en-US" dirty="0" err="1"/>
              <a:t>dar</a:t>
            </a:r>
            <a:r>
              <a:rPr lang="en-US" dirty="0"/>
              <a:t> se </a:t>
            </a:r>
            <a:r>
              <a:rPr lang="en-US" dirty="0" err="1"/>
              <a:t>opreste</a:t>
            </a:r>
            <a:r>
              <a:rPr lang="en-US" dirty="0"/>
              <a:t> la </a:t>
            </a:r>
            <a:r>
              <a:rPr lang="en-US" dirty="0" err="1"/>
              <a:t>limbul</a:t>
            </a:r>
            <a:r>
              <a:rPr lang="en-US" dirty="0"/>
              <a:t> </a:t>
            </a:r>
            <a:r>
              <a:rPr lang="en-US" dirty="0" err="1"/>
              <a:t>sclero-corneean</a:t>
            </a:r>
            <a:r>
              <a:rPr lang="en-US" dirty="0"/>
              <a:t> (conjunctiva </a:t>
            </a:r>
            <a:r>
              <a:rPr lang="en-US" dirty="0" err="1"/>
              <a:t>bulbara</a:t>
            </a:r>
            <a:r>
              <a:rPr lang="en-US" dirty="0"/>
              <a:t>)</a:t>
            </a:r>
          </a:p>
          <a:p>
            <a:r>
              <a:rPr lang="en-US" dirty="0"/>
              <a:t>- se continua pe fata interna a </a:t>
            </a:r>
            <a:r>
              <a:rPr lang="en-US" dirty="0" err="1"/>
              <a:t>pleoapelor</a:t>
            </a:r>
            <a:r>
              <a:rPr lang="en-US" dirty="0"/>
              <a:t> (conjunctiva </a:t>
            </a:r>
            <a:r>
              <a:rPr lang="en-US" dirty="0" err="1"/>
              <a:t>palpebrala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tarsala</a:t>
            </a:r>
            <a:r>
              <a:rPr lang="en-US" dirty="0"/>
              <a:t>)</a:t>
            </a:r>
          </a:p>
          <a:p>
            <a:r>
              <a:rPr lang="en-US" dirty="0"/>
              <a:t>- </a:t>
            </a:r>
            <a:r>
              <a:rPr lang="en-US" dirty="0" err="1"/>
              <a:t>trecerea</a:t>
            </a:r>
            <a:r>
              <a:rPr lang="en-US" dirty="0"/>
              <a:t> de la conjunctiva </a:t>
            </a:r>
            <a:r>
              <a:rPr lang="en-US" dirty="0" err="1"/>
              <a:t>bulbara</a:t>
            </a:r>
            <a:r>
              <a:rPr lang="en-US" dirty="0"/>
              <a:t> la </a:t>
            </a:r>
            <a:r>
              <a:rPr lang="en-US" dirty="0" err="1"/>
              <a:t>cea</a:t>
            </a:r>
            <a:r>
              <a:rPr lang="en-US" dirty="0"/>
              <a:t> </a:t>
            </a:r>
            <a:r>
              <a:rPr lang="en-US" dirty="0" err="1"/>
              <a:t>tarsala</a:t>
            </a:r>
            <a:r>
              <a:rPr lang="en-US" dirty="0"/>
              <a:t> se face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funduri</a:t>
            </a:r>
            <a:r>
              <a:rPr lang="en-US" dirty="0"/>
              <a:t> de sac </a:t>
            </a:r>
            <a:r>
              <a:rPr lang="en-US" dirty="0" err="1"/>
              <a:t>conjunctivale</a:t>
            </a:r>
            <a:r>
              <a:rPr lang="en-US" dirty="0"/>
              <a:t>, superior </a:t>
            </a:r>
            <a:r>
              <a:rPr lang="en-US" dirty="0" err="1"/>
              <a:t>si</a:t>
            </a:r>
            <a:r>
              <a:rPr lang="en-US" dirty="0"/>
              <a:t> inferior (conjunctiva </a:t>
            </a:r>
            <a:r>
              <a:rPr lang="en-US" dirty="0" err="1"/>
              <a:t>forniceala</a:t>
            </a:r>
            <a:r>
              <a:rPr lang="en-US" dirty="0"/>
              <a:t>)</a:t>
            </a:r>
          </a:p>
          <a:p>
            <a:r>
              <a:rPr lang="en-US" dirty="0"/>
              <a:t>-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miscarile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</a:t>
            </a:r>
          </a:p>
          <a:p>
            <a:r>
              <a:rPr lang="en-US" dirty="0"/>
              <a:t>- </a:t>
            </a:r>
            <a:r>
              <a:rPr lang="en-US" dirty="0" err="1"/>
              <a:t>contine</a:t>
            </a:r>
            <a:r>
              <a:rPr lang="en-US" dirty="0"/>
              <a:t> </a:t>
            </a:r>
            <a:r>
              <a:rPr lang="en-US" dirty="0" err="1"/>
              <a:t>numeroase</a:t>
            </a:r>
            <a:r>
              <a:rPr lang="en-US" dirty="0"/>
              <a:t> </a:t>
            </a:r>
            <a:r>
              <a:rPr lang="en-US" dirty="0" err="1"/>
              <a:t>glande</a:t>
            </a:r>
            <a:r>
              <a:rPr lang="en-US" dirty="0"/>
              <a:t> de </a:t>
            </a:r>
            <a:r>
              <a:rPr lang="en-US" dirty="0" err="1"/>
              <a:t>mici</a:t>
            </a:r>
            <a:r>
              <a:rPr lang="en-US" dirty="0"/>
              <a:t> </a:t>
            </a:r>
            <a:r>
              <a:rPr lang="en-US" dirty="0" err="1"/>
              <a:t>dimensiuni</a:t>
            </a:r>
            <a:r>
              <a:rPr lang="en-US" dirty="0"/>
              <a:t> (nu se pot </a:t>
            </a:r>
            <a:r>
              <a:rPr lang="en-US" dirty="0" err="1"/>
              <a:t>vedea</a:t>
            </a:r>
            <a:r>
              <a:rPr lang="en-US" dirty="0"/>
              <a:t> cu </a:t>
            </a:r>
            <a:r>
              <a:rPr lang="en-US" dirty="0" err="1"/>
              <a:t>ochiul</a:t>
            </a:r>
            <a:r>
              <a:rPr lang="en-US" dirty="0"/>
              <a:t> liber), a </a:t>
            </a:r>
            <a:r>
              <a:rPr lang="en-US" dirty="0" err="1"/>
              <a:t>caror</a:t>
            </a:r>
            <a:r>
              <a:rPr lang="en-US" dirty="0"/>
              <a:t> </a:t>
            </a:r>
            <a:r>
              <a:rPr lang="en-US" dirty="0" err="1"/>
              <a:t>secretie</a:t>
            </a:r>
            <a:r>
              <a:rPr lang="en-US" dirty="0"/>
              <a:t> intra in </a:t>
            </a:r>
            <a:r>
              <a:rPr lang="en-US" dirty="0" err="1"/>
              <a:t>componenta</a:t>
            </a:r>
            <a:r>
              <a:rPr lang="en-US" dirty="0"/>
              <a:t> </a:t>
            </a:r>
            <a:r>
              <a:rPr lang="en-US" dirty="0" err="1"/>
              <a:t>filmului</a:t>
            </a:r>
            <a:r>
              <a:rPr lang="en-US" dirty="0"/>
              <a:t> lacrimal</a:t>
            </a:r>
          </a:p>
        </p:txBody>
      </p:sp>
    </p:spTree>
    <p:extLst>
      <p:ext uri="{BB962C8B-B14F-4D97-AF65-F5344CB8AC3E}">
        <p14:creationId xmlns:p14="http://schemas.microsoft.com/office/powerpoint/2010/main" val="2169467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Conjunctival/scleral anatomy - American Academy of Ophthalmology">
            <a:extLst>
              <a:ext uri="{FF2B5EF4-FFF2-40B4-BE49-F238E27FC236}">
                <a16:creationId xmlns:a16="http://schemas.microsoft.com/office/drawing/2014/main" id="{52F1B5B0-00CC-4BAB-9396-1F1DADD76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807" y="476250"/>
            <a:ext cx="8323393" cy="5538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890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084C5-B891-4B05-98B6-BCE669144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4850"/>
            <a:ext cx="10515600" cy="547211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Muschii</a:t>
            </a:r>
            <a:r>
              <a:rPr lang="en-US" dirty="0"/>
              <a:t> </a:t>
            </a:r>
            <a:r>
              <a:rPr lang="en-US" dirty="0" err="1"/>
              <a:t>extrinseci</a:t>
            </a:r>
            <a:r>
              <a:rPr lang="en-US" dirty="0"/>
              <a:t> ai </a:t>
            </a:r>
            <a:r>
              <a:rPr lang="en-US" dirty="0" err="1"/>
              <a:t>globului</a:t>
            </a:r>
            <a:r>
              <a:rPr lang="en-US" dirty="0"/>
              <a:t> ocular</a:t>
            </a:r>
          </a:p>
          <a:p>
            <a:r>
              <a:rPr lang="en-US" dirty="0"/>
              <a:t>- sunt in </a:t>
            </a:r>
            <a:r>
              <a:rPr lang="en-US" dirty="0" err="1"/>
              <a:t>numar</a:t>
            </a:r>
            <a:r>
              <a:rPr lang="en-US" dirty="0"/>
              <a:t> de 6: 4 </a:t>
            </a:r>
            <a:r>
              <a:rPr lang="en-US" dirty="0" err="1"/>
              <a:t>drepti</a:t>
            </a:r>
            <a:r>
              <a:rPr lang="en-US" dirty="0"/>
              <a:t> (medial, lateral, superior, inferior) </a:t>
            </a:r>
            <a:r>
              <a:rPr lang="en-US" dirty="0" err="1"/>
              <a:t>si</a:t>
            </a:r>
            <a:r>
              <a:rPr lang="en-US" dirty="0"/>
              <a:t> 2 </a:t>
            </a:r>
            <a:r>
              <a:rPr lang="en-US" dirty="0" err="1"/>
              <a:t>oblici</a:t>
            </a:r>
            <a:r>
              <a:rPr lang="en-US" dirty="0"/>
              <a:t> (superior </a:t>
            </a:r>
            <a:r>
              <a:rPr lang="en-US" dirty="0" err="1"/>
              <a:t>si</a:t>
            </a:r>
            <a:r>
              <a:rPr lang="en-US" dirty="0"/>
              <a:t> inferior)</a:t>
            </a:r>
          </a:p>
          <a:p>
            <a:r>
              <a:rPr lang="en-US" dirty="0"/>
              <a:t>- se </a:t>
            </a:r>
            <a:r>
              <a:rPr lang="en-US" dirty="0" err="1"/>
              <a:t>insera</a:t>
            </a:r>
            <a:r>
              <a:rPr lang="en-US" dirty="0"/>
              <a:t> pe sclera</a:t>
            </a:r>
          </a:p>
          <a:p>
            <a:r>
              <a:rPr lang="en-US" dirty="0"/>
              <a:t>- </a:t>
            </a:r>
            <a:r>
              <a:rPr lang="en-US" dirty="0" err="1"/>
              <a:t>muschi</a:t>
            </a:r>
            <a:r>
              <a:rPr lang="en-US" dirty="0"/>
              <a:t> </a:t>
            </a:r>
            <a:r>
              <a:rPr lang="en-US" dirty="0" err="1"/>
              <a:t>striati</a:t>
            </a:r>
            <a:r>
              <a:rPr lang="en-US" dirty="0"/>
              <a:t>, sub control somatic</a:t>
            </a:r>
          </a:p>
          <a:p>
            <a:r>
              <a:rPr lang="en-US" dirty="0"/>
              <a:t>- </a:t>
            </a:r>
            <a:r>
              <a:rPr lang="en-US" dirty="0" err="1"/>
              <a:t>dreptul</a:t>
            </a:r>
            <a:r>
              <a:rPr lang="en-US" dirty="0"/>
              <a:t> lateral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inervat</a:t>
            </a:r>
            <a:r>
              <a:rPr lang="en-US" dirty="0"/>
              <a:t> de n. VI (abducens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oculomotorul</a:t>
            </a:r>
            <a:r>
              <a:rPr lang="en-US" dirty="0"/>
              <a:t> extern)</a:t>
            </a:r>
          </a:p>
          <a:p>
            <a:r>
              <a:rPr lang="en-US" dirty="0"/>
              <a:t>- </a:t>
            </a:r>
            <a:r>
              <a:rPr lang="en-US" dirty="0" err="1"/>
              <a:t>oblicul</a:t>
            </a:r>
            <a:r>
              <a:rPr lang="en-US" dirty="0"/>
              <a:t> superior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inervat</a:t>
            </a:r>
            <a:r>
              <a:rPr lang="en-US" dirty="0"/>
              <a:t> de n. IV (</a:t>
            </a:r>
            <a:r>
              <a:rPr lang="en-US" dirty="0" err="1"/>
              <a:t>trohlear</a:t>
            </a:r>
            <a:r>
              <a:rPr lang="en-US" dirty="0"/>
              <a:t>)</a:t>
            </a:r>
          </a:p>
          <a:p>
            <a:r>
              <a:rPr lang="en-US" dirty="0"/>
              <a:t>- </a:t>
            </a:r>
            <a:r>
              <a:rPr lang="en-US" dirty="0" err="1"/>
              <a:t>oblicul</a:t>
            </a:r>
            <a:r>
              <a:rPr lang="en-US" dirty="0"/>
              <a:t> inferior, </a:t>
            </a:r>
            <a:r>
              <a:rPr lang="en-US" dirty="0" err="1"/>
              <a:t>dreptii</a:t>
            </a:r>
            <a:r>
              <a:rPr lang="en-US" dirty="0"/>
              <a:t> superior, medial, inferior sunt </a:t>
            </a:r>
            <a:r>
              <a:rPr lang="en-US" dirty="0" err="1"/>
              <a:t>inervati</a:t>
            </a:r>
            <a:r>
              <a:rPr lang="en-US" dirty="0"/>
              <a:t> de N. III (</a:t>
            </a:r>
            <a:r>
              <a:rPr lang="en-US" dirty="0" err="1"/>
              <a:t>oculomotorul</a:t>
            </a:r>
            <a:r>
              <a:rPr lang="en-US" dirty="0"/>
              <a:t> </a:t>
            </a:r>
            <a:r>
              <a:rPr lang="en-US" dirty="0" err="1"/>
              <a:t>comun</a:t>
            </a:r>
            <a:r>
              <a:rPr lang="en-US" dirty="0"/>
              <a:t>)</a:t>
            </a:r>
          </a:p>
          <a:p>
            <a:r>
              <a:rPr lang="en-US" dirty="0"/>
              <a:t>- </a:t>
            </a:r>
            <a:r>
              <a:rPr lang="en-US" dirty="0" err="1"/>
              <a:t>dreptul</a:t>
            </a:r>
            <a:r>
              <a:rPr lang="en-US" dirty="0"/>
              <a:t> lateral duce </a:t>
            </a:r>
            <a:r>
              <a:rPr lang="en-US" dirty="0" err="1"/>
              <a:t>globul</a:t>
            </a:r>
            <a:r>
              <a:rPr lang="en-US" dirty="0"/>
              <a:t> in </a:t>
            </a:r>
            <a:r>
              <a:rPr lang="en-US" dirty="0" err="1"/>
              <a:t>abductie</a:t>
            </a:r>
            <a:r>
              <a:rPr lang="en-US" dirty="0"/>
              <a:t>; </a:t>
            </a:r>
            <a:r>
              <a:rPr lang="en-US" dirty="0" err="1"/>
              <a:t>dreptul</a:t>
            </a:r>
            <a:r>
              <a:rPr lang="en-US" dirty="0"/>
              <a:t> medial produce </a:t>
            </a:r>
            <a:r>
              <a:rPr lang="en-US" dirty="0" err="1"/>
              <a:t>adductie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dreptul</a:t>
            </a:r>
            <a:r>
              <a:rPr lang="en-US" dirty="0"/>
              <a:t> superior duce </a:t>
            </a:r>
            <a:r>
              <a:rPr lang="en-US" dirty="0" err="1"/>
              <a:t>globul</a:t>
            </a:r>
            <a:r>
              <a:rPr lang="en-US" dirty="0"/>
              <a:t> in </a:t>
            </a:r>
            <a:r>
              <a:rPr lang="en-US" dirty="0" err="1"/>
              <a:t>supraductie</a:t>
            </a:r>
            <a:r>
              <a:rPr lang="en-US" dirty="0"/>
              <a:t>; </a:t>
            </a:r>
            <a:r>
              <a:rPr lang="en-US" dirty="0" err="1"/>
              <a:t>dreptul</a:t>
            </a:r>
            <a:r>
              <a:rPr lang="en-US" dirty="0"/>
              <a:t> inferior produce </a:t>
            </a:r>
            <a:r>
              <a:rPr lang="en-US" dirty="0" err="1"/>
              <a:t>infraductie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oblicul</a:t>
            </a:r>
            <a:r>
              <a:rPr lang="en-US" dirty="0"/>
              <a:t> superior duce </a:t>
            </a:r>
            <a:r>
              <a:rPr lang="en-US" dirty="0" err="1"/>
              <a:t>globul</a:t>
            </a:r>
            <a:r>
              <a:rPr lang="en-US" dirty="0"/>
              <a:t> in </a:t>
            </a:r>
            <a:r>
              <a:rPr lang="en-US" dirty="0" err="1"/>
              <a:t>jos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in </a:t>
            </a:r>
            <a:r>
              <a:rPr lang="en-US" dirty="0" err="1"/>
              <a:t>afara</a:t>
            </a:r>
            <a:r>
              <a:rPr lang="en-US" dirty="0"/>
              <a:t>; </a:t>
            </a:r>
            <a:r>
              <a:rPr lang="en-US" dirty="0" err="1"/>
              <a:t>oblicul</a:t>
            </a:r>
            <a:r>
              <a:rPr lang="en-US" dirty="0"/>
              <a:t> inferior duce </a:t>
            </a:r>
            <a:r>
              <a:rPr lang="en-US" dirty="0" err="1"/>
              <a:t>globul</a:t>
            </a:r>
            <a:r>
              <a:rPr lang="en-US" dirty="0"/>
              <a:t> in sus </a:t>
            </a:r>
            <a:r>
              <a:rPr lang="en-US" dirty="0" err="1"/>
              <a:t>si</a:t>
            </a:r>
            <a:r>
              <a:rPr lang="en-US" dirty="0"/>
              <a:t> in </a:t>
            </a:r>
            <a:r>
              <a:rPr lang="en-US" dirty="0" err="1"/>
              <a:t>afara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5237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xtraocular muscles [8]. | Download Scientific Diagram">
            <a:extLst>
              <a:ext uri="{FF2B5EF4-FFF2-40B4-BE49-F238E27FC236}">
                <a16:creationId xmlns:a16="http://schemas.microsoft.com/office/drawing/2014/main" id="{7171C959-4107-4E84-A9FB-0002DE344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535" y="847725"/>
            <a:ext cx="744093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363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B2A14-30D6-4356-ACD6-5A19A3FCF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475773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Aparatul</a:t>
            </a:r>
            <a:r>
              <a:rPr lang="en-US" dirty="0"/>
              <a:t> lacrimal</a:t>
            </a:r>
          </a:p>
          <a:p>
            <a:r>
              <a:rPr lang="en-US" dirty="0"/>
              <a:t>Este </a:t>
            </a:r>
            <a:r>
              <a:rPr lang="en-US" dirty="0" err="1"/>
              <a:t>alcatuit</a:t>
            </a:r>
            <a:r>
              <a:rPr lang="en-US" dirty="0"/>
              <a:t> din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componente</a:t>
            </a:r>
            <a:r>
              <a:rPr lang="en-US" dirty="0"/>
              <a:t>, </a:t>
            </a:r>
            <a:r>
              <a:rPr lang="en-US" dirty="0" err="1"/>
              <a:t>componenta</a:t>
            </a:r>
            <a:r>
              <a:rPr lang="en-US" dirty="0"/>
              <a:t> de </a:t>
            </a:r>
            <a:r>
              <a:rPr lang="en-US" dirty="0" err="1"/>
              <a:t>secretie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componenta</a:t>
            </a:r>
            <a:r>
              <a:rPr lang="en-US" dirty="0"/>
              <a:t> de </a:t>
            </a:r>
            <a:r>
              <a:rPr lang="en-US" dirty="0" err="1"/>
              <a:t>excretie</a:t>
            </a:r>
            <a:endParaRPr lang="en-US" dirty="0"/>
          </a:p>
          <a:p>
            <a:endParaRPr lang="en-US" dirty="0"/>
          </a:p>
          <a:p>
            <a:r>
              <a:rPr lang="en-US" dirty="0"/>
              <a:t>Componenta de </a:t>
            </a:r>
            <a:r>
              <a:rPr lang="en-US" dirty="0" err="1"/>
              <a:t>secretie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formeaza</a:t>
            </a:r>
            <a:r>
              <a:rPr lang="en-US" dirty="0"/>
              <a:t> </a:t>
            </a:r>
            <a:r>
              <a:rPr lang="en-US" dirty="0" err="1"/>
              <a:t>filmul</a:t>
            </a:r>
            <a:r>
              <a:rPr lang="en-US" dirty="0"/>
              <a:t> lacrimal</a:t>
            </a:r>
          </a:p>
          <a:p>
            <a:r>
              <a:rPr lang="en-US" dirty="0"/>
              <a:t>- </a:t>
            </a:r>
            <a:r>
              <a:rPr lang="en-US" dirty="0" err="1"/>
              <a:t>componenta</a:t>
            </a:r>
            <a:r>
              <a:rPr lang="en-US" dirty="0"/>
              <a:t> </a:t>
            </a:r>
            <a:r>
              <a:rPr lang="en-US" dirty="0" err="1"/>
              <a:t>principala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glanda</a:t>
            </a:r>
            <a:r>
              <a:rPr lang="en-US" dirty="0"/>
              <a:t> </a:t>
            </a:r>
            <a:r>
              <a:rPr lang="en-US" dirty="0" err="1"/>
              <a:t>lacrimala</a:t>
            </a:r>
            <a:r>
              <a:rPr lang="en-US" dirty="0"/>
              <a:t>, </a:t>
            </a:r>
            <a:r>
              <a:rPr lang="en-US" dirty="0" err="1"/>
              <a:t>situata</a:t>
            </a:r>
            <a:r>
              <a:rPr lang="en-US" dirty="0"/>
              <a:t> in </a:t>
            </a:r>
            <a:r>
              <a:rPr lang="en-US" dirty="0" err="1"/>
              <a:t>fosa</a:t>
            </a:r>
            <a:r>
              <a:rPr lang="en-US" dirty="0"/>
              <a:t> </a:t>
            </a:r>
            <a:r>
              <a:rPr lang="en-US" dirty="0" err="1"/>
              <a:t>glandei</a:t>
            </a:r>
            <a:r>
              <a:rPr lang="en-US" dirty="0"/>
              <a:t> </a:t>
            </a:r>
            <a:r>
              <a:rPr lang="en-US" dirty="0" err="1"/>
              <a:t>lacrimale</a:t>
            </a:r>
            <a:r>
              <a:rPr lang="en-US" dirty="0"/>
              <a:t> din </a:t>
            </a:r>
            <a:r>
              <a:rPr lang="en-US" dirty="0" err="1"/>
              <a:t>osul</a:t>
            </a:r>
            <a:r>
              <a:rPr lang="en-US" dirty="0"/>
              <a:t> frontal, in </a:t>
            </a:r>
            <a:r>
              <a:rPr lang="en-US" dirty="0" err="1"/>
              <a:t>unghiul</a:t>
            </a:r>
            <a:r>
              <a:rPr lang="en-US" dirty="0"/>
              <a:t> extern</a:t>
            </a:r>
          </a:p>
          <a:p>
            <a:r>
              <a:rPr lang="en-US" dirty="0"/>
              <a:t>- </a:t>
            </a: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numeroase</a:t>
            </a:r>
            <a:r>
              <a:rPr lang="en-US" dirty="0"/>
              <a:t> </a:t>
            </a:r>
            <a:r>
              <a:rPr lang="en-US" dirty="0" err="1"/>
              <a:t>glande</a:t>
            </a:r>
            <a:r>
              <a:rPr lang="en-US" dirty="0"/>
              <a:t> </a:t>
            </a:r>
            <a:r>
              <a:rPr lang="en-US" dirty="0" err="1"/>
              <a:t>diseminate</a:t>
            </a:r>
            <a:r>
              <a:rPr lang="en-US" dirty="0"/>
              <a:t> pe </a:t>
            </a:r>
            <a:r>
              <a:rPr lang="en-US" dirty="0" err="1"/>
              <a:t>suprafata</a:t>
            </a:r>
            <a:r>
              <a:rPr lang="en-US" dirty="0"/>
              <a:t> </a:t>
            </a:r>
            <a:r>
              <a:rPr lang="en-US" dirty="0" err="1"/>
              <a:t>conjunctivei</a:t>
            </a:r>
            <a:r>
              <a:rPr lang="en-US" dirty="0"/>
              <a:t> care </a:t>
            </a:r>
            <a:r>
              <a:rPr lang="en-US" dirty="0" err="1"/>
              <a:t>contribuie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la </a:t>
            </a:r>
            <a:r>
              <a:rPr lang="en-US" dirty="0" err="1"/>
              <a:t>secretia</a:t>
            </a:r>
            <a:r>
              <a:rPr lang="en-US" dirty="0"/>
              <a:t> </a:t>
            </a:r>
            <a:r>
              <a:rPr lang="en-US" dirty="0" err="1"/>
              <a:t>lacrimala</a:t>
            </a:r>
            <a:r>
              <a:rPr lang="en-US" dirty="0"/>
              <a:t> (Krause, Zeiss, Moll, </a:t>
            </a:r>
            <a:r>
              <a:rPr lang="en-US" dirty="0" err="1"/>
              <a:t>Meibomius</a:t>
            </a:r>
            <a:r>
              <a:rPr lang="en-US" dirty="0"/>
              <a:t>)</a:t>
            </a:r>
          </a:p>
          <a:p>
            <a:r>
              <a:rPr lang="en-US" dirty="0"/>
              <a:t>- </a:t>
            </a:r>
            <a:r>
              <a:rPr lang="en-US" dirty="0" err="1"/>
              <a:t>functia</a:t>
            </a:r>
            <a:r>
              <a:rPr lang="en-US" dirty="0"/>
              <a:t> </a:t>
            </a:r>
            <a:r>
              <a:rPr lang="en-US" dirty="0" err="1"/>
              <a:t>filmului</a:t>
            </a:r>
            <a:r>
              <a:rPr lang="en-US" dirty="0"/>
              <a:t> lacrimal </a:t>
            </a:r>
            <a:r>
              <a:rPr lang="en-US" dirty="0" err="1"/>
              <a:t>este</a:t>
            </a:r>
            <a:r>
              <a:rPr lang="en-US" dirty="0"/>
              <a:t> de a </a:t>
            </a:r>
            <a:r>
              <a:rPr lang="en-US" dirty="0" err="1"/>
              <a:t>mentine</a:t>
            </a:r>
            <a:r>
              <a:rPr lang="en-US" dirty="0"/>
              <a:t> </a:t>
            </a:r>
            <a:r>
              <a:rPr lang="en-US" dirty="0" err="1"/>
              <a:t>suprafata</a:t>
            </a:r>
            <a:r>
              <a:rPr lang="en-US" dirty="0"/>
              <a:t> </a:t>
            </a:r>
            <a:r>
              <a:rPr lang="en-US" dirty="0" err="1"/>
              <a:t>oculara</a:t>
            </a:r>
            <a:r>
              <a:rPr lang="en-US" dirty="0"/>
              <a:t> </a:t>
            </a:r>
            <a:r>
              <a:rPr lang="en-US" dirty="0" err="1"/>
              <a:t>umectata</a:t>
            </a:r>
            <a:r>
              <a:rPr lang="en-US" dirty="0"/>
              <a:t> in </a:t>
            </a:r>
            <a:r>
              <a:rPr lang="en-US" dirty="0" err="1"/>
              <a:t>permanenta</a:t>
            </a:r>
            <a:r>
              <a:rPr lang="en-US" dirty="0"/>
              <a:t>, in </a:t>
            </a:r>
            <a:r>
              <a:rPr lang="en-US" dirty="0" err="1"/>
              <a:t>lipsa</a:t>
            </a:r>
            <a:r>
              <a:rPr lang="en-US" dirty="0"/>
              <a:t> </a:t>
            </a:r>
            <a:r>
              <a:rPr lang="en-US" dirty="0" err="1"/>
              <a:t>acestuia</a:t>
            </a:r>
            <a:r>
              <a:rPr lang="en-US" dirty="0"/>
              <a:t> </a:t>
            </a:r>
            <a:r>
              <a:rPr lang="en-US" dirty="0" err="1"/>
              <a:t>corneea</a:t>
            </a:r>
            <a:r>
              <a:rPr lang="en-US" dirty="0"/>
              <a:t> s-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ulcera</a:t>
            </a:r>
            <a:r>
              <a:rPr lang="en-US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asigura</a:t>
            </a:r>
            <a:r>
              <a:rPr lang="en-US" dirty="0"/>
              <a:t> </a:t>
            </a:r>
            <a:r>
              <a:rPr lang="en-US" dirty="0" err="1"/>
              <a:t>oxigenul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epiteliul</a:t>
            </a:r>
            <a:r>
              <a:rPr lang="en-US" dirty="0"/>
              <a:t> </a:t>
            </a:r>
            <a:r>
              <a:rPr lang="en-US" dirty="0" err="1"/>
              <a:t>corneean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5397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C8C20-5271-4904-9EA5-20A56FF4D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748213"/>
          </a:xfrm>
        </p:spPr>
        <p:txBody>
          <a:bodyPr/>
          <a:lstStyle/>
          <a:p>
            <a:r>
              <a:rPr lang="en-US" dirty="0"/>
              <a:t>Componenta de </a:t>
            </a:r>
            <a:r>
              <a:rPr lang="en-US" dirty="0" err="1"/>
              <a:t>excretie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denumita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calea</a:t>
            </a:r>
            <a:r>
              <a:rPr lang="en-US" dirty="0"/>
              <a:t> </a:t>
            </a:r>
            <a:r>
              <a:rPr lang="en-US" dirty="0" err="1"/>
              <a:t>lacrimala</a:t>
            </a:r>
            <a:r>
              <a:rPr lang="en-US" dirty="0"/>
              <a:t>, are </a:t>
            </a:r>
            <a:r>
              <a:rPr lang="en-US" dirty="0" err="1"/>
              <a:t>rol</a:t>
            </a:r>
            <a:r>
              <a:rPr lang="en-US" dirty="0"/>
              <a:t> de a </a:t>
            </a:r>
            <a:r>
              <a:rPr lang="en-US" dirty="0" err="1"/>
              <a:t>indeparta</a:t>
            </a:r>
            <a:r>
              <a:rPr lang="en-US" dirty="0"/>
              <a:t> </a:t>
            </a:r>
            <a:r>
              <a:rPr lang="en-US" dirty="0" err="1"/>
              <a:t>excesul</a:t>
            </a:r>
            <a:r>
              <a:rPr lang="en-US" dirty="0"/>
              <a:t> de </a:t>
            </a:r>
            <a:r>
              <a:rPr lang="en-US" dirty="0" err="1"/>
              <a:t>lacrimi</a:t>
            </a:r>
            <a:r>
              <a:rPr lang="en-US" dirty="0"/>
              <a:t> de pe </a:t>
            </a:r>
            <a:r>
              <a:rPr lang="en-US" dirty="0" err="1"/>
              <a:t>suprafata</a:t>
            </a:r>
            <a:r>
              <a:rPr lang="en-US" dirty="0"/>
              <a:t> </a:t>
            </a:r>
            <a:r>
              <a:rPr lang="en-US" dirty="0" err="1"/>
              <a:t>oculara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alcatuita</a:t>
            </a:r>
            <a:r>
              <a:rPr lang="en-US" dirty="0"/>
              <a:t> din: </a:t>
            </a:r>
            <a:r>
              <a:rPr lang="en-US" dirty="0" err="1"/>
              <a:t>punctele</a:t>
            </a:r>
            <a:r>
              <a:rPr lang="en-US" dirty="0"/>
              <a:t> </a:t>
            </a:r>
            <a:r>
              <a:rPr lang="en-US" dirty="0" err="1"/>
              <a:t>lacrimale</a:t>
            </a:r>
            <a:r>
              <a:rPr lang="en-US" dirty="0"/>
              <a:t> superior </a:t>
            </a:r>
            <a:r>
              <a:rPr lang="en-US" dirty="0" err="1"/>
              <a:t>si</a:t>
            </a:r>
            <a:r>
              <a:rPr lang="en-US" dirty="0"/>
              <a:t> inferior, </a:t>
            </a:r>
            <a:r>
              <a:rPr lang="en-US" dirty="0" err="1"/>
              <a:t>canaliculii</a:t>
            </a:r>
            <a:r>
              <a:rPr lang="en-US" dirty="0"/>
              <a:t> </a:t>
            </a:r>
            <a:r>
              <a:rPr lang="en-US" dirty="0" err="1"/>
              <a:t>lacrimali</a:t>
            </a:r>
            <a:r>
              <a:rPr lang="en-US" dirty="0"/>
              <a:t> superior </a:t>
            </a:r>
            <a:r>
              <a:rPr lang="en-US" dirty="0" err="1"/>
              <a:t>si</a:t>
            </a:r>
            <a:r>
              <a:rPr lang="en-US" dirty="0"/>
              <a:t> inferior, </a:t>
            </a:r>
            <a:r>
              <a:rPr lang="en-US" dirty="0" err="1"/>
              <a:t>sacul</a:t>
            </a:r>
            <a:r>
              <a:rPr lang="en-US" dirty="0"/>
              <a:t> lacrimal, </a:t>
            </a:r>
            <a:r>
              <a:rPr lang="en-US" dirty="0" err="1"/>
              <a:t>ductul</a:t>
            </a:r>
            <a:r>
              <a:rPr lang="en-US" dirty="0"/>
              <a:t> </a:t>
            </a:r>
            <a:r>
              <a:rPr lang="en-US" dirty="0" err="1"/>
              <a:t>lacrimonazal</a:t>
            </a:r>
            <a:endParaRPr lang="en-US" dirty="0"/>
          </a:p>
          <a:p>
            <a:r>
              <a:rPr lang="en-US" dirty="0"/>
              <a:t>- de pe </a:t>
            </a:r>
            <a:r>
              <a:rPr lang="en-US" dirty="0" err="1"/>
              <a:t>suprafata</a:t>
            </a:r>
            <a:r>
              <a:rPr lang="en-US" dirty="0"/>
              <a:t> </a:t>
            </a:r>
            <a:r>
              <a:rPr lang="en-US" dirty="0" err="1"/>
              <a:t>oculara</a:t>
            </a:r>
            <a:r>
              <a:rPr lang="en-US" dirty="0"/>
              <a:t>, </a:t>
            </a:r>
            <a:r>
              <a:rPr lang="en-US" dirty="0" err="1"/>
              <a:t>lacrimile</a:t>
            </a:r>
            <a:r>
              <a:rPr lang="en-US" dirty="0"/>
              <a:t> </a:t>
            </a:r>
            <a:r>
              <a:rPr lang="en-US" dirty="0" err="1"/>
              <a:t>ajung</a:t>
            </a:r>
            <a:r>
              <a:rPr lang="en-US" dirty="0"/>
              <a:t> in </a:t>
            </a:r>
            <a:r>
              <a:rPr lang="en-US" dirty="0" err="1"/>
              <a:t>unghiul</a:t>
            </a:r>
            <a:r>
              <a:rPr lang="en-US" dirty="0"/>
              <a:t> intern al </a:t>
            </a:r>
            <a:r>
              <a:rPr lang="en-US" dirty="0" err="1"/>
              <a:t>ochiului</a:t>
            </a:r>
            <a:r>
              <a:rPr lang="en-US" dirty="0"/>
              <a:t>, </a:t>
            </a:r>
            <a:r>
              <a:rPr lang="en-US" dirty="0" err="1"/>
              <a:t>unde</a:t>
            </a:r>
            <a:r>
              <a:rPr lang="en-US" dirty="0"/>
              <a:t> se </a:t>
            </a:r>
            <a:r>
              <a:rPr lang="en-US" dirty="0" err="1"/>
              <a:t>afla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puncte</a:t>
            </a:r>
            <a:r>
              <a:rPr lang="en-US" dirty="0"/>
              <a:t> </a:t>
            </a:r>
            <a:r>
              <a:rPr lang="en-US" dirty="0" err="1"/>
              <a:t>lacrimale</a:t>
            </a:r>
            <a:r>
              <a:rPr lang="en-US" dirty="0"/>
              <a:t>, </a:t>
            </a:r>
            <a:r>
              <a:rPr lang="en-US" dirty="0" err="1"/>
              <a:t>trec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acestea</a:t>
            </a:r>
            <a:r>
              <a:rPr lang="en-US" dirty="0"/>
              <a:t> in canaliculi </a:t>
            </a:r>
            <a:r>
              <a:rPr lang="en-US" dirty="0" err="1"/>
              <a:t>lacrimali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sunt </a:t>
            </a:r>
            <a:r>
              <a:rPr lang="en-US" dirty="0" err="1"/>
              <a:t>stocate</a:t>
            </a:r>
            <a:r>
              <a:rPr lang="en-US" dirty="0"/>
              <a:t> in </a:t>
            </a:r>
            <a:r>
              <a:rPr lang="en-US" dirty="0" err="1"/>
              <a:t>sacul</a:t>
            </a:r>
            <a:r>
              <a:rPr lang="en-US" dirty="0"/>
              <a:t> lacrimal; periodic, de </a:t>
            </a:r>
            <a:r>
              <a:rPr lang="en-US" dirty="0" err="1"/>
              <a:t>aici</a:t>
            </a:r>
            <a:r>
              <a:rPr lang="en-US" dirty="0"/>
              <a:t> se </a:t>
            </a:r>
            <a:r>
              <a:rPr lang="en-US" dirty="0" err="1"/>
              <a:t>elimina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ductul</a:t>
            </a:r>
            <a:r>
              <a:rPr lang="en-US" dirty="0"/>
              <a:t> </a:t>
            </a:r>
            <a:r>
              <a:rPr lang="en-US" dirty="0" err="1"/>
              <a:t>lacrimonazal</a:t>
            </a:r>
            <a:r>
              <a:rPr lang="en-US" dirty="0"/>
              <a:t> in </a:t>
            </a:r>
            <a:r>
              <a:rPr lang="en-US" dirty="0" err="1"/>
              <a:t>meatul</a:t>
            </a:r>
            <a:r>
              <a:rPr lang="en-US" dirty="0"/>
              <a:t> </a:t>
            </a:r>
            <a:r>
              <a:rPr lang="en-US" dirty="0" err="1"/>
              <a:t>nazal</a:t>
            </a:r>
            <a:r>
              <a:rPr lang="en-US" dirty="0"/>
              <a:t> inferior</a:t>
            </a:r>
          </a:p>
        </p:txBody>
      </p:sp>
    </p:spTree>
    <p:extLst>
      <p:ext uri="{BB962C8B-B14F-4D97-AF65-F5344CB8AC3E}">
        <p14:creationId xmlns:p14="http://schemas.microsoft.com/office/powerpoint/2010/main" val="614316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natomy of Lacrimal Apparatus. (In short) - YouTube">
            <a:extLst>
              <a:ext uri="{FF2B5EF4-FFF2-40B4-BE49-F238E27FC236}">
                <a16:creationId xmlns:a16="http://schemas.microsoft.com/office/drawing/2014/main" id="{AF57EEA3-9003-44DD-A052-7D8F7665E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482428"/>
            <a:ext cx="7353300" cy="5507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060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41F7F-862F-4CDF-961F-6775ED05D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9125"/>
            <a:ext cx="10515600" cy="555783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Pleoapele</a:t>
            </a:r>
            <a:r>
              <a:rPr lang="en-US" dirty="0"/>
              <a:t> </a:t>
            </a:r>
          </a:p>
          <a:p>
            <a:r>
              <a:rPr lang="en-US" dirty="0"/>
              <a:t>- cate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ochi</a:t>
            </a:r>
            <a:r>
              <a:rPr lang="en-US" dirty="0"/>
              <a:t>: </a:t>
            </a:r>
            <a:r>
              <a:rPr lang="en-US" dirty="0" err="1"/>
              <a:t>pleoapa</a:t>
            </a:r>
            <a:r>
              <a:rPr lang="en-US" dirty="0"/>
              <a:t> </a:t>
            </a:r>
            <a:r>
              <a:rPr lang="en-US" dirty="0" err="1"/>
              <a:t>superioara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pleoapa</a:t>
            </a:r>
            <a:r>
              <a:rPr lang="en-US" dirty="0"/>
              <a:t> </a:t>
            </a:r>
            <a:r>
              <a:rPr lang="en-US" dirty="0" err="1"/>
              <a:t>inferioara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acoperite</a:t>
            </a:r>
            <a:r>
              <a:rPr lang="en-US" dirty="0"/>
              <a:t> de tegument (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subtire</a:t>
            </a:r>
            <a:r>
              <a:rPr lang="en-US" dirty="0"/>
              <a:t> din organism)</a:t>
            </a:r>
          </a:p>
          <a:p>
            <a:r>
              <a:rPr lang="en-US" dirty="0"/>
              <a:t>- sub tegument nu </a:t>
            </a: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tesut</a:t>
            </a:r>
            <a:r>
              <a:rPr lang="en-US" dirty="0"/>
              <a:t> </a:t>
            </a:r>
            <a:r>
              <a:rPr lang="en-US" dirty="0" err="1"/>
              <a:t>conjunctiv</a:t>
            </a:r>
            <a:r>
              <a:rPr lang="en-US" dirty="0"/>
              <a:t> </a:t>
            </a:r>
            <a:r>
              <a:rPr lang="en-US" dirty="0" err="1"/>
              <a:t>subcutanat</a:t>
            </a:r>
            <a:r>
              <a:rPr lang="en-US" dirty="0"/>
              <a:t>!</a:t>
            </a:r>
          </a:p>
          <a:p>
            <a:r>
              <a:rPr lang="en-US" dirty="0"/>
              <a:t>- sub tegument se </a:t>
            </a:r>
            <a:r>
              <a:rPr lang="en-US" dirty="0" err="1"/>
              <a:t>gaseste</a:t>
            </a:r>
            <a:r>
              <a:rPr lang="en-US" dirty="0"/>
              <a:t> </a:t>
            </a:r>
            <a:r>
              <a:rPr lang="en-US" dirty="0" err="1"/>
              <a:t>muschiul</a:t>
            </a:r>
            <a:r>
              <a:rPr lang="en-US" dirty="0"/>
              <a:t> orbicular al </a:t>
            </a:r>
            <a:r>
              <a:rPr lang="en-US" dirty="0" err="1"/>
              <a:t>ochiului</a:t>
            </a:r>
            <a:r>
              <a:rPr lang="en-US" dirty="0"/>
              <a:t>, care se </a:t>
            </a:r>
            <a:r>
              <a:rPr lang="en-US" dirty="0" err="1"/>
              <a:t>insera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intermediul</a:t>
            </a:r>
            <a:r>
              <a:rPr lang="en-US" dirty="0"/>
              <a:t> </a:t>
            </a:r>
            <a:r>
              <a:rPr lang="en-US" dirty="0" err="1"/>
              <a:t>ligamentelor</a:t>
            </a:r>
            <a:r>
              <a:rPr lang="en-US" dirty="0"/>
              <a:t> </a:t>
            </a:r>
            <a:r>
              <a:rPr lang="en-US" dirty="0" err="1"/>
              <a:t>cantale</a:t>
            </a:r>
            <a:r>
              <a:rPr lang="en-US" dirty="0"/>
              <a:t> la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osos</a:t>
            </a:r>
            <a:r>
              <a:rPr lang="en-US" dirty="0"/>
              <a:t>, </a:t>
            </a:r>
            <a:r>
              <a:rPr lang="en-US" dirty="0" err="1"/>
              <a:t>formand</a:t>
            </a:r>
            <a:r>
              <a:rPr lang="en-US" dirty="0"/>
              <a:t> </a:t>
            </a:r>
            <a:r>
              <a:rPr lang="en-US" dirty="0" err="1"/>
              <a:t>cantusurile</a:t>
            </a:r>
            <a:r>
              <a:rPr lang="en-US" dirty="0"/>
              <a:t> (medial </a:t>
            </a:r>
            <a:r>
              <a:rPr lang="en-US" dirty="0" err="1"/>
              <a:t>si</a:t>
            </a:r>
            <a:r>
              <a:rPr lang="en-US" dirty="0"/>
              <a:t> lateral); </a:t>
            </a:r>
            <a:r>
              <a:rPr lang="en-US" dirty="0" err="1"/>
              <a:t>actiunea</a:t>
            </a:r>
            <a:r>
              <a:rPr lang="en-US" dirty="0"/>
              <a:t> </a:t>
            </a:r>
            <a:r>
              <a:rPr lang="en-US" dirty="0" err="1"/>
              <a:t>muschiului</a:t>
            </a:r>
            <a:r>
              <a:rPr lang="en-US" dirty="0"/>
              <a:t> </a:t>
            </a:r>
            <a:r>
              <a:rPr lang="en-US" dirty="0" err="1"/>
              <a:t>determina</a:t>
            </a:r>
            <a:r>
              <a:rPr lang="en-US" dirty="0"/>
              <a:t> </a:t>
            </a:r>
            <a:r>
              <a:rPr lang="en-US" dirty="0" err="1"/>
              <a:t>inchiderea</a:t>
            </a:r>
            <a:r>
              <a:rPr lang="en-US" dirty="0"/>
              <a:t> </a:t>
            </a:r>
            <a:r>
              <a:rPr lang="en-US" dirty="0" err="1"/>
              <a:t>pleoapelor</a:t>
            </a:r>
            <a:r>
              <a:rPr lang="en-US" dirty="0"/>
              <a:t>; </a:t>
            </a:r>
            <a:r>
              <a:rPr lang="en-US" dirty="0" err="1"/>
              <a:t>invervat</a:t>
            </a:r>
            <a:r>
              <a:rPr lang="en-US" dirty="0"/>
              <a:t> de n. VII (facial)</a:t>
            </a:r>
          </a:p>
          <a:p>
            <a:r>
              <a:rPr lang="en-US" dirty="0"/>
              <a:t>- sub </a:t>
            </a:r>
            <a:r>
              <a:rPr lang="en-US" dirty="0" err="1"/>
              <a:t>muschiul</a:t>
            </a:r>
            <a:r>
              <a:rPr lang="en-US" dirty="0"/>
              <a:t> orbicular se </a:t>
            </a:r>
            <a:r>
              <a:rPr lang="en-US" dirty="0" err="1"/>
              <a:t>gaseste</a:t>
            </a:r>
            <a:r>
              <a:rPr lang="en-US" dirty="0"/>
              <a:t> </a:t>
            </a:r>
            <a:r>
              <a:rPr lang="en-US" dirty="0" err="1"/>
              <a:t>tarsul</a:t>
            </a:r>
            <a:r>
              <a:rPr lang="en-US" dirty="0"/>
              <a:t>, care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structura</a:t>
            </a:r>
            <a:r>
              <a:rPr lang="en-US" dirty="0"/>
              <a:t> de </a:t>
            </a:r>
            <a:r>
              <a:rPr lang="en-US" dirty="0" err="1"/>
              <a:t>rezistenta</a:t>
            </a:r>
            <a:r>
              <a:rPr lang="en-US" dirty="0"/>
              <a:t> a </a:t>
            </a:r>
            <a:r>
              <a:rPr lang="en-US" dirty="0" err="1"/>
              <a:t>pleoapelor</a:t>
            </a:r>
            <a:r>
              <a:rPr lang="en-US" dirty="0"/>
              <a:t>, </a:t>
            </a:r>
            <a:r>
              <a:rPr lang="en-US" dirty="0" err="1"/>
              <a:t>captusit</a:t>
            </a:r>
            <a:r>
              <a:rPr lang="en-US" dirty="0"/>
              <a:t> pe fata interna de conjunctiva </a:t>
            </a:r>
            <a:r>
              <a:rPr lang="en-US" dirty="0" err="1"/>
              <a:t>tarsala</a:t>
            </a:r>
            <a:r>
              <a:rPr lang="en-US" dirty="0"/>
              <a:t>; la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pleoapei</a:t>
            </a:r>
            <a:r>
              <a:rPr lang="en-US" dirty="0"/>
              <a:t> </a:t>
            </a:r>
            <a:r>
              <a:rPr lang="en-US" dirty="0" err="1"/>
              <a:t>superioare</a:t>
            </a:r>
            <a:r>
              <a:rPr lang="en-US" dirty="0"/>
              <a:t>, la </a:t>
            </a:r>
            <a:r>
              <a:rPr lang="en-US" dirty="0" err="1"/>
              <a:t>capatul</a:t>
            </a:r>
            <a:r>
              <a:rPr lang="en-US" dirty="0"/>
              <a:t> proximal al </a:t>
            </a:r>
            <a:r>
              <a:rPr lang="en-US" dirty="0" err="1"/>
              <a:t>tarsului</a:t>
            </a:r>
            <a:r>
              <a:rPr lang="en-US" dirty="0"/>
              <a:t> se </a:t>
            </a:r>
            <a:r>
              <a:rPr lang="en-US" dirty="0" err="1"/>
              <a:t>insera</a:t>
            </a:r>
            <a:r>
              <a:rPr lang="en-US" dirty="0"/>
              <a:t> </a:t>
            </a:r>
            <a:r>
              <a:rPr lang="en-US" dirty="0" err="1"/>
              <a:t>aponevroza</a:t>
            </a:r>
            <a:r>
              <a:rPr lang="en-US" dirty="0"/>
              <a:t> </a:t>
            </a:r>
            <a:r>
              <a:rPr lang="en-US" dirty="0" err="1"/>
              <a:t>muschiului</a:t>
            </a:r>
            <a:r>
              <a:rPr lang="en-US" dirty="0"/>
              <a:t> </a:t>
            </a:r>
            <a:r>
              <a:rPr lang="en-US" dirty="0" err="1"/>
              <a:t>ridicator</a:t>
            </a:r>
            <a:r>
              <a:rPr lang="en-US" dirty="0"/>
              <a:t> al </a:t>
            </a:r>
            <a:r>
              <a:rPr lang="en-US" dirty="0" err="1"/>
              <a:t>pleoapei</a:t>
            </a:r>
            <a:r>
              <a:rPr lang="en-US" dirty="0"/>
              <a:t>, a </a:t>
            </a:r>
            <a:r>
              <a:rPr lang="en-US" dirty="0" err="1"/>
              <a:t>carei</a:t>
            </a:r>
            <a:r>
              <a:rPr lang="en-US" dirty="0"/>
              <a:t> </a:t>
            </a:r>
            <a:r>
              <a:rPr lang="en-US" dirty="0" err="1"/>
              <a:t>functie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aceea</a:t>
            </a:r>
            <a:r>
              <a:rPr lang="en-US" dirty="0"/>
              <a:t> de a </a:t>
            </a:r>
            <a:r>
              <a:rPr lang="en-US" dirty="0" err="1"/>
              <a:t>deschide</a:t>
            </a:r>
            <a:r>
              <a:rPr lang="en-US" dirty="0"/>
              <a:t> </a:t>
            </a:r>
            <a:r>
              <a:rPr lang="en-US" dirty="0" err="1"/>
              <a:t>fanta</a:t>
            </a:r>
            <a:r>
              <a:rPr lang="en-US" dirty="0"/>
              <a:t> </a:t>
            </a:r>
            <a:r>
              <a:rPr lang="en-US" dirty="0" err="1"/>
              <a:t>palpebrala</a:t>
            </a:r>
            <a:r>
              <a:rPr lang="en-US" dirty="0"/>
              <a:t>;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inervat</a:t>
            </a:r>
            <a:r>
              <a:rPr lang="en-US" dirty="0"/>
              <a:t> de n. III</a:t>
            </a:r>
          </a:p>
          <a:p>
            <a:r>
              <a:rPr lang="en-US" dirty="0"/>
              <a:t>- </a:t>
            </a:r>
            <a:r>
              <a:rPr lang="en-US" dirty="0" err="1"/>
              <a:t>functiile</a:t>
            </a:r>
            <a:r>
              <a:rPr lang="en-US" dirty="0"/>
              <a:t> </a:t>
            </a:r>
            <a:r>
              <a:rPr lang="en-US" dirty="0" err="1"/>
              <a:t>pleoapelor</a:t>
            </a:r>
            <a:r>
              <a:rPr lang="en-US" dirty="0"/>
              <a:t>: de </a:t>
            </a:r>
            <a:r>
              <a:rPr lang="en-US" dirty="0" err="1"/>
              <a:t>protectie</a:t>
            </a:r>
            <a:r>
              <a:rPr lang="en-US" dirty="0"/>
              <a:t>, </a:t>
            </a:r>
            <a:r>
              <a:rPr lang="en-US" dirty="0" err="1"/>
              <a:t>intinderea</a:t>
            </a:r>
            <a:r>
              <a:rPr lang="en-US" dirty="0"/>
              <a:t> </a:t>
            </a:r>
            <a:r>
              <a:rPr lang="en-US" dirty="0" err="1"/>
              <a:t>filmului</a:t>
            </a:r>
            <a:r>
              <a:rPr lang="en-US" dirty="0"/>
              <a:t> lacrimal, </a:t>
            </a:r>
            <a:r>
              <a:rPr lang="en-US" dirty="0" err="1"/>
              <a:t>functie</a:t>
            </a:r>
            <a:r>
              <a:rPr lang="en-US" dirty="0"/>
              <a:t> de </a:t>
            </a:r>
            <a:r>
              <a:rPr lang="en-US" dirty="0" err="1"/>
              <a:t>pompa</a:t>
            </a:r>
            <a:r>
              <a:rPr lang="en-US" dirty="0"/>
              <a:t> – </a:t>
            </a:r>
            <a:r>
              <a:rPr lang="en-US" dirty="0" err="1"/>
              <a:t>impingerea</a:t>
            </a:r>
            <a:r>
              <a:rPr lang="en-US" dirty="0"/>
              <a:t> </a:t>
            </a:r>
            <a:r>
              <a:rPr lang="en-US" dirty="0" err="1"/>
              <a:t>lacrimilor</a:t>
            </a:r>
            <a:r>
              <a:rPr lang="en-US" dirty="0"/>
              <a:t> </a:t>
            </a:r>
            <a:r>
              <a:rPr lang="en-US" dirty="0" err="1"/>
              <a:t>spre</a:t>
            </a:r>
            <a:r>
              <a:rPr lang="en-US" dirty="0"/>
              <a:t> </a:t>
            </a:r>
            <a:r>
              <a:rPr lang="en-US" dirty="0" err="1"/>
              <a:t>unghiul</a:t>
            </a:r>
            <a:r>
              <a:rPr lang="en-US" dirty="0"/>
              <a:t> intern, </a:t>
            </a:r>
            <a:r>
              <a:rPr lang="en-US" dirty="0" err="1"/>
              <a:t>unde</a:t>
            </a:r>
            <a:r>
              <a:rPr lang="en-US" dirty="0"/>
              <a:t> se </a:t>
            </a:r>
            <a:r>
              <a:rPr lang="en-US" dirty="0" err="1"/>
              <a:t>gaseste</a:t>
            </a:r>
            <a:r>
              <a:rPr lang="en-US" dirty="0"/>
              <a:t> </a:t>
            </a:r>
            <a:r>
              <a:rPr lang="en-US" dirty="0" err="1"/>
              <a:t>calea</a:t>
            </a:r>
            <a:r>
              <a:rPr lang="en-US" dirty="0"/>
              <a:t> </a:t>
            </a:r>
            <a:r>
              <a:rPr lang="en-US" dirty="0" err="1"/>
              <a:t>lacrimala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86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DE01A-2A22-4612-A575-D729DB65B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"/>
            <a:ext cx="10515600" cy="604361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Tunicile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 sunt:</a:t>
            </a:r>
          </a:p>
          <a:p>
            <a:r>
              <a:rPr lang="en-US" dirty="0"/>
              <a:t>- tunica externa (</a:t>
            </a:r>
            <a:r>
              <a:rPr lang="en-US" dirty="0" err="1"/>
              <a:t>cornee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sclera)</a:t>
            </a:r>
          </a:p>
          <a:p>
            <a:r>
              <a:rPr lang="en-US" dirty="0"/>
              <a:t>- tunica </a:t>
            </a:r>
            <a:r>
              <a:rPr lang="en-US" dirty="0" err="1"/>
              <a:t>medie</a:t>
            </a:r>
            <a:r>
              <a:rPr lang="en-US" dirty="0"/>
              <a:t> (</a:t>
            </a:r>
            <a:r>
              <a:rPr lang="en-US" dirty="0" err="1"/>
              <a:t>uvee</a:t>
            </a:r>
            <a:r>
              <a:rPr lang="en-US" dirty="0"/>
              <a:t>)</a:t>
            </a:r>
          </a:p>
          <a:p>
            <a:r>
              <a:rPr lang="en-US" dirty="0"/>
              <a:t>- tunica interna (retina)</a:t>
            </a:r>
          </a:p>
          <a:p>
            <a:endParaRPr lang="en-US" dirty="0"/>
          </a:p>
          <a:p>
            <a:r>
              <a:rPr lang="en-US" dirty="0" err="1"/>
              <a:t>Camerele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 sunt:</a:t>
            </a:r>
          </a:p>
          <a:p>
            <a:r>
              <a:rPr lang="en-US" dirty="0"/>
              <a:t>- camera </a:t>
            </a:r>
            <a:r>
              <a:rPr lang="en-US" dirty="0" err="1"/>
              <a:t>anterioara</a:t>
            </a:r>
            <a:endParaRPr lang="en-US" dirty="0"/>
          </a:p>
          <a:p>
            <a:r>
              <a:rPr lang="en-US" dirty="0"/>
              <a:t>- camera </a:t>
            </a:r>
            <a:r>
              <a:rPr lang="en-US" dirty="0" err="1"/>
              <a:t>posterioara</a:t>
            </a:r>
            <a:r>
              <a:rPr lang="en-US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vitrosul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Mediile</a:t>
            </a:r>
            <a:r>
              <a:rPr lang="en-US" dirty="0"/>
              <a:t> </a:t>
            </a:r>
            <a:r>
              <a:rPr lang="en-US" dirty="0" err="1"/>
              <a:t>transparente</a:t>
            </a:r>
            <a:r>
              <a:rPr lang="en-US" dirty="0"/>
              <a:t> ale </a:t>
            </a:r>
            <a:r>
              <a:rPr lang="en-US" dirty="0" err="1"/>
              <a:t>globului</a:t>
            </a:r>
            <a:r>
              <a:rPr lang="en-US" dirty="0"/>
              <a:t> ocular sunt:</a:t>
            </a:r>
          </a:p>
          <a:p>
            <a:r>
              <a:rPr lang="en-US" dirty="0"/>
              <a:t>- </a:t>
            </a:r>
            <a:r>
              <a:rPr lang="en-US" dirty="0" err="1"/>
              <a:t>corneea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umoarea</a:t>
            </a:r>
            <a:r>
              <a:rPr lang="en-US" dirty="0"/>
              <a:t> </a:t>
            </a:r>
            <a:r>
              <a:rPr lang="en-US" dirty="0" err="1"/>
              <a:t>apoasa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cristalinul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vitrosul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5553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atomy of the eyelid - Eliminating Trachoma">
            <a:extLst>
              <a:ext uri="{FF2B5EF4-FFF2-40B4-BE49-F238E27FC236}">
                <a16:creationId xmlns:a16="http://schemas.microsoft.com/office/drawing/2014/main" id="{1165EE21-5D91-450D-95BA-DFCDE9525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429006"/>
            <a:ext cx="8372839" cy="5571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600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is eye cancer? | Cancer Research UK">
            <a:extLst>
              <a:ext uri="{FF2B5EF4-FFF2-40B4-BE49-F238E27FC236}">
                <a16:creationId xmlns:a16="http://schemas.microsoft.com/office/drawing/2014/main" id="{AFB97568-48C1-46F1-A2F5-D5AB1E17B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1104900"/>
            <a:ext cx="5938837" cy="418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4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8ABFA-F5C2-41C1-BF3E-7F2FDA671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6350"/>
            <a:ext cx="10515600" cy="4900613"/>
          </a:xfrm>
        </p:spPr>
        <p:txBody>
          <a:bodyPr/>
          <a:lstStyle/>
          <a:p>
            <a:r>
              <a:rPr lang="en-US" dirty="0"/>
              <a:t>Tunica externa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alcatuita</a:t>
            </a:r>
            <a:r>
              <a:rPr lang="en-US" dirty="0"/>
              <a:t> din </a:t>
            </a:r>
            <a:r>
              <a:rPr lang="en-US" dirty="0" err="1"/>
              <a:t>cornee</a:t>
            </a:r>
            <a:r>
              <a:rPr lang="en-US" dirty="0"/>
              <a:t> (1/6 </a:t>
            </a:r>
            <a:r>
              <a:rPr lang="en-US" dirty="0" err="1"/>
              <a:t>anterioara</a:t>
            </a:r>
            <a:r>
              <a:rPr lang="en-US" dirty="0"/>
              <a:t>) </a:t>
            </a:r>
            <a:r>
              <a:rPr lang="en-US" dirty="0" err="1"/>
              <a:t>si</a:t>
            </a:r>
            <a:r>
              <a:rPr lang="en-US" dirty="0"/>
              <a:t> sclera (5/6 antero-</a:t>
            </a:r>
            <a:r>
              <a:rPr lang="en-US" dirty="0" err="1"/>
              <a:t>posterioare</a:t>
            </a:r>
            <a:r>
              <a:rPr lang="en-US" dirty="0"/>
              <a:t>)</a:t>
            </a:r>
          </a:p>
          <a:p>
            <a:r>
              <a:rPr lang="en-US" dirty="0" err="1"/>
              <a:t>Corneea</a:t>
            </a:r>
            <a:r>
              <a:rPr lang="en-US" dirty="0"/>
              <a:t>:</a:t>
            </a:r>
          </a:p>
          <a:p>
            <a:r>
              <a:rPr lang="en-US" dirty="0"/>
              <a:t>- </a:t>
            </a:r>
            <a:r>
              <a:rPr lang="en-US" dirty="0" err="1"/>
              <a:t>partea</a:t>
            </a:r>
            <a:r>
              <a:rPr lang="en-US" dirty="0"/>
              <a:t> </a:t>
            </a:r>
            <a:r>
              <a:rPr lang="en-US" dirty="0" err="1"/>
              <a:t>anterioara</a:t>
            </a:r>
            <a:r>
              <a:rPr lang="en-US" dirty="0"/>
              <a:t> a </a:t>
            </a:r>
            <a:r>
              <a:rPr lang="en-US" dirty="0" err="1"/>
              <a:t>globului</a:t>
            </a:r>
            <a:r>
              <a:rPr lang="en-US" dirty="0"/>
              <a:t> ocular</a:t>
            </a:r>
          </a:p>
          <a:p>
            <a:r>
              <a:rPr lang="en-US" dirty="0"/>
              <a:t>- </a:t>
            </a:r>
            <a:r>
              <a:rPr lang="en-US" dirty="0" err="1"/>
              <a:t>Transparenta</a:t>
            </a:r>
            <a:r>
              <a:rPr lang="en-US" dirty="0"/>
              <a:t> (</a:t>
            </a:r>
            <a:r>
              <a:rPr lang="en-US" dirty="0" err="1"/>
              <a:t>mediu</a:t>
            </a:r>
            <a:r>
              <a:rPr lang="en-US" dirty="0"/>
              <a:t> transparent)</a:t>
            </a:r>
          </a:p>
          <a:p>
            <a:r>
              <a:rPr lang="en-US" dirty="0"/>
              <a:t>- </a:t>
            </a:r>
            <a:r>
              <a:rPr lang="en-US" dirty="0" err="1"/>
              <a:t>avasculara</a:t>
            </a:r>
            <a:r>
              <a:rPr lang="en-US" dirty="0"/>
              <a:t> </a:t>
            </a:r>
          </a:p>
          <a:p>
            <a:r>
              <a:rPr lang="en-US" dirty="0"/>
              <a:t>- bine </a:t>
            </a:r>
            <a:r>
              <a:rPr lang="en-US" dirty="0" err="1"/>
              <a:t>inervata</a:t>
            </a:r>
            <a:r>
              <a:rPr lang="en-US" dirty="0"/>
              <a:t> </a:t>
            </a:r>
            <a:r>
              <a:rPr lang="en-US" dirty="0" err="1"/>
              <a:t>senzitiv</a:t>
            </a:r>
            <a:r>
              <a:rPr lang="en-US" dirty="0"/>
              <a:t> (n. V, </a:t>
            </a:r>
            <a:r>
              <a:rPr lang="en-US" dirty="0" err="1"/>
              <a:t>ramura</a:t>
            </a:r>
            <a:r>
              <a:rPr lang="en-US" dirty="0"/>
              <a:t> </a:t>
            </a:r>
            <a:r>
              <a:rPr lang="en-US" dirty="0" err="1"/>
              <a:t>oftalmica</a:t>
            </a:r>
            <a:r>
              <a:rPr lang="en-US" dirty="0"/>
              <a:t>)</a:t>
            </a:r>
          </a:p>
          <a:p>
            <a:r>
              <a:rPr lang="en-US" dirty="0"/>
              <a:t>- </a:t>
            </a:r>
            <a:r>
              <a:rPr lang="en-US" dirty="0" err="1"/>
              <a:t>putere</a:t>
            </a:r>
            <a:r>
              <a:rPr lang="en-US" dirty="0"/>
              <a:t> </a:t>
            </a:r>
            <a:r>
              <a:rPr lang="en-US" dirty="0" err="1"/>
              <a:t>dioptrica</a:t>
            </a:r>
            <a:r>
              <a:rPr lang="en-US" dirty="0"/>
              <a:t> de 42 D – </a:t>
            </a:r>
            <a:r>
              <a:rPr lang="en-US" dirty="0" err="1"/>
              <a:t>lentila</a:t>
            </a:r>
            <a:r>
              <a:rPr lang="en-US" dirty="0"/>
              <a:t> de tip </a:t>
            </a:r>
            <a:r>
              <a:rPr lang="en-US" dirty="0" err="1"/>
              <a:t>menisc</a:t>
            </a:r>
            <a:r>
              <a:rPr lang="en-US" dirty="0"/>
              <a:t>, cu fata </a:t>
            </a:r>
            <a:r>
              <a:rPr lang="en-US" dirty="0" err="1"/>
              <a:t>anterioara</a:t>
            </a:r>
            <a:r>
              <a:rPr lang="en-US" dirty="0"/>
              <a:t> </a:t>
            </a:r>
            <a:r>
              <a:rPr lang="en-US" dirty="0" err="1"/>
              <a:t>convexa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putere</a:t>
            </a:r>
            <a:r>
              <a:rPr lang="en-US" dirty="0"/>
              <a:t> 48D </a:t>
            </a:r>
            <a:r>
              <a:rPr lang="en-US" dirty="0" err="1"/>
              <a:t>si</a:t>
            </a:r>
            <a:r>
              <a:rPr lang="en-US" dirty="0"/>
              <a:t> fata </a:t>
            </a:r>
            <a:r>
              <a:rPr lang="en-US" dirty="0" err="1"/>
              <a:t>posterioara</a:t>
            </a:r>
            <a:r>
              <a:rPr lang="en-US" dirty="0"/>
              <a:t> </a:t>
            </a:r>
            <a:r>
              <a:rPr lang="en-US" dirty="0" err="1"/>
              <a:t>concava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putere</a:t>
            </a:r>
            <a:r>
              <a:rPr lang="en-US" dirty="0"/>
              <a:t> -6D</a:t>
            </a:r>
          </a:p>
        </p:txBody>
      </p:sp>
    </p:spTree>
    <p:extLst>
      <p:ext uri="{BB962C8B-B14F-4D97-AF65-F5344CB8AC3E}">
        <p14:creationId xmlns:p14="http://schemas.microsoft.com/office/powerpoint/2010/main" val="3848578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63E54-E5E0-443E-BFD2-3A13886E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5855"/>
            <a:ext cx="10515600" cy="4855369"/>
          </a:xfrm>
        </p:spPr>
        <p:txBody>
          <a:bodyPr>
            <a:normAutofit fontScale="92500"/>
          </a:bodyPr>
          <a:lstStyle/>
          <a:p>
            <a:r>
              <a:rPr lang="en-US" dirty="0"/>
              <a:t>Sclera (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sclerotica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albul</a:t>
            </a:r>
            <a:r>
              <a:rPr lang="en-US" dirty="0"/>
              <a:t> </a:t>
            </a:r>
            <a:r>
              <a:rPr lang="en-US" dirty="0" err="1"/>
              <a:t>ochiului</a:t>
            </a:r>
            <a:r>
              <a:rPr lang="en-US" dirty="0"/>
              <a:t>):</a:t>
            </a:r>
          </a:p>
          <a:p>
            <a:r>
              <a:rPr lang="en-US" dirty="0"/>
              <a:t>- </a:t>
            </a:r>
            <a:r>
              <a:rPr lang="en-US" dirty="0" err="1"/>
              <a:t>structura</a:t>
            </a:r>
            <a:r>
              <a:rPr lang="en-US" dirty="0"/>
              <a:t> </a:t>
            </a:r>
            <a:r>
              <a:rPr lang="en-US" dirty="0" err="1"/>
              <a:t>cea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rezistenta</a:t>
            </a:r>
            <a:r>
              <a:rPr lang="en-US" dirty="0"/>
              <a:t> a </a:t>
            </a:r>
            <a:r>
              <a:rPr lang="en-US" dirty="0" err="1"/>
              <a:t>globului</a:t>
            </a:r>
            <a:r>
              <a:rPr lang="en-US" dirty="0"/>
              <a:t> ocular, </a:t>
            </a:r>
            <a:r>
              <a:rPr lang="en-US" dirty="0" err="1"/>
              <a:t>alcatuita</a:t>
            </a:r>
            <a:r>
              <a:rPr lang="en-US" dirty="0"/>
              <a:t> din </a:t>
            </a:r>
            <a:r>
              <a:rPr lang="en-US" dirty="0" err="1"/>
              <a:t>fibre</a:t>
            </a:r>
            <a:r>
              <a:rPr lang="en-US" dirty="0"/>
              <a:t> </a:t>
            </a:r>
            <a:r>
              <a:rPr lang="en-US" dirty="0" err="1"/>
              <a:t>elastice</a:t>
            </a:r>
            <a:endParaRPr lang="en-US" dirty="0"/>
          </a:p>
          <a:p>
            <a:r>
              <a:rPr lang="en-US" dirty="0"/>
              <a:t>- opaca, </a:t>
            </a:r>
            <a:r>
              <a:rPr lang="en-US" dirty="0" err="1"/>
              <a:t>alb-sidefie</a:t>
            </a:r>
            <a:endParaRPr lang="en-US" dirty="0"/>
          </a:p>
          <a:p>
            <a:r>
              <a:rPr lang="en-US" dirty="0"/>
              <a:t>- slab </a:t>
            </a:r>
            <a:r>
              <a:rPr lang="en-US" dirty="0" err="1"/>
              <a:t>vascularizata</a:t>
            </a:r>
            <a:endParaRPr lang="en-US" dirty="0"/>
          </a:p>
          <a:p>
            <a:r>
              <a:rPr lang="en-US" dirty="0"/>
              <a:t>- da </a:t>
            </a:r>
            <a:r>
              <a:rPr lang="en-US" dirty="0" err="1"/>
              <a:t>insertie</a:t>
            </a:r>
            <a:r>
              <a:rPr lang="en-US" dirty="0"/>
              <a:t> </a:t>
            </a:r>
            <a:r>
              <a:rPr lang="en-US" dirty="0" err="1"/>
              <a:t>muschilor</a:t>
            </a:r>
            <a:r>
              <a:rPr lang="en-US" dirty="0"/>
              <a:t> </a:t>
            </a:r>
            <a:r>
              <a:rPr lang="en-US" dirty="0" err="1"/>
              <a:t>extrinseci</a:t>
            </a:r>
            <a:r>
              <a:rPr lang="en-US" dirty="0"/>
              <a:t> ai </a:t>
            </a:r>
            <a:r>
              <a:rPr lang="en-US" dirty="0" err="1"/>
              <a:t>globului</a:t>
            </a:r>
            <a:r>
              <a:rPr lang="en-US" dirty="0"/>
              <a:t> ocular</a:t>
            </a:r>
          </a:p>
          <a:p>
            <a:r>
              <a:rPr lang="en-US" dirty="0"/>
              <a:t>- </a:t>
            </a:r>
            <a:r>
              <a:rPr lang="en-US" dirty="0" err="1"/>
              <a:t>strabatuta</a:t>
            </a:r>
            <a:r>
              <a:rPr lang="en-US" dirty="0"/>
              <a:t> de </a:t>
            </a:r>
            <a:r>
              <a:rPr lang="en-US" dirty="0" err="1"/>
              <a:t>orificii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vase (</a:t>
            </a:r>
            <a:r>
              <a:rPr lang="en-US" dirty="0" err="1"/>
              <a:t>artere</a:t>
            </a:r>
            <a:r>
              <a:rPr lang="en-US" dirty="0"/>
              <a:t> </a:t>
            </a:r>
            <a:r>
              <a:rPr lang="en-US" dirty="0" err="1"/>
              <a:t>ciliare</a:t>
            </a:r>
            <a:r>
              <a:rPr lang="en-US" dirty="0"/>
              <a:t> </a:t>
            </a:r>
            <a:r>
              <a:rPr lang="en-US" dirty="0" err="1"/>
              <a:t>posterioare</a:t>
            </a:r>
            <a:r>
              <a:rPr lang="en-US" dirty="0"/>
              <a:t>, </a:t>
            </a:r>
            <a:r>
              <a:rPr lang="en-US" dirty="0" err="1"/>
              <a:t>vene</a:t>
            </a:r>
            <a:r>
              <a:rPr lang="en-US" dirty="0"/>
              <a:t> </a:t>
            </a:r>
            <a:r>
              <a:rPr lang="en-US" dirty="0" err="1"/>
              <a:t>vorticoase</a:t>
            </a:r>
            <a:r>
              <a:rPr lang="en-US" dirty="0"/>
              <a:t>)</a:t>
            </a:r>
          </a:p>
          <a:p>
            <a:r>
              <a:rPr lang="en-US" dirty="0"/>
              <a:t>- are </a:t>
            </a:r>
            <a:r>
              <a:rPr lang="en-US" dirty="0" err="1"/>
              <a:t>functie</a:t>
            </a:r>
            <a:r>
              <a:rPr lang="en-US" dirty="0"/>
              <a:t> de </a:t>
            </a:r>
            <a:r>
              <a:rPr lang="en-US" dirty="0" err="1"/>
              <a:t>protectie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celelalte</a:t>
            </a:r>
            <a:r>
              <a:rPr lang="en-US" dirty="0"/>
              <a:t> </a:t>
            </a:r>
            <a:r>
              <a:rPr lang="en-US" dirty="0" err="1"/>
              <a:t>structuri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confera</a:t>
            </a:r>
            <a:r>
              <a:rPr lang="en-US" dirty="0"/>
              <a:t> </a:t>
            </a:r>
            <a:r>
              <a:rPr lang="en-US" dirty="0" err="1"/>
              <a:t>elasticitate</a:t>
            </a:r>
            <a:r>
              <a:rPr lang="en-US" dirty="0"/>
              <a:t> </a:t>
            </a:r>
            <a:r>
              <a:rPr lang="en-US" dirty="0" err="1"/>
              <a:t>globului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jonctiunea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cornee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sclera se </a:t>
            </a:r>
            <a:r>
              <a:rPr lang="en-US" dirty="0" err="1"/>
              <a:t>numeste</a:t>
            </a:r>
            <a:r>
              <a:rPr lang="en-US" dirty="0"/>
              <a:t> limb </a:t>
            </a:r>
            <a:r>
              <a:rPr lang="en-US" dirty="0" err="1"/>
              <a:t>sclero-corneean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985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Eyeball - Structure - Vasculature - TeachMeAnatomy">
            <a:extLst>
              <a:ext uri="{FF2B5EF4-FFF2-40B4-BE49-F238E27FC236}">
                <a16:creationId xmlns:a16="http://schemas.microsoft.com/office/drawing/2014/main" id="{C36A4F3A-1C5A-47EB-AC04-814CB99AA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1287655"/>
            <a:ext cx="7996118" cy="411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795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919EF-AA72-4A8A-BBE1-073305D3B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Tunica </a:t>
            </a:r>
            <a:r>
              <a:rPr lang="en-US" dirty="0" err="1"/>
              <a:t>medie</a:t>
            </a:r>
            <a:r>
              <a:rPr lang="en-US" dirty="0"/>
              <a:t> (tunica </a:t>
            </a:r>
            <a:r>
              <a:rPr lang="en-US" dirty="0" err="1"/>
              <a:t>vasculara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uveea</a:t>
            </a:r>
            <a:r>
              <a:rPr lang="en-US" dirty="0"/>
              <a:t>)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alcatuita</a:t>
            </a:r>
            <a:r>
              <a:rPr lang="en-US" dirty="0"/>
              <a:t> din iris (anterior), </a:t>
            </a:r>
            <a:r>
              <a:rPr lang="en-US" dirty="0" err="1"/>
              <a:t>corp</a:t>
            </a:r>
            <a:r>
              <a:rPr lang="en-US" dirty="0"/>
              <a:t> </a:t>
            </a:r>
            <a:r>
              <a:rPr lang="en-US" dirty="0" err="1"/>
              <a:t>ciliar</a:t>
            </a:r>
            <a:r>
              <a:rPr lang="en-US" dirty="0"/>
              <a:t> (</a:t>
            </a:r>
            <a:r>
              <a:rPr lang="en-US" dirty="0" err="1"/>
              <a:t>portiunea</a:t>
            </a:r>
            <a:r>
              <a:rPr lang="en-US" dirty="0"/>
              <a:t> </a:t>
            </a:r>
            <a:r>
              <a:rPr lang="en-US" dirty="0" err="1"/>
              <a:t>mijlocie</a:t>
            </a:r>
            <a:r>
              <a:rPr lang="en-US" dirty="0"/>
              <a:t>)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coroida</a:t>
            </a:r>
            <a:r>
              <a:rPr lang="en-US" dirty="0"/>
              <a:t> (</a:t>
            </a:r>
            <a:r>
              <a:rPr lang="en-US" dirty="0" err="1"/>
              <a:t>portiunea</a:t>
            </a:r>
            <a:r>
              <a:rPr lang="en-US" dirty="0"/>
              <a:t> </a:t>
            </a:r>
            <a:r>
              <a:rPr lang="en-US" dirty="0" err="1"/>
              <a:t>posterioara</a:t>
            </a:r>
            <a:r>
              <a:rPr lang="en-US" dirty="0"/>
              <a:t>)</a:t>
            </a:r>
          </a:p>
          <a:p>
            <a:r>
              <a:rPr lang="en-US" dirty="0" err="1"/>
              <a:t>Irisul</a:t>
            </a:r>
            <a:r>
              <a:rPr lang="en-US" dirty="0"/>
              <a:t>:</a:t>
            </a:r>
          </a:p>
          <a:p>
            <a:r>
              <a:rPr lang="en-US" dirty="0"/>
              <a:t>- </a:t>
            </a:r>
            <a:r>
              <a:rPr lang="en-US" dirty="0" err="1"/>
              <a:t>diafragm</a:t>
            </a:r>
            <a:r>
              <a:rPr lang="en-US" dirty="0"/>
              <a:t> </a:t>
            </a:r>
            <a:r>
              <a:rPr lang="en-US" dirty="0" err="1"/>
              <a:t>pigmentat</a:t>
            </a:r>
            <a:r>
              <a:rPr lang="en-US" dirty="0"/>
              <a:t> (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putin</a:t>
            </a:r>
            <a:r>
              <a:rPr lang="en-US" dirty="0"/>
              <a:t>, in </a:t>
            </a:r>
            <a:r>
              <a:rPr lang="en-US" dirty="0" err="1"/>
              <a:t>functie</a:t>
            </a:r>
            <a:r>
              <a:rPr lang="en-US" dirty="0"/>
              <a:t> de </a:t>
            </a:r>
            <a:r>
              <a:rPr lang="en-US" dirty="0" err="1"/>
              <a:t>fototip</a:t>
            </a:r>
            <a:r>
              <a:rPr lang="en-US" dirty="0"/>
              <a:t>), bine </a:t>
            </a:r>
            <a:r>
              <a:rPr lang="en-US" dirty="0" err="1"/>
              <a:t>vascularizat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inervat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regleaza</a:t>
            </a:r>
            <a:r>
              <a:rPr lang="en-US" dirty="0"/>
              <a:t> </a:t>
            </a:r>
            <a:r>
              <a:rPr lang="en-US" dirty="0" err="1"/>
              <a:t>cantitatea</a:t>
            </a:r>
            <a:r>
              <a:rPr lang="en-US" dirty="0"/>
              <a:t> de lumina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patrunde</a:t>
            </a:r>
            <a:r>
              <a:rPr lang="en-US" dirty="0"/>
              <a:t> in </a:t>
            </a:r>
            <a:r>
              <a:rPr lang="en-US" dirty="0" err="1"/>
              <a:t>ochi</a:t>
            </a:r>
            <a:endParaRPr lang="en-US" dirty="0"/>
          </a:p>
          <a:p>
            <a:r>
              <a:rPr lang="en-US" dirty="0"/>
              <a:t>- Central are un </a:t>
            </a:r>
            <a:r>
              <a:rPr lang="en-US" dirty="0" err="1"/>
              <a:t>orificiu</a:t>
            </a:r>
            <a:r>
              <a:rPr lang="en-US" dirty="0"/>
              <a:t> </a:t>
            </a:r>
            <a:r>
              <a:rPr lang="en-US" dirty="0" err="1"/>
              <a:t>numit</a:t>
            </a:r>
            <a:r>
              <a:rPr lang="en-US" dirty="0"/>
              <a:t> </a:t>
            </a:r>
            <a:r>
              <a:rPr lang="en-US" dirty="0" err="1"/>
              <a:t>pupila</a:t>
            </a:r>
            <a:endParaRPr lang="en-US" dirty="0"/>
          </a:p>
          <a:p>
            <a:r>
              <a:rPr lang="en-US" dirty="0"/>
              <a:t>- are </a:t>
            </a:r>
            <a:r>
              <a:rPr lang="en-US" dirty="0" err="1"/>
              <a:t>doi</a:t>
            </a:r>
            <a:r>
              <a:rPr lang="en-US" dirty="0"/>
              <a:t> </a:t>
            </a:r>
            <a:r>
              <a:rPr lang="en-US" dirty="0" err="1"/>
              <a:t>muschi</a:t>
            </a:r>
            <a:r>
              <a:rPr lang="en-US" dirty="0"/>
              <a:t> sub control </a:t>
            </a:r>
            <a:r>
              <a:rPr lang="en-US" dirty="0" err="1"/>
              <a:t>vegetativ</a:t>
            </a:r>
            <a:r>
              <a:rPr lang="en-US" dirty="0"/>
              <a:t>: m. sphincter (</a:t>
            </a:r>
            <a:r>
              <a:rPr lang="en-US" dirty="0" err="1"/>
              <a:t>fibre</a:t>
            </a:r>
            <a:r>
              <a:rPr lang="en-US" dirty="0"/>
              <a:t> </a:t>
            </a:r>
            <a:r>
              <a:rPr lang="en-US" dirty="0" err="1"/>
              <a:t>circulare</a:t>
            </a:r>
            <a:r>
              <a:rPr lang="en-US" dirty="0"/>
              <a:t>, </a:t>
            </a:r>
            <a:r>
              <a:rPr lang="en-US" dirty="0" err="1"/>
              <a:t>ce</a:t>
            </a:r>
            <a:r>
              <a:rPr lang="en-US" dirty="0"/>
              <a:t> strange </a:t>
            </a:r>
            <a:r>
              <a:rPr lang="en-US" dirty="0" err="1"/>
              <a:t>pupila</a:t>
            </a:r>
            <a:r>
              <a:rPr lang="en-US" dirty="0"/>
              <a:t> – </a:t>
            </a:r>
            <a:r>
              <a:rPr lang="en-US" dirty="0" err="1"/>
              <a:t>mioza</a:t>
            </a:r>
            <a:r>
              <a:rPr lang="en-US" dirty="0"/>
              <a:t>, sub control </a:t>
            </a:r>
            <a:r>
              <a:rPr lang="en-US" dirty="0" err="1"/>
              <a:t>parasimpatic</a:t>
            </a:r>
            <a:r>
              <a:rPr lang="en-US" dirty="0"/>
              <a:t>) </a:t>
            </a:r>
            <a:r>
              <a:rPr lang="en-US" dirty="0" err="1"/>
              <a:t>si</a:t>
            </a:r>
            <a:r>
              <a:rPr lang="en-US" dirty="0"/>
              <a:t> m. dilatator (</a:t>
            </a:r>
            <a:r>
              <a:rPr lang="en-US" dirty="0" err="1"/>
              <a:t>fibre</a:t>
            </a:r>
            <a:r>
              <a:rPr lang="en-US" dirty="0"/>
              <a:t> </a:t>
            </a:r>
            <a:r>
              <a:rPr lang="en-US" dirty="0" err="1"/>
              <a:t>radiare</a:t>
            </a:r>
            <a:r>
              <a:rPr lang="en-US" dirty="0"/>
              <a:t>,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dilata</a:t>
            </a:r>
            <a:r>
              <a:rPr lang="en-US" dirty="0"/>
              <a:t> </a:t>
            </a:r>
            <a:r>
              <a:rPr lang="en-US" dirty="0" err="1"/>
              <a:t>pupila</a:t>
            </a:r>
            <a:r>
              <a:rPr lang="en-US" dirty="0"/>
              <a:t> – </a:t>
            </a:r>
            <a:r>
              <a:rPr lang="en-US" dirty="0" err="1"/>
              <a:t>midriaza</a:t>
            </a:r>
            <a:r>
              <a:rPr lang="en-US" dirty="0"/>
              <a:t>, sub control </a:t>
            </a:r>
            <a:r>
              <a:rPr lang="en-US" dirty="0" err="1"/>
              <a:t>simpatic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66758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054EF-E666-4C2D-9A93-2FB5058D9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Corpul</a:t>
            </a:r>
            <a:r>
              <a:rPr lang="en-US" dirty="0"/>
              <a:t> </a:t>
            </a:r>
            <a:r>
              <a:rPr lang="en-US" dirty="0" err="1"/>
              <a:t>ciliar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alcatuit</a:t>
            </a:r>
            <a:r>
              <a:rPr lang="en-US" dirty="0"/>
              <a:t> din </a:t>
            </a:r>
            <a:r>
              <a:rPr lang="en-US" dirty="0" err="1"/>
              <a:t>doua</a:t>
            </a:r>
            <a:r>
              <a:rPr lang="en-US" dirty="0"/>
              <a:t> parti: pars </a:t>
            </a:r>
            <a:r>
              <a:rPr lang="en-US" dirty="0" err="1"/>
              <a:t>plicata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pars plana</a:t>
            </a:r>
          </a:p>
          <a:p>
            <a:r>
              <a:rPr lang="en-US" dirty="0"/>
              <a:t>- </a:t>
            </a:r>
            <a:r>
              <a:rPr lang="en-US" dirty="0" err="1"/>
              <a:t>partea</a:t>
            </a:r>
            <a:r>
              <a:rPr lang="en-US" dirty="0"/>
              <a:t> </a:t>
            </a:r>
            <a:r>
              <a:rPr lang="en-US" dirty="0" err="1"/>
              <a:t>plicaturata</a:t>
            </a:r>
            <a:r>
              <a:rPr lang="en-US" dirty="0"/>
              <a:t> are in </a:t>
            </a:r>
            <a:r>
              <a:rPr lang="en-US" dirty="0" err="1"/>
              <a:t>structura</a:t>
            </a:r>
            <a:r>
              <a:rPr lang="en-US" dirty="0"/>
              <a:t> </a:t>
            </a:r>
            <a:r>
              <a:rPr lang="en-US" dirty="0" err="1"/>
              <a:t>muschiul</a:t>
            </a:r>
            <a:r>
              <a:rPr lang="en-US" dirty="0"/>
              <a:t> </a:t>
            </a:r>
            <a:r>
              <a:rPr lang="en-US" dirty="0" err="1"/>
              <a:t>ciliar</a:t>
            </a:r>
            <a:r>
              <a:rPr lang="en-US" dirty="0"/>
              <a:t>, cu </a:t>
            </a:r>
            <a:r>
              <a:rPr lang="en-US" dirty="0" err="1"/>
              <a:t>rol</a:t>
            </a:r>
            <a:r>
              <a:rPr lang="en-US" dirty="0"/>
              <a:t> in </a:t>
            </a:r>
            <a:r>
              <a:rPr lang="en-US" dirty="0" err="1"/>
              <a:t>acomodatie</a:t>
            </a:r>
            <a:r>
              <a:rPr lang="en-US" dirty="0"/>
              <a:t> (sub control </a:t>
            </a:r>
            <a:r>
              <a:rPr lang="en-US" dirty="0" err="1"/>
              <a:t>vegetativ</a:t>
            </a:r>
            <a:r>
              <a:rPr lang="en-US" dirty="0"/>
              <a:t>)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procesele</a:t>
            </a:r>
            <a:r>
              <a:rPr lang="en-US" dirty="0"/>
              <a:t> </a:t>
            </a:r>
            <a:r>
              <a:rPr lang="en-US" dirty="0" err="1"/>
              <a:t>ciliare</a:t>
            </a:r>
            <a:r>
              <a:rPr lang="en-US" dirty="0"/>
              <a:t>, </a:t>
            </a:r>
            <a:r>
              <a:rPr lang="en-US" dirty="0" err="1"/>
              <a:t>structuri</a:t>
            </a:r>
            <a:r>
              <a:rPr lang="en-US" dirty="0"/>
              <a:t> cu forma in </a:t>
            </a:r>
            <a:r>
              <a:rPr lang="en-US" dirty="0" err="1"/>
              <a:t>deget</a:t>
            </a:r>
            <a:r>
              <a:rPr lang="en-US" dirty="0"/>
              <a:t> de </a:t>
            </a:r>
            <a:r>
              <a:rPr lang="en-US" dirty="0" err="1"/>
              <a:t>manusa</a:t>
            </a:r>
            <a:r>
              <a:rPr lang="en-US" dirty="0"/>
              <a:t>, al </a:t>
            </a:r>
            <a:r>
              <a:rPr lang="en-US" dirty="0" err="1"/>
              <a:t>caror</a:t>
            </a:r>
            <a:r>
              <a:rPr lang="en-US" dirty="0"/>
              <a:t> </a:t>
            </a:r>
            <a:r>
              <a:rPr lang="en-US" dirty="0" err="1"/>
              <a:t>epiteliu</a:t>
            </a:r>
            <a:r>
              <a:rPr lang="en-US" dirty="0"/>
              <a:t> secretor produce </a:t>
            </a:r>
            <a:r>
              <a:rPr lang="en-US" dirty="0" err="1"/>
              <a:t>umoarea</a:t>
            </a:r>
            <a:r>
              <a:rPr lang="en-US" dirty="0"/>
              <a:t> </a:t>
            </a:r>
            <a:r>
              <a:rPr lang="en-US" dirty="0" err="1"/>
              <a:t>apoasa</a:t>
            </a:r>
            <a:r>
              <a:rPr lang="en-US" dirty="0"/>
              <a:t> (</a:t>
            </a:r>
            <a:r>
              <a:rPr lang="en-US" dirty="0" err="1"/>
              <a:t>mediu</a:t>
            </a:r>
            <a:r>
              <a:rPr lang="en-US" dirty="0"/>
              <a:t> transparent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in </a:t>
            </a:r>
            <a:r>
              <a:rPr lang="en-US" dirty="0" err="1"/>
              <a:t>hranirea</a:t>
            </a:r>
            <a:r>
              <a:rPr lang="en-US" dirty="0"/>
              <a:t> </a:t>
            </a:r>
            <a:r>
              <a:rPr lang="en-US" dirty="0" err="1"/>
              <a:t>corneei</a:t>
            </a:r>
            <a:r>
              <a:rPr lang="en-US" dirty="0"/>
              <a:t> </a:t>
            </a:r>
            <a:r>
              <a:rPr lang="en-US" dirty="0" err="1"/>
              <a:t>avasculare</a:t>
            </a:r>
            <a:r>
              <a:rPr lang="en-US" dirty="0"/>
              <a:t>); </a:t>
            </a:r>
            <a:r>
              <a:rPr lang="en-US" dirty="0" err="1"/>
              <a:t>intre</a:t>
            </a:r>
            <a:r>
              <a:rPr lang="en-US" dirty="0"/>
              <a:t> </a:t>
            </a:r>
            <a:r>
              <a:rPr lang="en-US" dirty="0" err="1"/>
              <a:t>degetele</a:t>
            </a:r>
            <a:r>
              <a:rPr lang="en-US" dirty="0"/>
              <a:t> de </a:t>
            </a:r>
            <a:r>
              <a:rPr lang="en-US" dirty="0" err="1"/>
              <a:t>manusa</a:t>
            </a:r>
            <a:r>
              <a:rPr lang="en-US" dirty="0"/>
              <a:t> se </a:t>
            </a:r>
            <a:r>
              <a:rPr lang="en-US" dirty="0" err="1"/>
              <a:t>insera</a:t>
            </a:r>
            <a:r>
              <a:rPr lang="en-US" dirty="0"/>
              <a:t> </a:t>
            </a:r>
            <a:r>
              <a:rPr lang="en-US" dirty="0" err="1"/>
              <a:t>ligamentul</a:t>
            </a:r>
            <a:r>
              <a:rPr lang="en-US" dirty="0"/>
              <a:t> suspensor (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zonul</a:t>
            </a:r>
            <a:r>
              <a:rPr lang="en-US" dirty="0"/>
              <a:t> Zinn), care face </a:t>
            </a:r>
            <a:r>
              <a:rPr lang="en-US" dirty="0" err="1"/>
              <a:t>legatura</a:t>
            </a:r>
            <a:r>
              <a:rPr lang="en-US" dirty="0"/>
              <a:t> </a:t>
            </a:r>
            <a:r>
              <a:rPr lang="en-US" dirty="0" err="1"/>
              <a:t>intre</a:t>
            </a:r>
            <a:r>
              <a:rPr lang="en-US" dirty="0"/>
              <a:t> </a:t>
            </a:r>
            <a:r>
              <a:rPr lang="en-US" dirty="0" err="1"/>
              <a:t>muschiul</a:t>
            </a:r>
            <a:r>
              <a:rPr lang="en-US" dirty="0"/>
              <a:t> </a:t>
            </a:r>
            <a:r>
              <a:rPr lang="en-US" dirty="0" err="1"/>
              <a:t>ciliar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capsula</a:t>
            </a:r>
            <a:r>
              <a:rPr lang="en-US" dirty="0"/>
              <a:t> </a:t>
            </a:r>
            <a:r>
              <a:rPr lang="en-US" dirty="0" err="1"/>
              <a:t>cristaliniana</a:t>
            </a:r>
            <a:r>
              <a:rPr lang="en-US" dirty="0"/>
              <a:t>, cu </a:t>
            </a:r>
            <a:r>
              <a:rPr lang="en-US" dirty="0" err="1"/>
              <a:t>rol</a:t>
            </a:r>
            <a:r>
              <a:rPr lang="en-US" dirty="0"/>
              <a:t> in </a:t>
            </a:r>
            <a:r>
              <a:rPr lang="en-US" dirty="0" err="1"/>
              <a:t>acomodatie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de </a:t>
            </a:r>
            <a:r>
              <a:rPr lang="en-US" dirty="0" err="1"/>
              <a:t>mentinere</a:t>
            </a:r>
            <a:r>
              <a:rPr lang="en-US" dirty="0"/>
              <a:t> a </a:t>
            </a:r>
            <a:r>
              <a:rPr lang="en-US" dirty="0" err="1"/>
              <a:t>cristalinului</a:t>
            </a:r>
            <a:r>
              <a:rPr lang="en-US" dirty="0"/>
              <a:t> in </a:t>
            </a:r>
            <a:r>
              <a:rPr lang="en-US" dirty="0" err="1"/>
              <a:t>loja</a:t>
            </a:r>
            <a:r>
              <a:rPr lang="en-US" dirty="0"/>
              <a:t> </a:t>
            </a:r>
            <a:r>
              <a:rPr lang="en-US" dirty="0" err="1"/>
              <a:t>sa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partea</a:t>
            </a:r>
            <a:r>
              <a:rPr lang="en-US" dirty="0"/>
              <a:t> plana nu are </a:t>
            </a:r>
            <a:r>
              <a:rPr lang="en-US" dirty="0" err="1"/>
              <a:t>functii</a:t>
            </a:r>
            <a:r>
              <a:rPr lang="en-US" dirty="0"/>
              <a:t> specific,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serveste</a:t>
            </a:r>
            <a:r>
              <a:rPr lang="en-US" dirty="0"/>
              <a:t> </a:t>
            </a:r>
            <a:r>
              <a:rPr lang="en-US" dirty="0" err="1"/>
              <a:t>drept</a:t>
            </a:r>
            <a:r>
              <a:rPr lang="en-US" dirty="0"/>
              <a:t> abord in </a:t>
            </a:r>
            <a:r>
              <a:rPr lang="en-US" dirty="0" err="1"/>
              <a:t>chirurgia</a:t>
            </a:r>
            <a:r>
              <a:rPr lang="en-US" dirty="0"/>
              <a:t> </a:t>
            </a:r>
            <a:r>
              <a:rPr lang="en-US" dirty="0" err="1"/>
              <a:t>vitreo-retiniana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49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1527</Words>
  <Application>Microsoft Office PowerPoint</Application>
  <PresentationFormat>Widescreen</PresentationFormat>
  <Paragraphs>135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Anatomia globului ocular si anexelor</vt:lpstr>
      <vt:lpstr>Globul ocular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Anatomia globului ocular si anexelor</dc:title>
  <dc:creator>roxana marinescu</dc:creator>
  <cp:lastModifiedBy>roxana marinescu</cp:lastModifiedBy>
  <cp:revision>41</cp:revision>
  <dcterms:created xsi:type="dcterms:W3CDTF">2020-10-17T08:22:43Z</dcterms:created>
  <dcterms:modified xsi:type="dcterms:W3CDTF">2020-10-17T13:42:20Z</dcterms:modified>
</cp:coreProperties>
</file>