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FDB0-9A84-4513-9E48-5A5279D5A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B8294-6937-4744-96EF-7B3A3F8D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501D6-5DE7-4E86-A749-ABC9E4E2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2C4AF-4F42-4666-9EAA-A9502F3F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D69BB-7AA0-481C-A101-D030F428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EE204-6C29-4C37-B3BB-FD06BDDE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543CF-CCFC-4F57-B98C-22F30A7A4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103FD-6DF0-47F9-91BD-2E3911C4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F9B92-25AF-436A-9493-D99722AC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D2E7C-7625-4A57-B746-94DD9A7C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6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3829C8-1533-485B-B143-3CEEA8084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D1CEC-4172-4084-8C55-22DCE61BD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441F-EE0E-4D68-9C83-9D45CF1E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5F874-32B3-499D-946C-FE23AFA1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6EFC6-85EC-4F61-8267-58692E26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4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26C20-ED91-4FEE-B260-28EDB649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0A4C5-F170-42FF-B2D2-2EE3DEF84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F189-A41E-4CCA-9256-EB7A3CC9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B272B-2C5E-4A60-886E-85CBB3CB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7879C-75B5-48C6-A085-6EBA3573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3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DE29A-F6DB-44D8-B91B-0C603B7C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8DA4E-B83E-4B64-AC22-3B0376DD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FE22-6A2D-48F7-8B50-884DC10B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462B-2D5D-488B-B7C0-853AF3DE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ACEDA-281F-4733-BC64-533B66D9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7B99-71F9-4D09-8F07-4BB72738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09C9-29F8-4086-A646-E3EF4C191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2E44C-D928-49DE-B9DC-32C8802CB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DD295-C35C-4916-B07D-EE2F367A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20C7C-7FC9-4467-827B-4D99AF94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A23B9-EA71-4380-B2F3-BAB6F870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5536-5B9D-40F2-8632-15F2F932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7035-B025-4F2B-A68C-66257497C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8016D-AEEC-4E3A-A46F-083A2F46A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2BD892-0245-470D-9B3D-BD24E92A2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118F6-F2F2-4A39-88B8-0270F2660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733F8-4D28-492D-91EC-8C339557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0BD2F6-2A18-49EA-8768-67E8D8D8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A437C-6EEC-4719-B2E5-E57ED36D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2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E008-0415-401B-A42F-814113ADA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A5FA4-6D95-4695-8F2A-3D97C97F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A3661-D2A6-4FE8-9695-F1257798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67635-8E28-4CCD-B102-75DEED0D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02101-F6A4-4376-8D6C-562D4818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28804-B0AD-4234-983A-911A20F1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D0FB0-A5E7-42D1-A4CB-A6D51E86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7E045-4E87-4343-B274-60CA2E3B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2BE3A-A4EA-487E-9816-3C1F3312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C90D3-5219-4956-8E29-735064441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68A64-7B7B-44EC-861E-656233ED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3389A-EC20-4C05-9F2C-6E041035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934AF-B944-4BBE-9963-7E842586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BB4C-A1FB-4805-B954-5B3BCF27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7B1B0D-B4DE-488D-AEE1-49337812E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3CE5E-69F8-4FE1-BA5B-4A1A3035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9B250-564F-4631-ACC0-CF3DCE9F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1060C-9928-4C84-B49E-F2DCB31C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A66E2-88E7-4143-A999-68B81B27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9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11935-672F-4E59-A66F-85977AFA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96C8F-0358-4BC8-B8ED-126F476E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1A973-5FDC-4EEC-BB16-C41F25DDB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5FE4-6138-41AC-87E5-5844B7B400DA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57D00-F980-4F9E-86DC-A78216444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ADB81-67E7-445E-BF35-6893830A0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E0223-BAE1-4621-AA04-A7831571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833B-BBC0-475B-B9A1-1E09A28A9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CAMPUL VIZUAL</a:t>
            </a:r>
          </a:p>
        </p:txBody>
      </p:sp>
    </p:spTree>
    <p:extLst>
      <p:ext uri="{BB962C8B-B14F-4D97-AF65-F5344CB8AC3E}">
        <p14:creationId xmlns:p14="http://schemas.microsoft.com/office/powerpoint/2010/main" val="21549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erimetry - ZEISS Medical Technology | ZEISS International">
            <a:extLst>
              <a:ext uri="{FF2B5EF4-FFF2-40B4-BE49-F238E27FC236}">
                <a16:creationId xmlns:a16="http://schemas.microsoft.com/office/drawing/2014/main" id="{C10B4A78-F735-4E2E-967F-CC67BF17A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160" y="391160"/>
            <a:ext cx="5720080" cy="5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06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isual Field Testing: From One Medical Student to Another">
            <a:extLst>
              <a:ext uri="{FF2B5EF4-FFF2-40B4-BE49-F238E27FC236}">
                <a16:creationId xmlns:a16="http://schemas.microsoft.com/office/drawing/2014/main" id="{7F617880-DA12-4DD1-981A-327BB7FF6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0" y="1110810"/>
            <a:ext cx="4318000" cy="463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0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4E78-54D7-40D6-AA4B-EB8AD1C72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360"/>
            <a:ext cx="10515600" cy="494760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Deficitele</a:t>
            </a:r>
            <a:r>
              <a:rPr lang="en-US" dirty="0"/>
              <a:t> din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se </a:t>
            </a:r>
            <a:r>
              <a:rPr lang="en-US" dirty="0" err="1"/>
              <a:t>numesc</a:t>
            </a:r>
            <a:r>
              <a:rPr lang="en-US" dirty="0"/>
              <a:t> </a:t>
            </a:r>
            <a:r>
              <a:rPr lang="en-US" dirty="0" err="1"/>
              <a:t>scotoame</a:t>
            </a:r>
            <a:endParaRPr lang="en-US" dirty="0"/>
          </a:p>
          <a:p>
            <a:r>
              <a:rPr lang="en-US" dirty="0" err="1"/>
              <a:t>Scotoamele</a:t>
            </a:r>
            <a:r>
              <a:rPr lang="en-US" dirty="0"/>
              <a:t> se </a:t>
            </a:r>
            <a:r>
              <a:rPr lang="en-US" dirty="0" err="1"/>
              <a:t>clasifica</a:t>
            </a:r>
            <a:r>
              <a:rPr lang="en-US" dirty="0"/>
              <a:t> in:</a:t>
            </a:r>
          </a:p>
          <a:p>
            <a:r>
              <a:rPr lang="en-US" dirty="0"/>
              <a:t>- </a:t>
            </a:r>
            <a:r>
              <a:rPr lang="en-US" dirty="0" err="1"/>
              <a:t>scotom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: </a:t>
            </a:r>
            <a:r>
              <a:rPr lang="en-US" dirty="0" err="1"/>
              <a:t>pacientul</a:t>
            </a:r>
            <a:r>
              <a:rPr lang="en-US" dirty="0"/>
              <a:t> nu </a:t>
            </a:r>
            <a:r>
              <a:rPr lang="en-US" dirty="0" err="1"/>
              <a:t>vede</a:t>
            </a:r>
            <a:r>
              <a:rPr lang="en-US" dirty="0"/>
              <a:t> zona testata la </a:t>
            </a:r>
            <a:r>
              <a:rPr lang="en-US" dirty="0" err="1"/>
              <a:t>intensitate</a:t>
            </a:r>
            <a:r>
              <a:rPr lang="en-US" dirty="0"/>
              <a:t> minima a </a:t>
            </a:r>
            <a:r>
              <a:rPr lang="en-US" dirty="0" err="1"/>
              <a:t>stimulului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se </a:t>
            </a:r>
            <a:r>
              <a:rPr lang="en-US" dirty="0" err="1"/>
              <a:t>creste</a:t>
            </a:r>
            <a:r>
              <a:rPr lang="en-US" dirty="0"/>
              <a:t> </a:t>
            </a:r>
            <a:r>
              <a:rPr lang="en-US" dirty="0" err="1"/>
              <a:t>intensitatea</a:t>
            </a:r>
            <a:r>
              <a:rPr lang="en-US" dirty="0"/>
              <a:t> </a:t>
            </a:r>
            <a:r>
              <a:rPr lang="en-US" dirty="0" err="1"/>
              <a:t>stimulului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</a:t>
            </a:r>
            <a:r>
              <a:rPr lang="en-US" dirty="0" err="1"/>
              <a:t>aceeasi</a:t>
            </a:r>
            <a:r>
              <a:rPr lang="en-US" dirty="0"/>
              <a:t> zona</a:t>
            </a:r>
          </a:p>
          <a:p>
            <a:r>
              <a:rPr lang="en-US" dirty="0"/>
              <a:t>- </a:t>
            </a:r>
            <a:r>
              <a:rPr lang="en-US" dirty="0" err="1"/>
              <a:t>scotom</a:t>
            </a:r>
            <a:r>
              <a:rPr lang="en-US" dirty="0"/>
              <a:t> </a:t>
            </a:r>
            <a:r>
              <a:rPr lang="en-US" dirty="0" err="1"/>
              <a:t>absolut</a:t>
            </a:r>
            <a:r>
              <a:rPr lang="en-US" dirty="0"/>
              <a:t>: </a:t>
            </a:r>
            <a:r>
              <a:rPr lang="en-US" dirty="0" err="1"/>
              <a:t>pacientul</a:t>
            </a:r>
            <a:r>
              <a:rPr lang="en-US" dirty="0"/>
              <a:t> nu </a:t>
            </a:r>
            <a:r>
              <a:rPr lang="en-US" dirty="0" err="1"/>
              <a:t>vede</a:t>
            </a:r>
            <a:r>
              <a:rPr lang="en-US" dirty="0"/>
              <a:t> zona testata indifferent de </a:t>
            </a:r>
            <a:r>
              <a:rPr lang="en-US" dirty="0" err="1"/>
              <a:t>intensitatea</a:t>
            </a:r>
            <a:r>
              <a:rPr lang="en-US" dirty="0"/>
              <a:t> </a:t>
            </a:r>
            <a:r>
              <a:rPr lang="en-US" dirty="0" err="1"/>
              <a:t>stimulului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scotom</a:t>
            </a:r>
            <a:r>
              <a:rPr lang="en-US" dirty="0"/>
              <a:t> </a:t>
            </a:r>
            <a:r>
              <a:rPr lang="en-US" dirty="0" err="1"/>
              <a:t>pozitiv</a:t>
            </a:r>
            <a:r>
              <a:rPr lang="en-US" dirty="0"/>
              <a:t>: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constient</a:t>
            </a:r>
            <a:r>
              <a:rPr lang="en-US" dirty="0"/>
              <a:t> de </a:t>
            </a:r>
            <a:r>
              <a:rPr lang="en-US" dirty="0" err="1"/>
              <a:t>deficitul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(in general </a:t>
            </a:r>
            <a:r>
              <a:rPr lang="en-US" dirty="0" err="1"/>
              <a:t>scotoame</a:t>
            </a:r>
            <a:r>
              <a:rPr lang="en-US" dirty="0"/>
              <a:t> centrale)</a:t>
            </a:r>
          </a:p>
          <a:p>
            <a:r>
              <a:rPr lang="en-US" dirty="0"/>
              <a:t>- </a:t>
            </a:r>
            <a:r>
              <a:rPr lang="en-US" dirty="0" err="1"/>
              <a:t>scotom</a:t>
            </a:r>
            <a:r>
              <a:rPr lang="en-US" dirty="0"/>
              <a:t> </a:t>
            </a:r>
            <a:r>
              <a:rPr lang="en-US" dirty="0" err="1"/>
              <a:t>negativ</a:t>
            </a:r>
            <a:r>
              <a:rPr lang="en-US" dirty="0"/>
              <a:t>: </a:t>
            </a:r>
            <a:r>
              <a:rPr lang="en-US" dirty="0" err="1"/>
              <a:t>pacientul</a:t>
            </a:r>
            <a:r>
              <a:rPr lang="en-US" dirty="0"/>
              <a:t>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constient</a:t>
            </a:r>
            <a:r>
              <a:rPr lang="en-US" dirty="0"/>
              <a:t> de </a:t>
            </a:r>
            <a:r>
              <a:rPr lang="en-US" dirty="0" err="1"/>
              <a:t>deficitul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(in general </a:t>
            </a:r>
            <a:r>
              <a:rPr lang="en-US" dirty="0" err="1"/>
              <a:t>scotoame</a:t>
            </a:r>
            <a:r>
              <a:rPr lang="en-US" dirty="0"/>
              <a:t> </a:t>
            </a:r>
            <a:r>
              <a:rPr lang="en-US" dirty="0" err="1"/>
              <a:t>periferice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647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5 Ocular Diseases I Couldn't Manage Without Visual Field Testing |  CovalentCareers">
            <a:extLst>
              <a:ext uri="{FF2B5EF4-FFF2-40B4-BE49-F238E27FC236}">
                <a16:creationId xmlns:a16="http://schemas.microsoft.com/office/drawing/2014/main" id="{C31F7B5A-0A11-4952-89DE-415C3BC7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8" y="1233388"/>
            <a:ext cx="5077577" cy="477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acular Degeneration: An Overview - VisionAware">
            <a:extLst>
              <a:ext uri="{FF2B5EF4-FFF2-40B4-BE49-F238E27FC236}">
                <a16:creationId xmlns:a16="http://schemas.microsoft.com/office/drawing/2014/main" id="{12E346A0-3A08-4207-B024-CD8B6888A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15441"/>
            <a:ext cx="5585164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56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ommunity Eye Health Journal » Visual field testing for glaucoma – a  practical guide">
            <a:extLst>
              <a:ext uri="{FF2B5EF4-FFF2-40B4-BE49-F238E27FC236}">
                <a16:creationId xmlns:a16="http://schemas.microsoft.com/office/drawing/2014/main" id="{A6AA68EB-6749-47E5-B7A5-318CD3E0A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3" y="138967"/>
            <a:ext cx="5675787" cy="329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 view on glaucoma—are we seeing it clearly? | Eye">
            <a:extLst>
              <a:ext uri="{FF2B5EF4-FFF2-40B4-BE49-F238E27FC236}">
                <a16:creationId xmlns:a16="http://schemas.microsoft.com/office/drawing/2014/main" id="{A00C9047-5081-47C5-9F9A-FFB28B339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321" y="3424303"/>
            <a:ext cx="6583680" cy="327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1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Glaucoma &amp; Cataract, Prof. Eytan Blumenthal | Visual field deterioration in  glaucoma">
            <a:extLst>
              <a:ext uri="{FF2B5EF4-FFF2-40B4-BE49-F238E27FC236}">
                <a16:creationId xmlns:a16="http://schemas.microsoft.com/office/drawing/2014/main" id="{E80BA8D0-0818-4886-B15A-9062CC17C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462393"/>
            <a:ext cx="3918741" cy="615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52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phthalmologist Boston | Pituitary Tumor Boston | NEEC">
            <a:extLst>
              <a:ext uri="{FF2B5EF4-FFF2-40B4-BE49-F238E27FC236}">
                <a16:creationId xmlns:a16="http://schemas.microsoft.com/office/drawing/2014/main" id="{FAC62869-64E6-46F9-8D33-EFD6CB1D8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192" y="772160"/>
            <a:ext cx="6906130" cy="439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83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isual fields obtained 2 days after admission, showing left homonymous... |  Download Scientific Diagram">
            <a:extLst>
              <a:ext uri="{FF2B5EF4-FFF2-40B4-BE49-F238E27FC236}">
                <a16:creationId xmlns:a16="http://schemas.microsoft.com/office/drawing/2014/main" id="{D717E14F-84C4-47CA-A237-7F1925BD6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958" y="1483360"/>
            <a:ext cx="7232083" cy="358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41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tinal Physician - Development and Implementation of a Vitreous Hemorrhage  Grading Scale">
            <a:extLst>
              <a:ext uri="{FF2B5EF4-FFF2-40B4-BE49-F238E27FC236}">
                <a16:creationId xmlns:a16="http://schemas.microsoft.com/office/drawing/2014/main" id="{6E06FB28-FF78-47F9-888A-0D706A761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533399"/>
            <a:ext cx="5643563" cy="564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284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ge-Related Macular Degeneration (AMD or ARMD) - Eye Disorders - MSD Manual  Professional Edition">
            <a:extLst>
              <a:ext uri="{FF2B5EF4-FFF2-40B4-BE49-F238E27FC236}">
                <a16:creationId xmlns:a16="http://schemas.microsoft.com/office/drawing/2014/main" id="{C0F10327-38B2-41CC-AAFF-163E3CABA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720" y="967855"/>
            <a:ext cx="5540009" cy="474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8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BA5A3-0C3E-4A55-B31F-AF2E42E1C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515600" cy="4967923"/>
          </a:xfrm>
        </p:spPr>
        <p:txBody>
          <a:bodyPr/>
          <a:lstStyle/>
          <a:p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totalitatea</a:t>
            </a:r>
            <a:r>
              <a:rPr lang="en-US" dirty="0"/>
              <a:t> </a:t>
            </a:r>
            <a:r>
              <a:rPr lang="en-US" dirty="0" err="1"/>
              <a:t>punctelor</a:t>
            </a:r>
            <a:r>
              <a:rPr lang="en-US" dirty="0"/>
              <a:t> din </a:t>
            </a:r>
            <a:r>
              <a:rPr lang="en-US" dirty="0" err="1"/>
              <a:t>spatiu</a:t>
            </a:r>
            <a:r>
              <a:rPr lang="en-US" dirty="0"/>
              <a:t> pe care un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imobil</a:t>
            </a:r>
            <a:r>
              <a:rPr lang="en-US" dirty="0"/>
              <a:t> le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percepe</a:t>
            </a:r>
            <a:r>
              <a:rPr lang="en-US" dirty="0"/>
              <a:t>.</a:t>
            </a:r>
          </a:p>
          <a:p>
            <a:r>
              <a:rPr lang="en-US" dirty="0" err="1"/>
              <a:t>Limitele</a:t>
            </a:r>
            <a:r>
              <a:rPr lang="en-US" dirty="0"/>
              <a:t> </a:t>
            </a:r>
            <a:r>
              <a:rPr lang="en-US" dirty="0" err="1"/>
              <a:t>campului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sunt </a:t>
            </a:r>
            <a:r>
              <a:rPr lang="en-US" dirty="0" err="1"/>
              <a:t>urmatoarele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nazal</a:t>
            </a:r>
            <a:r>
              <a:rPr lang="en-US" dirty="0"/>
              <a:t> 50 grade</a:t>
            </a:r>
          </a:p>
          <a:p>
            <a:r>
              <a:rPr lang="en-US" dirty="0"/>
              <a:t>- superior 50 grade</a:t>
            </a:r>
          </a:p>
          <a:p>
            <a:r>
              <a:rPr lang="en-US" dirty="0"/>
              <a:t>- inferior 70 grade</a:t>
            </a:r>
          </a:p>
          <a:p>
            <a:r>
              <a:rPr lang="en-US" dirty="0"/>
              <a:t>- temporal 90 grade</a:t>
            </a:r>
          </a:p>
          <a:p>
            <a:r>
              <a:rPr lang="en-US" dirty="0" err="1"/>
              <a:t>Limitele</a:t>
            </a:r>
            <a:r>
              <a:rPr lang="en-US" dirty="0"/>
              <a:t> pot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varieze</a:t>
            </a:r>
            <a:r>
              <a:rPr lang="en-US" dirty="0"/>
              <a:t> individual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exoftalmie</a:t>
            </a:r>
            <a:r>
              <a:rPr lang="en-US" dirty="0"/>
              <a:t>/</a:t>
            </a:r>
            <a:r>
              <a:rPr lang="en-US" dirty="0" err="1"/>
              <a:t>enoftalmie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relieful</a:t>
            </a:r>
            <a:r>
              <a:rPr lang="en-US" dirty="0"/>
              <a:t> </a:t>
            </a:r>
            <a:r>
              <a:rPr lang="en-US" dirty="0" err="1"/>
              <a:t>osos</a:t>
            </a:r>
            <a:r>
              <a:rPr lang="en-US" dirty="0"/>
              <a:t> al </a:t>
            </a:r>
            <a:r>
              <a:rPr lang="en-US" dirty="0" err="1"/>
              <a:t>orbitei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1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A01F2-4F3D-469E-9E59-B8CAD5A9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r>
              <a:rPr lang="en-US" dirty="0" err="1"/>
              <a:t>Caracteristicile</a:t>
            </a:r>
            <a:r>
              <a:rPr lang="en-US" dirty="0"/>
              <a:t> </a:t>
            </a:r>
            <a:r>
              <a:rPr lang="en-US" dirty="0" err="1"/>
              <a:t>formarii</a:t>
            </a:r>
            <a:r>
              <a:rPr lang="en-US" dirty="0"/>
              <a:t> </a:t>
            </a:r>
            <a:r>
              <a:rPr lang="en-US" dirty="0" err="1"/>
              <a:t>imaginii</a:t>
            </a:r>
            <a:r>
              <a:rPr lang="en-US" dirty="0"/>
              <a:t> pe retina: </a:t>
            </a:r>
            <a:r>
              <a:rPr lang="en-US" dirty="0" err="1"/>
              <a:t>reala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mica, </a:t>
            </a:r>
            <a:r>
              <a:rPr lang="en-US" dirty="0" err="1"/>
              <a:t>rasturnata</a:t>
            </a:r>
            <a:endParaRPr lang="en-US" dirty="0"/>
          </a:p>
          <a:p>
            <a:r>
              <a:rPr lang="en-US" dirty="0"/>
              <a:t>Retina se </a:t>
            </a:r>
            <a:r>
              <a:rPr lang="en-US" dirty="0" err="1"/>
              <a:t>imparte</a:t>
            </a:r>
            <a:r>
              <a:rPr lang="en-US" dirty="0"/>
              <a:t> in </a:t>
            </a:r>
            <a:r>
              <a:rPr lang="en-US" dirty="0" err="1"/>
              <a:t>patru</a:t>
            </a:r>
            <a:r>
              <a:rPr lang="en-US" dirty="0"/>
              <a:t> </a:t>
            </a:r>
            <a:r>
              <a:rPr lang="en-US" dirty="0" err="1"/>
              <a:t>cadrane</a:t>
            </a:r>
            <a:r>
              <a:rPr lang="en-US" dirty="0"/>
              <a:t> (ST, IT, SN, IN), o zona </a:t>
            </a:r>
            <a:r>
              <a:rPr lang="en-US" dirty="0" err="1"/>
              <a:t>centrala</a:t>
            </a:r>
            <a:r>
              <a:rPr lang="en-US" dirty="0"/>
              <a:t> (macula)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capul</a:t>
            </a:r>
            <a:r>
              <a:rPr lang="en-US" dirty="0"/>
              <a:t> </a:t>
            </a:r>
            <a:r>
              <a:rPr lang="en-US" dirty="0" err="1"/>
              <a:t>nervului</a:t>
            </a:r>
            <a:r>
              <a:rPr lang="en-US" dirty="0"/>
              <a:t> optic (papilla </a:t>
            </a:r>
            <a:r>
              <a:rPr lang="en-US" dirty="0" err="1"/>
              <a:t>optica</a:t>
            </a:r>
            <a:r>
              <a:rPr lang="en-US" dirty="0"/>
              <a:t>, </a:t>
            </a:r>
            <a:r>
              <a:rPr lang="en-US" dirty="0" err="1"/>
              <a:t>situata</a:t>
            </a:r>
            <a:r>
              <a:rPr lang="en-US" dirty="0"/>
              <a:t> </a:t>
            </a:r>
            <a:r>
              <a:rPr lang="en-US" dirty="0" err="1"/>
              <a:t>nazal</a:t>
            </a:r>
            <a:r>
              <a:rPr lang="en-US" dirty="0"/>
              <a:t> fata de macula)</a:t>
            </a:r>
          </a:p>
          <a:p>
            <a:r>
              <a:rPr lang="en-US" dirty="0" err="1"/>
              <a:t>Corespondenta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retina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urmatoarea</a:t>
            </a:r>
            <a:r>
              <a:rPr lang="en-US" dirty="0"/>
              <a:t>: </a:t>
            </a:r>
            <a:r>
              <a:rPr lang="en-US" dirty="0" err="1"/>
              <a:t>retinei</a:t>
            </a:r>
            <a:r>
              <a:rPr lang="en-US" dirty="0"/>
              <a:t> ST ii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campului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IN, </a:t>
            </a:r>
            <a:r>
              <a:rPr lang="en-US" dirty="0" err="1"/>
              <a:t>retinei</a:t>
            </a:r>
            <a:r>
              <a:rPr lang="en-US" dirty="0"/>
              <a:t> IT ii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SN, </a:t>
            </a:r>
            <a:r>
              <a:rPr lang="en-US" dirty="0" err="1"/>
              <a:t>retinei</a:t>
            </a:r>
            <a:r>
              <a:rPr lang="en-US" dirty="0"/>
              <a:t> SN ii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IT, </a:t>
            </a:r>
            <a:r>
              <a:rPr lang="en-US" dirty="0" err="1"/>
              <a:t>retinei</a:t>
            </a:r>
            <a:r>
              <a:rPr lang="en-US" dirty="0"/>
              <a:t> IN ii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ST, </a:t>
            </a:r>
            <a:r>
              <a:rPr lang="en-US" dirty="0" err="1"/>
              <a:t>regiunii</a:t>
            </a:r>
            <a:r>
              <a:rPr lang="en-US" dirty="0"/>
              <a:t> </a:t>
            </a:r>
            <a:r>
              <a:rPr lang="en-US" dirty="0" err="1"/>
              <a:t>maculare</a:t>
            </a:r>
            <a:r>
              <a:rPr lang="en-US" dirty="0"/>
              <a:t> ii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central, </a:t>
            </a:r>
            <a:r>
              <a:rPr lang="en-US" dirty="0" err="1"/>
              <a:t>papilei</a:t>
            </a:r>
            <a:r>
              <a:rPr lang="en-US" dirty="0"/>
              <a:t> </a:t>
            </a:r>
            <a:r>
              <a:rPr lang="en-US" dirty="0" err="1"/>
              <a:t>optice</a:t>
            </a:r>
            <a:r>
              <a:rPr lang="en-US" dirty="0"/>
              <a:t> ii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pata</a:t>
            </a:r>
            <a:r>
              <a:rPr lang="en-US" dirty="0"/>
              <a:t> </a:t>
            </a:r>
            <a:r>
              <a:rPr lang="en-US" dirty="0" err="1"/>
              <a:t>oarba</a:t>
            </a:r>
            <a:r>
              <a:rPr lang="en-US" dirty="0"/>
              <a:t>, situate temporal fata de zona </a:t>
            </a:r>
            <a:r>
              <a:rPr lang="en-US" dirty="0" err="1"/>
              <a:t>centrala</a:t>
            </a:r>
            <a:r>
              <a:rPr lang="en-US" dirty="0"/>
              <a:t> a </a:t>
            </a:r>
            <a:r>
              <a:rPr lang="en-US" dirty="0" err="1"/>
              <a:t>campului</a:t>
            </a:r>
            <a:r>
              <a:rPr lang="en-US" dirty="0"/>
              <a:t> </a:t>
            </a:r>
            <a:r>
              <a:rPr lang="en-US" dirty="0" err="1"/>
              <a:t>vizual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9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Visual System - Clinical Neuroanatomy, 28 ed.">
            <a:extLst>
              <a:ext uri="{FF2B5EF4-FFF2-40B4-BE49-F238E27FC236}">
                <a16:creationId xmlns:a16="http://schemas.microsoft.com/office/drawing/2014/main" id="{6E08E424-95E1-44A1-AB60-C12D9857F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920" y="206442"/>
            <a:ext cx="4521200" cy="644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0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A6F1-2597-4E7B-A0A8-640B6D2D8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>
            <a:normAutofit/>
          </a:bodyPr>
          <a:lstStyle/>
          <a:p>
            <a:r>
              <a:rPr lang="en-US" dirty="0" err="1"/>
              <a:t>Caile</a:t>
            </a:r>
            <a:r>
              <a:rPr lang="en-US" dirty="0"/>
              <a:t> </a:t>
            </a:r>
            <a:r>
              <a:rPr lang="en-US" dirty="0" err="1"/>
              <a:t>optice</a:t>
            </a:r>
            <a:r>
              <a:rPr lang="en-US" dirty="0"/>
              <a:t> </a:t>
            </a:r>
          </a:p>
          <a:p>
            <a:r>
              <a:rPr lang="en-US" dirty="0" err="1"/>
              <a:t>Calea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</a:t>
            </a:r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traiectul</a:t>
            </a:r>
            <a:r>
              <a:rPr lang="en-US" dirty="0"/>
              <a:t> neuronal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stimulul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proiectat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scuartei</a:t>
            </a:r>
            <a:r>
              <a:rPr lang="en-US" dirty="0"/>
              <a:t> </a:t>
            </a:r>
            <a:r>
              <a:rPr lang="en-US" dirty="0" err="1"/>
              <a:t>cerebrale</a:t>
            </a:r>
            <a:endParaRPr lang="en-US" dirty="0"/>
          </a:p>
          <a:p>
            <a:r>
              <a:rPr lang="en-US" dirty="0" err="1"/>
              <a:t>Stimulul</a:t>
            </a:r>
            <a:r>
              <a:rPr lang="en-US" dirty="0"/>
              <a:t> </a:t>
            </a:r>
            <a:r>
              <a:rPr lang="en-US" dirty="0" err="1"/>
              <a:t>luminos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captat</a:t>
            </a:r>
            <a:r>
              <a:rPr lang="en-US" dirty="0"/>
              <a:t> de </a:t>
            </a:r>
            <a:r>
              <a:rPr lang="en-US" dirty="0" err="1"/>
              <a:t>celulele</a:t>
            </a:r>
            <a:r>
              <a:rPr lang="en-US" dirty="0"/>
              <a:t> cu con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bastonas</a:t>
            </a:r>
            <a:r>
              <a:rPr lang="en-US" dirty="0"/>
              <a:t> din retina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transformat</a:t>
            </a:r>
            <a:r>
              <a:rPr lang="en-US" dirty="0"/>
              <a:t> in influx </a:t>
            </a:r>
            <a:r>
              <a:rPr lang="en-US" dirty="0" err="1"/>
              <a:t>nervos</a:t>
            </a:r>
            <a:r>
              <a:rPr lang="en-US" dirty="0"/>
              <a:t> -&gt; </a:t>
            </a:r>
            <a:r>
              <a:rPr lang="en-US" dirty="0" err="1"/>
              <a:t>neuronii</a:t>
            </a:r>
            <a:r>
              <a:rPr lang="en-US" dirty="0"/>
              <a:t> </a:t>
            </a:r>
            <a:r>
              <a:rPr lang="en-US" dirty="0" err="1"/>
              <a:t>unipolari</a:t>
            </a:r>
            <a:r>
              <a:rPr lang="en-US" dirty="0"/>
              <a:t> din </a:t>
            </a:r>
            <a:r>
              <a:rPr lang="en-US" dirty="0" err="1"/>
              <a:t>stratul</a:t>
            </a:r>
            <a:r>
              <a:rPr lang="en-US" dirty="0"/>
              <a:t> nuclear extern -&gt; </a:t>
            </a:r>
            <a:r>
              <a:rPr lang="en-US" dirty="0" err="1"/>
              <a:t>neuronii</a:t>
            </a:r>
            <a:r>
              <a:rPr lang="en-US" dirty="0"/>
              <a:t> </a:t>
            </a:r>
            <a:r>
              <a:rPr lang="en-US" dirty="0" err="1"/>
              <a:t>bipolari</a:t>
            </a:r>
            <a:r>
              <a:rPr lang="en-US" dirty="0"/>
              <a:t> din </a:t>
            </a:r>
            <a:r>
              <a:rPr lang="en-US" dirty="0" err="1"/>
              <a:t>stratul</a:t>
            </a:r>
            <a:r>
              <a:rPr lang="en-US" dirty="0"/>
              <a:t> nuclear intern -&gt; </a:t>
            </a:r>
            <a:r>
              <a:rPr lang="en-US" dirty="0" err="1"/>
              <a:t>neuronii</a:t>
            </a:r>
            <a:r>
              <a:rPr lang="en-US" dirty="0"/>
              <a:t> </a:t>
            </a:r>
            <a:r>
              <a:rPr lang="en-US" dirty="0" err="1"/>
              <a:t>multipolari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celulele</a:t>
            </a:r>
            <a:r>
              <a:rPr lang="en-US" dirty="0"/>
              <a:t> </a:t>
            </a:r>
            <a:r>
              <a:rPr lang="en-US" dirty="0" err="1"/>
              <a:t>ganglionare</a:t>
            </a:r>
            <a:r>
              <a:rPr lang="en-US" dirty="0"/>
              <a:t> (</a:t>
            </a:r>
            <a:r>
              <a:rPr lang="en-US" dirty="0" err="1"/>
              <a:t>protoneuronul</a:t>
            </a:r>
            <a:r>
              <a:rPr lang="en-US" dirty="0"/>
              <a:t> </a:t>
            </a:r>
            <a:r>
              <a:rPr lang="en-US" dirty="0" err="1"/>
              <a:t>caii</a:t>
            </a:r>
            <a:r>
              <a:rPr lang="en-US" dirty="0"/>
              <a:t> </a:t>
            </a:r>
            <a:r>
              <a:rPr lang="en-US" dirty="0" err="1"/>
              <a:t>optice</a:t>
            </a:r>
            <a:r>
              <a:rPr lang="en-US" dirty="0"/>
              <a:t>) -&gt; </a:t>
            </a:r>
            <a:r>
              <a:rPr lang="en-US" dirty="0" err="1"/>
              <a:t>nervul</a:t>
            </a:r>
            <a:r>
              <a:rPr lang="en-US" dirty="0"/>
              <a:t> optic -&gt; </a:t>
            </a:r>
            <a:r>
              <a:rPr lang="en-US" dirty="0" err="1"/>
              <a:t>nervii</a:t>
            </a:r>
            <a:r>
              <a:rPr lang="en-US" dirty="0"/>
              <a:t> </a:t>
            </a:r>
            <a:r>
              <a:rPr lang="en-US" dirty="0" err="1"/>
              <a:t>optici</a:t>
            </a:r>
            <a:r>
              <a:rPr lang="en-US" dirty="0"/>
              <a:t> se </a:t>
            </a:r>
            <a:r>
              <a:rPr lang="en-US" dirty="0" err="1"/>
              <a:t>incrucisaza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formeaza</a:t>
            </a:r>
            <a:r>
              <a:rPr lang="en-US" dirty="0"/>
              <a:t> chiasma </a:t>
            </a:r>
            <a:r>
              <a:rPr lang="en-US" dirty="0" err="1"/>
              <a:t>optica</a:t>
            </a:r>
            <a:r>
              <a:rPr lang="en-US" dirty="0"/>
              <a:t> ( </a:t>
            </a:r>
            <a:r>
              <a:rPr lang="en-US" dirty="0" err="1"/>
              <a:t>fibrele</a:t>
            </a:r>
            <a:r>
              <a:rPr lang="en-US" dirty="0"/>
              <a:t> din retina </a:t>
            </a:r>
            <a:r>
              <a:rPr lang="en-US" dirty="0" err="1"/>
              <a:t>nazala</a:t>
            </a:r>
            <a:r>
              <a:rPr lang="en-US" dirty="0"/>
              <a:t> </a:t>
            </a:r>
            <a:r>
              <a:rPr lang="en-US" dirty="0" err="1"/>
              <a:t>trec</a:t>
            </a:r>
            <a:r>
              <a:rPr lang="en-US" dirty="0"/>
              <a:t> de </a:t>
            </a:r>
            <a:r>
              <a:rPr lang="en-US" dirty="0" err="1"/>
              <a:t>parte</a:t>
            </a:r>
            <a:r>
              <a:rPr lang="en-US" dirty="0"/>
              <a:t> </a:t>
            </a:r>
            <a:r>
              <a:rPr lang="en-US" dirty="0" err="1"/>
              <a:t>opusa</a:t>
            </a:r>
            <a:r>
              <a:rPr lang="en-US" dirty="0"/>
              <a:t>, </a:t>
            </a:r>
            <a:r>
              <a:rPr lang="en-US" dirty="0" err="1"/>
              <a:t>cele</a:t>
            </a:r>
            <a:r>
              <a:rPr lang="en-US" dirty="0"/>
              <a:t> din retina </a:t>
            </a:r>
            <a:r>
              <a:rPr lang="en-US" dirty="0" err="1"/>
              <a:t>temporala</a:t>
            </a:r>
            <a:r>
              <a:rPr lang="en-US" dirty="0"/>
              <a:t> </a:t>
            </a:r>
            <a:r>
              <a:rPr lang="en-US" dirty="0" err="1"/>
              <a:t>raman</a:t>
            </a:r>
            <a:r>
              <a:rPr lang="en-US" dirty="0"/>
              <a:t> de </a:t>
            </a:r>
            <a:r>
              <a:rPr lang="en-US" dirty="0" err="1"/>
              <a:t>aceeasi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) -&gt; </a:t>
            </a:r>
            <a:r>
              <a:rPr lang="en-US" dirty="0" err="1"/>
              <a:t>tractul</a:t>
            </a:r>
            <a:r>
              <a:rPr lang="en-US" dirty="0"/>
              <a:t> optic -&gt; </a:t>
            </a:r>
            <a:r>
              <a:rPr lang="en-US" dirty="0" err="1"/>
              <a:t>corpul</a:t>
            </a:r>
            <a:r>
              <a:rPr lang="en-US" dirty="0"/>
              <a:t> </a:t>
            </a:r>
            <a:r>
              <a:rPr lang="en-US" dirty="0" err="1"/>
              <a:t>geniculat</a:t>
            </a:r>
            <a:r>
              <a:rPr lang="en-US" dirty="0"/>
              <a:t> lateral (</a:t>
            </a:r>
            <a:r>
              <a:rPr lang="en-US" dirty="0" err="1"/>
              <a:t>deutoneuronul</a:t>
            </a:r>
            <a:r>
              <a:rPr lang="en-US" dirty="0"/>
              <a:t> </a:t>
            </a:r>
            <a:r>
              <a:rPr lang="en-US" dirty="0" err="1"/>
              <a:t>caii</a:t>
            </a:r>
            <a:r>
              <a:rPr lang="en-US" dirty="0"/>
              <a:t> </a:t>
            </a:r>
            <a:r>
              <a:rPr lang="en-US" dirty="0" err="1"/>
              <a:t>optice</a:t>
            </a:r>
            <a:r>
              <a:rPr lang="en-US" dirty="0"/>
              <a:t>) -&gt; </a:t>
            </a:r>
            <a:r>
              <a:rPr lang="en-US" dirty="0" err="1"/>
              <a:t>radiatiile</a:t>
            </a:r>
            <a:r>
              <a:rPr lang="en-US" dirty="0"/>
              <a:t> </a:t>
            </a:r>
            <a:r>
              <a:rPr lang="en-US" dirty="0" err="1"/>
              <a:t>Graziolet</a:t>
            </a:r>
            <a:r>
              <a:rPr lang="en-US" dirty="0"/>
              <a:t> -&gt; aria 17 Brodmann din </a:t>
            </a:r>
            <a:r>
              <a:rPr lang="en-US" dirty="0" err="1"/>
              <a:t>lobul</a:t>
            </a:r>
            <a:r>
              <a:rPr lang="en-US" dirty="0"/>
              <a:t> occipital (aria </a:t>
            </a:r>
            <a:r>
              <a:rPr lang="en-US" dirty="0" err="1"/>
              <a:t>vizuala</a:t>
            </a:r>
            <a:r>
              <a:rPr lang="en-US" dirty="0"/>
              <a:t> </a:t>
            </a:r>
            <a:r>
              <a:rPr lang="en-US" dirty="0" err="1"/>
              <a:t>principala</a:t>
            </a:r>
            <a:r>
              <a:rPr lang="en-US" dirty="0"/>
              <a:t> – al </a:t>
            </a:r>
            <a:r>
              <a:rPr lang="en-US" dirty="0" err="1"/>
              <a:t>treilea</a:t>
            </a:r>
            <a:r>
              <a:rPr lang="en-US" dirty="0"/>
              <a:t> neuron)</a:t>
            </a:r>
          </a:p>
        </p:txBody>
      </p:sp>
    </p:spTree>
    <p:extLst>
      <p:ext uri="{BB962C8B-B14F-4D97-AF65-F5344CB8AC3E}">
        <p14:creationId xmlns:p14="http://schemas.microsoft.com/office/powerpoint/2010/main" val="219361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Visual field - Wikipedia">
            <a:extLst>
              <a:ext uri="{FF2B5EF4-FFF2-40B4-BE49-F238E27FC236}">
                <a16:creationId xmlns:a16="http://schemas.microsoft.com/office/drawing/2014/main" id="{BCF3CB77-0230-44CC-8276-D5CA93DEF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241" y="859829"/>
            <a:ext cx="5676514" cy="565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5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AEDF7-B1C7-4F9A-A9E8-5A59E2D69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840"/>
            <a:ext cx="10515600" cy="4917123"/>
          </a:xfrm>
        </p:spPr>
        <p:txBody>
          <a:bodyPr/>
          <a:lstStyle/>
          <a:p>
            <a:r>
              <a:rPr lang="en-US" dirty="0" err="1"/>
              <a:t>Testarea</a:t>
            </a:r>
            <a:r>
              <a:rPr lang="en-US" dirty="0"/>
              <a:t> </a:t>
            </a:r>
            <a:r>
              <a:rPr lang="en-US" dirty="0" err="1"/>
              <a:t>campului</a:t>
            </a:r>
            <a:r>
              <a:rPr lang="en-US" dirty="0"/>
              <a:t> </a:t>
            </a:r>
            <a:r>
              <a:rPr lang="en-US" dirty="0" err="1"/>
              <a:t>vizual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campimetrelor</a:t>
            </a:r>
            <a:r>
              <a:rPr lang="en-US" dirty="0"/>
              <a:t>. </a:t>
            </a:r>
            <a:r>
              <a:rPr lang="en-US" dirty="0" err="1"/>
              <a:t>Acestea</a:t>
            </a:r>
            <a:r>
              <a:rPr lang="en-US" dirty="0"/>
              <a:t> pot fi de tip </a:t>
            </a:r>
            <a:r>
              <a:rPr lang="en-US" dirty="0" err="1"/>
              <a:t>cinetic</a:t>
            </a:r>
            <a:r>
              <a:rPr lang="en-US" dirty="0"/>
              <a:t> (static) </a:t>
            </a:r>
            <a:r>
              <a:rPr lang="en-US" dirty="0" err="1"/>
              <a:t>si</a:t>
            </a:r>
            <a:r>
              <a:rPr lang="en-US" dirty="0"/>
              <a:t> automatic (</a:t>
            </a:r>
            <a:r>
              <a:rPr lang="en-US" dirty="0" err="1"/>
              <a:t>dinamic</a:t>
            </a:r>
            <a:r>
              <a:rPr lang="en-US" dirty="0"/>
              <a:t>). </a:t>
            </a:r>
          </a:p>
          <a:p>
            <a:r>
              <a:rPr lang="en-US" dirty="0"/>
              <a:t>Perimetria </a:t>
            </a:r>
            <a:r>
              <a:rPr lang="en-US" dirty="0" err="1"/>
              <a:t>cinetica</a:t>
            </a:r>
            <a:r>
              <a:rPr lang="en-US" dirty="0"/>
              <a:t> se </a:t>
            </a:r>
            <a:r>
              <a:rPr lang="en-US" dirty="0" err="1"/>
              <a:t>realizeaza</a:t>
            </a:r>
            <a:r>
              <a:rPr lang="en-US" dirty="0"/>
              <a:t> manual de </a:t>
            </a:r>
            <a:r>
              <a:rPr lang="en-US" dirty="0" err="1"/>
              <a:t>catre</a:t>
            </a:r>
            <a:r>
              <a:rPr lang="en-US" dirty="0"/>
              <a:t> examinator,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informeaza</a:t>
            </a:r>
            <a:r>
              <a:rPr lang="en-US" dirty="0"/>
              <a:t> </a:t>
            </a:r>
            <a:r>
              <a:rPr lang="en-US" dirty="0" err="1"/>
              <a:t>examinatorul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</a:t>
            </a:r>
            <a:r>
              <a:rPr lang="en-US" dirty="0" err="1"/>
              <a:t>spotul</a:t>
            </a:r>
            <a:r>
              <a:rPr lang="en-US" dirty="0"/>
              <a:t> de test.</a:t>
            </a:r>
          </a:p>
          <a:p>
            <a:r>
              <a:rPr lang="en-US" dirty="0"/>
              <a:t>Perimetria </a:t>
            </a:r>
            <a:r>
              <a:rPr lang="en-US" dirty="0" err="1"/>
              <a:t>dinamica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realizata</a:t>
            </a:r>
            <a:r>
              <a:rPr lang="en-US" dirty="0"/>
              <a:t> de apparat,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pacientul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bifeaza</a:t>
            </a:r>
            <a:r>
              <a:rPr lang="en-US" dirty="0"/>
              <a:t> zona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apare</a:t>
            </a:r>
            <a:r>
              <a:rPr lang="en-US" dirty="0"/>
              <a:t> </a:t>
            </a:r>
            <a:r>
              <a:rPr lang="en-US" dirty="0" err="1"/>
              <a:t>spotul</a:t>
            </a:r>
            <a:r>
              <a:rPr lang="en-US" dirty="0"/>
              <a:t> de test.</a:t>
            </a:r>
          </a:p>
        </p:txBody>
      </p:sp>
    </p:spTree>
    <p:extLst>
      <p:ext uri="{BB962C8B-B14F-4D97-AF65-F5344CB8AC3E}">
        <p14:creationId xmlns:p14="http://schemas.microsoft.com/office/powerpoint/2010/main" val="281052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ow to interpret visual fields | Practical Neurology">
            <a:extLst>
              <a:ext uri="{FF2B5EF4-FFF2-40B4-BE49-F238E27FC236}">
                <a16:creationId xmlns:a16="http://schemas.microsoft.com/office/drawing/2014/main" id="{060779C8-3E0C-4673-B410-0506FECFA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892322"/>
            <a:ext cx="6487769" cy="473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15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Visual Fields in Glaucoma | Ento Key">
            <a:extLst>
              <a:ext uri="{FF2B5EF4-FFF2-40B4-BE49-F238E27FC236}">
                <a16:creationId xmlns:a16="http://schemas.microsoft.com/office/drawing/2014/main" id="{EB0C2834-53AE-4B55-A1A6-925B73DBB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06" y="1107440"/>
            <a:ext cx="6616945" cy="454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10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442</Words>
  <Application>Microsoft Office PowerPoint</Application>
  <PresentationFormat>Widescreen</PresentationFormat>
  <Paragraphs>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CAMPUL VIZUAL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CAMPUL VIZUAL</dc:title>
  <dc:creator>Rox</dc:creator>
  <cp:lastModifiedBy>Rox</cp:lastModifiedBy>
  <cp:revision>30</cp:revision>
  <dcterms:created xsi:type="dcterms:W3CDTF">2020-11-14T08:52:58Z</dcterms:created>
  <dcterms:modified xsi:type="dcterms:W3CDTF">2020-11-14T10:09:59Z</dcterms:modified>
</cp:coreProperties>
</file>