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1" r:id="rId6"/>
    <p:sldId id="270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9FDB0-9A84-4513-9E48-5A5279D5A3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3B8294-6937-4744-96EF-7B3A3F8D38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A501D6-5DE7-4E86-A749-ABC9E4E21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35FE4-6138-41AC-87E5-5844B7B400DA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E2C4AF-4F42-4666-9EAA-A9502F3FC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4D69BB-7AA0-481C-A101-D030F428B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E0223-BAE1-4621-AA04-A7831571B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073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EE204-6C29-4C37-B3BB-FD06BDDE0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543CF-CCFC-4F57-B98C-22F30A7A4A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3103FD-6DF0-47F9-91BD-2E3911C44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35FE4-6138-41AC-87E5-5844B7B400DA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4F9B92-25AF-436A-9493-D99722AC7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CD2E7C-7625-4A57-B746-94DD9A7CA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E0223-BAE1-4621-AA04-A7831571B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662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3829C8-1533-485B-B143-3CEEA80840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8D1CEC-4172-4084-8C55-22DCE61BD9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99441F-EE0E-4D68-9C83-9D45CF1E5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35FE4-6138-41AC-87E5-5844B7B400DA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65F874-32B3-499D-946C-FE23AFA15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66EFC6-85EC-4F61-8267-58692E264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E0223-BAE1-4621-AA04-A7831571B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647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26C20-ED91-4FEE-B260-28EDB649A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60A4C5-F170-42FF-B2D2-2EE3DEF84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28F189-A41E-4CCA-9256-EB7A3CC93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35FE4-6138-41AC-87E5-5844B7B400DA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AB272B-2C5E-4A60-886E-85CBB3CB6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97879C-75B5-48C6-A085-6EBA35734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E0223-BAE1-4621-AA04-A7831571B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839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DE29A-F6DB-44D8-B91B-0C603B7CE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88DA4E-B83E-4B64-AC22-3B0376DD2D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13FE22-6A2D-48F7-8B50-884DC10B3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35FE4-6138-41AC-87E5-5844B7B400DA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0462B-2D5D-488B-B7C0-853AF3DE6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3ACEDA-281F-4733-BC64-533B66D94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E0223-BAE1-4621-AA04-A7831571B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382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97B99-71F9-4D09-8F07-4BB727388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9C09C9-29F8-4086-A646-E3EF4C1917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82E44C-D928-49DE-B9DC-32C8802CB0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7DD295-C35C-4916-B07D-EE2F367A5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35FE4-6138-41AC-87E5-5844B7B400DA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A20C7C-7FC9-4467-827B-4D99AF94C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5A23B9-EA71-4380-B2F3-BAB6F8701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E0223-BAE1-4621-AA04-A7831571B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461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55536-5B9D-40F2-8632-15F2F9329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377035-B025-4F2B-A68C-66257497C0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98016D-AEEC-4E3A-A46F-083A2F46A1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2BD892-0245-470D-9B3D-BD24E92A2A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7118F6-F2F2-4A39-88B8-0270F26609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8733F8-4D28-492D-91EC-8C339557D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35FE4-6138-41AC-87E5-5844B7B400DA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0BD2F6-2A18-49EA-8768-67E8D8D87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0A437C-6EEC-4719-B2E5-E57ED36D5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E0223-BAE1-4621-AA04-A7831571B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321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9E008-0415-401B-A42F-814113ADA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8A5FA4-6D95-4695-8F2A-3D97C97F8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35FE4-6138-41AC-87E5-5844B7B400DA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1A3661-D2A6-4FE8-9695-F1257798B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867635-8E28-4CCD-B102-75DEED0DE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E0223-BAE1-4621-AA04-A7831571B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94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C02101-F6A4-4376-8D6C-562D4818E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35FE4-6138-41AC-87E5-5844B7B400DA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228804-B0AD-4234-983A-911A20F17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9D0FB0-A5E7-42D1-A4CB-A6D51E868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E0223-BAE1-4621-AA04-A7831571B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887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7E045-4E87-4343-B274-60CA2E3B4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32BE3A-A4EA-487E-9816-3C1F3312C4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BC90D3-5219-4956-8E29-7350644417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968A64-7B7B-44EC-861E-656233ED2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35FE4-6138-41AC-87E5-5844B7B400DA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B3389A-EC20-4C05-9F2C-6E0410357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1934AF-B944-4BBE-9963-7E842586A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E0223-BAE1-4621-AA04-A7831571B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870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6BB4C-A1FB-4805-B954-5B3BCF27E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7B1B0D-B4DE-488D-AEE1-49337812E9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F3CE5E-69F8-4FE1-BA5B-4A1A303534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99B250-564F-4631-ACC0-CF3DCE9FA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35FE4-6138-41AC-87E5-5844B7B400DA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B1060C-9928-4C84-B49E-F2DCB31CB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6A66E2-88E7-4143-A999-68B81B278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E0223-BAE1-4621-AA04-A7831571B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493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011935-672F-4E59-A66F-85977AFA2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B96C8F-0358-4BC8-B8ED-126F476E7E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E1A973-5FDC-4EEC-BB16-C41F25DDBB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35FE4-6138-41AC-87E5-5844B7B400DA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757D00-F980-4F9E-86DC-A78216444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0ADB81-67E7-445E-BF35-6893830A04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E0223-BAE1-4621-AA04-A7831571B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108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C833B-BBC0-475B-B9A1-1E09A28A94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CAMPUL VIZUAL</a:t>
            </a:r>
          </a:p>
        </p:txBody>
      </p:sp>
    </p:spTree>
    <p:extLst>
      <p:ext uri="{BB962C8B-B14F-4D97-AF65-F5344CB8AC3E}">
        <p14:creationId xmlns:p14="http://schemas.microsoft.com/office/powerpoint/2010/main" val="2154972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Perimetry - ZEISS Medical Technology | ZEISS International">
            <a:extLst>
              <a:ext uri="{FF2B5EF4-FFF2-40B4-BE49-F238E27FC236}">
                <a16:creationId xmlns:a16="http://schemas.microsoft.com/office/drawing/2014/main" id="{C10B4A78-F735-4E2E-967F-CC67BF17AD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8160" y="391160"/>
            <a:ext cx="5720080" cy="5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20634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Visual Field Testing: From One Medical Student to Another">
            <a:extLst>
              <a:ext uri="{FF2B5EF4-FFF2-40B4-BE49-F238E27FC236}">
                <a16:creationId xmlns:a16="http://schemas.microsoft.com/office/drawing/2014/main" id="{7F617880-DA12-4DD1-981A-327BB7FF63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5680" y="1110810"/>
            <a:ext cx="4318000" cy="4636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89082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FF4E78-54D7-40D6-AA4B-EB8AD1C722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9360"/>
            <a:ext cx="10515600" cy="4947603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Deficitele</a:t>
            </a:r>
            <a:r>
              <a:rPr lang="en-US" dirty="0"/>
              <a:t> din </a:t>
            </a:r>
            <a:r>
              <a:rPr lang="en-US" dirty="0" err="1"/>
              <a:t>campul</a:t>
            </a:r>
            <a:r>
              <a:rPr lang="en-US" dirty="0"/>
              <a:t> </a:t>
            </a:r>
            <a:r>
              <a:rPr lang="en-US" dirty="0" err="1"/>
              <a:t>vizual</a:t>
            </a:r>
            <a:r>
              <a:rPr lang="en-US" dirty="0"/>
              <a:t> se </a:t>
            </a:r>
            <a:r>
              <a:rPr lang="en-US" dirty="0" err="1"/>
              <a:t>numesc</a:t>
            </a:r>
            <a:r>
              <a:rPr lang="en-US" dirty="0"/>
              <a:t> </a:t>
            </a:r>
            <a:r>
              <a:rPr lang="en-US" dirty="0" err="1"/>
              <a:t>scotoame</a:t>
            </a:r>
            <a:endParaRPr lang="en-US" dirty="0"/>
          </a:p>
          <a:p>
            <a:r>
              <a:rPr lang="en-US" dirty="0" err="1"/>
              <a:t>Scotoamele</a:t>
            </a:r>
            <a:r>
              <a:rPr lang="en-US" dirty="0"/>
              <a:t> se </a:t>
            </a:r>
            <a:r>
              <a:rPr lang="en-US" dirty="0" err="1"/>
              <a:t>clasifica</a:t>
            </a:r>
            <a:r>
              <a:rPr lang="en-US" dirty="0"/>
              <a:t> in:</a:t>
            </a:r>
          </a:p>
          <a:p>
            <a:r>
              <a:rPr lang="en-US" dirty="0"/>
              <a:t>- </a:t>
            </a:r>
            <a:r>
              <a:rPr lang="en-US" dirty="0" err="1"/>
              <a:t>scotom</a:t>
            </a:r>
            <a:r>
              <a:rPr lang="en-US" dirty="0"/>
              <a:t> </a:t>
            </a:r>
            <a:r>
              <a:rPr lang="en-US" dirty="0" err="1"/>
              <a:t>relativ</a:t>
            </a:r>
            <a:r>
              <a:rPr lang="en-US" dirty="0"/>
              <a:t>: </a:t>
            </a:r>
            <a:r>
              <a:rPr lang="en-US" dirty="0" err="1"/>
              <a:t>pacientul</a:t>
            </a:r>
            <a:r>
              <a:rPr lang="en-US" dirty="0"/>
              <a:t> nu </a:t>
            </a:r>
            <a:r>
              <a:rPr lang="en-US" dirty="0" err="1"/>
              <a:t>vede</a:t>
            </a:r>
            <a:r>
              <a:rPr lang="en-US" dirty="0"/>
              <a:t> zona testata la </a:t>
            </a:r>
            <a:r>
              <a:rPr lang="en-US" dirty="0" err="1"/>
              <a:t>intensitate</a:t>
            </a:r>
            <a:r>
              <a:rPr lang="en-US" dirty="0"/>
              <a:t> minima a </a:t>
            </a:r>
            <a:r>
              <a:rPr lang="en-US" dirty="0" err="1"/>
              <a:t>stimulului</a:t>
            </a:r>
            <a:r>
              <a:rPr lang="en-US" dirty="0"/>
              <a:t>, </a:t>
            </a:r>
            <a:r>
              <a:rPr lang="en-US" dirty="0" err="1"/>
              <a:t>iar</a:t>
            </a:r>
            <a:r>
              <a:rPr lang="en-US" dirty="0"/>
              <a:t> </a:t>
            </a:r>
            <a:r>
              <a:rPr lang="en-US" dirty="0" err="1"/>
              <a:t>daca</a:t>
            </a:r>
            <a:r>
              <a:rPr lang="en-US" dirty="0"/>
              <a:t> se </a:t>
            </a:r>
            <a:r>
              <a:rPr lang="en-US" dirty="0" err="1"/>
              <a:t>creste</a:t>
            </a:r>
            <a:r>
              <a:rPr lang="en-US" dirty="0"/>
              <a:t> </a:t>
            </a:r>
            <a:r>
              <a:rPr lang="en-US" dirty="0" err="1"/>
              <a:t>intensitatea</a:t>
            </a:r>
            <a:r>
              <a:rPr lang="en-US" dirty="0"/>
              <a:t> </a:t>
            </a:r>
            <a:r>
              <a:rPr lang="en-US" dirty="0" err="1"/>
              <a:t>stimulului</a:t>
            </a:r>
            <a:r>
              <a:rPr lang="en-US" dirty="0"/>
              <a:t> </a:t>
            </a:r>
            <a:r>
              <a:rPr lang="en-US" dirty="0" err="1"/>
              <a:t>pacientul</a:t>
            </a:r>
            <a:r>
              <a:rPr lang="en-US" dirty="0"/>
              <a:t> </a:t>
            </a:r>
            <a:r>
              <a:rPr lang="en-US" dirty="0" err="1"/>
              <a:t>vede</a:t>
            </a:r>
            <a:r>
              <a:rPr lang="en-US" dirty="0"/>
              <a:t> </a:t>
            </a:r>
            <a:r>
              <a:rPr lang="en-US" dirty="0" err="1"/>
              <a:t>aceeasi</a:t>
            </a:r>
            <a:r>
              <a:rPr lang="en-US" dirty="0"/>
              <a:t> zona</a:t>
            </a:r>
          </a:p>
          <a:p>
            <a:r>
              <a:rPr lang="en-US" dirty="0"/>
              <a:t>- </a:t>
            </a:r>
            <a:r>
              <a:rPr lang="en-US" dirty="0" err="1"/>
              <a:t>scotom</a:t>
            </a:r>
            <a:r>
              <a:rPr lang="en-US" dirty="0"/>
              <a:t> </a:t>
            </a:r>
            <a:r>
              <a:rPr lang="en-US" dirty="0" err="1"/>
              <a:t>absolut</a:t>
            </a:r>
            <a:r>
              <a:rPr lang="en-US" dirty="0"/>
              <a:t>: </a:t>
            </a:r>
            <a:r>
              <a:rPr lang="en-US" dirty="0" err="1"/>
              <a:t>pacientul</a:t>
            </a:r>
            <a:r>
              <a:rPr lang="en-US" dirty="0"/>
              <a:t> nu </a:t>
            </a:r>
            <a:r>
              <a:rPr lang="en-US" dirty="0" err="1"/>
              <a:t>vede</a:t>
            </a:r>
            <a:r>
              <a:rPr lang="en-US" dirty="0"/>
              <a:t> zona testata indifferent de </a:t>
            </a:r>
            <a:r>
              <a:rPr lang="en-US" dirty="0" err="1"/>
              <a:t>intensitatea</a:t>
            </a:r>
            <a:r>
              <a:rPr lang="en-US" dirty="0"/>
              <a:t> </a:t>
            </a:r>
            <a:r>
              <a:rPr lang="en-US" dirty="0" err="1"/>
              <a:t>stimulului</a:t>
            </a:r>
            <a:r>
              <a:rPr lang="en-US" dirty="0"/>
              <a:t>.</a:t>
            </a:r>
          </a:p>
          <a:p>
            <a:r>
              <a:rPr lang="en-US" dirty="0"/>
              <a:t>- </a:t>
            </a:r>
            <a:r>
              <a:rPr lang="en-US" dirty="0" err="1"/>
              <a:t>scotom</a:t>
            </a:r>
            <a:r>
              <a:rPr lang="en-US" dirty="0"/>
              <a:t> </a:t>
            </a:r>
            <a:r>
              <a:rPr lang="en-US" dirty="0" err="1"/>
              <a:t>pozitiv</a:t>
            </a:r>
            <a:r>
              <a:rPr lang="en-US" dirty="0"/>
              <a:t>: </a:t>
            </a:r>
            <a:r>
              <a:rPr lang="en-US" dirty="0" err="1"/>
              <a:t>pacientul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constient</a:t>
            </a:r>
            <a:r>
              <a:rPr lang="en-US" dirty="0"/>
              <a:t> de </a:t>
            </a:r>
            <a:r>
              <a:rPr lang="en-US" dirty="0" err="1"/>
              <a:t>deficitul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(in general </a:t>
            </a:r>
            <a:r>
              <a:rPr lang="en-US" dirty="0" err="1"/>
              <a:t>scotoame</a:t>
            </a:r>
            <a:r>
              <a:rPr lang="en-US" dirty="0"/>
              <a:t> centrale)</a:t>
            </a:r>
          </a:p>
          <a:p>
            <a:r>
              <a:rPr lang="en-US" dirty="0"/>
              <a:t>- </a:t>
            </a:r>
            <a:r>
              <a:rPr lang="en-US" dirty="0" err="1"/>
              <a:t>scotom</a:t>
            </a:r>
            <a:r>
              <a:rPr lang="en-US" dirty="0"/>
              <a:t> </a:t>
            </a:r>
            <a:r>
              <a:rPr lang="en-US" dirty="0" err="1"/>
              <a:t>negativ</a:t>
            </a:r>
            <a:r>
              <a:rPr lang="en-US" dirty="0"/>
              <a:t>: </a:t>
            </a:r>
            <a:r>
              <a:rPr lang="en-US" dirty="0" err="1"/>
              <a:t>pacientul</a:t>
            </a:r>
            <a:r>
              <a:rPr lang="en-US" dirty="0"/>
              <a:t> nu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constient</a:t>
            </a:r>
            <a:r>
              <a:rPr lang="en-US" dirty="0"/>
              <a:t> de </a:t>
            </a:r>
            <a:r>
              <a:rPr lang="en-US" dirty="0" err="1"/>
              <a:t>deficitul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(in general </a:t>
            </a:r>
            <a:r>
              <a:rPr lang="en-US" dirty="0" err="1"/>
              <a:t>scotoame</a:t>
            </a:r>
            <a:r>
              <a:rPr lang="en-US" dirty="0"/>
              <a:t> </a:t>
            </a:r>
            <a:r>
              <a:rPr lang="en-US" dirty="0" err="1"/>
              <a:t>periferice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564743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5 Ocular Diseases I Couldn't Manage Without Visual Field Testing |  CovalentCareers">
            <a:extLst>
              <a:ext uri="{FF2B5EF4-FFF2-40B4-BE49-F238E27FC236}">
                <a16:creationId xmlns:a16="http://schemas.microsoft.com/office/drawing/2014/main" id="{C31F7B5A-0A11-4952-89DE-415C3BC7BB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618" y="1233388"/>
            <a:ext cx="5077577" cy="4771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Macular Degeneration: An Overview - VisionAware">
            <a:extLst>
              <a:ext uri="{FF2B5EF4-FFF2-40B4-BE49-F238E27FC236}">
                <a16:creationId xmlns:a16="http://schemas.microsoft.com/office/drawing/2014/main" id="{12E346A0-3A08-4207-B024-CD8B6888A2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615441"/>
            <a:ext cx="5585164" cy="391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95677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ommunity Eye Health Journal » Visual field testing for glaucoma – a  practical guide">
            <a:extLst>
              <a:ext uri="{FF2B5EF4-FFF2-40B4-BE49-F238E27FC236}">
                <a16:creationId xmlns:a16="http://schemas.microsoft.com/office/drawing/2014/main" id="{A6AA68EB-6749-47E5-B7A5-318CD3E0A5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533" y="138967"/>
            <a:ext cx="5675787" cy="3290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A view on glaucoma—are we seeing it clearly? | Eye">
            <a:extLst>
              <a:ext uri="{FF2B5EF4-FFF2-40B4-BE49-F238E27FC236}">
                <a16:creationId xmlns:a16="http://schemas.microsoft.com/office/drawing/2014/main" id="{A00C9047-5081-47C5-9F9A-FFB28B339F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8321" y="3424303"/>
            <a:ext cx="6583680" cy="3271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711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Glaucoma &amp; Cataract, Prof. Eytan Blumenthal | Visual field deterioration in  glaucoma">
            <a:extLst>
              <a:ext uri="{FF2B5EF4-FFF2-40B4-BE49-F238E27FC236}">
                <a16:creationId xmlns:a16="http://schemas.microsoft.com/office/drawing/2014/main" id="{E80BA8D0-0818-4886-B15A-9062CC17C7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240" y="462393"/>
            <a:ext cx="3918741" cy="6151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25273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Ophthalmologist Boston | Pituitary Tumor Boston | NEEC">
            <a:extLst>
              <a:ext uri="{FF2B5EF4-FFF2-40B4-BE49-F238E27FC236}">
                <a16:creationId xmlns:a16="http://schemas.microsoft.com/office/drawing/2014/main" id="{FAC62869-64E6-46F9-8D33-EFD6CB1D8A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9192" y="772160"/>
            <a:ext cx="6906130" cy="4399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78370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Visual fields obtained 2 days after admission, showing left homonymous... |  Download Scientific Diagram">
            <a:extLst>
              <a:ext uri="{FF2B5EF4-FFF2-40B4-BE49-F238E27FC236}">
                <a16:creationId xmlns:a16="http://schemas.microsoft.com/office/drawing/2014/main" id="{D717E14F-84C4-47CA-A237-7F1925BD60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9958" y="1483360"/>
            <a:ext cx="7232083" cy="3582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6415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Retinal Physician - Development and Implementation of a Vitreous Hemorrhage  Grading Scale">
            <a:extLst>
              <a:ext uri="{FF2B5EF4-FFF2-40B4-BE49-F238E27FC236}">
                <a16:creationId xmlns:a16="http://schemas.microsoft.com/office/drawing/2014/main" id="{6E06FB28-FF78-47F9-888A-0D706A7614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399" y="533399"/>
            <a:ext cx="5643563" cy="5643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22846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Age-Related Macular Degeneration (AMD or ARMD) - Eye Disorders - MSD Manual  Professional Edition">
            <a:extLst>
              <a:ext uri="{FF2B5EF4-FFF2-40B4-BE49-F238E27FC236}">
                <a16:creationId xmlns:a16="http://schemas.microsoft.com/office/drawing/2014/main" id="{C0F10327-38B2-41CC-AAFF-163E3CABA2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0720" y="967855"/>
            <a:ext cx="5540009" cy="4742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389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BBA5A3-0C3E-4A55-B31F-AF2E42E1C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9040"/>
            <a:ext cx="10515600" cy="4967923"/>
          </a:xfrm>
        </p:spPr>
        <p:txBody>
          <a:bodyPr/>
          <a:lstStyle/>
          <a:p>
            <a:r>
              <a:rPr lang="en-US" dirty="0" err="1"/>
              <a:t>Campul</a:t>
            </a:r>
            <a:r>
              <a:rPr lang="en-US" dirty="0"/>
              <a:t> </a:t>
            </a:r>
            <a:r>
              <a:rPr lang="en-US" dirty="0" err="1"/>
              <a:t>vizual</a:t>
            </a:r>
            <a:r>
              <a:rPr lang="en-US" dirty="0"/>
              <a:t> </a:t>
            </a:r>
            <a:r>
              <a:rPr lang="en-US" dirty="0" err="1"/>
              <a:t>reprezinta</a:t>
            </a:r>
            <a:r>
              <a:rPr lang="en-US" dirty="0"/>
              <a:t> </a:t>
            </a:r>
            <a:r>
              <a:rPr lang="en-US" dirty="0" err="1"/>
              <a:t>totalitatea</a:t>
            </a:r>
            <a:r>
              <a:rPr lang="en-US" dirty="0"/>
              <a:t> </a:t>
            </a:r>
            <a:r>
              <a:rPr lang="en-US" dirty="0" err="1"/>
              <a:t>punctelor</a:t>
            </a:r>
            <a:r>
              <a:rPr lang="en-US" dirty="0"/>
              <a:t> din </a:t>
            </a:r>
            <a:r>
              <a:rPr lang="en-US" dirty="0" err="1"/>
              <a:t>spatiu</a:t>
            </a:r>
            <a:r>
              <a:rPr lang="en-US" dirty="0"/>
              <a:t> pe care un </a:t>
            </a:r>
            <a:r>
              <a:rPr lang="en-US" dirty="0" err="1"/>
              <a:t>ochi</a:t>
            </a:r>
            <a:r>
              <a:rPr lang="en-US" dirty="0"/>
              <a:t> </a:t>
            </a:r>
            <a:r>
              <a:rPr lang="en-US" dirty="0" err="1"/>
              <a:t>imobil</a:t>
            </a:r>
            <a:r>
              <a:rPr lang="en-US" dirty="0"/>
              <a:t> le </a:t>
            </a:r>
            <a:r>
              <a:rPr lang="en-US" dirty="0" err="1"/>
              <a:t>poate</a:t>
            </a:r>
            <a:r>
              <a:rPr lang="en-US" dirty="0"/>
              <a:t> </a:t>
            </a:r>
            <a:r>
              <a:rPr lang="en-US" dirty="0" err="1"/>
              <a:t>percepe</a:t>
            </a:r>
            <a:r>
              <a:rPr lang="en-US" dirty="0"/>
              <a:t>.</a:t>
            </a:r>
          </a:p>
          <a:p>
            <a:r>
              <a:rPr lang="en-US" dirty="0" err="1"/>
              <a:t>Limitele</a:t>
            </a:r>
            <a:r>
              <a:rPr lang="en-US" dirty="0"/>
              <a:t> </a:t>
            </a:r>
            <a:r>
              <a:rPr lang="en-US" dirty="0" err="1"/>
              <a:t>campului</a:t>
            </a:r>
            <a:r>
              <a:rPr lang="en-US" dirty="0"/>
              <a:t> </a:t>
            </a:r>
            <a:r>
              <a:rPr lang="en-US" dirty="0" err="1"/>
              <a:t>vizual</a:t>
            </a:r>
            <a:r>
              <a:rPr lang="en-US" dirty="0"/>
              <a:t> sunt </a:t>
            </a:r>
            <a:r>
              <a:rPr lang="en-US" dirty="0" err="1"/>
              <a:t>urmatoarele</a:t>
            </a:r>
            <a:r>
              <a:rPr lang="en-US" dirty="0"/>
              <a:t>:</a:t>
            </a:r>
          </a:p>
          <a:p>
            <a:r>
              <a:rPr lang="en-US" dirty="0"/>
              <a:t>- </a:t>
            </a:r>
            <a:r>
              <a:rPr lang="en-US" dirty="0" err="1"/>
              <a:t>nazal</a:t>
            </a:r>
            <a:r>
              <a:rPr lang="en-US" dirty="0"/>
              <a:t> 50 grade</a:t>
            </a:r>
          </a:p>
          <a:p>
            <a:r>
              <a:rPr lang="en-US" dirty="0"/>
              <a:t>- superior 50 grade</a:t>
            </a:r>
          </a:p>
          <a:p>
            <a:r>
              <a:rPr lang="en-US" dirty="0"/>
              <a:t>- inferior 70 grade</a:t>
            </a:r>
          </a:p>
          <a:p>
            <a:r>
              <a:rPr lang="en-US" dirty="0"/>
              <a:t>- temporal 90 grade</a:t>
            </a:r>
          </a:p>
          <a:p>
            <a:r>
              <a:rPr lang="en-US" dirty="0" err="1"/>
              <a:t>Limitele</a:t>
            </a:r>
            <a:r>
              <a:rPr lang="en-US" dirty="0"/>
              <a:t> pot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varieze</a:t>
            </a:r>
            <a:r>
              <a:rPr lang="en-US" dirty="0"/>
              <a:t> individual in </a:t>
            </a:r>
            <a:r>
              <a:rPr lang="en-US" dirty="0" err="1"/>
              <a:t>functie</a:t>
            </a:r>
            <a:r>
              <a:rPr lang="en-US" dirty="0"/>
              <a:t> de </a:t>
            </a:r>
            <a:r>
              <a:rPr lang="en-US" dirty="0" err="1"/>
              <a:t>exoftalmie</a:t>
            </a:r>
            <a:r>
              <a:rPr lang="en-US" dirty="0"/>
              <a:t>/</a:t>
            </a:r>
            <a:r>
              <a:rPr lang="en-US" dirty="0" err="1"/>
              <a:t>enoftalmie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de </a:t>
            </a:r>
            <a:r>
              <a:rPr lang="en-US" dirty="0" err="1"/>
              <a:t>relieful</a:t>
            </a:r>
            <a:r>
              <a:rPr lang="en-US" dirty="0"/>
              <a:t> </a:t>
            </a:r>
            <a:r>
              <a:rPr lang="en-US" dirty="0" err="1"/>
              <a:t>osos</a:t>
            </a:r>
            <a:r>
              <a:rPr lang="en-US" dirty="0"/>
              <a:t> al </a:t>
            </a:r>
            <a:r>
              <a:rPr lang="en-US" dirty="0" err="1"/>
              <a:t>orbitei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311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A01F2-4F3D-469E-9E59-B8CAD5A9C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0160"/>
            <a:ext cx="10515600" cy="4896803"/>
          </a:xfrm>
        </p:spPr>
        <p:txBody>
          <a:bodyPr/>
          <a:lstStyle/>
          <a:p>
            <a:r>
              <a:rPr lang="en-US" dirty="0" err="1"/>
              <a:t>Caracteristicile</a:t>
            </a:r>
            <a:r>
              <a:rPr lang="en-US" dirty="0"/>
              <a:t> </a:t>
            </a:r>
            <a:r>
              <a:rPr lang="en-US" dirty="0" err="1"/>
              <a:t>formarii</a:t>
            </a:r>
            <a:r>
              <a:rPr lang="en-US" dirty="0"/>
              <a:t> </a:t>
            </a:r>
            <a:r>
              <a:rPr lang="en-US" dirty="0" err="1"/>
              <a:t>imaginii</a:t>
            </a:r>
            <a:r>
              <a:rPr lang="en-US" dirty="0"/>
              <a:t> pe retina: </a:t>
            </a:r>
            <a:r>
              <a:rPr lang="en-US" dirty="0" err="1"/>
              <a:t>reala</a:t>
            </a:r>
            <a:r>
              <a:rPr lang="en-US" dirty="0"/>
              <a:t>, </a:t>
            </a:r>
            <a:r>
              <a:rPr lang="en-US" dirty="0" err="1"/>
              <a:t>mai</a:t>
            </a:r>
            <a:r>
              <a:rPr lang="en-US" dirty="0"/>
              <a:t> mica, </a:t>
            </a:r>
            <a:r>
              <a:rPr lang="en-US" dirty="0" err="1"/>
              <a:t>rasturnata</a:t>
            </a:r>
            <a:endParaRPr lang="en-US" dirty="0"/>
          </a:p>
          <a:p>
            <a:r>
              <a:rPr lang="en-US" dirty="0"/>
              <a:t>Retina se </a:t>
            </a:r>
            <a:r>
              <a:rPr lang="en-US" dirty="0" err="1"/>
              <a:t>imparte</a:t>
            </a:r>
            <a:r>
              <a:rPr lang="en-US" dirty="0"/>
              <a:t> in </a:t>
            </a:r>
            <a:r>
              <a:rPr lang="en-US" dirty="0" err="1"/>
              <a:t>patru</a:t>
            </a:r>
            <a:r>
              <a:rPr lang="en-US" dirty="0"/>
              <a:t> </a:t>
            </a:r>
            <a:r>
              <a:rPr lang="en-US" dirty="0" err="1"/>
              <a:t>cadrane</a:t>
            </a:r>
            <a:r>
              <a:rPr lang="en-US" dirty="0"/>
              <a:t> (ST, IT, SN, IN), o zona </a:t>
            </a:r>
            <a:r>
              <a:rPr lang="en-US" dirty="0" err="1"/>
              <a:t>centrala</a:t>
            </a:r>
            <a:r>
              <a:rPr lang="en-US" dirty="0"/>
              <a:t> (macula)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capul</a:t>
            </a:r>
            <a:r>
              <a:rPr lang="en-US" dirty="0"/>
              <a:t> </a:t>
            </a:r>
            <a:r>
              <a:rPr lang="en-US" dirty="0" err="1"/>
              <a:t>nervului</a:t>
            </a:r>
            <a:r>
              <a:rPr lang="en-US" dirty="0"/>
              <a:t> optic (papilla </a:t>
            </a:r>
            <a:r>
              <a:rPr lang="en-US" dirty="0" err="1"/>
              <a:t>optica</a:t>
            </a:r>
            <a:r>
              <a:rPr lang="en-US" dirty="0"/>
              <a:t>, </a:t>
            </a:r>
            <a:r>
              <a:rPr lang="en-US" dirty="0" err="1"/>
              <a:t>situata</a:t>
            </a:r>
            <a:r>
              <a:rPr lang="en-US" dirty="0"/>
              <a:t> </a:t>
            </a:r>
            <a:r>
              <a:rPr lang="en-US" dirty="0" err="1"/>
              <a:t>nazal</a:t>
            </a:r>
            <a:r>
              <a:rPr lang="en-US" dirty="0"/>
              <a:t> fata de macula)</a:t>
            </a:r>
          </a:p>
          <a:p>
            <a:r>
              <a:rPr lang="en-US" dirty="0" err="1"/>
              <a:t>Corespondenta</a:t>
            </a:r>
            <a:r>
              <a:rPr lang="en-US" dirty="0"/>
              <a:t> </a:t>
            </a:r>
            <a:r>
              <a:rPr lang="en-US" dirty="0" err="1"/>
              <a:t>dintre</a:t>
            </a:r>
            <a:r>
              <a:rPr lang="en-US" dirty="0"/>
              <a:t> </a:t>
            </a:r>
            <a:r>
              <a:rPr lang="en-US" dirty="0" err="1"/>
              <a:t>campul</a:t>
            </a:r>
            <a:r>
              <a:rPr lang="en-US" dirty="0"/>
              <a:t> </a:t>
            </a:r>
            <a:r>
              <a:rPr lang="en-US" dirty="0" err="1"/>
              <a:t>vizual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retina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urmatoarea</a:t>
            </a:r>
            <a:r>
              <a:rPr lang="en-US" dirty="0"/>
              <a:t>: </a:t>
            </a:r>
            <a:r>
              <a:rPr lang="en-US" dirty="0" err="1"/>
              <a:t>retinei</a:t>
            </a:r>
            <a:r>
              <a:rPr lang="en-US" dirty="0"/>
              <a:t> ST ii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corespunde</a:t>
            </a:r>
            <a:r>
              <a:rPr lang="en-US" dirty="0"/>
              <a:t> </a:t>
            </a:r>
            <a:r>
              <a:rPr lang="en-US" dirty="0" err="1"/>
              <a:t>campului</a:t>
            </a:r>
            <a:r>
              <a:rPr lang="en-US" dirty="0"/>
              <a:t> </a:t>
            </a:r>
            <a:r>
              <a:rPr lang="en-US" dirty="0" err="1"/>
              <a:t>vizual</a:t>
            </a:r>
            <a:r>
              <a:rPr lang="en-US" dirty="0"/>
              <a:t> IN, </a:t>
            </a:r>
            <a:r>
              <a:rPr lang="en-US" dirty="0" err="1"/>
              <a:t>retinei</a:t>
            </a:r>
            <a:r>
              <a:rPr lang="en-US" dirty="0"/>
              <a:t> IT ii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corespunde</a:t>
            </a:r>
            <a:r>
              <a:rPr lang="en-US" dirty="0"/>
              <a:t> </a:t>
            </a:r>
            <a:r>
              <a:rPr lang="en-US" dirty="0" err="1"/>
              <a:t>campul</a:t>
            </a:r>
            <a:r>
              <a:rPr lang="en-US" dirty="0"/>
              <a:t> </a:t>
            </a:r>
            <a:r>
              <a:rPr lang="en-US" dirty="0" err="1"/>
              <a:t>vizual</a:t>
            </a:r>
            <a:r>
              <a:rPr lang="en-US" dirty="0"/>
              <a:t> SN, </a:t>
            </a:r>
            <a:r>
              <a:rPr lang="en-US" dirty="0" err="1"/>
              <a:t>retinei</a:t>
            </a:r>
            <a:r>
              <a:rPr lang="en-US" dirty="0"/>
              <a:t> SN ii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corespunde</a:t>
            </a:r>
            <a:r>
              <a:rPr lang="en-US" dirty="0"/>
              <a:t> </a:t>
            </a:r>
            <a:r>
              <a:rPr lang="en-US" dirty="0" err="1"/>
              <a:t>campul</a:t>
            </a:r>
            <a:r>
              <a:rPr lang="en-US" dirty="0"/>
              <a:t> </a:t>
            </a:r>
            <a:r>
              <a:rPr lang="en-US" dirty="0" err="1"/>
              <a:t>vizual</a:t>
            </a:r>
            <a:r>
              <a:rPr lang="en-US" dirty="0"/>
              <a:t> IT, </a:t>
            </a:r>
            <a:r>
              <a:rPr lang="en-US" dirty="0" err="1"/>
              <a:t>retinei</a:t>
            </a:r>
            <a:r>
              <a:rPr lang="en-US" dirty="0"/>
              <a:t> IN ii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corespunde</a:t>
            </a:r>
            <a:r>
              <a:rPr lang="en-US" dirty="0"/>
              <a:t> </a:t>
            </a:r>
            <a:r>
              <a:rPr lang="en-US" dirty="0" err="1"/>
              <a:t>campul</a:t>
            </a:r>
            <a:r>
              <a:rPr lang="en-US" dirty="0"/>
              <a:t> </a:t>
            </a:r>
            <a:r>
              <a:rPr lang="en-US" dirty="0" err="1"/>
              <a:t>vizual</a:t>
            </a:r>
            <a:r>
              <a:rPr lang="en-US" dirty="0"/>
              <a:t> ST, </a:t>
            </a:r>
            <a:r>
              <a:rPr lang="en-US" dirty="0" err="1"/>
              <a:t>regiunii</a:t>
            </a:r>
            <a:r>
              <a:rPr lang="en-US" dirty="0"/>
              <a:t> </a:t>
            </a:r>
            <a:r>
              <a:rPr lang="en-US" dirty="0" err="1"/>
              <a:t>maculare</a:t>
            </a:r>
            <a:r>
              <a:rPr lang="en-US" dirty="0"/>
              <a:t> ii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corespunde</a:t>
            </a:r>
            <a:r>
              <a:rPr lang="en-US" dirty="0"/>
              <a:t> </a:t>
            </a:r>
            <a:r>
              <a:rPr lang="en-US" dirty="0" err="1"/>
              <a:t>campul</a:t>
            </a:r>
            <a:r>
              <a:rPr lang="en-US" dirty="0"/>
              <a:t> </a:t>
            </a:r>
            <a:r>
              <a:rPr lang="en-US" dirty="0" err="1"/>
              <a:t>vizual</a:t>
            </a:r>
            <a:r>
              <a:rPr lang="en-US" dirty="0"/>
              <a:t> central, </a:t>
            </a:r>
            <a:r>
              <a:rPr lang="en-US" dirty="0" err="1"/>
              <a:t>papilei</a:t>
            </a:r>
            <a:r>
              <a:rPr lang="en-US" dirty="0"/>
              <a:t> </a:t>
            </a:r>
            <a:r>
              <a:rPr lang="en-US" dirty="0" err="1"/>
              <a:t>optice</a:t>
            </a:r>
            <a:r>
              <a:rPr lang="en-US" dirty="0"/>
              <a:t> ii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corespunde</a:t>
            </a:r>
            <a:r>
              <a:rPr lang="en-US" dirty="0"/>
              <a:t> </a:t>
            </a:r>
            <a:r>
              <a:rPr lang="en-US" dirty="0" err="1"/>
              <a:t>pata</a:t>
            </a:r>
            <a:r>
              <a:rPr lang="en-US" dirty="0"/>
              <a:t> </a:t>
            </a:r>
            <a:r>
              <a:rPr lang="en-US" dirty="0" err="1"/>
              <a:t>oarba</a:t>
            </a:r>
            <a:r>
              <a:rPr lang="en-US" dirty="0"/>
              <a:t>, situate temporal fata de zona </a:t>
            </a:r>
            <a:r>
              <a:rPr lang="en-US" dirty="0" err="1"/>
              <a:t>centrala</a:t>
            </a:r>
            <a:r>
              <a:rPr lang="en-US" dirty="0"/>
              <a:t> a </a:t>
            </a:r>
            <a:r>
              <a:rPr lang="en-US" dirty="0" err="1"/>
              <a:t>campului</a:t>
            </a:r>
            <a:r>
              <a:rPr lang="en-US" dirty="0"/>
              <a:t> </a:t>
            </a:r>
            <a:r>
              <a:rPr lang="en-US" dirty="0" err="1"/>
              <a:t>vizual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193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he Visual System - Clinical Neuroanatomy, 28 ed.">
            <a:extLst>
              <a:ext uri="{FF2B5EF4-FFF2-40B4-BE49-F238E27FC236}">
                <a16:creationId xmlns:a16="http://schemas.microsoft.com/office/drawing/2014/main" id="{6E08E424-95E1-44A1-AB60-C12D9857F1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3920" y="206442"/>
            <a:ext cx="4521200" cy="6445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008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98A6F1-2597-4E7B-A0A8-640B6D2D87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53440"/>
            <a:ext cx="10515600" cy="5323523"/>
          </a:xfrm>
        </p:spPr>
        <p:txBody>
          <a:bodyPr>
            <a:normAutofit/>
          </a:bodyPr>
          <a:lstStyle/>
          <a:p>
            <a:r>
              <a:rPr lang="en-US" dirty="0" err="1"/>
              <a:t>Caile</a:t>
            </a:r>
            <a:r>
              <a:rPr lang="en-US" dirty="0"/>
              <a:t> </a:t>
            </a:r>
            <a:r>
              <a:rPr lang="en-US" dirty="0" err="1"/>
              <a:t>optice</a:t>
            </a:r>
            <a:r>
              <a:rPr lang="en-US" dirty="0"/>
              <a:t> </a:t>
            </a:r>
          </a:p>
          <a:p>
            <a:r>
              <a:rPr lang="en-US" dirty="0" err="1"/>
              <a:t>Calea</a:t>
            </a:r>
            <a:r>
              <a:rPr lang="en-US" dirty="0"/>
              <a:t> </a:t>
            </a:r>
            <a:r>
              <a:rPr lang="en-US" dirty="0" err="1"/>
              <a:t>optica</a:t>
            </a:r>
            <a:r>
              <a:rPr lang="en-US" dirty="0"/>
              <a:t> </a:t>
            </a:r>
            <a:r>
              <a:rPr lang="en-US" dirty="0" err="1"/>
              <a:t>reprezinta</a:t>
            </a:r>
            <a:r>
              <a:rPr lang="en-US" dirty="0"/>
              <a:t> </a:t>
            </a:r>
            <a:r>
              <a:rPr lang="en-US" dirty="0" err="1"/>
              <a:t>traiectul</a:t>
            </a:r>
            <a:r>
              <a:rPr lang="en-US" dirty="0"/>
              <a:t> neuronal </a:t>
            </a:r>
            <a:r>
              <a:rPr lang="en-US" dirty="0" err="1"/>
              <a:t>prin</a:t>
            </a:r>
            <a:r>
              <a:rPr lang="en-US" dirty="0"/>
              <a:t> care </a:t>
            </a:r>
            <a:r>
              <a:rPr lang="en-US" dirty="0" err="1"/>
              <a:t>stimulul</a:t>
            </a:r>
            <a:r>
              <a:rPr lang="en-US" dirty="0"/>
              <a:t> </a:t>
            </a:r>
            <a:r>
              <a:rPr lang="en-US" dirty="0" err="1"/>
              <a:t>vizual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proiectat</a:t>
            </a:r>
            <a:r>
              <a:rPr lang="en-US" dirty="0"/>
              <a:t> la </a:t>
            </a:r>
            <a:r>
              <a:rPr lang="en-US" dirty="0" err="1"/>
              <a:t>nivelul</a:t>
            </a:r>
            <a:r>
              <a:rPr lang="en-US" dirty="0"/>
              <a:t> </a:t>
            </a:r>
            <a:r>
              <a:rPr lang="en-US" dirty="0" err="1"/>
              <a:t>scuartei</a:t>
            </a:r>
            <a:r>
              <a:rPr lang="en-US" dirty="0"/>
              <a:t> </a:t>
            </a:r>
            <a:r>
              <a:rPr lang="en-US" dirty="0" err="1"/>
              <a:t>cerebrale</a:t>
            </a:r>
            <a:endParaRPr lang="en-US" dirty="0"/>
          </a:p>
          <a:p>
            <a:r>
              <a:rPr lang="en-US" dirty="0" err="1"/>
              <a:t>Stimulul</a:t>
            </a:r>
            <a:r>
              <a:rPr lang="en-US" dirty="0"/>
              <a:t> </a:t>
            </a:r>
            <a:r>
              <a:rPr lang="en-US" dirty="0" err="1"/>
              <a:t>luminos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captat</a:t>
            </a:r>
            <a:r>
              <a:rPr lang="en-US" dirty="0"/>
              <a:t> de </a:t>
            </a:r>
            <a:r>
              <a:rPr lang="en-US" dirty="0" err="1"/>
              <a:t>celulele</a:t>
            </a:r>
            <a:r>
              <a:rPr lang="en-US" dirty="0"/>
              <a:t> cu con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bastonas</a:t>
            </a:r>
            <a:r>
              <a:rPr lang="en-US" dirty="0"/>
              <a:t> din retina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transformat</a:t>
            </a:r>
            <a:r>
              <a:rPr lang="en-US" dirty="0"/>
              <a:t> in influx </a:t>
            </a:r>
            <a:r>
              <a:rPr lang="en-US" dirty="0" err="1"/>
              <a:t>nervos</a:t>
            </a:r>
            <a:r>
              <a:rPr lang="en-US" dirty="0"/>
              <a:t> -&gt; </a:t>
            </a:r>
            <a:r>
              <a:rPr lang="en-US" dirty="0" err="1"/>
              <a:t>neuronii</a:t>
            </a:r>
            <a:r>
              <a:rPr lang="en-US" dirty="0"/>
              <a:t> </a:t>
            </a:r>
            <a:r>
              <a:rPr lang="en-US" dirty="0" err="1"/>
              <a:t>unipolari</a:t>
            </a:r>
            <a:r>
              <a:rPr lang="en-US" dirty="0"/>
              <a:t> din </a:t>
            </a:r>
            <a:r>
              <a:rPr lang="en-US" dirty="0" err="1"/>
              <a:t>stratul</a:t>
            </a:r>
            <a:r>
              <a:rPr lang="en-US" dirty="0"/>
              <a:t> nuclear extern -&gt; </a:t>
            </a:r>
            <a:r>
              <a:rPr lang="en-US" dirty="0" err="1"/>
              <a:t>neuronii</a:t>
            </a:r>
            <a:r>
              <a:rPr lang="en-US" dirty="0"/>
              <a:t> </a:t>
            </a:r>
            <a:r>
              <a:rPr lang="en-US" dirty="0" err="1"/>
              <a:t>bipolari</a:t>
            </a:r>
            <a:r>
              <a:rPr lang="en-US" dirty="0"/>
              <a:t> din </a:t>
            </a:r>
            <a:r>
              <a:rPr lang="en-US" dirty="0" err="1"/>
              <a:t>stratul</a:t>
            </a:r>
            <a:r>
              <a:rPr lang="en-US" dirty="0"/>
              <a:t> nuclear intern -&gt; </a:t>
            </a:r>
            <a:r>
              <a:rPr lang="en-US" dirty="0" err="1"/>
              <a:t>neuronii</a:t>
            </a:r>
            <a:r>
              <a:rPr lang="en-US" dirty="0"/>
              <a:t> </a:t>
            </a:r>
            <a:r>
              <a:rPr lang="en-US" dirty="0" err="1"/>
              <a:t>multipolari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celulele</a:t>
            </a:r>
            <a:r>
              <a:rPr lang="en-US" dirty="0"/>
              <a:t> </a:t>
            </a:r>
            <a:r>
              <a:rPr lang="en-US" dirty="0" err="1"/>
              <a:t>ganglionare</a:t>
            </a:r>
            <a:r>
              <a:rPr lang="en-US" dirty="0"/>
              <a:t> (</a:t>
            </a:r>
            <a:r>
              <a:rPr lang="en-US" dirty="0" err="1"/>
              <a:t>protoneuronul</a:t>
            </a:r>
            <a:r>
              <a:rPr lang="en-US" dirty="0"/>
              <a:t> </a:t>
            </a:r>
            <a:r>
              <a:rPr lang="en-US" dirty="0" err="1"/>
              <a:t>caii</a:t>
            </a:r>
            <a:r>
              <a:rPr lang="en-US" dirty="0"/>
              <a:t> </a:t>
            </a:r>
            <a:r>
              <a:rPr lang="en-US" dirty="0" err="1"/>
              <a:t>optice</a:t>
            </a:r>
            <a:r>
              <a:rPr lang="en-US" dirty="0"/>
              <a:t>) -&gt; </a:t>
            </a:r>
            <a:r>
              <a:rPr lang="en-US" dirty="0" err="1"/>
              <a:t>nervul</a:t>
            </a:r>
            <a:r>
              <a:rPr lang="en-US" dirty="0"/>
              <a:t> optic -&gt; </a:t>
            </a:r>
            <a:r>
              <a:rPr lang="en-US" dirty="0" err="1"/>
              <a:t>nervii</a:t>
            </a:r>
            <a:r>
              <a:rPr lang="en-US" dirty="0"/>
              <a:t> </a:t>
            </a:r>
            <a:r>
              <a:rPr lang="en-US" dirty="0" err="1"/>
              <a:t>optici</a:t>
            </a:r>
            <a:r>
              <a:rPr lang="en-US" dirty="0"/>
              <a:t> se </a:t>
            </a:r>
            <a:r>
              <a:rPr lang="en-US" dirty="0" err="1"/>
              <a:t>incrucisaza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formeaza</a:t>
            </a:r>
            <a:r>
              <a:rPr lang="en-US" dirty="0"/>
              <a:t> chiasma </a:t>
            </a:r>
            <a:r>
              <a:rPr lang="en-US" dirty="0" err="1"/>
              <a:t>optica</a:t>
            </a:r>
            <a:r>
              <a:rPr lang="en-US" dirty="0"/>
              <a:t> ( </a:t>
            </a:r>
            <a:r>
              <a:rPr lang="en-US" dirty="0" err="1"/>
              <a:t>fibrele</a:t>
            </a:r>
            <a:r>
              <a:rPr lang="en-US" dirty="0"/>
              <a:t> din retina </a:t>
            </a:r>
            <a:r>
              <a:rPr lang="en-US" dirty="0" err="1"/>
              <a:t>nazala</a:t>
            </a:r>
            <a:r>
              <a:rPr lang="en-US" dirty="0"/>
              <a:t> </a:t>
            </a:r>
            <a:r>
              <a:rPr lang="en-US" dirty="0" err="1"/>
              <a:t>trec</a:t>
            </a:r>
            <a:r>
              <a:rPr lang="en-US" dirty="0"/>
              <a:t> de </a:t>
            </a:r>
            <a:r>
              <a:rPr lang="en-US" dirty="0" err="1"/>
              <a:t>parte</a:t>
            </a:r>
            <a:r>
              <a:rPr lang="en-US" dirty="0"/>
              <a:t> </a:t>
            </a:r>
            <a:r>
              <a:rPr lang="en-US" dirty="0" err="1"/>
              <a:t>opusa</a:t>
            </a:r>
            <a:r>
              <a:rPr lang="en-US" dirty="0"/>
              <a:t>, </a:t>
            </a:r>
            <a:r>
              <a:rPr lang="en-US" dirty="0" err="1"/>
              <a:t>cele</a:t>
            </a:r>
            <a:r>
              <a:rPr lang="en-US" dirty="0"/>
              <a:t> din retina </a:t>
            </a:r>
            <a:r>
              <a:rPr lang="en-US" dirty="0" err="1"/>
              <a:t>temporala</a:t>
            </a:r>
            <a:r>
              <a:rPr lang="en-US" dirty="0"/>
              <a:t> </a:t>
            </a:r>
            <a:r>
              <a:rPr lang="en-US" dirty="0" err="1"/>
              <a:t>raman</a:t>
            </a:r>
            <a:r>
              <a:rPr lang="en-US" dirty="0"/>
              <a:t> de </a:t>
            </a:r>
            <a:r>
              <a:rPr lang="en-US" dirty="0" err="1"/>
              <a:t>aceeasi</a:t>
            </a:r>
            <a:r>
              <a:rPr lang="en-US" dirty="0"/>
              <a:t> </a:t>
            </a:r>
            <a:r>
              <a:rPr lang="en-US" dirty="0" err="1"/>
              <a:t>parte</a:t>
            </a:r>
            <a:r>
              <a:rPr lang="en-US" dirty="0"/>
              <a:t>) -&gt; </a:t>
            </a:r>
            <a:r>
              <a:rPr lang="en-US" dirty="0" err="1"/>
              <a:t>tractul</a:t>
            </a:r>
            <a:r>
              <a:rPr lang="en-US" dirty="0"/>
              <a:t> optic -&gt; </a:t>
            </a:r>
            <a:r>
              <a:rPr lang="en-US" dirty="0" err="1"/>
              <a:t>corpul</a:t>
            </a:r>
            <a:r>
              <a:rPr lang="en-US" dirty="0"/>
              <a:t> </a:t>
            </a:r>
            <a:r>
              <a:rPr lang="en-US" dirty="0" err="1"/>
              <a:t>geniculat</a:t>
            </a:r>
            <a:r>
              <a:rPr lang="en-US" dirty="0"/>
              <a:t> lateral (</a:t>
            </a:r>
            <a:r>
              <a:rPr lang="en-US" dirty="0" err="1"/>
              <a:t>deutoneuronul</a:t>
            </a:r>
            <a:r>
              <a:rPr lang="en-US" dirty="0"/>
              <a:t> </a:t>
            </a:r>
            <a:r>
              <a:rPr lang="en-US" dirty="0" err="1"/>
              <a:t>caii</a:t>
            </a:r>
            <a:r>
              <a:rPr lang="en-US" dirty="0"/>
              <a:t> </a:t>
            </a:r>
            <a:r>
              <a:rPr lang="en-US" dirty="0" err="1"/>
              <a:t>optice</a:t>
            </a:r>
            <a:r>
              <a:rPr lang="en-US" dirty="0"/>
              <a:t>) -&gt; </a:t>
            </a:r>
            <a:r>
              <a:rPr lang="en-US" dirty="0" err="1"/>
              <a:t>radiatiile</a:t>
            </a:r>
            <a:r>
              <a:rPr lang="en-US" dirty="0"/>
              <a:t> </a:t>
            </a:r>
            <a:r>
              <a:rPr lang="en-US" dirty="0" err="1"/>
              <a:t>Graziolet</a:t>
            </a:r>
            <a:r>
              <a:rPr lang="en-US" dirty="0"/>
              <a:t> -&gt; aria 17 Brodmann din </a:t>
            </a:r>
            <a:r>
              <a:rPr lang="en-US" dirty="0" err="1"/>
              <a:t>lobul</a:t>
            </a:r>
            <a:r>
              <a:rPr lang="en-US" dirty="0"/>
              <a:t> occipital (aria </a:t>
            </a:r>
            <a:r>
              <a:rPr lang="en-US" dirty="0" err="1"/>
              <a:t>vizuala</a:t>
            </a:r>
            <a:r>
              <a:rPr lang="en-US" dirty="0"/>
              <a:t> </a:t>
            </a:r>
            <a:r>
              <a:rPr lang="en-US" dirty="0" err="1"/>
              <a:t>principala</a:t>
            </a:r>
            <a:r>
              <a:rPr lang="en-US" dirty="0"/>
              <a:t> – al </a:t>
            </a:r>
            <a:r>
              <a:rPr lang="en-US" dirty="0" err="1"/>
              <a:t>treilea</a:t>
            </a:r>
            <a:r>
              <a:rPr lang="en-US" dirty="0"/>
              <a:t> neuron)</a:t>
            </a:r>
          </a:p>
        </p:txBody>
      </p:sp>
    </p:spTree>
    <p:extLst>
      <p:ext uri="{BB962C8B-B14F-4D97-AF65-F5344CB8AC3E}">
        <p14:creationId xmlns:p14="http://schemas.microsoft.com/office/powerpoint/2010/main" val="2193616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Visual field - Wikipedia">
            <a:extLst>
              <a:ext uri="{FF2B5EF4-FFF2-40B4-BE49-F238E27FC236}">
                <a16:creationId xmlns:a16="http://schemas.microsoft.com/office/drawing/2014/main" id="{BCF3CB77-0230-44CC-8276-D5CA93DEFD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241" y="859829"/>
            <a:ext cx="5676514" cy="5651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453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8AEDF7-B1C7-4F9A-A9E8-5A59E2D69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9840"/>
            <a:ext cx="10515600" cy="4917123"/>
          </a:xfrm>
        </p:spPr>
        <p:txBody>
          <a:bodyPr/>
          <a:lstStyle/>
          <a:p>
            <a:r>
              <a:rPr lang="en-US" dirty="0" err="1"/>
              <a:t>Testarea</a:t>
            </a:r>
            <a:r>
              <a:rPr lang="en-US" dirty="0"/>
              <a:t> </a:t>
            </a:r>
            <a:r>
              <a:rPr lang="en-US" dirty="0" err="1"/>
              <a:t>campului</a:t>
            </a:r>
            <a:r>
              <a:rPr lang="en-US" dirty="0"/>
              <a:t> </a:t>
            </a:r>
            <a:r>
              <a:rPr lang="en-US" dirty="0" err="1"/>
              <a:t>vizual</a:t>
            </a:r>
            <a:endParaRPr lang="en-US" dirty="0"/>
          </a:p>
          <a:p>
            <a:r>
              <a:rPr lang="en-US" dirty="0"/>
              <a:t>Se </a:t>
            </a:r>
            <a:r>
              <a:rPr lang="en-US" dirty="0" err="1"/>
              <a:t>realizeaza</a:t>
            </a:r>
            <a:r>
              <a:rPr lang="en-US" dirty="0"/>
              <a:t> cu </a:t>
            </a:r>
            <a:r>
              <a:rPr lang="en-US" dirty="0" err="1"/>
              <a:t>ajutorul</a:t>
            </a:r>
            <a:r>
              <a:rPr lang="en-US" dirty="0"/>
              <a:t> </a:t>
            </a:r>
            <a:r>
              <a:rPr lang="en-US" dirty="0" err="1"/>
              <a:t>campimetrelor</a:t>
            </a:r>
            <a:r>
              <a:rPr lang="en-US" dirty="0"/>
              <a:t>. </a:t>
            </a:r>
            <a:r>
              <a:rPr lang="en-US" dirty="0" err="1"/>
              <a:t>Acestea</a:t>
            </a:r>
            <a:r>
              <a:rPr lang="en-US" dirty="0"/>
              <a:t> pot fi de tip </a:t>
            </a:r>
            <a:r>
              <a:rPr lang="en-US" dirty="0" err="1"/>
              <a:t>cinetic</a:t>
            </a:r>
            <a:r>
              <a:rPr lang="en-US" dirty="0"/>
              <a:t> (static) </a:t>
            </a:r>
            <a:r>
              <a:rPr lang="en-US" dirty="0" err="1"/>
              <a:t>si</a:t>
            </a:r>
            <a:r>
              <a:rPr lang="en-US" dirty="0"/>
              <a:t> automatic (</a:t>
            </a:r>
            <a:r>
              <a:rPr lang="en-US" dirty="0" err="1"/>
              <a:t>dinamic</a:t>
            </a:r>
            <a:r>
              <a:rPr lang="en-US" dirty="0"/>
              <a:t>). </a:t>
            </a:r>
          </a:p>
          <a:p>
            <a:r>
              <a:rPr lang="en-US" dirty="0"/>
              <a:t>Perimetria </a:t>
            </a:r>
            <a:r>
              <a:rPr lang="en-US" dirty="0" err="1"/>
              <a:t>cinetica</a:t>
            </a:r>
            <a:r>
              <a:rPr lang="en-US" dirty="0"/>
              <a:t> se </a:t>
            </a:r>
            <a:r>
              <a:rPr lang="en-US" dirty="0" err="1"/>
              <a:t>realizeaza</a:t>
            </a:r>
            <a:r>
              <a:rPr lang="en-US" dirty="0"/>
              <a:t> manual de </a:t>
            </a:r>
            <a:r>
              <a:rPr lang="en-US" dirty="0" err="1"/>
              <a:t>catre</a:t>
            </a:r>
            <a:r>
              <a:rPr lang="en-US" dirty="0"/>
              <a:t> examinator, </a:t>
            </a:r>
            <a:r>
              <a:rPr lang="en-US" dirty="0" err="1"/>
              <a:t>pacientul</a:t>
            </a:r>
            <a:r>
              <a:rPr lang="en-US" dirty="0"/>
              <a:t> </a:t>
            </a:r>
            <a:r>
              <a:rPr lang="en-US" dirty="0" err="1"/>
              <a:t>doar</a:t>
            </a:r>
            <a:r>
              <a:rPr lang="en-US" dirty="0"/>
              <a:t> </a:t>
            </a:r>
            <a:r>
              <a:rPr lang="en-US" dirty="0" err="1"/>
              <a:t>informeaza</a:t>
            </a:r>
            <a:r>
              <a:rPr lang="en-US" dirty="0"/>
              <a:t> </a:t>
            </a:r>
            <a:r>
              <a:rPr lang="en-US" dirty="0" err="1"/>
              <a:t>examinatorul</a:t>
            </a:r>
            <a:r>
              <a:rPr lang="en-US" dirty="0"/>
              <a:t> </a:t>
            </a:r>
            <a:r>
              <a:rPr lang="en-US" dirty="0" err="1"/>
              <a:t>unde</a:t>
            </a:r>
            <a:r>
              <a:rPr lang="en-US" dirty="0"/>
              <a:t> nu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vede</a:t>
            </a:r>
            <a:r>
              <a:rPr lang="en-US" dirty="0"/>
              <a:t> </a:t>
            </a:r>
            <a:r>
              <a:rPr lang="en-US" dirty="0" err="1"/>
              <a:t>spotul</a:t>
            </a:r>
            <a:r>
              <a:rPr lang="en-US" dirty="0"/>
              <a:t> de test.</a:t>
            </a:r>
          </a:p>
          <a:p>
            <a:r>
              <a:rPr lang="en-US" dirty="0"/>
              <a:t>Perimetria </a:t>
            </a:r>
            <a:r>
              <a:rPr lang="en-US" dirty="0" err="1"/>
              <a:t>dinamica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realizata</a:t>
            </a:r>
            <a:r>
              <a:rPr lang="en-US" dirty="0"/>
              <a:t> de apparat, </a:t>
            </a:r>
            <a:r>
              <a:rPr lang="en-US" dirty="0" err="1"/>
              <a:t>iar</a:t>
            </a:r>
            <a:r>
              <a:rPr lang="en-US" dirty="0"/>
              <a:t> </a:t>
            </a:r>
            <a:r>
              <a:rPr lang="en-US" dirty="0" err="1"/>
              <a:t>pacientul</a:t>
            </a:r>
            <a:r>
              <a:rPr lang="en-US" dirty="0"/>
              <a:t> </a:t>
            </a:r>
            <a:r>
              <a:rPr lang="en-US" dirty="0" err="1"/>
              <a:t>doar</a:t>
            </a:r>
            <a:r>
              <a:rPr lang="en-US" dirty="0"/>
              <a:t> </a:t>
            </a:r>
            <a:r>
              <a:rPr lang="en-US" dirty="0" err="1"/>
              <a:t>bifeaza</a:t>
            </a:r>
            <a:r>
              <a:rPr lang="en-US" dirty="0"/>
              <a:t> zona </a:t>
            </a:r>
            <a:r>
              <a:rPr lang="en-US" dirty="0" err="1"/>
              <a:t>unde</a:t>
            </a:r>
            <a:r>
              <a:rPr lang="en-US" dirty="0"/>
              <a:t> </a:t>
            </a:r>
            <a:r>
              <a:rPr lang="en-US" dirty="0" err="1"/>
              <a:t>apare</a:t>
            </a:r>
            <a:r>
              <a:rPr lang="en-US" dirty="0"/>
              <a:t> </a:t>
            </a:r>
            <a:r>
              <a:rPr lang="en-US" dirty="0" err="1"/>
              <a:t>spotul</a:t>
            </a:r>
            <a:r>
              <a:rPr lang="en-US" dirty="0"/>
              <a:t> de test.</a:t>
            </a:r>
          </a:p>
        </p:txBody>
      </p:sp>
    </p:spTree>
    <p:extLst>
      <p:ext uri="{BB962C8B-B14F-4D97-AF65-F5344CB8AC3E}">
        <p14:creationId xmlns:p14="http://schemas.microsoft.com/office/powerpoint/2010/main" val="2810526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ow to interpret visual fields | Practical Neurology">
            <a:extLst>
              <a:ext uri="{FF2B5EF4-FFF2-40B4-BE49-F238E27FC236}">
                <a16:creationId xmlns:a16="http://schemas.microsoft.com/office/drawing/2014/main" id="{060779C8-3E0C-4673-B410-0506FECFA0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1280" y="892322"/>
            <a:ext cx="6487769" cy="4736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4156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Visual Fields in Glaucoma | Ento Key">
            <a:extLst>
              <a:ext uri="{FF2B5EF4-FFF2-40B4-BE49-F238E27FC236}">
                <a16:creationId xmlns:a16="http://schemas.microsoft.com/office/drawing/2014/main" id="{EB0C2834-53AE-4B55-A1A6-925B73DBB5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006" y="1107440"/>
            <a:ext cx="6616945" cy="4541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3101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442</Words>
  <Application>Microsoft Office PowerPoint</Application>
  <PresentationFormat>Widescreen</PresentationFormat>
  <Paragraphs>24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CAMPUL VIZUAL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CAMPUL VIZUAL</dc:title>
  <dc:creator>Rox</dc:creator>
  <cp:lastModifiedBy>Rox</cp:lastModifiedBy>
  <cp:revision>30</cp:revision>
  <dcterms:created xsi:type="dcterms:W3CDTF">2020-11-14T08:52:58Z</dcterms:created>
  <dcterms:modified xsi:type="dcterms:W3CDTF">2020-11-14T10:09:59Z</dcterms:modified>
</cp:coreProperties>
</file>