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4E04D-F448-437A-A143-65B47FFB6F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DAF945-7BA0-4544-8A56-97BA938BB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6D8FC-D117-4D5F-9A85-36CEE0FE0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E912-F704-4167-93B1-3B0D95F65A3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69118-ABA5-4CF8-B163-846A4FC6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ACC2F-6391-4BE6-93E7-FF782E38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E6D-B726-45E2-9E5D-45CF6C67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5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DD557-065A-4567-B910-F77C6D910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BD42AD-2FAC-4222-ACFC-CA01D391F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F13CD-A13A-4EE4-B2DC-915EDBE96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E912-F704-4167-93B1-3B0D95F65A3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06E13-E62B-4D7D-BB13-337CF1481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70AAE-1FDB-4580-90BB-FE85BEC80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E6D-B726-45E2-9E5D-45CF6C67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9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EC23F8-84C5-40F9-9D4D-482D2337E2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3506B8-EF16-49A9-B75B-4CD0B266C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2083B-7D20-4283-9DC8-5AAA22FA5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E912-F704-4167-93B1-3B0D95F65A3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00DE-6261-4C44-A1A2-5F9625D85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B41F1-26C1-481E-B108-AA573352B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E6D-B726-45E2-9E5D-45CF6C67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83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2C04D-03B6-4605-9C77-5944CE427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0E0B1-D3E6-4953-94FD-7FE7FA36B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C076B-51A6-4C0C-9174-6E32DC680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E912-F704-4167-93B1-3B0D95F65A3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38FFD-F634-487F-BD48-21C18AF38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DAE1C-76E6-485F-91CF-6208295A8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E6D-B726-45E2-9E5D-45CF6C67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8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C1923-02E7-49B2-AE0C-07E4F94FB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34963F-0D9A-4378-8593-E833F52FB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DD1A0-2F8D-4619-83A0-FEFA95ED9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E912-F704-4167-93B1-3B0D95F65A3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23563-AAFD-4E6F-9850-C13EC1164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8095C-71E9-4877-9596-36C6217D4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E6D-B726-45E2-9E5D-45CF6C67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24B2F-6C74-4D15-88BF-8A3B83B9C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8D5D5-7BE9-4821-B6F8-5BF8D8A226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669134-5EDA-4103-A5A7-CAB13D151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91448D-8E83-47AD-A9BD-C3E8FAE2A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E912-F704-4167-93B1-3B0D95F65A3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49F3C-821F-442F-8913-0EAFCEB54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26051-307B-46F4-9068-FA72AE34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E6D-B726-45E2-9E5D-45CF6C67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2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3D4C4-D37B-4056-A2CF-4F15748CB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84C42-2028-43F1-B417-5D7D9B068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FE7DFD-D00B-4BDE-9E66-207E052ED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0F24C4-7782-4693-A6EC-E71047E5D2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36E0E0-6CDC-40C9-ABE9-A9186A2764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6B82EB-DC0A-46FF-A6C1-F34EA52BB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E912-F704-4167-93B1-3B0D95F65A3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B5D9AC-9D5D-4F61-8264-C7A3DBBA4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EDAB24-6413-4CAF-A589-35AC9B92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E6D-B726-45E2-9E5D-45CF6C67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2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99D79-D007-4F1C-90FF-C97C3A2C6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96C385-2472-4566-B887-5F537D464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E912-F704-4167-93B1-3B0D95F65A3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8076DD-06D6-4A87-9B0D-18090E083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3CDC09-D159-40D4-8F58-B88CBB9FD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E6D-B726-45E2-9E5D-45CF6C67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1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785A72-20D6-4CD9-B3BC-BAAD1D045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E912-F704-4167-93B1-3B0D95F65A3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D79CA2-57A4-461D-84C4-7498E7CDB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A1BD7-224D-475E-AC04-850CFDDC2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E6D-B726-45E2-9E5D-45CF6C67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9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84B2E-4463-49F9-801E-FCB8FFA31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ABFDB-EE0F-434B-900E-A38FC24AD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826BE7-B353-434C-A95A-C43CB5827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DB850C-95F5-418F-836B-0CDC9EF7D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E912-F704-4167-93B1-3B0D95F65A3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F8FB4-17C9-4601-9B4C-D2CB2258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990DB-94AA-4A5E-8729-9A2148BDF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E6D-B726-45E2-9E5D-45CF6C67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89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B7485-978E-48C3-9449-6B589668C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923958-378D-4458-8EF2-BE281D3FEB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D8EC11-3FD0-4E3F-B9F0-13A1367E9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79ABB-34B6-4FF5-8C95-06F1A9738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E912-F704-4167-93B1-3B0D95F65A3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8A3227-99DF-4090-8708-E35D63EB5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85937-6CEB-4334-97FE-FE94BE2A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E6D-B726-45E2-9E5D-45CF6C67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018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0C38B8-CA9C-4E4B-BF83-F9B51BDE6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CCFCF7-8009-4E13-8861-1586B14CD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0DAFE-3564-41C9-BF00-7AC1680EE3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4E912-F704-4167-93B1-3B0D95F65A3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620B9-F0E4-4C76-A3E6-E76BD64E7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4253D-0686-4950-AEF1-F9280825A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99E6D-B726-45E2-9E5D-45CF6C67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7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9F13C-27F6-4651-9ED1-6F09BC4608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Examenul</a:t>
            </a:r>
            <a:r>
              <a:rPr lang="en-US" dirty="0"/>
              <a:t> </a:t>
            </a:r>
            <a:r>
              <a:rPr lang="en-US" dirty="0" err="1"/>
              <a:t>fundului</a:t>
            </a:r>
            <a:r>
              <a:rPr lang="en-US" dirty="0"/>
              <a:t> de </a:t>
            </a:r>
            <a:r>
              <a:rPr lang="en-US" dirty="0" err="1"/>
              <a:t>ochi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239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entral retinal vein occlusion with cilioretinal artery occlusion">
            <a:extLst>
              <a:ext uri="{FF2B5EF4-FFF2-40B4-BE49-F238E27FC236}">
                <a16:creationId xmlns:a16="http://schemas.microsoft.com/office/drawing/2014/main" id="{AF4A6942-829D-4C77-B756-D1230BCDA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749" y="1042125"/>
            <a:ext cx="5577025" cy="477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862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iabetic Retinopathy - Ocutech">
            <a:extLst>
              <a:ext uri="{FF2B5EF4-FFF2-40B4-BE49-F238E27FC236}">
                <a16:creationId xmlns:a16="http://schemas.microsoft.com/office/drawing/2014/main" id="{DD71F013-1D80-4850-BBBA-9BE050836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595" y="1504549"/>
            <a:ext cx="8418515" cy="3854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000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ypertensive Retinopathy - Eye Disorders - MSD Manual Professional Edition">
            <a:extLst>
              <a:ext uri="{FF2B5EF4-FFF2-40B4-BE49-F238E27FC236}">
                <a16:creationId xmlns:a16="http://schemas.microsoft.com/office/drawing/2014/main" id="{BE215C31-62C1-4473-BB2D-35EE5DF5C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232" y="1184316"/>
            <a:ext cx="5993536" cy="4489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28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rteritic anterior ischemic optic neuropathy (AAION) secondary to giant  cell arteritis (GCA)">
            <a:extLst>
              <a:ext uri="{FF2B5EF4-FFF2-40B4-BE49-F238E27FC236}">
                <a16:creationId xmlns:a16="http://schemas.microsoft.com/office/drawing/2014/main" id="{3BB064B5-1A96-4FA2-901E-2051C9C18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829" y="1217890"/>
            <a:ext cx="5166342" cy="442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044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pilledema - Wikipedia">
            <a:extLst>
              <a:ext uri="{FF2B5EF4-FFF2-40B4-BE49-F238E27FC236}">
                <a16:creationId xmlns:a16="http://schemas.microsoft.com/office/drawing/2014/main" id="{28540DC5-7A02-47CE-BA38-F2535BCFDA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680" y="969303"/>
            <a:ext cx="5120640" cy="491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614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4D343-7397-4D53-B4E6-DC55E4388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0000"/>
            <a:ext cx="10515600" cy="4906963"/>
          </a:xfrm>
        </p:spPr>
        <p:txBody>
          <a:bodyPr/>
          <a:lstStyle/>
          <a:p>
            <a:r>
              <a:rPr lang="en-US" dirty="0" err="1"/>
              <a:t>Examenul</a:t>
            </a:r>
            <a:r>
              <a:rPr lang="en-US" dirty="0"/>
              <a:t> </a:t>
            </a:r>
            <a:r>
              <a:rPr lang="en-US" dirty="0" err="1"/>
              <a:t>fundului</a:t>
            </a:r>
            <a:r>
              <a:rPr lang="en-US" dirty="0"/>
              <a:t> de </a:t>
            </a:r>
            <a:r>
              <a:rPr lang="en-US" dirty="0" err="1"/>
              <a:t>ochi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fundoscopia</a:t>
            </a:r>
            <a:r>
              <a:rPr lang="en-US" dirty="0"/>
              <a:t> </a:t>
            </a:r>
            <a:r>
              <a:rPr lang="en-US" dirty="0" err="1"/>
              <a:t>examineaza</a:t>
            </a:r>
            <a:r>
              <a:rPr lang="en-US" dirty="0"/>
              <a:t> clinic </a:t>
            </a:r>
            <a:r>
              <a:rPr lang="en-US" dirty="0" err="1"/>
              <a:t>polul</a:t>
            </a:r>
            <a:r>
              <a:rPr lang="en-US" dirty="0"/>
              <a:t> posterior al </a:t>
            </a:r>
            <a:r>
              <a:rPr lang="en-US" dirty="0" err="1"/>
              <a:t>globului</a:t>
            </a:r>
            <a:r>
              <a:rPr lang="en-US" dirty="0"/>
              <a:t> ocular</a:t>
            </a:r>
          </a:p>
          <a:p>
            <a:r>
              <a:rPr lang="en-US" dirty="0" err="1"/>
              <a:t>Structurile</a:t>
            </a:r>
            <a:r>
              <a:rPr lang="en-US" dirty="0"/>
              <a:t> pe care le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examina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intermediul</a:t>
            </a:r>
            <a:r>
              <a:rPr lang="en-US" dirty="0"/>
              <a:t> </a:t>
            </a:r>
            <a:r>
              <a:rPr lang="en-US" dirty="0" err="1"/>
              <a:t>fundoscopiei</a:t>
            </a:r>
            <a:r>
              <a:rPr lang="en-US" dirty="0"/>
              <a:t> sunt </a:t>
            </a:r>
            <a:r>
              <a:rPr lang="en-US" dirty="0" err="1"/>
              <a:t>vitrosul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retina</a:t>
            </a:r>
          </a:p>
          <a:p>
            <a:r>
              <a:rPr lang="en-US" dirty="0" err="1"/>
              <a:t>Examinare</a:t>
            </a:r>
            <a:r>
              <a:rPr lang="en-US" dirty="0"/>
              <a:t> </a:t>
            </a:r>
            <a:r>
              <a:rPr lang="en-US" dirty="0" err="1"/>
              <a:t>obligatorie</a:t>
            </a:r>
            <a:r>
              <a:rPr lang="en-US" dirty="0"/>
              <a:t> in </a:t>
            </a:r>
            <a:r>
              <a:rPr lang="en-US" dirty="0" err="1"/>
              <a:t>timpul</a:t>
            </a:r>
            <a:r>
              <a:rPr lang="en-US" dirty="0"/>
              <a:t> </a:t>
            </a:r>
            <a:r>
              <a:rPr lang="en-US" dirty="0" err="1"/>
              <a:t>oricarei</a:t>
            </a:r>
            <a:r>
              <a:rPr lang="en-US" dirty="0"/>
              <a:t> </a:t>
            </a:r>
            <a:r>
              <a:rPr lang="en-US" dirty="0" err="1"/>
              <a:t>consultatii</a:t>
            </a:r>
            <a:r>
              <a:rPr lang="en-US" dirty="0"/>
              <a:t> </a:t>
            </a:r>
            <a:r>
              <a:rPr lang="en-US" dirty="0" err="1"/>
              <a:t>oftalmologice</a:t>
            </a:r>
            <a:endParaRPr lang="en-US" dirty="0"/>
          </a:p>
          <a:p>
            <a:r>
              <a:rPr lang="en-US" dirty="0"/>
              <a:t>Retina </a:t>
            </a:r>
            <a:r>
              <a:rPr lang="en-US" dirty="0" err="1"/>
              <a:t>este</a:t>
            </a:r>
            <a:r>
              <a:rPr lang="en-US" dirty="0"/>
              <a:t> “</a:t>
            </a:r>
            <a:r>
              <a:rPr lang="en-US" dirty="0" err="1"/>
              <a:t>oglinda</a:t>
            </a:r>
            <a:r>
              <a:rPr lang="en-US" dirty="0"/>
              <a:t> </a:t>
            </a:r>
            <a:r>
              <a:rPr lang="en-US" dirty="0" err="1"/>
              <a:t>creierului</a:t>
            </a:r>
            <a:r>
              <a:rPr lang="en-US" dirty="0"/>
              <a:t>”, </a:t>
            </a:r>
            <a:r>
              <a:rPr lang="en-US" dirty="0" err="1"/>
              <a:t>astfel</a:t>
            </a:r>
            <a:r>
              <a:rPr lang="en-US" dirty="0"/>
              <a:t> ca in </a:t>
            </a:r>
            <a:r>
              <a:rPr lang="en-US" dirty="0" err="1"/>
              <a:t>anumite</a:t>
            </a:r>
            <a:r>
              <a:rPr lang="en-US" dirty="0"/>
              <a:t> </a:t>
            </a:r>
            <a:r>
              <a:rPr lang="en-US" dirty="0" err="1"/>
              <a:t>afectiuni</a:t>
            </a:r>
            <a:r>
              <a:rPr lang="en-US" dirty="0"/>
              <a:t>, </a:t>
            </a:r>
            <a:r>
              <a:rPr lang="en-US" dirty="0" err="1"/>
              <a:t>vizualizand</a:t>
            </a:r>
            <a:r>
              <a:rPr lang="en-US" dirty="0"/>
              <a:t> </a:t>
            </a:r>
            <a:r>
              <a:rPr lang="en-US" dirty="0" err="1"/>
              <a:t>starea</a:t>
            </a:r>
            <a:r>
              <a:rPr lang="en-US" dirty="0"/>
              <a:t> </a:t>
            </a:r>
            <a:r>
              <a:rPr lang="en-US" dirty="0" err="1"/>
              <a:t>retinei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intuim</a:t>
            </a:r>
            <a:r>
              <a:rPr lang="en-US" dirty="0"/>
              <a:t> </a:t>
            </a:r>
            <a:r>
              <a:rPr lang="en-US" dirty="0" err="1"/>
              <a:t>starea</a:t>
            </a:r>
            <a:r>
              <a:rPr lang="en-US" dirty="0"/>
              <a:t> SNC</a:t>
            </a:r>
          </a:p>
          <a:p>
            <a:r>
              <a:rPr lang="en-US" dirty="0"/>
              <a:t>NO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acoperit</a:t>
            </a:r>
            <a:r>
              <a:rPr lang="en-US" dirty="0"/>
              <a:t> de meninge </a:t>
            </a:r>
            <a:r>
              <a:rPr lang="en-US" dirty="0" err="1"/>
              <a:t>pana</a:t>
            </a:r>
            <a:r>
              <a:rPr lang="en-US" dirty="0"/>
              <a:t> la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sclerei</a:t>
            </a:r>
            <a:r>
              <a:rPr lang="en-US" dirty="0"/>
              <a:t>, </a:t>
            </a:r>
            <a:r>
              <a:rPr lang="en-US" dirty="0" err="1"/>
              <a:t>astfel</a:t>
            </a:r>
            <a:r>
              <a:rPr lang="en-US" dirty="0"/>
              <a:t> ca NO </a:t>
            </a:r>
            <a:r>
              <a:rPr lang="en-US" dirty="0" err="1"/>
              <a:t>si</a:t>
            </a:r>
            <a:r>
              <a:rPr lang="en-US" dirty="0"/>
              <a:t> retina sunt considerate ca </a:t>
            </a:r>
            <a:r>
              <a:rPr lang="en-US" dirty="0" err="1"/>
              <a:t>prelungiri</a:t>
            </a:r>
            <a:r>
              <a:rPr lang="en-US" dirty="0"/>
              <a:t> </a:t>
            </a:r>
            <a:r>
              <a:rPr lang="en-US" dirty="0" err="1"/>
              <a:t>anterioare</a:t>
            </a:r>
            <a:r>
              <a:rPr lang="en-US" dirty="0"/>
              <a:t> ale SNC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474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52B7E-44EE-493E-8F0A-E6B62E4BC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145"/>
            <a:ext cx="10515600" cy="4351338"/>
          </a:xfrm>
        </p:spPr>
        <p:txBody>
          <a:bodyPr/>
          <a:lstStyle/>
          <a:p>
            <a:r>
              <a:rPr lang="en-US" dirty="0" err="1"/>
              <a:t>Examinarea</a:t>
            </a:r>
            <a:r>
              <a:rPr lang="en-US" dirty="0"/>
              <a:t> </a:t>
            </a:r>
            <a:r>
              <a:rPr lang="en-US" dirty="0" err="1"/>
              <a:t>fundului</a:t>
            </a:r>
            <a:r>
              <a:rPr lang="en-US" dirty="0"/>
              <a:t> de </a:t>
            </a:r>
            <a:r>
              <a:rPr lang="en-US" dirty="0" err="1"/>
              <a:t>ochi</a:t>
            </a:r>
            <a:r>
              <a:rPr lang="en-US" dirty="0"/>
              <a:t> se </a:t>
            </a:r>
            <a:r>
              <a:rPr lang="en-US" dirty="0" err="1"/>
              <a:t>realizeaza</a:t>
            </a:r>
            <a:r>
              <a:rPr lang="en-US" dirty="0"/>
              <a:t> cu </a:t>
            </a:r>
            <a:r>
              <a:rPr lang="en-US" dirty="0" err="1"/>
              <a:t>pupila</a:t>
            </a:r>
            <a:r>
              <a:rPr lang="en-US" dirty="0"/>
              <a:t> in </a:t>
            </a:r>
            <a:r>
              <a:rPr lang="en-US" dirty="0" err="1"/>
              <a:t>midriaza</a:t>
            </a:r>
            <a:endParaRPr lang="en-US" dirty="0"/>
          </a:p>
          <a:p>
            <a:endParaRPr lang="en-US" dirty="0"/>
          </a:p>
          <a:p>
            <a:r>
              <a:rPr lang="en-US" dirty="0"/>
              <a:t>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realiza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:</a:t>
            </a:r>
          </a:p>
          <a:p>
            <a:r>
              <a:rPr lang="en-US" dirty="0"/>
              <a:t>- </a:t>
            </a:r>
            <a:r>
              <a:rPr lang="en-US" dirty="0" err="1"/>
              <a:t>oftalmoscopie</a:t>
            </a:r>
            <a:r>
              <a:rPr lang="en-US" dirty="0"/>
              <a:t> </a:t>
            </a:r>
            <a:r>
              <a:rPr lang="en-US" dirty="0" err="1"/>
              <a:t>directa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oftalmoscopie</a:t>
            </a:r>
            <a:r>
              <a:rPr lang="en-US" dirty="0"/>
              <a:t> </a:t>
            </a:r>
            <a:r>
              <a:rPr lang="en-US" dirty="0" err="1"/>
              <a:t>indirecta</a:t>
            </a:r>
            <a:r>
              <a:rPr lang="en-US" dirty="0"/>
              <a:t> </a:t>
            </a:r>
          </a:p>
          <a:p>
            <a:r>
              <a:rPr lang="en-US" dirty="0"/>
              <a:t>- </a:t>
            </a:r>
            <a:r>
              <a:rPr lang="en-US" dirty="0" err="1"/>
              <a:t>biomicroscopie</a:t>
            </a:r>
            <a:r>
              <a:rPr lang="en-US" dirty="0"/>
              <a:t> cu </a:t>
            </a:r>
            <a:r>
              <a:rPr lang="en-US" dirty="0" err="1"/>
              <a:t>lentila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10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BC6B-E0CE-4F74-92DC-CA702101B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705"/>
            <a:ext cx="10515600" cy="2065655"/>
          </a:xfrm>
        </p:spPr>
        <p:txBody>
          <a:bodyPr/>
          <a:lstStyle/>
          <a:p>
            <a:r>
              <a:rPr lang="en-US" dirty="0" err="1"/>
              <a:t>Oftalmoscopia</a:t>
            </a:r>
            <a:r>
              <a:rPr lang="en-US" dirty="0"/>
              <a:t> </a:t>
            </a:r>
            <a:r>
              <a:rPr lang="en-US" dirty="0" err="1"/>
              <a:t>directa</a:t>
            </a:r>
            <a:endParaRPr lang="en-US" dirty="0"/>
          </a:p>
          <a:p>
            <a:r>
              <a:rPr lang="en-US" dirty="0" err="1"/>
              <a:t>Presupune</a:t>
            </a:r>
            <a:r>
              <a:rPr lang="en-US" dirty="0"/>
              <a:t> contact </a:t>
            </a:r>
            <a:r>
              <a:rPr lang="en-US" dirty="0" err="1"/>
              <a:t>apropiat</a:t>
            </a:r>
            <a:r>
              <a:rPr lang="en-US" dirty="0"/>
              <a:t> </a:t>
            </a:r>
            <a:r>
              <a:rPr lang="en-US" dirty="0" err="1"/>
              <a:t>intre</a:t>
            </a:r>
            <a:r>
              <a:rPr lang="en-US" dirty="0"/>
              <a:t> examinator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pacient</a:t>
            </a:r>
            <a:endParaRPr lang="en-US" dirty="0"/>
          </a:p>
          <a:p>
            <a:r>
              <a:rPr lang="en-US" dirty="0" err="1"/>
              <a:t>Ochiul</a:t>
            </a:r>
            <a:r>
              <a:rPr lang="en-US" dirty="0"/>
              <a:t> </a:t>
            </a:r>
            <a:r>
              <a:rPr lang="en-US" dirty="0" err="1"/>
              <a:t>stang</a:t>
            </a:r>
            <a:r>
              <a:rPr lang="en-US" dirty="0"/>
              <a:t> al </a:t>
            </a:r>
            <a:r>
              <a:rPr lang="en-US" dirty="0" err="1"/>
              <a:t>examinatorului</a:t>
            </a:r>
            <a:r>
              <a:rPr lang="en-US" dirty="0"/>
              <a:t> </a:t>
            </a:r>
            <a:r>
              <a:rPr lang="en-US" dirty="0" err="1"/>
              <a:t>vizualizeaza</a:t>
            </a:r>
            <a:r>
              <a:rPr lang="en-US" dirty="0"/>
              <a:t> FO </a:t>
            </a:r>
            <a:r>
              <a:rPr lang="en-US" dirty="0" err="1"/>
              <a:t>stang</a:t>
            </a:r>
            <a:r>
              <a:rPr lang="en-US" dirty="0"/>
              <a:t> al </a:t>
            </a:r>
            <a:r>
              <a:rPr lang="en-US" dirty="0" err="1"/>
              <a:t>pacientului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ochiul</a:t>
            </a:r>
            <a:r>
              <a:rPr lang="en-US" dirty="0"/>
              <a:t> </a:t>
            </a:r>
            <a:r>
              <a:rPr lang="en-US" dirty="0" err="1"/>
              <a:t>drept</a:t>
            </a:r>
            <a:r>
              <a:rPr lang="en-US" dirty="0"/>
              <a:t> al </a:t>
            </a:r>
            <a:r>
              <a:rPr lang="en-US" dirty="0" err="1"/>
              <a:t>examinatorului</a:t>
            </a:r>
            <a:r>
              <a:rPr lang="en-US" dirty="0"/>
              <a:t> </a:t>
            </a:r>
            <a:r>
              <a:rPr lang="en-US" dirty="0" err="1"/>
              <a:t>vizualizeaza</a:t>
            </a:r>
            <a:r>
              <a:rPr lang="en-US" dirty="0"/>
              <a:t> FO </a:t>
            </a:r>
            <a:r>
              <a:rPr lang="en-US" dirty="0" err="1"/>
              <a:t>drept</a:t>
            </a:r>
            <a:r>
              <a:rPr lang="en-US" dirty="0"/>
              <a:t> al </a:t>
            </a:r>
            <a:r>
              <a:rPr lang="en-US" dirty="0" err="1"/>
              <a:t>pacientului</a:t>
            </a:r>
            <a:endParaRPr lang="en-US" dirty="0"/>
          </a:p>
        </p:txBody>
      </p:sp>
      <p:pic>
        <p:nvPicPr>
          <p:cNvPr id="1026" name="Picture 2" descr="HEINE Direct Ophthalmoscopy — How to perform Ophthalmoscopy - YouTube">
            <a:extLst>
              <a:ext uri="{FF2B5EF4-FFF2-40B4-BE49-F238E27FC236}">
                <a16:creationId xmlns:a16="http://schemas.microsoft.com/office/drawing/2014/main" id="{995E9A61-29DC-49C0-8C6B-1ECF6CDDF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346" y="2821940"/>
            <a:ext cx="5932714" cy="332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irect ophthalmoscope - All medical device manufacturers - Videos">
            <a:extLst>
              <a:ext uri="{FF2B5EF4-FFF2-40B4-BE49-F238E27FC236}">
                <a16:creationId xmlns:a16="http://schemas.microsoft.com/office/drawing/2014/main" id="{701BE6E5-5B2B-4801-9338-9A206277A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63800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65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20960-8020-4C54-A9F4-8737FB603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025"/>
            <a:ext cx="10515600" cy="1852295"/>
          </a:xfrm>
        </p:spPr>
        <p:txBody>
          <a:bodyPr/>
          <a:lstStyle/>
          <a:p>
            <a:r>
              <a:rPr lang="en-US" dirty="0" err="1"/>
              <a:t>Oftalmoscopia</a:t>
            </a:r>
            <a:r>
              <a:rPr lang="en-US" dirty="0"/>
              <a:t> </a:t>
            </a:r>
            <a:r>
              <a:rPr lang="en-US" dirty="0" err="1"/>
              <a:t>indirecta</a:t>
            </a:r>
            <a:r>
              <a:rPr lang="en-US" dirty="0"/>
              <a:t> </a:t>
            </a:r>
          </a:p>
          <a:p>
            <a:r>
              <a:rPr lang="en-US" dirty="0"/>
              <a:t>Nu </a:t>
            </a:r>
            <a:r>
              <a:rPr lang="en-US" dirty="0" err="1"/>
              <a:t>necesita</a:t>
            </a:r>
            <a:r>
              <a:rPr lang="en-US" dirty="0"/>
              <a:t> contact </a:t>
            </a:r>
            <a:r>
              <a:rPr lang="en-US" dirty="0" err="1"/>
              <a:t>apropiat</a:t>
            </a:r>
            <a:endParaRPr lang="en-US" dirty="0"/>
          </a:p>
          <a:p>
            <a:r>
              <a:rPr lang="en-US" dirty="0"/>
              <a:t>Se </a:t>
            </a:r>
            <a:r>
              <a:rPr lang="en-US" dirty="0" err="1"/>
              <a:t>realizeaza</a:t>
            </a:r>
            <a:r>
              <a:rPr lang="en-US" dirty="0"/>
              <a:t> 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lentil </a:t>
            </a:r>
            <a:r>
              <a:rPr lang="en-US" dirty="0" err="1"/>
              <a:t>speciale</a:t>
            </a:r>
            <a:endParaRPr lang="en-US" dirty="0"/>
          </a:p>
        </p:txBody>
      </p:sp>
      <p:pic>
        <p:nvPicPr>
          <p:cNvPr id="2050" name="Picture 2" descr="Indirect ophthalmoscopy - Mayo Clinic">
            <a:extLst>
              <a:ext uri="{FF2B5EF4-FFF2-40B4-BE49-F238E27FC236}">
                <a16:creationId xmlns:a16="http://schemas.microsoft.com/office/drawing/2014/main" id="{9946A1C1-4635-45A2-BDD2-FE6AD4EE6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34" y="1861500"/>
            <a:ext cx="3875551" cy="479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ommunity Eye Health Journal » Understanding and caring for an indirect  ophthalmoscope">
            <a:extLst>
              <a:ext uri="{FF2B5EF4-FFF2-40B4-BE49-F238E27FC236}">
                <a16:creationId xmlns:a16="http://schemas.microsoft.com/office/drawing/2014/main" id="{948A51B9-ED3D-4DEC-8AB0-7E1E74C57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087" y="2437500"/>
            <a:ext cx="5667508" cy="3854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032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82538-382A-4590-B04D-3EE8195A9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40" y="326435"/>
            <a:ext cx="10515600" cy="1459835"/>
          </a:xfrm>
        </p:spPr>
        <p:txBody>
          <a:bodyPr/>
          <a:lstStyle/>
          <a:p>
            <a:r>
              <a:rPr lang="en-US" dirty="0" err="1"/>
              <a:t>Biomicroscopia</a:t>
            </a:r>
            <a:r>
              <a:rPr lang="en-US" dirty="0"/>
              <a:t> cu </a:t>
            </a:r>
            <a:r>
              <a:rPr lang="en-US" dirty="0" err="1"/>
              <a:t>lentila</a:t>
            </a:r>
            <a:endParaRPr lang="en-US" dirty="0"/>
          </a:p>
          <a:p>
            <a:r>
              <a:rPr lang="en-US" dirty="0" err="1"/>
              <a:t>Presupune</a:t>
            </a:r>
            <a:r>
              <a:rPr lang="en-US" dirty="0"/>
              <a:t> </a:t>
            </a:r>
            <a:r>
              <a:rPr lang="en-US" dirty="0" err="1"/>
              <a:t>prezenta</a:t>
            </a:r>
            <a:r>
              <a:rPr lang="en-US" dirty="0"/>
              <a:t> </a:t>
            </a:r>
            <a:r>
              <a:rPr lang="en-US" dirty="0" err="1"/>
              <a:t>biomicroscopului</a:t>
            </a:r>
            <a:r>
              <a:rPr lang="en-US" dirty="0"/>
              <a:t> (</a:t>
            </a:r>
            <a:r>
              <a:rPr lang="en-US" dirty="0" err="1"/>
              <a:t>aparat</a:t>
            </a:r>
            <a:r>
              <a:rPr lang="en-US" dirty="0"/>
              <a:t> la care se </a:t>
            </a:r>
            <a:r>
              <a:rPr lang="en-US" dirty="0" err="1"/>
              <a:t>examineaza</a:t>
            </a:r>
            <a:r>
              <a:rPr lang="en-US" dirty="0"/>
              <a:t> </a:t>
            </a:r>
            <a:r>
              <a:rPr lang="en-US" dirty="0" err="1"/>
              <a:t>polul</a:t>
            </a:r>
            <a:r>
              <a:rPr lang="en-US" dirty="0"/>
              <a:t> anterior) </a:t>
            </a:r>
            <a:r>
              <a:rPr lang="en-US" dirty="0" err="1"/>
              <a:t>si</a:t>
            </a:r>
            <a:r>
              <a:rPr lang="en-US" dirty="0"/>
              <a:t> a </a:t>
            </a:r>
            <a:r>
              <a:rPr lang="en-US" dirty="0" err="1"/>
              <a:t>unei</a:t>
            </a:r>
            <a:r>
              <a:rPr lang="en-US" dirty="0"/>
              <a:t> lentil </a:t>
            </a:r>
            <a:r>
              <a:rPr lang="en-US" dirty="0" err="1"/>
              <a:t>speciale</a:t>
            </a:r>
            <a:endParaRPr lang="en-US" dirty="0"/>
          </a:p>
        </p:txBody>
      </p:sp>
      <p:pic>
        <p:nvPicPr>
          <p:cNvPr id="3074" name="Picture 2" descr="Lenses of slit lamp biomicroscope &amp; indirect ophthalmoscope.">
            <a:extLst>
              <a:ext uri="{FF2B5EF4-FFF2-40B4-BE49-F238E27FC236}">
                <a16:creationId xmlns:a16="http://schemas.microsoft.com/office/drawing/2014/main" id="{75D8C69D-9CAE-4370-BE88-07B01547A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281" y="2062717"/>
            <a:ext cx="5965579" cy="446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585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Volk Lens Indirect Ophthalmoscopy">
            <a:extLst>
              <a:ext uri="{FF2B5EF4-FFF2-40B4-BE49-F238E27FC236}">
                <a16:creationId xmlns:a16="http://schemas.microsoft.com/office/drawing/2014/main" id="{BC8354C3-CE66-43C7-BB9B-27DA8578D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160" y="1754371"/>
            <a:ext cx="4132264" cy="3700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ndirect ophthalmoscopy showing Chorio retinitis -- With IPhone - YouTube">
            <a:extLst>
              <a:ext uri="{FF2B5EF4-FFF2-40B4-BE49-F238E27FC236}">
                <a16:creationId xmlns:a16="http://schemas.microsoft.com/office/drawing/2014/main" id="{28617005-402B-43A1-BF2B-9FA9ADD88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48" y="3735114"/>
            <a:ext cx="5227451" cy="2927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Moran CORE | How to Use the Direct Ophthalmoscope">
            <a:extLst>
              <a:ext uri="{FF2B5EF4-FFF2-40B4-BE49-F238E27FC236}">
                <a16:creationId xmlns:a16="http://schemas.microsoft.com/office/drawing/2014/main" id="{9BBA9EE5-B3F9-425D-86F4-29C01DADF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83" y="573826"/>
            <a:ext cx="6294807" cy="2927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483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entral retinal artery occlusion - Wikipedia">
            <a:extLst>
              <a:ext uri="{FF2B5EF4-FFF2-40B4-BE49-F238E27FC236}">
                <a16:creationId xmlns:a16="http://schemas.microsoft.com/office/drawing/2014/main" id="{67747023-F98E-4DCA-BE65-D84D0D4C8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790" y="1253122"/>
            <a:ext cx="6092456" cy="4351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548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undus photograph of the right eye with CRAO and patent cilioretinal... |  Download Scientific Diagram">
            <a:extLst>
              <a:ext uri="{FF2B5EF4-FFF2-40B4-BE49-F238E27FC236}">
                <a16:creationId xmlns:a16="http://schemas.microsoft.com/office/drawing/2014/main" id="{7F720080-11FC-4D99-8CE3-97C26E4C5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851" y="993099"/>
            <a:ext cx="5518297" cy="4871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716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166</Words>
  <Application>Microsoft Office PowerPoint</Application>
  <PresentationFormat>Widescreen</PresentationFormat>
  <Paragraphs>20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Examenul fundului de ochi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Examenul fundului de ochi</dc:title>
  <dc:creator>Rox</dc:creator>
  <cp:lastModifiedBy>Rox</cp:lastModifiedBy>
  <cp:revision>20</cp:revision>
  <dcterms:created xsi:type="dcterms:W3CDTF">2020-11-24T16:50:33Z</dcterms:created>
  <dcterms:modified xsi:type="dcterms:W3CDTF">2020-11-25T09:45:26Z</dcterms:modified>
</cp:coreProperties>
</file>