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4" r:id="rId20"/>
    <p:sldId id="273" r:id="rId21"/>
    <p:sldId id="274" r:id="rId22"/>
    <p:sldId id="275" r:id="rId23"/>
    <p:sldId id="276" r:id="rId24"/>
    <p:sldId id="277" r:id="rId25"/>
    <p:sldId id="285" r:id="rId26"/>
    <p:sldId id="278" r:id="rId27"/>
    <p:sldId id="279" r:id="rId28"/>
    <p:sldId id="280" r:id="rId29"/>
    <p:sldId id="281" r:id="rId30"/>
    <p:sldId id="28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74D03-216C-43D3-A5C9-354747F0E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7FCBE4-4D91-4778-8BF6-C4BF9C2C0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0422A-4A09-4847-BE36-CED36D24A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1459D-DDEA-4E22-ADCA-27C445F8D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44285-B921-460C-B64F-71B1D304D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0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48AF8-A090-46EA-B764-757D81956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3446-89E2-490A-923E-3D977212C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CD420-23D1-4AA2-8261-73E2AFDCD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41F9E-6CE2-4864-A377-83A0CB58C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8E81D-23DD-4CAC-811D-71225141D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0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B6DAC2-5DE3-4666-8E6C-7491525C0A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23A823-8946-45A1-A93F-70861B751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3C406-9CB7-4DAC-8545-C457FD6A8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F433E-75AA-4CAF-97DE-6E50BEF19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D52CA-2B60-443B-BDD1-96DACC88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9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F425-3D53-4721-BD4D-B67981FCB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24737-6457-4AC6-A152-9C2FBF29D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9B06-117D-4D2D-AFB1-F53A0885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5BAD0-9BC2-4DA2-A6A3-031AEF1E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EDF68-BDE3-43A4-B01C-04DBE88FC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02EDA-72D2-472F-8312-4293E1698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39767-9FF5-45CC-96AB-70B967291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52C71-3A92-42C1-8292-404B2142B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1ACD3-933A-43C3-A57A-35CCA5B5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4C020-94ED-4A66-BD86-44C2ADA17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3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6FEAC-BEC7-4C0E-9493-302C98D2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D5A3A-58AA-4B35-BBAD-58845EFE7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CD7C5-410B-40B3-A70B-4777BFE02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2C090-56F9-4983-983D-D5AD7387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5A73B-2E98-4BEE-BECE-6293AC7CF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7D914-C5D2-4C65-9655-1044098F3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9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C7CB-2982-497A-9DDA-772FF3F63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49182-3221-4997-BFB2-49C299FDC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787912-95A4-42D8-A9FE-031AA8D52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387D58-ECC6-49D0-B63B-C7A06982E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48E55-CE00-431D-AA62-A02120A31C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98DD0A-32E6-49D6-A5AB-194E93005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E3427E-33E0-4F46-8A66-63EC91E91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53CF3-9375-41F8-83F7-B71EDFBF1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0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E19D3-730E-4DA3-9E38-99857A8C4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D81463-38B7-41CA-99CF-941D8166D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E1C90A-DE26-4D64-B05D-767AE1FF6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C9296C-3ACF-400E-8414-E7DD29BD9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0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383C9A-8687-443C-82DB-2F0BD832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7025C1-CBDD-4C81-8EC4-C68C8888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7CA68-3626-4A19-A013-7EDE3064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2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D8E68-3138-4AD4-B0B3-32824D01F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515F7-7691-4C37-B88B-DB4394096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9AF302-1873-444D-AA32-3554D2AA1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77902-A3F5-4B8D-8E43-ACA975812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F9C4D-F9AA-4F69-89A8-2DC2C4B51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9E63A-3222-499D-852B-5AEC6757A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4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90A44-44BB-4294-B63E-43420FD96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0064C0-C68B-43A4-A9FD-824B8C47A5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9EFF0C-0227-4A92-B213-C5B2A8E80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00930-EAE6-41E4-B8E6-E0D4D3C4F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BFB25-967E-4321-A6BE-35F8257AC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E4A31-EF73-4A80-AB5B-4F2CF7470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0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703E8B-C0DB-4821-A2C5-824E9AED8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51000-A0AB-4F41-BE3C-FED34CCE0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12CBF-D40A-46E8-A03C-763A1B78D3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69C1-CD61-4A08-9F1F-52E709975F0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EFB49-2E88-416B-99E0-F780538AC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572B9-459E-4ABB-B56C-674F06F21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C9FA6-446C-4DEC-8210-6A2C982A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0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02AE9-AFA7-48A5-BC3C-22CF5F1422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EXAMENUL OFTALMOLOGIC</a:t>
            </a:r>
          </a:p>
        </p:txBody>
      </p:sp>
    </p:spTree>
    <p:extLst>
      <p:ext uri="{BB962C8B-B14F-4D97-AF65-F5344CB8AC3E}">
        <p14:creationId xmlns:p14="http://schemas.microsoft.com/office/powerpoint/2010/main" val="3527685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ongenital Toxoplasmosis - Retina Image Bank">
            <a:extLst>
              <a:ext uri="{FF2B5EF4-FFF2-40B4-BE49-F238E27FC236}">
                <a16:creationId xmlns:a16="http://schemas.microsoft.com/office/drawing/2014/main" id="{81E1C3D6-FB19-48AD-9538-4C02E27CA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596" y="1330960"/>
            <a:ext cx="6444808" cy="419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26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Vitreous Haemorrhage | SpringerLink">
            <a:extLst>
              <a:ext uri="{FF2B5EF4-FFF2-40B4-BE49-F238E27FC236}">
                <a16:creationId xmlns:a16="http://schemas.microsoft.com/office/drawing/2014/main" id="{41A16BEF-EE18-497C-B1CF-1446C77AF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067" y="1041483"/>
            <a:ext cx="5655865" cy="477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047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7F1D7-54F6-404E-B185-A8A7F2FE4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dirty="0" err="1"/>
              <a:t>Refractometria</a:t>
            </a:r>
            <a:r>
              <a:rPr lang="en-US" dirty="0"/>
              <a:t>/</a:t>
            </a:r>
            <a:r>
              <a:rPr lang="en-US" dirty="0" err="1"/>
              <a:t>keratorefractometrie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investigatie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care se </a:t>
            </a:r>
            <a:r>
              <a:rPr lang="en-US" dirty="0" err="1"/>
              <a:t>masoara</a:t>
            </a:r>
            <a:r>
              <a:rPr lang="en-US" dirty="0"/>
              <a:t> in mod </a:t>
            </a:r>
            <a:r>
              <a:rPr lang="en-US" dirty="0" err="1"/>
              <a:t>obiectiv</a:t>
            </a:r>
            <a:r>
              <a:rPr lang="en-US" dirty="0"/>
              <a:t> </a:t>
            </a:r>
            <a:r>
              <a:rPr lang="en-US" dirty="0" err="1"/>
              <a:t>refractia</a:t>
            </a:r>
            <a:endParaRPr lang="en-US" dirty="0"/>
          </a:p>
          <a:p>
            <a:r>
              <a:rPr lang="en-US" dirty="0"/>
              <a:t>- se </a:t>
            </a:r>
            <a:r>
              <a:rPr lang="en-US" dirty="0" err="1"/>
              <a:t>realizeaza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refractometrelor</a:t>
            </a:r>
            <a:endParaRPr lang="en-US" dirty="0"/>
          </a:p>
          <a:p>
            <a:r>
              <a:rPr lang="en-US" dirty="0"/>
              <a:t>- la </a:t>
            </a:r>
            <a:r>
              <a:rPr lang="en-US" dirty="0" err="1"/>
              <a:t>copii</a:t>
            </a:r>
            <a:r>
              <a:rPr lang="en-US" dirty="0"/>
              <a:t> se </a:t>
            </a:r>
            <a:r>
              <a:rPr lang="en-US" dirty="0" err="1"/>
              <a:t>realizeaza</a:t>
            </a:r>
            <a:r>
              <a:rPr lang="en-US" dirty="0"/>
              <a:t> cu </a:t>
            </a:r>
            <a:r>
              <a:rPr lang="en-US" dirty="0" err="1"/>
              <a:t>cicloplegie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evita</a:t>
            </a:r>
            <a:r>
              <a:rPr lang="en-US" dirty="0"/>
              <a:t> </a:t>
            </a:r>
            <a:r>
              <a:rPr lang="en-US" dirty="0" err="1"/>
              <a:t>erorile</a:t>
            </a:r>
            <a:r>
              <a:rPr lang="en-US" dirty="0"/>
              <a:t> </a:t>
            </a:r>
            <a:r>
              <a:rPr lang="en-US" dirty="0" err="1"/>
              <a:t>cauzate</a:t>
            </a:r>
            <a:r>
              <a:rPr lang="en-US" dirty="0"/>
              <a:t> de </a:t>
            </a:r>
            <a:r>
              <a:rPr lang="en-US" dirty="0" err="1"/>
              <a:t>acomodatie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keratorefractometria</a:t>
            </a:r>
            <a:r>
              <a:rPr lang="en-US" dirty="0"/>
              <a:t> </a:t>
            </a:r>
            <a:r>
              <a:rPr lang="en-US" dirty="0" err="1"/>
              <a:t>masoara</a:t>
            </a:r>
            <a:r>
              <a:rPr lang="en-US" dirty="0"/>
              <a:t> </a:t>
            </a:r>
            <a:r>
              <a:rPr lang="en-US" dirty="0" err="1"/>
              <a:t>atat</a:t>
            </a:r>
            <a:r>
              <a:rPr lang="en-US" dirty="0"/>
              <a:t> </a:t>
            </a:r>
            <a:r>
              <a:rPr lang="en-US" dirty="0" err="1"/>
              <a:t>refractia</a:t>
            </a:r>
            <a:r>
              <a:rPr lang="en-US" dirty="0"/>
              <a:t>, cat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puterea</a:t>
            </a:r>
            <a:r>
              <a:rPr lang="en-US" dirty="0"/>
              <a:t> </a:t>
            </a:r>
            <a:r>
              <a:rPr lang="en-US" dirty="0" err="1"/>
              <a:t>dioptrica</a:t>
            </a:r>
            <a:r>
              <a:rPr lang="en-US" dirty="0"/>
              <a:t> a </a:t>
            </a:r>
            <a:r>
              <a:rPr lang="en-US" dirty="0" err="1"/>
              <a:t>corneei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esentiala</a:t>
            </a:r>
            <a:r>
              <a:rPr lang="en-US" dirty="0"/>
              <a:t> in </a:t>
            </a:r>
            <a:r>
              <a:rPr lang="en-US" dirty="0" err="1"/>
              <a:t>corectia</a:t>
            </a:r>
            <a:r>
              <a:rPr lang="en-US" dirty="0"/>
              <a:t> </a:t>
            </a:r>
            <a:r>
              <a:rPr lang="en-US" dirty="0" err="1"/>
              <a:t>optica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02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Woman Looking At Refractometer Eye Test Machine In Ophthalmology Stock  Photo, Picture And Royalty Free Image. Image 91133241.">
            <a:extLst>
              <a:ext uri="{FF2B5EF4-FFF2-40B4-BE49-F238E27FC236}">
                <a16:creationId xmlns:a16="http://schemas.microsoft.com/office/drawing/2014/main" id="{26E67016-6C8E-4914-B834-21A273819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95" y="1436892"/>
            <a:ext cx="5987209" cy="398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216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8C29C-B041-49F0-A35C-EBFAFEA27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dirty="0" err="1"/>
              <a:t>Campul</a:t>
            </a:r>
            <a:r>
              <a:rPr lang="en-US" dirty="0"/>
              <a:t> </a:t>
            </a:r>
            <a:r>
              <a:rPr lang="en-US" dirty="0" err="1"/>
              <a:t>vizual</a:t>
            </a:r>
            <a:endParaRPr lang="en-US" dirty="0"/>
          </a:p>
          <a:p>
            <a:r>
              <a:rPr lang="en-US" dirty="0"/>
              <a:t>- perimetria/</a:t>
            </a:r>
            <a:r>
              <a:rPr lang="en-US" dirty="0" err="1"/>
              <a:t>campimetria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care se </a:t>
            </a:r>
            <a:r>
              <a:rPr lang="en-US" dirty="0" err="1"/>
              <a:t>masoara</a:t>
            </a:r>
            <a:r>
              <a:rPr lang="en-US" dirty="0"/>
              <a:t> </a:t>
            </a:r>
            <a:r>
              <a:rPr lang="en-US" dirty="0" err="1"/>
              <a:t>limitele</a:t>
            </a:r>
            <a:r>
              <a:rPr lang="en-US" dirty="0"/>
              <a:t> </a:t>
            </a:r>
            <a:r>
              <a:rPr lang="en-US" dirty="0" err="1"/>
              <a:t>campului</a:t>
            </a:r>
            <a:r>
              <a:rPr lang="en-US" dirty="0"/>
              <a:t> </a:t>
            </a:r>
            <a:r>
              <a:rPr lang="en-US" dirty="0" err="1"/>
              <a:t>vizual</a:t>
            </a:r>
            <a:endParaRPr lang="en-US" dirty="0"/>
          </a:p>
          <a:p>
            <a:r>
              <a:rPr lang="en-US" dirty="0"/>
              <a:t>- se </a:t>
            </a:r>
            <a:r>
              <a:rPr lang="en-US" dirty="0" err="1"/>
              <a:t>realizeaza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perimetrelor</a:t>
            </a:r>
            <a:endParaRPr lang="en-US" dirty="0"/>
          </a:p>
          <a:p>
            <a:r>
              <a:rPr lang="en-US" dirty="0"/>
              <a:t>- examen non-</a:t>
            </a:r>
            <a:r>
              <a:rPr lang="en-US" dirty="0" err="1"/>
              <a:t>invaziv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examinare</a:t>
            </a:r>
            <a:r>
              <a:rPr lang="en-US" dirty="0"/>
              <a:t> </a:t>
            </a:r>
            <a:r>
              <a:rPr lang="en-US" dirty="0" err="1"/>
              <a:t>obligatorie</a:t>
            </a:r>
            <a:r>
              <a:rPr lang="en-US" dirty="0"/>
              <a:t> in neuro-</a:t>
            </a:r>
            <a:r>
              <a:rPr lang="en-US" dirty="0" err="1"/>
              <a:t>oftalmologie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in </a:t>
            </a:r>
            <a:r>
              <a:rPr lang="en-US" dirty="0" err="1"/>
              <a:t>afectiuni</a:t>
            </a:r>
            <a:r>
              <a:rPr lang="en-US" dirty="0"/>
              <a:t> </a:t>
            </a:r>
            <a:r>
              <a:rPr lang="en-US" dirty="0" err="1"/>
              <a:t>retiniene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diagnostica</a:t>
            </a:r>
            <a:r>
              <a:rPr lang="en-US" dirty="0"/>
              <a:t> </a:t>
            </a:r>
            <a:r>
              <a:rPr lang="en-US" dirty="0" err="1"/>
              <a:t>afectiuni</a:t>
            </a:r>
            <a:r>
              <a:rPr lang="en-US" dirty="0"/>
              <a:t> severe cu AV </a:t>
            </a:r>
            <a:r>
              <a:rPr lang="en-US" dirty="0" err="1"/>
              <a:t>normala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64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0-2 Visual Field Testing: A Tool for All Glaucoma Stages">
            <a:extLst>
              <a:ext uri="{FF2B5EF4-FFF2-40B4-BE49-F238E27FC236}">
                <a16:creationId xmlns:a16="http://schemas.microsoft.com/office/drawing/2014/main" id="{103CE716-8E3F-42F3-9A94-6B7192350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150" y="1437924"/>
            <a:ext cx="7741699" cy="3982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71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ituitary apoplexy – Case-Based Neuro-Ophthalmology">
            <a:extLst>
              <a:ext uri="{FF2B5EF4-FFF2-40B4-BE49-F238E27FC236}">
                <a16:creationId xmlns:a16="http://schemas.microsoft.com/office/drawing/2014/main" id="{54008987-5607-4F1F-AFB3-7F93F2136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0" y="916806"/>
            <a:ext cx="7071360" cy="502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029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64627-54AD-4A56-9545-00E8C819E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dirty="0" err="1"/>
              <a:t>Ultrasonografia</a:t>
            </a:r>
            <a:r>
              <a:rPr lang="en-US" dirty="0"/>
              <a:t> </a:t>
            </a:r>
            <a:r>
              <a:rPr lang="en-US" dirty="0" err="1"/>
              <a:t>oculara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imagistica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foloseste</a:t>
            </a:r>
            <a:r>
              <a:rPr lang="en-US" dirty="0"/>
              <a:t> </a:t>
            </a:r>
            <a:r>
              <a:rPr lang="en-US" dirty="0" err="1"/>
              <a:t>ultrasunetele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investigarea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</a:t>
            </a:r>
          </a:p>
          <a:p>
            <a:r>
              <a:rPr lang="en-US" dirty="0"/>
              <a:t>-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necesita</a:t>
            </a:r>
            <a:r>
              <a:rPr lang="en-US" dirty="0"/>
              <a:t> contact</a:t>
            </a:r>
          </a:p>
          <a:p>
            <a:r>
              <a:rPr lang="en-US" dirty="0"/>
              <a:t>- </a:t>
            </a:r>
            <a:r>
              <a:rPr lang="en-US" dirty="0" err="1"/>
              <a:t>extrem</a:t>
            </a:r>
            <a:r>
              <a:rPr lang="en-US" dirty="0"/>
              <a:t> de </a:t>
            </a:r>
            <a:r>
              <a:rPr lang="en-US" dirty="0" err="1"/>
              <a:t>utila</a:t>
            </a:r>
            <a:r>
              <a:rPr lang="en-US" dirty="0"/>
              <a:t>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cand</a:t>
            </a:r>
            <a:r>
              <a:rPr lang="en-US" dirty="0"/>
              <a:t> nu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examina</a:t>
            </a:r>
            <a:r>
              <a:rPr lang="en-US" dirty="0"/>
              <a:t> direct FO (</a:t>
            </a:r>
            <a:r>
              <a:rPr lang="en-US" dirty="0" err="1"/>
              <a:t>medii</a:t>
            </a:r>
            <a:r>
              <a:rPr lang="en-US" dirty="0"/>
              <a:t> </a:t>
            </a:r>
            <a:r>
              <a:rPr lang="en-US" dirty="0" err="1"/>
              <a:t>transparente</a:t>
            </a:r>
            <a:r>
              <a:rPr lang="en-US" dirty="0"/>
              <a:t> </a:t>
            </a:r>
            <a:r>
              <a:rPr lang="en-US" dirty="0" err="1"/>
              <a:t>opacifiate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obligatorie</a:t>
            </a:r>
            <a:r>
              <a:rPr lang="en-US" dirty="0"/>
              <a:t> in </a:t>
            </a:r>
            <a:r>
              <a:rPr lang="en-US" dirty="0" err="1"/>
              <a:t>tumori</a:t>
            </a:r>
            <a:r>
              <a:rPr lang="en-US" dirty="0"/>
              <a:t> </a:t>
            </a:r>
            <a:r>
              <a:rPr lang="en-US" dirty="0" err="1"/>
              <a:t>oculare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490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Ocular Imaging (Eye ultrasound or B-scan) - Radiology Nagpur">
            <a:extLst>
              <a:ext uri="{FF2B5EF4-FFF2-40B4-BE49-F238E27FC236}">
                <a16:creationId xmlns:a16="http://schemas.microsoft.com/office/drawing/2014/main" id="{DBF4F7BC-E6CA-41E4-A054-994DCBC0B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992" y="1798320"/>
            <a:ext cx="9560016" cy="326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91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E7122999-1690-4881-A8E2-09A90CB13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662" y="1242754"/>
            <a:ext cx="6370675" cy="4372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75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5E45A-DBEB-4167-9A7D-61D79BC69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dirty="0" err="1"/>
              <a:t>Examenul</a:t>
            </a:r>
            <a:r>
              <a:rPr lang="en-US" dirty="0"/>
              <a:t> </a:t>
            </a:r>
            <a:r>
              <a:rPr lang="en-US" dirty="0" err="1"/>
              <a:t>oftalmologic</a:t>
            </a:r>
            <a:r>
              <a:rPr lang="en-US" dirty="0"/>
              <a:t> </a:t>
            </a:r>
            <a:r>
              <a:rPr lang="en-US" dirty="0" err="1"/>
              <a:t>cuprinde</a:t>
            </a:r>
            <a:r>
              <a:rPr lang="en-US" dirty="0"/>
              <a:t> o </a:t>
            </a:r>
            <a:r>
              <a:rPr lang="en-US" dirty="0" err="1"/>
              <a:t>serie</a:t>
            </a:r>
            <a:r>
              <a:rPr lang="en-US" dirty="0"/>
              <a:t> de </a:t>
            </a:r>
            <a:r>
              <a:rPr lang="en-US" dirty="0" err="1"/>
              <a:t>investigatii</a:t>
            </a:r>
            <a:r>
              <a:rPr lang="en-US" dirty="0"/>
              <a:t> </a:t>
            </a:r>
            <a:r>
              <a:rPr lang="en-US" dirty="0" err="1"/>
              <a:t>obligatorii</a:t>
            </a:r>
            <a:r>
              <a:rPr lang="en-US" dirty="0"/>
              <a:t>, care pot </a:t>
            </a:r>
            <a:r>
              <a:rPr lang="en-US" dirty="0" err="1"/>
              <a:t>diagnostica</a:t>
            </a:r>
            <a:r>
              <a:rPr lang="en-US" dirty="0"/>
              <a:t> </a:t>
            </a:r>
            <a:r>
              <a:rPr lang="en-US" dirty="0" err="1"/>
              <a:t>marea</a:t>
            </a:r>
            <a:r>
              <a:rPr lang="en-US" dirty="0"/>
              <a:t> </a:t>
            </a:r>
            <a:r>
              <a:rPr lang="en-US" dirty="0" err="1"/>
              <a:t>majoritate</a:t>
            </a:r>
            <a:r>
              <a:rPr lang="en-US" dirty="0"/>
              <a:t> a </a:t>
            </a:r>
            <a:r>
              <a:rPr lang="en-US" dirty="0" err="1"/>
              <a:t>afectiunilor</a:t>
            </a:r>
            <a:r>
              <a:rPr lang="en-US" dirty="0"/>
              <a:t> </a:t>
            </a:r>
            <a:r>
              <a:rPr lang="en-US" dirty="0" err="1"/>
              <a:t>oftalmologice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acuitatea</a:t>
            </a:r>
            <a:r>
              <a:rPr lang="en-US" dirty="0"/>
              <a:t> </a:t>
            </a:r>
            <a:r>
              <a:rPr lang="en-US" dirty="0" err="1"/>
              <a:t>vizuala</a:t>
            </a:r>
            <a:r>
              <a:rPr lang="en-US" dirty="0"/>
              <a:t> (AV)</a:t>
            </a:r>
          </a:p>
          <a:p>
            <a:r>
              <a:rPr lang="en-US" dirty="0"/>
              <a:t>- </a:t>
            </a:r>
            <a:r>
              <a:rPr lang="en-US" dirty="0" err="1"/>
              <a:t>tensiunea</a:t>
            </a:r>
            <a:r>
              <a:rPr lang="en-US" dirty="0"/>
              <a:t> </a:t>
            </a:r>
            <a:r>
              <a:rPr lang="en-US" dirty="0" err="1"/>
              <a:t>intraoculara</a:t>
            </a:r>
            <a:r>
              <a:rPr lang="en-US" dirty="0"/>
              <a:t> (TIO)</a:t>
            </a:r>
          </a:p>
          <a:p>
            <a:r>
              <a:rPr lang="en-US" dirty="0"/>
              <a:t>- </a:t>
            </a:r>
            <a:r>
              <a:rPr lang="en-US" dirty="0" err="1"/>
              <a:t>examenul</a:t>
            </a:r>
            <a:r>
              <a:rPr lang="en-US" dirty="0"/>
              <a:t> biomicroscopic al </a:t>
            </a:r>
            <a:r>
              <a:rPr lang="en-US" dirty="0" err="1"/>
              <a:t>polului</a:t>
            </a:r>
            <a:r>
              <a:rPr lang="en-US" dirty="0"/>
              <a:t> anterior (BM)</a:t>
            </a:r>
          </a:p>
          <a:p>
            <a:r>
              <a:rPr lang="en-US" dirty="0"/>
              <a:t>- </a:t>
            </a:r>
            <a:r>
              <a:rPr lang="en-US" dirty="0" err="1"/>
              <a:t>examenul</a:t>
            </a:r>
            <a:r>
              <a:rPr lang="en-US" dirty="0"/>
              <a:t> </a:t>
            </a:r>
            <a:r>
              <a:rPr lang="en-US" dirty="0" err="1"/>
              <a:t>fundului</a:t>
            </a:r>
            <a:r>
              <a:rPr lang="en-US" dirty="0"/>
              <a:t> de </a:t>
            </a:r>
            <a:r>
              <a:rPr lang="en-US" dirty="0" err="1"/>
              <a:t>ochi</a:t>
            </a:r>
            <a:r>
              <a:rPr lang="en-US" dirty="0"/>
              <a:t> (FO)</a:t>
            </a:r>
          </a:p>
        </p:txBody>
      </p:sp>
    </p:spTree>
    <p:extLst>
      <p:ext uri="{BB962C8B-B14F-4D97-AF65-F5344CB8AC3E}">
        <p14:creationId xmlns:p14="http://schemas.microsoft.com/office/powerpoint/2010/main" val="745168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Retinal Detachment: an Ocular Emergency |">
            <a:extLst>
              <a:ext uri="{FF2B5EF4-FFF2-40B4-BE49-F238E27FC236}">
                <a16:creationId xmlns:a16="http://schemas.microsoft.com/office/drawing/2014/main" id="{4928E110-0EDB-41C2-A2E0-759269B1AF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498" y="1554375"/>
            <a:ext cx="6365004" cy="374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453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ase #17: Ultrasound of Intrinsic Vascularity » New York Eye Cancer Center">
            <a:extLst>
              <a:ext uri="{FF2B5EF4-FFF2-40B4-BE49-F238E27FC236}">
                <a16:creationId xmlns:a16="http://schemas.microsoft.com/office/drawing/2014/main" id="{6E62B4B8-21CC-4B4B-9BBC-2B2419778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240" y="1412924"/>
            <a:ext cx="4795520" cy="403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5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E9429-7394-4478-80F3-7AA1C2005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dirty="0" err="1"/>
              <a:t>Tomografia</a:t>
            </a:r>
            <a:r>
              <a:rPr lang="en-US" dirty="0"/>
              <a:t> in </a:t>
            </a:r>
            <a:r>
              <a:rPr lang="en-US" dirty="0" err="1"/>
              <a:t>coerentia</a:t>
            </a:r>
            <a:r>
              <a:rPr lang="en-US" dirty="0"/>
              <a:t> </a:t>
            </a:r>
            <a:r>
              <a:rPr lang="en-US" dirty="0" err="1"/>
              <a:t>optica</a:t>
            </a:r>
            <a:r>
              <a:rPr lang="en-US" dirty="0"/>
              <a:t> (OCT)</a:t>
            </a:r>
          </a:p>
          <a:p>
            <a:r>
              <a:rPr lang="en-US" dirty="0"/>
              <a:t>-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imagistica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vizualizeaza</a:t>
            </a:r>
            <a:r>
              <a:rPr lang="en-US" dirty="0"/>
              <a:t> la </a:t>
            </a:r>
            <a:r>
              <a:rPr lang="en-US" dirty="0" err="1"/>
              <a:t>nivel</a:t>
            </a:r>
            <a:r>
              <a:rPr lang="en-US" dirty="0"/>
              <a:t> de micron </a:t>
            </a:r>
            <a:r>
              <a:rPr lang="en-US" dirty="0" err="1"/>
              <a:t>straturile</a:t>
            </a:r>
            <a:r>
              <a:rPr lang="en-US" dirty="0"/>
              <a:t> </a:t>
            </a:r>
            <a:r>
              <a:rPr lang="en-US" dirty="0" err="1"/>
              <a:t>retinei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metoda</a:t>
            </a:r>
            <a:r>
              <a:rPr lang="en-US" dirty="0"/>
              <a:t> non-</a:t>
            </a:r>
            <a:r>
              <a:rPr lang="en-US" dirty="0" err="1"/>
              <a:t>invaziva</a:t>
            </a:r>
            <a:r>
              <a:rPr lang="en-US" dirty="0"/>
              <a:t>, non-contact</a:t>
            </a:r>
          </a:p>
          <a:p>
            <a:r>
              <a:rPr lang="en-US" dirty="0"/>
              <a:t>- se </a:t>
            </a:r>
            <a:r>
              <a:rPr lang="en-US" dirty="0" err="1"/>
              <a:t>realizeaza</a:t>
            </a:r>
            <a:r>
              <a:rPr lang="en-US" dirty="0"/>
              <a:t> cu </a:t>
            </a:r>
            <a:r>
              <a:rPr lang="en-US" dirty="0" err="1"/>
              <a:t>pupila</a:t>
            </a:r>
            <a:r>
              <a:rPr lang="en-US" dirty="0"/>
              <a:t> in </a:t>
            </a:r>
            <a:r>
              <a:rPr lang="en-US" dirty="0" err="1"/>
              <a:t>midriaza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metoda</a:t>
            </a:r>
            <a:r>
              <a:rPr lang="en-US" dirty="0"/>
              <a:t> standard in </a:t>
            </a:r>
            <a:r>
              <a:rPr lang="en-US" dirty="0" err="1"/>
              <a:t>afectiunile</a:t>
            </a:r>
            <a:r>
              <a:rPr lang="en-US" dirty="0"/>
              <a:t> de pol posterior</a:t>
            </a:r>
          </a:p>
          <a:p>
            <a:r>
              <a:rPr lang="en-US" dirty="0"/>
              <a:t>- </a:t>
            </a:r>
            <a:r>
              <a:rPr lang="en-US" dirty="0" err="1"/>
              <a:t>poate</a:t>
            </a:r>
            <a:r>
              <a:rPr lang="en-US" dirty="0"/>
              <a:t> include </a:t>
            </a:r>
            <a:r>
              <a:rPr lang="en-US" dirty="0" err="1"/>
              <a:t>modul</a:t>
            </a:r>
            <a:r>
              <a:rPr lang="en-US" dirty="0"/>
              <a:t> de pol anterior, cu </a:t>
            </a:r>
            <a:r>
              <a:rPr lang="en-US" dirty="0" err="1"/>
              <a:t>masurarea</a:t>
            </a:r>
            <a:r>
              <a:rPr lang="en-US" dirty="0"/>
              <a:t> </a:t>
            </a:r>
            <a:r>
              <a:rPr lang="en-US" dirty="0" err="1"/>
              <a:t>grosimii</a:t>
            </a:r>
            <a:r>
              <a:rPr lang="en-US" dirty="0"/>
              <a:t> </a:t>
            </a:r>
            <a:r>
              <a:rPr lang="en-US" dirty="0" err="1"/>
              <a:t>corneei</a:t>
            </a:r>
            <a:r>
              <a:rPr lang="en-US" dirty="0"/>
              <a:t>, a </a:t>
            </a:r>
            <a:r>
              <a:rPr lang="en-US" dirty="0" err="1"/>
              <a:t>unghiului</a:t>
            </a:r>
            <a:r>
              <a:rPr lang="en-US" dirty="0"/>
              <a:t> </a:t>
            </a:r>
            <a:r>
              <a:rPr lang="en-US" dirty="0" err="1"/>
              <a:t>camerular</a:t>
            </a:r>
            <a:r>
              <a:rPr lang="en-US" dirty="0"/>
              <a:t>, </a:t>
            </a:r>
            <a:r>
              <a:rPr lang="en-US" dirty="0" err="1"/>
              <a:t>aspectul</a:t>
            </a:r>
            <a:r>
              <a:rPr lang="en-US" dirty="0"/>
              <a:t> </a:t>
            </a:r>
            <a:r>
              <a:rPr lang="en-US" dirty="0" err="1"/>
              <a:t>irisului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19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Normal Retinal Anatomy and Basic Pathologic Appearances | Ento Key">
            <a:extLst>
              <a:ext uri="{FF2B5EF4-FFF2-40B4-BE49-F238E27FC236}">
                <a16:creationId xmlns:a16="http://schemas.microsoft.com/office/drawing/2014/main" id="{BF46F168-65E9-4053-8499-4A2155BE0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684" y="1595120"/>
            <a:ext cx="7570632" cy="366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3214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ge-Related Macular Degeneration - Optical Coherence Tomography Scans">
            <a:extLst>
              <a:ext uri="{FF2B5EF4-FFF2-40B4-BE49-F238E27FC236}">
                <a16:creationId xmlns:a16="http://schemas.microsoft.com/office/drawing/2014/main" id="{83D04F3B-FA6F-4254-9213-A3786ADB2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102" y="147320"/>
            <a:ext cx="7953516" cy="328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Machine Learning and OCT Images — the Future of Ophthalmology | by Susan  Ruyu Qi | Health.AI | Medium">
            <a:extLst>
              <a:ext uri="{FF2B5EF4-FFF2-40B4-BE49-F238E27FC236}">
                <a16:creationId xmlns:a16="http://schemas.microsoft.com/office/drawing/2014/main" id="{A79A13F4-A7EA-4A15-BB3B-BC435040D4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242" y="3891598"/>
            <a:ext cx="8325237" cy="276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263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Optical coherence tomography imaging of macular oedema | British Journal of  Ophthalmology">
            <a:extLst>
              <a:ext uri="{FF2B5EF4-FFF2-40B4-BE49-F238E27FC236}">
                <a16:creationId xmlns:a16="http://schemas.microsoft.com/office/drawing/2014/main" id="{C0B5477F-D9BE-4682-9E5F-11019AC89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636" y="1747520"/>
            <a:ext cx="7628728" cy="336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774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Evaluating the Optic Nerve for Glaucomatous Damage With OCT - Glaucoma Today">
            <a:extLst>
              <a:ext uri="{FF2B5EF4-FFF2-40B4-BE49-F238E27FC236}">
                <a16:creationId xmlns:a16="http://schemas.microsoft.com/office/drawing/2014/main" id="{AF3CD139-FF0F-4FAD-854B-DCD6C6A3E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046" y="1234440"/>
            <a:ext cx="8037907" cy="438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720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DE4D2-DDEC-4FF7-836A-DC56237D3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dirty="0" err="1"/>
              <a:t>Angiofluorografia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explorare</a:t>
            </a:r>
            <a:r>
              <a:rPr lang="en-US" dirty="0"/>
              <a:t> </a:t>
            </a:r>
            <a:r>
              <a:rPr lang="en-US" dirty="0" err="1"/>
              <a:t>invaziva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presupune</a:t>
            </a:r>
            <a:r>
              <a:rPr lang="en-US" dirty="0"/>
              <a:t> </a:t>
            </a:r>
            <a:r>
              <a:rPr lang="en-US" dirty="0" err="1"/>
              <a:t>injectarea</a:t>
            </a:r>
            <a:r>
              <a:rPr lang="en-US" dirty="0"/>
              <a:t> de </a:t>
            </a:r>
            <a:r>
              <a:rPr lang="en-US" dirty="0" err="1"/>
              <a:t>fluoresceina</a:t>
            </a:r>
            <a:r>
              <a:rPr lang="en-US" dirty="0"/>
              <a:t> iv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retinofotografia</a:t>
            </a:r>
            <a:r>
              <a:rPr lang="en-US" dirty="0"/>
              <a:t> la </a:t>
            </a:r>
            <a:r>
              <a:rPr lang="en-US" dirty="0" err="1"/>
              <a:t>anumite</a:t>
            </a:r>
            <a:r>
              <a:rPr lang="en-US" dirty="0"/>
              <a:t> </a:t>
            </a:r>
            <a:r>
              <a:rPr lang="en-US" dirty="0" err="1"/>
              <a:t>intervale</a:t>
            </a:r>
            <a:endParaRPr lang="en-US" dirty="0"/>
          </a:p>
          <a:p>
            <a:r>
              <a:rPr lang="en-US" dirty="0"/>
              <a:t>- se </a:t>
            </a:r>
            <a:r>
              <a:rPr lang="en-US" dirty="0" err="1"/>
              <a:t>realizeaza</a:t>
            </a:r>
            <a:r>
              <a:rPr lang="en-US" dirty="0"/>
              <a:t> cu </a:t>
            </a:r>
            <a:r>
              <a:rPr lang="en-US" dirty="0" err="1"/>
              <a:t>pupila</a:t>
            </a:r>
            <a:r>
              <a:rPr lang="en-US" dirty="0"/>
              <a:t> in </a:t>
            </a:r>
            <a:r>
              <a:rPr lang="en-US" dirty="0" err="1"/>
              <a:t>midriaza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utila</a:t>
            </a:r>
            <a:r>
              <a:rPr lang="en-US" dirty="0"/>
              <a:t> in </a:t>
            </a:r>
            <a:r>
              <a:rPr lang="en-US" dirty="0" err="1"/>
              <a:t>bolile</a:t>
            </a:r>
            <a:r>
              <a:rPr lang="en-US" dirty="0"/>
              <a:t> </a:t>
            </a:r>
            <a:r>
              <a:rPr lang="en-US" dirty="0" err="1"/>
              <a:t>retiniene</a:t>
            </a:r>
            <a:r>
              <a:rPr lang="en-US" dirty="0"/>
              <a:t> (</a:t>
            </a:r>
            <a:r>
              <a:rPr lang="en-US" dirty="0" err="1"/>
              <a:t>afectiuni</a:t>
            </a:r>
            <a:r>
              <a:rPr lang="en-US" dirty="0"/>
              <a:t> </a:t>
            </a:r>
            <a:r>
              <a:rPr lang="en-US" dirty="0" err="1"/>
              <a:t>vasculare</a:t>
            </a:r>
            <a:r>
              <a:rPr lang="en-US" dirty="0"/>
              <a:t> </a:t>
            </a:r>
            <a:r>
              <a:rPr lang="en-US" dirty="0" err="1"/>
              <a:t>retiniene</a:t>
            </a:r>
            <a:r>
              <a:rPr lang="en-US" dirty="0"/>
              <a:t>, </a:t>
            </a:r>
            <a:r>
              <a:rPr lang="en-US" dirty="0" err="1"/>
              <a:t>retinopatia</a:t>
            </a:r>
            <a:r>
              <a:rPr lang="en-US" dirty="0"/>
              <a:t> </a:t>
            </a:r>
            <a:r>
              <a:rPr lang="en-US" dirty="0" err="1"/>
              <a:t>diabetica</a:t>
            </a:r>
            <a:r>
              <a:rPr lang="en-US" dirty="0"/>
              <a:t>, </a:t>
            </a:r>
            <a:r>
              <a:rPr lang="en-US" dirty="0" err="1"/>
              <a:t>degenerescenta</a:t>
            </a:r>
            <a:r>
              <a:rPr lang="en-US" dirty="0"/>
              <a:t> </a:t>
            </a:r>
            <a:r>
              <a:rPr lang="en-US" dirty="0" err="1"/>
              <a:t>maculara</a:t>
            </a:r>
            <a:r>
              <a:rPr lang="en-US" dirty="0"/>
              <a:t>, </a:t>
            </a:r>
            <a:r>
              <a:rPr lang="en-US" dirty="0" err="1"/>
              <a:t>afectiuni</a:t>
            </a:r>
            <a:r>
              <a:rPr lang="en-US" dirty="0"/>
              <a:t> </a:t>
            </a:r>
            <a:r>
              <a:rPr lang="en-US" dirty="0" err="1"/>
              <a:t>congenitale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555678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B0CA3-1D26-4988-B561-47F178EB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Automatic measurement of global retinal circulation in fluorescein  angiography">
            <a:extLst>
              <a:ext uri="{FF2B5EF4-FFF2-40B4-BE49-F238E27FC236}">
                <a16:creationId xmlns:a16="http://schemas.microsoft.com/office/drawing/2014/main" id="{22883478-6F56-4FFC-A2E9-55601CD4F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572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AtlasRLeye - Central Retinal Artery Occlusion">
            <a:extLst>
              <a:ext uri="{FF2B5EF4-FFF2-40B4-BE49-F238E27FC236}">
                <a16:creationId xmlns:a16="http://schemas.microsoft.com/office/drawing/2014/main" id="{77B0224F-52F8-4045-B108-0629D3B5A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760" y="697130"/>
            <a:ext cx="5110480" cy="546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34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90E1-2035-46FE-9E6E-B1F5BB8F2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afectiuni</a:t>
            </a:r>
            <a:r>
              <a:rPr lang="en-US" dirty="0"/>
              <a:t> care </a:t>
            </a:r>
            <a:r>
              <a:rPr lang="en-US" dirty="0" err="1"/>
              <a:t>necesita</a:t>
            </a:r>
            <a:r>
              <a:rPr lang="en-US" dirty="0"/>
              <a:t> </a:t>
            </a:r>
            <a:r>
              <a:rPr lang="en-US" dirty="0" err="1"/>
              <a:t>investigatii</a:t>
            </a:r>
            <a:r>
              <a:rPr lang="en-US" dirty="0"/>
              <a:t> </a:t>
            </a:r>
            <a:r>
              <a:rPr lang="en-US" dirty="0" err="1"/>
              <a:t>suplimentare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masurarea</a:t>
            </a:r>
            <a:r>
              <a:rPr lang="en-US" dirty="0"/>
              <a:t> </a:t>
            </a:r>
            <a:r>
              <a:rPr lang="en-US" dirty="0" err="1"/>
              <a:t>refractiei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campul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(CV)</a:t>
            </a:r>
          </a:p>
          <a:p>
            <a:r>
              <a:rPr lang="en-US" dirty="0"/>
              <a:t>- </a:t>
            </a:r>
            <a:r>
              <a:rPr lang="en-US" dirty="0" err="1"/>
              <a:t>ecografia</a:t>
            </a:r>
            <a:r>
              <a:rPr lang="en-US" dirty="0"/>
              <a:t> </a:t>
            </a:r>
            <a:r>
              <a:rPr lang="en-US" dirty="0" err="1"/>
              <a:t>oculara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tomografia</a:t>
            </a:r>
            <a:r>
              <a:rPr lang="en-US" dirty="0"/>
              <a:t> in </a:t>
            </a:r>
            <a:r>
              <a:rPr lang="en-US" dirty="0" err="1"/>
              <a:t>coerenta</a:t>
            </a:r>
            <a:r>
              <a:rPr lang="en-US" dirty="0"/>
              <a:t> </a:t>
            </a:r>
            <a:r>
              <a:rPr lang="en-US" dirty="0" err="1"/>
              <a:t>optica</a:t>
            </a:r>
            <a:r>
              <a:rPr lang="en-US" dirty="0"/>
              <a:t> (OCT)</a:t>
            </a:r>
          </a:p>
          <a:p>
            <a:r>
              <a:rPr lang="en-US" dirty="0"/>
              <a:t>- </a:t>
            </a:r>
            <a:r>
              <a:rPr lang="en-US" dirty="0" err="1"/>
              <a:t>angiofluorografia</a:t>
            </a:r>
            <a:r>
              <a:rPr lang="en-US" dirty="0"/>
              <a:t> (AFG)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6248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 Fluorescein angiography of a macula exhibiting diabetic macular... |  Download Scientific Diagram">
            <a:extLst>
              <a:ext uri="{FF2B5EF4-FFF2-40B4-BE49-F238E27FC236}">
                <a16:creationId xmlns:a16="http://schemas.microsoft.com/office/drawing/2014/main" id="{A183EC96-C78A-4682-B5CD-0D67A6C8C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120" y="880889"/>
            <a:ext cx="5953759" cy="509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211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F4337-EFD2-4FFA-A6DB-BD7DD32A7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dirty="0" err="1"/>
              <a:t>Acuitatea</a:t>
            </a:r>
            <a:r>
              <a:rPr lang="en-US" dirty="0"/>
              <a:t> </a:t>
            </a:r>
            <a:r>
              <a:rPr lang="en-US" dirty="0" err="1"/>
              <a:t>vizuala</a:t>
            </a:r>
            <a:endParaRPr lang="en-US" dirty="0"/>
          </a:p>
          <a:p>
            <a:r>
              <a:rPr lang="en-US" dirty="0"/>
              <a:t>- AV=d/D</a:t>
            </a:r>
          </a:p>
          <a:p>
            <a:r>
              <a:rPr lang="en-US" dirty="0"/>
              <a:t>- se </a:t>
            </a:r>
            <a:r>
              <a:rPr lang="en-US" dirty="0" err="1"/>
              <a:t>masoara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optotipului</a:t>
            </a:r>
            <a:endParaRPr lang="en-US" dirty="0"/>
          </a:p>
          <a:p>
            <a:r>
              <a:rPr lang="en-US" dirty="0"/>
              <a:t>- se </a:t>
            </a:r>
            <a:r>
              <a:rPr lang="en-US" dirty="0" err="1"/>
              <a:t>masoara</a:t>
            </a:r>
            <a:r>
              <a:rPr lang="en-US" dirty="0"/>
              <a:t> individual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ochi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afectiunile</a:t>
            </a:r>
            <a:r>
              <a:rPr lang="en-US" dirty="0"/>
              <a:t> </a:t>
            </a:r>
            <a:r>
              <a:rPr lang="en-US" dirty="0" err="1"/>
              <a:t>oftalmologice</a:t>
            </a:r>
            <a:r>
              <a:rPr lang="en-US" dirty="0"/>
              <a:t> care </a:t>
            </a:r>
            <a:r>
              <a:rPr lang="en-US" dirty="0" err="1"/>
              <a:t>scad</a:t>
            </a:r>
            <a:r>
              <a:rPr lang="en-US" dirty="0"/>
              <a:t> </a:t>
            </a:r>
            <a:r>
              <a:rPr lang="en-US" dirty="0" err="1"/>
              <a:t>vederea</a:t>
            </a:r>
            <a:r>
              <a:rPr lang="en-US" dirty="0"/>
              <a:t> sunt </a:t>
            </a:r>
            <a:r>
              <a:rPr lang="en-US" dirty="0" err="1"/>
              <a:t>mai</a:t>
            </a:r>
            <a:r>
              <a:rPr lang="en-US" dirty="0"/>
              <a:t> grave </a:t>
            </a:r>
            <a:r>
              <a:rPr lang="en-US" dirty="0" err="1"/>
              <a:t>decat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care nu </a:t>
            </a:r>
            <a:r>
              <a:rPr lang="en-US" dirty="0" err="1"/>
              <a:t>scad</a:t>
            </a:r>
            <a:r>
              <a:rPr lang="en-US" dirty="0"/>
              <a:t> </a:t>
            </a:r>
            <a:r>
              <a:rPr lang="en-US" dirty="0" err="1"/>
              <a:t>vederea</a:t>
            </a:r>
            <a:r>
              <a:rPr lang="en-US" dirty="0"/>
              <a:t> </a:t>
            </a:r>
          </a:p>
          <a:p>
            <a:r>
              <a:rPr lang="en-US" dirty="0"/>
              <a:t>ATENTIE!!!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afectiuni</a:t>
            </a:r>
            <a:r>
              <a:rPr lang="en-US" dirty="0"/>
              <a:t> grave in care </a:t>
            </a:r>
            <a:r>
              <a:rPr lang="en-US" dirty="0" err="1"/>
              <a:t>vederea</a:t>
            </a:r>
            <a:r>
              <a:rPr lang="en-US" dirty="0"/>
              <a:t> la </a:t>
            </a:r>
            <a:r>
              <a:rPr lang="en-US" dirty="0" err="1"/>
              <a:t>optotip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nemodificata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campul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afectat</a:t>
            </a:r>
            <a:r>
              <a:rPr lang="en-US" dirty="0"/>
              <a:t> sever!!</a:t>
            </a:r>
          </a:p>
        </p:txBody>
      </p:sp>
    </p:spTree>
    <p:extLst>
      <p:ext uri="{BB962C8B-B14F-4D97-AF65-F5344CB8AC3E}">
        <p14:creationId xmlns:p14="http://schemas.microsoft.com/office/powerpoint/2010/main" val="195879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EA559-2804-420E-AF42-49CA8013E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Tensiunea</a:t>
            </a:r>
            <a:r>
              <a:rPr lang="en-US" dirty="0"/>
              <a:t> </a:t>
            </a:r>
            <a:r>
              <a:rPr lang="en-US" dirty="0" err="1"/>
              <a:t>intraoculara</a:t>
            </a:r>
            <a:endParaRPr lang="en-US" dirty="0"/>
          </a:p>
          <a:p>
            <a:r>
              <a:rPr lang="en-US" dirty="0"/>
              <a:t>- TIO = </a:t>
            </a:r>
            <a:r>
              <a:rPr lang="en-US" dirty="0" err="1"/>
              <a:t>presiunea</a:t>
            </a:r>
            <a:r>
              <a:rPr lang="en-US" dirty="0"/>
              <a:t> din </a:t>
            </a:r>
            <a:r>
              <a:rPr lang="en-US" dirty="0" err="1"/>
              <a:t>interiorul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ocular; </a:t>
            </a:r>
            <a:r>
              <a:rPr lang="en-US" dirty="0" err="1"/>
              <a:t>presiunea</a:t>
            </a:r>
            <a:r>
              <a:rPr lang="en-US" dirty="0"/>
              <a:t> pe care </a:t>
            </a:r>
            <a:r>
              <a:rPr lang="en-US" dirty="0" err="1"/>
              <a:t>continutul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 o </a:t>
            </a:r>
            <a:r>
              <a:rPr lang="en-US" dirty="0" err="1"/>
              <a:t>exercita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peretelui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 (</a:t>
            </a:r>
            <a:r>
              <a:rPr lang="en-US" dirty="0" err="1"/>
              <a:t>continatorului</a:t>
            </a:r>
            <a:r>
              <a:rPr lang="en-US" dirty="0"/>
              <a:t>)</a:t>
            </a:r>
          </a:p>
          <a:p>
            <a:r>
              <a:rPr lang="en-US" dirty="0"/>
              <a:t>- TIO: 10-21 mmHg (</a:t>
            </a:r>
            <a:r>
              <a:rPr lang="en-US" dirty="0" err="1"/>
              <a:t>normalul</a:t>
            </a:r>
            <a:r>
              <a:rPr lang="en-US" dirty="0"/>
              <a:t> statistic)</a:t>
            </a:r>
          </a:p>
          <a:p>
            <a:r>
              <a:rPr lang="en-US" dirty="0"/>
              <a:t>- NU </a:t>
            </a:r>
            <a:r>
              <a:rPr lang="en-US" dirty="0" err="1"/>
              <a:t>orice</a:t>
            </a:r>
            <a:r>
              <a:rPr lang="en-US" dirty="0"/>
              <a:t> TIO &gt; 21 mm Hg </a:t>
            </a:r>
            <a:r>
              <a:rPr lang="en-US" dirty="0" err="1"/>
              <a:t>inseamna</a:t>
            </a:r>
            <a:r>
              <a:rPr lang="en-US" dirty="0"/>
              <a:t> </a:t>
            </a:r>
            <a:r>
              <a:rPr lang="en-US" dirty="0" err="1"/>
              <a:t>glaucom</a:t>
            </a:r>
            <a:r>
              <a:rPr lang="en-US" dirty="0"/>
              <a:t> </a:t>
            </a:r>
          </a:p>
          <a:p>
            <a:r>
              <a:rPr lang="en-US" dirty="0"/>
              <a:t>- TIO biologic </a:t>
            </a:r>
            <a:r>
              <a:rPr lang="en-US" dirty="0" err="1"/>
              <a:t>normala</a:t>
            </a:r>
            <a:r>
              <a:rPr lang="en-US" dirty="0"/>
              <a:t>: </a:t>
            </a:r>
            <a:r>
              <a:rPr lang="en-US" dirty="0" err="1"/>
              <a:t>specifica</a:t>
            </a:r>
            <a:r>
              <a:rPr lang="en-US" dirty="0"/>
              <a:t> </a:t>
            </a:r>
            <a:r>
              <a:rPr lang="en-US" dirty="0" err="1"/>
              <a:t>fiecarui</a:t>
            </a:r>
            <a:r>
              <a:rPr lang="en-US" dirty="0"/>
              <a:t> </a:t>
            </a:r>
            <a:r>
              <a:rPr lang="en-US" dirty="0" err="1"/>
              <a:t>pacient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hipertonie</a:t>
            </a:r>
            <a:r>
              <a:rPr lang="en-US" dirty="0"/>
              <a:t> </a:t>
            </a:r>
            <a:r>
              <a:rPr lang="en-US" dirty="0" err="1"/>
              <a:t>oculara</a:t>
            </a:r>
            <a:r>
              <a:rPr lang="en-US" dirty="0"/>
              <a:t> (TIO &gt; 21mmHg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modificari</a:t>
            </a:r>
            <a:r>
              <a:rPr lang="en-US" dirty="0"/>
              <a:t> de </a:t>
            </a:r>
            <a:r>
              <a:rPr lang="en-US" dirty="0" err="1"/>
              <a:t>glaucom</a:t>
            </a:r>
            <a:r>
              <a:rPr lang="en-US" dirty="0"/>
              <a:t>)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exista</a:t>
            </a:r>
            <a:r>
              <a:rPr lang="en-US" dirty="0"/>
              <a:t> glaucoma normotensive (TIO &lt; 21mmHg cu </a:t>
            </a:r>
            <a:r>
              <a:rPr lang="en-US" dirty="0" err="1"/>
              <a:t>modificari</a:t>
            </a:r>
            <a:r>
              <a:rPr lang="en-US" dirty="0"/>
              <a:t> de FO </a:t>
            </a:r>
            <a:r>
              <a:rPr lang="en-US" dirty="0" err="1"/>
              <a:t>si</a:t>
            </a:r>
            <a:r>
              <a:rPr lang="en-US" dirty="0"/>
              <a:t> CV)!!!</a:t>
            </a:r>
          </a:p>
        </p:txBody>
      </p:sp>
    </p:spTree>
    <p:extLst>
      <p:ext uri="{BB962C8B-B14F-4D97-AF65-F5344CB8AC3E}">
        <p14:creationId xmlns:p14="http://schemas.microsoft.com/office/powerpoint/2010/main" val="166878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FF910-E472-4D76-B472-AFA88FE90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dirty="0" err="1"/>
              <a:t>Examenul</a:t>
            </a:r>
            <a:r>
              <a:rPr lang="en-US" dirty="0"/>
              <a:t> BM al </a:t>
            </a:r>
            <a:r>
              <a:rPr lang="en-US" dirty="0" err="1"/>
              <a:t>polului</a:t>
            </a:r>
            <a:r>
              <a:rPr lang="en-US" dirty="0"/>
              <a:t> anterior</a:t>
            </a:r>
          </a:p>
          <a:p>
            <a:r>
              <a:rPr lang="en-US" dirty="0"/>
              <a:t>- </a:t>
            </a:r>
            <a:r>
              <a:rPr lang="en-US" dirty="0" err="1"/>
              <a:t>evidentiaza</a:t>
            </a:r>
            <a:r>
              <a:rPr lang="en-US" dirty="0"/>
              <a:t> </a:t>
            </a:r>
            <a:r>
              <a:rPr lang="en-US" dirty="0" err="1"/>
              <a:t>eventualele</a:t>
            </a:r>
            <a:r>
              <a:rPr lang="en-US" dirty="0"/>
              <a:t> </a:t>
            </a:r>
            <a:r>
              <a:rPr lang="en-US" dirty="0" err="1"/>
              <a:t>modificari</a:t>
            </a:r>
            <a:r>
              <a:rPr lang="en-US" dirty="0"/>
              <a:t> </a:t>
            </a:r>
            <a:r>
              <a:rPr lang="en-US" dirty="0" err="1"/>
              <a:t>morfologice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/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functionale</a:t>
            </a:r>
            <a:r>
              <a:rPr lang="en-US" dirty="0"/>
              <a:t> ale </a:t>
            </a:r>
            <a:r>
              <a:rPr lang="en-US" dirty="0" err="1"/>
              <a:t>structurilor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alcatuiesc</a:t>
            </a:r>
            <a:r>
              <a:rPr lang="en-US" dirty="0"/>
              <a:t> </a:t>
            </a:r>
            <a:r>
              <a:rPr lang="en-US" dirty="0" err="1"/>
              <a:t>polul</a:t>
            </a:r>
            <a:r>
              <a:rPr lang="en-US" dirty="0"/>
              <a:t> anterior: conjunctiva, </a:t>
            </a:r>
            <a:r>
              <a:rPr lang="en-US" dirty="0" err="1"/>
              <a:t>partea</a:t>
            </a:r>
            <a:r>
              <a:rPr lang="en-US" dirty="0"/>
              <a:t> </a:t>
            </a:r>
            <a:r>
              <a:rPr lang="en-US" dirty="0" err="1"/>
              <a:t>anterioara</a:t>
            </a:r>
            <a:r>
              <a:rPr lang="en-US" dirty="0"/>
              <a:t> a </a:t>
            </a:r>
            <a:r>
              <a:rPr lang="en-US" dirty="0" err="1"/>
              <a:t>sclerei</a:t>
            </a:r>
            <a:r>
              <a:rPr lang="en-US" dirty="0"/>
              <a:t>, </a:t>
            </a:r>
            <a:r>
              <a:rPr lang="en-US" dirty="0" err="1"/>
              <a:t>corneea</a:t>
            </a:r>
            <a:r>
              <a:rPr lang="en-US" dirty="0"/>
              <a:t>, camera </a:t>
            </a:r>
            <a:r>
              <a:rPr lang="en-US" dirty="0" err="1"/>
              <a:t>anterioara</a:t>
            </a:r>
            <a:r>
              <a:rPr lang="en-US" dirty="0"/>
              <a:t>, </a:t>
            </a:r>
            <a:r>
              <a:rPr lang="en-US" dirty="0" err="1"/>
              <a:t>irisul</a:t>
            </a:r>
            <a:r>
              <a:rPr lang="en-US" dirty="0"/>
              <a:t>, </a:t>
            </a:r>
            <a:r>
              <a:rPr lang="en-US" dirty="0" err="1"/>
              <a:t>pupila</a:t>
            </a:r>
            <a:r>
              <a:rPr lang="en-US" dirty="0"/>
              <a:t>, </a:t>
            </a:r>
            <a:r>
              <a:rPr lang="en-US" dirty="0" err="1"/>
              <a:t>cristalinul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vitrosul</a:t>
            </a:r>
            <a:r>
              <a:rPr lang="en-US" dirty="0"/>
              <a:t> anterior</a:t>
            </a:r>
          </a:p>
          <a:p>
            <a:r>
              <a:rPr lang="en-US" dirty="0"/>
              <a:t>- se </a:t>
            </a:r>
            <a:r>
              <a:rPr lang="en-US" dirty="0" err="1"/>
              <a:t>realizeaza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biomicroscopului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examinare</a:t>
            </a:r>
            <a:r>
              <a:rPr lang="en-US" dirty="0"/>
              <a:t> non-</a:t>
            </a:r>
            <a:r>
              <a:rPr lang="en-US" dirty="0" err="1"/>
              <a:t>invaziva</a:t>
            </a:r>
            <a:r>
              <a:rPr lang="en-US" dirty="0"/>
              <a:t>, </a:t>
            </a:r>
            <a:r>
              <a:rPr lang="en-US" dirty="0" err="1"/>
              <a:t>rapida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23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lit Lamp Examination. Biomicroscopy Of The Anterior Eye Segment. Stock  Photo, Picture And Royalty Free Image. Image 151552148.">
            <a:extLst>
              <a:ext uri="{FF2B5EF4-FFF2-40B4-BE49-F238E27FC236}">
                <a16:creationId xmlns:a16="http://schemas.microsoft.com/office/drawing/2014/main" id="{A2ED34DC-DEE1-4D14-BF2A-E15DBAB89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074" y="1305560"/>
            <a:ext cx="6629852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653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lit Lamp SL-D301 | Eye Care | TOPCON">
            <a:extLst>
              <a:ext uri="{FF2B5EF4-FFF2-40B4-BE49-F238E27FC236}">
                <a16:creationId xmlns:a16="http://schemas.microsoft.com/office/drawing/2014/main" id="{FFC8BD4B-26B1-47F5-AB72-1CFDCE104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320" y="1256290"/>
            <a:ext cx="5801360" cy="434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083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30FDC-5B89-4A04-880B-27A5DE1AA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dirty="0" err="1"/>
              <a:t>Examenul</a:t>
            </a:r>
            <a:r>
              <a:rPr lang="en-US" dirty="0"/>
              <a:t> </a:t>
            </a:r>
            <a:r>
              <a:rPr lang="en-US" dirty="0" err="1"/>
              <a:t>fundului</a:t>
            </a:r>
            <a:r>
              <a:rPr lang="en-US" dirty="0"/>
              <a:t> de </a:t>
            </a:r>
            <a:r>
              <a:rPr lang="en-US" dirty="0" err="1"/>
              <a:t>ochi</a:t>
            </a:r>
            <a:r>
              <a:rPr lang="en-US" dirty="0"/>
              <a:t> (FO)</a:t>
            </a:r>
          </a:p>
          <a:p>
            <a:r>
              <a:rPr lang="en-US" dirty="0"/>
              <a:t>- </a:t>
            </a:r>
            <a:r>
              <a:rPr lang="en-US" dirty="0" err="1"/>
              <a:t>evidentiaza</a:t>
            </a:r>
            <a:r>
              <a:rPr lang="en-US" dirty="0"/>
              <a:t> </a:t>
            </a:r>
            <a:r>
              <a:rPr lang="en-US" dirty="0" err="1"/>
              <a:t>modificarile</a:t>
            </a:r>
            <a:r>
              <a:rPr lang="en-US" dirty="0"/>
              <a:t> </a:t>
            </a:r>
            <a:r>
              <a:rPr lang="en-US" dirty="0" err="1"/>
              <a:t>structurilor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alcatuiesc</a:t>
            </a:r>
            <a:r>
              <a:rPr lang="en-US" dirty="0"/>
              <a:t> </a:t>
            </a:r>
            <a:r>
              <a:rPr lang="en-US" dirty="0" err="1"/>
              <a:t>segmentul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polul</a:t>
            </a:r>
            <a:r>
              <a:rPr lang="en-US" dirty="0"/>
              <a:t> posterior: </a:t>
            </a:r>
            <a:r>
              <a:rPr lang="en-US" dirty="0" err="1"/>
              <a:t>vitrosul</a:t>
            </a:r>
            <a:r>
              <a:rPr lang="en-US" dirty="0"/>
              <a:t> posterior </a:t>
            </a:r>
            <a:r>
              <a:rPr lang="en-US" dirty="0" err="1"/>
              <a:t>si</a:t>
            </a:r>
            <a:r>
              <a:rPr lang="en-US" dirty="0"/>
              <a:t> retina</a:t>
            </a:r>
          </a:p>
          <a:p>
            <a:r>
              <a:rPr lang="en-US" dirty="0"/>
              <a:t>- se </a:t>
            </a:r>
            <a:r>
              <a:rPr lang="en-US" dirty="0" err="1"/>
              <a:t>realizeaza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oftalmoscopie</a:t>
            </a:r>
            <a:r>
              <a:rPr lang="en-US" dirty="0"/>
              <a:t> </a:t>
            </a:r>
            <a:r>
              <a:rPr lang="en-US" dirty="0" err="1"/>
              <a:t>directa</a:t>
            </a:r>
            <a:r>
              <a:rPr lang="en-US" dirty="0"/>
              <a:t>, </a:t>
            </a:r>
            <a:r>
              <a:rPr lang="en-US" dirty="0" err="1"/>
              <a:t>oftalmoscopie</a:t>
            </a:r>
            <a:r>
              <a:rPr lang="en-US" dirty="0"/>
              <a:t> </a:t>
            </a:r>
            <a:r>
              <a:rPr lang="en-US" dirty="0" err="1"/>
              <a:t>indirecta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biomicroscopie</a:t>
            </a:r>
            <a:r>
              <a:rPr lang="en-US" dirty="0"/>
              <a:t> cu </a:t>
            </a:r>
            <a:r>
              <a:rPr lang="en-US" dirty="0" err="1"/>
              <a:t>lentila</a:t>
            </a:r>
            <a:endParaRPr lang="en-US" dirty="0"/>
          </a:p>
          <a:p>
            <a:r>
              <a:rPr lang="en-US" dirty="0"/>
              <a:t>- se </a:t>
            </a:r>
            <a:r>
              <a:rPr lang="en-US" dirty="0" err="1"/>
              <a:t>realizeaza</a:t>
            </a:r>
            <a:r>
              <a:rPr lang="en-US" dirty="0"/>
              <a:t> cu </a:t>
            </a:r>
            <a:r>
              <a:rPr lang="en-US" dirty="0" err="1"/>
              <a:t>pupila</a:t>
            </a:r>
            <a:r>
              <a:rPr lang="en-US" dirty="0"/>
              <a:t> in </a:t>
            </a:r>
            <a:r>
              <a:rPr lang="en-US" dirty="0" err="1"/>
              <a:t>midriaza</a:t>
            </a:r>
            <a:endParaRPr lang="en-US" dirty="0"/>
          </a:p>
          <a:p>
            <a:r>
              <a:rPr lang="en-US" dirty="0"/>
              <a:t>- nu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realiza</a:t>
            </a:r>
            <a:r>
              <a:rPr lang="en-US" dirty="0"/>
              <a:t> </a:t>
            </a: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unul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mediile</a:t>
            </a:r>
            <a:r>
              <a:rPr lang="en-US" dirty="0"/>
              <a:t> </a:t>
            </a:r>
            <a:r>
              <a:rPr lang="en-US" dirty="0" err="1"/>
              <a:t>transparente</a:t>
            </a:r>
            <a:r>
              <a:rPr lang="en-US" dirty="0"/>
              <a:t> ale </a:t>
            </a:r>
            <a:r>
              <a:rPr lang="en-US" dirty="0" err="1"/>
              <a:t>globului</a:t>
            </a:r>
            <a:r>
              <a:rPr lang="en-US" dirty="0"/>
              <a:t> ocular sunt </a:t>
            </a:r>
            <a:r>
              <a:rPr lang="en-US" dirty="0" err="1"/>
              <a:t>afectate</a:t>
            </a:r>
            <a:r>
              <a:rPr lang="en-US" dirty="0"/>
              <a:t> (</a:t>
            </a:r>
            <a:r>
              <a:rPr lang="en-US" dirty="0" err="1"/>
              <a:t>opacitati</a:t>
            </a:r>
            <a:r>
              <a:rPr lang="en-US" dirty="0"/>
              <a:t> </a:t>
            </a:r>
            <a:r>
              <a:rPr lang="en-US" dirty="0" err="1"/>
              <a:t>corneene</a:t>
            </a:r>
            <a:r>
              <a:rPr lang="en-US" dirty="0"/>
              <a:t>, </a:t>
            </a:r>
            <a:r>
              <a:rPr lang="en-US" dirty="0" err="1"/>
              <a:t>cataracta</a:t>
            </a:r>
            <a:r>
              <a:rPr lang="en-US" dirty="0"/>
              <a:t>, </a:t>
            </a:r>
            <a:r>
              <a:rPr lang="en-US" dirty="0" err="1"/>
              <a:t>umor</a:t>
            </a:r>
            <a:r>
              <a:rPr lang="en-US" dirty="0"/>
              <a:t> apos hematic, </a:t>
            </a:r>
            <a:r>
              <a:rPr lang="en-US" dirty="0" err="1"/>
              <a:t>tulburari</a:t>
            </a:r>
            <a:r>
              <a:rPr lang="en-US" dirty="0"/>
              <a:t> </a:t>
            </a:r>
            <a:r>
              <a:rPr lang="en-US" dirty="0" err="1"/>
              <a:t>vitreene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5068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572</Words>
  <Application>Microsoft Office PowerPoint</Application>
  <PresentationFormat>Widescreen</PresentationFormat>
  <Paragraphs>62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EXAMENUL OFTALMOLOGIC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EXAMENUL OFTALMOLOGIC</dc:title>
  <dc:creator>Rox</dc:creator>
  <cp:lastModifiedBy>Rox</cp:lastModifiedBy>
  <cp:revision>42</cp:revision>
  <dcterms:created xsi:type="dcterms:W3CDTF">2020-12-01T08:13:30Z</dcterms:created>
  <dcterms:modified xsi:type="dcterms:W3CDTF">2020-12-01T11:25:42Z</dcterms:modified>
</cp:coreProperties>
</file>