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0" r:id="rId10"/>
    <p:sldId id="261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D94C-1B83-4BC8-82F2-CF739AD3E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CE8B5-577A-4CA2-AF26-384F05CFA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DC0C6-2231-48A7-9863-0104E9E94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3234E-52F8-4E1E-85DC-C894559B6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73B41-9260-4A09-AC1B-C82D0DAD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5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DBF8-2148-4690-9268-90C9CC3F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356C3-03C5-474D-9ECD-DB5D01BD2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DEF43-CAA1-423C-A5A4-E8167807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FE4B2-744F-4BA4-8C23-B32B10EA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4031A-84DD-4E73-B07B-373EB731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87BAB0-BC38-4161-9652-757DBA897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7EFD4-EDEB-4131-9518-5B174D04A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875A7-91DA-44E7-97A1-63504E521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5B39A-AA5C-4D87-80CD-1692B806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F6DF6-3237-43AE-9E4E-EA769986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75EB5-8BDF-4E26-8FA6-FE4AFC33E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1CBA8-C2BA-463D-84E0-DA09C2C88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ED08D-5030-4E07-AFB3-BA13CE38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2625D-639F-467F-A5D2-AD48EB198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738E9-0B30-4F40-944B-60A033BC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2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63FB-2A37-4364-B74F-45AE40305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F7EB5-4EAE-4726-A170-86EE672A9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1D81C-D8BD-4125-B583-1574D3AD5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5A55F-D03D-4009-B4C0-300E0188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88A64-56EE-4D56-B6F0-CB7A21CD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6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984E-715C-408C-BC9B-BCBBEE3C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FC60-1ABB-41B5-B511-628CD38DE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2836F-4243-4FD8-A563-C79995A24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98E4D-C63F-45B1-8CF4-914E5DA65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06C0FD-E0CD-4DB7-B2B4-3DD0C578A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4C94B-124C-4B67-95C0-82955C7F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5F19-198D-4AE8-B535-B928BD8E6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C5494-0AE9-4060-B3F7-F59D0DDAD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28F7F-140C-4A36-B283-E72BE12CE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720FD-B2D5-4C70-9A6B-8128B62BB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DF9A4E-4FB5-4155-B41E-68F55A6BB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B63C5-34C0-41B4-95B8-4129A63C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0803B-4599-49C2-9092-1B9634F96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641AD-CCDA-4B20-9B07-30689BEF4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07BC-1AD3-4B90-95F8-7220CDC1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7977E-DD79-44D0-A3F5-684AF589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F41EE-5321-4291-AB4F-1CDB92F91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DBB2A-2F50-4570-866B-16158441D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4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AD5F1-32CD-4428-8FB4-20D38E3DA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59715-C686-4C36-9C55-7CCC256F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478FB-40F5-4D8A-8A49-0EA51DBA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6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08831-C394-4434-AA94-CF9A7CDF4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63F71-4A3D-40F9-96D1-AB0497F4D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FCF5C-F360-4EA6-B171-FD5BA831F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FBC10-A619-40E9-AF22-C0BCD39E5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D00CB-11A5-4A53-B1D6-41D113BB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5483E-33F1-412F-B637-19EAD9413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8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DAC63-C24A-40B2-B96E-3EB220E9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24301-0619-42D2-B3C0-4BE7422EA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5B6D5-B13B-49B7-90AF-6AEEA3A61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0DA63-89E8-4AB5-ABBF-349ECF0C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15CFA-3AF9-4EE3-B03D-D62E7183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C0463-1611-4320-B4BF-BB5B9AC0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5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00A248-39A7-43F3-9B7A-3ED56476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7A8D7-6214-4094-9A58-33067BFEC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5C922-274D-438B-9417-5F934CAD2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83842-6221-433A-A594-32D5C7DAA7BC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A530A-5E97-4841-B476-0AE8FFF88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727E7-8FBB-4A7B-8104-BAC15E7F1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5E46-5707-4435-A0FC-8110E3C8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4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1F83E-7230-45D0-9D64-C105FD8224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intraoculara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16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EB10E-BD48-4B3B-9C1F-7B3858C56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0560"/>
            <a:ext cx="10515600" cy="4652963"/>
          </a:xfrm>
        </p:spPr>
        <p:txBody>
          <a:bodyPr/>
          <a:lstStyle/>
          <a:p>
            <a:r>
              <a:rPr lang="en-US" b="1" dirty="0"/>
              <a:t>TIO statistic </a:t>
            </a:r>
            <a:r>
              <a:rPr lang="en-US" b="1" dirty="0" err="1"/>
              <a:t>normala</a:t>
            </a:r>
            <a:r>
              <a:rPr lang="en-US" b="1" dirty="0"/>
              <a:t> </a:t>
            </a:r>
            <a:r>
              <a:rPr lang="en-US" dirty="0" err="1"/>
              <a:t>este</a:t>
            </a:r>
            <a:r>
              <a:rPr lang="en-US" dirty="0"/>
              <a:t> TIO </a:t>
            </a:r>
            <a:r>
              <a:rPr lang="en-US" dirty="0" err="1"/>
              <a:t>cuprinsa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11 – 21 mmHg; </a:t>
            </a:r>
            <a:r>
              <a:rPr lang="en-US" dirty="0" err="1"/>
              <a:t>marea</a:t>
            </a:r>
            <a:r>
              <a:rPr lang="en-US" dirty="0"/>
              <a:t> </a:t>
            </a:r>
            <a:r>
              <a:rPr lang="en-US" dirty="0" err="1"/>
              <a:t>majoritate</a:t>
            </a:r>
            <a:r>
              <a:rPr lang="en-US" dirty="0"/>
              <a:t> a </a:t>
            </a:r>
            <a:r>
              <a:rPr lang="en-US" dirty="0" err="1"/>
              <a:t>indivizilor</a:t>
            </a:r>
            <a:r>
              <a:rPr lang="en-US" dirty="0"/>
              <a:t> au TIO </a:t>
            </a:r>
            <a:r>
              <a:rPr lang="en-US" dirty="0" err="1"/>
              <a:t>normala</a:t>
            </a:r>
            <a:r>
              <a:rPr lang="en-US" dirty="0"/>
              <a:t> </a:t>
            </a:r>
            <a:r>
              <a:rPr lang="en-US" dirty="0" err="1"/>
              <a:t>cuprinsa</a:t>
            </a:r>
            <a:r>
              <a:rPr lang="en-US" dirty="0"/>
              <a:t> in </a:t>
            </a:r>
            <a:r>
              <a:rPr lang="en-US" dirty="0" err="1"/>
              <a:t>acest</a:t>
            </a:r>
            <a:r>
              <a:rPr lang="en-US" dirty="0"/>
              <a:t> interval.</a:t>
            </a:r>
          </a:p>
          <a:p>
            <a:endParaRPr lang="en-US" dirty="0"/>
          </a:p>
          <a:p>
            <a:r>
              <a:rPr lang="en-US" b="1" dirty="0"/>
              <a:t>TIO biologic </a:t>
            </a:r>
            <a:r>
              <a:rPr lang="en-US" b="1" dirty="0" err="1"/>
              <a:t>normala</a:t>
            </a:r>
            <a:r>
              <a:rPr lang="en-US" b="1" dirty="0"/>
              <a:t> </a:t>
            </a:r>
            <a:r>
              <a:rPr lang="en-US" dirty="0" err="1"/>
              <a:t>reprezinta</a:t>
            </a:r>
            <a:r>
              <a:rPr lang="en-US" dirty="0"/>
              <a:t> TIO la care nu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suferinta</a:t>
            </a:r>
            <a:r>
              <a:rPr lang="en-US" dirty="0"/>
              <a:t> a </a:t>
            </a:r>
            <a:r>
              <a:rPr lang="en-US" dirty="0" err="1"/>
              <a:t>nervului</a:t>
            </a:r>
            <a:r>
              <a:rPr lang="en-US" dirty="0"/>
              <a:t> optic;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specifica</a:t>
            </a:r>
            <a:r>
              <a:rPr lang="en-US" dirty="0"/>
              <a:t> </a:t>
            </a:r>
            <a:r>
              <a:rPr lang="en-US" dirty="0" err="1"/>
              <a:t>fiecarui</a:t>
            </a:r>
            <a:r>
              <a:rPr lang="en-US" dirty="0"/>
              <a:t> </a:t>
            </a:r>
            <a:r>
              <a:rPr lang="en-US" dirty="0" err="1"/>
              <a:t>pacient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0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91E22-D8F2-47B7-9D90-0E628FBBA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760"/>
            <a:ext cx="10515600" cy="513079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Glaucomul</a:t>
            </a:r>
            <a:r>
              <a:rPr lang="en-US" dirty="0"/>
              <a:t> – </a:t>
            </a:r>
            <a:r>
              <a:rPr lang="en-US" dirty="0" err="1"/>
              <a:t>reprezinta</a:t>
            </a:r>
            <a:r>
              <a:rPr lang="en-US" dirty="0"/>
              <a:t> o </a:t>
            </a:r>
            <a:r>
              <a:rPr lang="en-US" dirty="0" err="1"/>
              <a:t>neuropatie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</a:t>
            </a:r>
            <a:r>
              <a:rPr lang="en-US" dirty="0" err="1"/>
              <a:t>progresiva</a:t>
            </a:r>
            <a:r>
              <a:rPr lang="en-US" dirty="0"/>
              <a:t>, </a:t>
            </a:r>
            <a:r>
              <a:rPr lang="en-US" dirty="0" err="1"/>
              <a:t>caracterizata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pierderi</a:t>
            </a:r>
            <a:r>
              <a:rPr lang="en-US" dirty="0"/>
              <a:t> de </a:t>
            </a:r>
            <a:r>
              <a:rPr lang="en-US" dirty="0" err="1"/>
              <a:t>fibre</a:t>
            </a:r>
            <a:r>
              <a:rPr lang="en-US" dirty="0"/>
              <a:t> </a:t>
            </a:r>
            <a:r>
              <a:rPr lang="en-US" dirty="0" err="1"/>
              <a:t>axonale</a:t>
            </a:r>
            <a:r>
              <a:rPr lang="en-US" dirty="0"/>
              <a:t> ale NO, </a:t>
            </a:r>
            <a:r>
              <a:rPr lang="en-US" dirty="0" err="1"/>
              <a:t>modificari</a:t>
            </a:r>
            <a:r>
              <a:rPr lang="en-US" dirty="0"/>
              <a:t> de fund de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ale </a:t>
            </a:r>
            <a:r>
              <a:rPr lang="en-US" dirty="0" err="1"/>
              <a:t>campului</a:t>
            </a:r>
            <a:r>
              <a:rPr lang="en-US" dirty="0"/>
              <a:t> </a:t>
            </a:r>
            <a:r>
              <a:rPr lang="en-US" dirty="0" err="1"/>
              <a:t>vizual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Hipertonia</a:t>
            </a:r>
            <a:r>
              <a:rPr lang="en-US" dirty="0"/>
              <a:t> </a:t>
            </a:r>
            <a:r>
              <a:rPr lang="en-US" dirty="0" err="1"/>
              <a:t>oculara</a:t>
            </a:r>
            <a:r>
              <a:rPr lang="en-US" dirty="0"/>
              <a:t> – </a:t>
            </a:r>
            <a:r>
              <a:rPr lang="en-US" dirty="0" err="1"/>
              <a:t>reprezinta</a:t>
            </a:r>
            <a:r>
              <a:rPr lang="en-US" dirty="0"/>
              <a:t> o </a:t>
            </a:r>
            <a:r>
              <a:rPr lang="en-US" dirty="0" err="1"/>
              <a:t>crestere</a:t>
            </a:r>
            <a:r>
              <a:rPr lang="en-US" dirty="0"/>
              <a:t> a TIO </a:t>
            </a:r>
            <a:r>
              <a:rPr lang="en-US" dirty="0" err="1"/>
              <a:t>peste</a:t>
            </a:r>
            <a:r>
              <a:rPr lang="en-US" dirty="0"/>
              <a:t> </a:t>
            </a:r>
            <a:r>
              <a:rPr lang="en-US" dirty="0" err="1"/>
              <a:t>valoarea</a:t>
            </a:r>
            <a:r>
              <a:rPr lang="en-US" dirty="0"/>
              <a:t> statistic </a:t>
            </a:r>
            <a:r>
              <a:rPr lang="en-US" dirty="0" err="1"/>
              <a:t>normala</a:t>
            </a:r>
            <a:r>
              <a:rPr lang="en-US" dirty="0"/>
              <a:t>,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suferinta</a:t>
            </a:r>
            <a:r>
              <a:rPr lang="en-US" dirty="0"/>
              <a:t> NO,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modificari</a:t>
            </a:r>
            <a:r>
              <a:rPr lang="en-US" dirty="0"/>
              <a:t> de FO </a:t>
            </a:r>
            <a:r>
              <a:rPr lang="en-US" dirty="0" err="1"/>
              <a:t>si</a:t>
            </a:r>
            <a:r>
              <a:rPr lang="en-US" dirty="0"/>
              <a:t> CV.</a:t>
            </a:r>
          </a:p>
          <a:p>
            <a:endParaRPr lang="en-US" dirty="0"/>
          </a:p>
          <a:p>
            <a:r>
              <a:rPr lang="en-US" dirty="0" err="1"/>
              <a:t>Asadar</a:t>
            </a:r>
            <a:r>
              <a:rPr lang="en-US" dirty="0"/>
              <a:t> nu </a:t>
            </a:r>
            <a:r>
              <a:rPr lang="en-US" dirty="0" err="1"/>
              <a:t>orice</a:t>
            </a:r>
            <a:r>
              <a:rPr lang="en-US" dirty="0"/>
              <a:t> TIO de 25 mmHg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glaucom</a:t>
            </a:r>
            <a:r>
              <a:rPr lang="en-US" dirty="0"/>
              <a:t>!!!</a:t>
            </a:r>
          </a:p>
          <a:p>
            <a:endParaRPr lang="en-US" dirty="0"/>
          </a:p>
          <a:p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pacienti</a:t>
            </a:r>
            <a:r>
              <a:rPr lang="en-US" dirty="0"/>
              <a:t> ai </a:t>
            </a:r>
            <a:r>
              <a:rPr lang="en-US" dirty="0" err="1"/>
              <a:t>caror</a:t>
            </a:r>
            <a:r>
              <a:rPr lang="en-US" dirty="0"/>
              <a:t> </a:t>
            </a:r>
            <a:r>
              <a:rPr lang="en-US" dirty="0" err="1"/>
              <a:t>ochi</a:t>
            </a:r>
            <a:r>
              <a:rPr lang="en-US" dirty="0"/>
              <a:t> au TIO </a:t>
            </a:r>
            <a:r>
              <a:rPr lang="en-US" dirty="0" err="1"/>
              <a:t>mai</a:t>
            </a:r>
            <a:r>
              <a:rPr lang="en-US" dirty="0"/>
              <a:t> mare de 21 mmHg,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modificari</a:t>
            </a:r>
            <a:r>
              <a:rPr lang="en-US" dirty="0"/>
              <a:t> din </a:t>
            </a:r>
            <a:r>
              <a:rPr lang="en-US" dirty="0" err="1"/>
              <a:t>partea</a:t>
            </a:r>
            <a:r>
              <a:rPr lang="en-US" dirty="0"/>
              <a:t> NO, </a:t>
            </a:r>
            <a:r>
              <a:rPr lang="en-US" dirty="0" err="1"/>
              <a:t>asadar</a:t>
            </a:r>
            <a:r>
              <a:rPr lang="en-US" dirty="0"/>
              <a:t> TIO biologic </a:t>
            </a:r>
            <a:r>
              <a:rPr lang="en-US" dirty="0" err="1"/>
              <a:t>normala</a:t>
            </a:r>
            <a:r>
              <a:rPr lang="en-US" dirty="0"/>
              <a:t> la </a:t>
            </a:r>
            <a:r>
              <a:rPr lang="en-US" dirty="0" err="1"/>
              <a:t>acesti</a:t>
            </a:r>
            <a:r>
              <a:rPr lang="en-US" dirty="0"/>
              <a:t> </a:t>
            </a:r>
            <a:r>
              <a:rPr lang="en-US" dirty="0" err="1"/>
              <a:t>pacienti</a:t>
            </a:r>
            <a:r>
              <a:rPr lang="en-US" dirty="0"/>
              <a:t> nu se </a:t>
            </a:r>
            <a:r>
              <a:rPr lang="en-US" dirty="0" err="1"/>
              <a:t>afla</a:t>
            </a:r>
            <a:r>
              <a:rPr lang="en-US" dirty="0"/>
              <a:t> in </a:t>
            </a:r>
            <a:r>
              <a:rPr lang="en-US" dirty="0" err="1"/>
              <a:t>intervalul</a:t>
            </a:r>
            <a:r>
              <a:rPr lang="en-US" dirty="0"/>
              <a:t> statistic normal.</a:t>
            </a:r>
          </a:p>
        </p:txBody>
      </p:sp>
    </p:spTree>
    <p:extLst>
      <p:ext uri="{BB962C8B-B14F-4D97-AF65-F5344CB8AC3E}">
        <p14:creationId xmlns:p14="http://schemas.microsoft.com/office/powerpoint/2010/main" val="3282717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laucoma Tests and Diagnosis">
            <a:extLst>
              <a:ext uri="{FF2B5EF4-FFF2-40B4-BE49-F238E27FC236}">
                <a16:creationId xmlns:a16="http://schemas.microsoft.com/office/drawing/2014/main" id="{D3D1BF7D-E57E-4C71-97D4-EAF1ED765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" y="76200"/>
            <a:ext cx="8276494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Glaucomatous Optic Atrophy - Retina Image Bank">
            <a:extLst>
              <a:ext uri="{FF2B5EF4-FFF2-40B4-BE49-F238E27FC236}">
                <a16:creationId xmlns:a16="http://schemas.microsoft.com/office/drawing/2014/main" id="{87D39F39-8AF2-497A-A392-3AC99A56D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013" y="3352800"/>
            <a:ext cx="428198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6000E4-046E-4BA0-8E87-5E250BD8FDDD}"/>
              </a:ext>
            </a:extLst>
          </p:cNvPr>
          <p:cNvSpPr txBox="1"/>
          <p:nvPr/>
        </p:nvSpPr>
        <p:spPr>
          <a:xfrm>
            <a:off x="799307" y="4602480"/>
            <a:ext cx="6136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Aspecte</a:t>
            </a:r>
            <a:r>
              <a:rPr lang="en-US" sz="4000" dirty="0"/>
              <a:t> ale FO in </a:t>
            </a:r>
            <a:r>
              <a:rPr lang="en-US" sz="4000" dirty="0" err="1"/>
              <a:t>glaucom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19034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D898C-62C3-48B9-A259-765D99814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Tomografia</a:t>
            </a:r>
            <a:r>
              <a:rPr lang="en-US" dirty="0"/>
              <a:t> in </a:t>
            </a:r>
            <a:r>
              <a:rPr lang="en-US" dirty="0" err="1"/>
              <a:t>coerenta</a:t>
            </a:r>
            <a:r>
              <a:rPr lang="en-US" dirty="0"/>
              <a:t> </a:t>
            </a:r>
            <a:r>
              <a:rPr lang="en-US" dirty="0" err="1"/>
              <a:t>optica</a:t>
            </a:r>
            <a:r>
              <a:rPr lang="en-US" dirty="0"/>
              <a:t> (OCT)</a:t>
            </a:r>
          </a:p>
          <a:p>
            <a:r>
              <a:rPr lang="en-US" dirty="0" err="1"/>
              <a:t>Reprezinta</a:t>
            </a:r>
            <a:r>
              <a:rPr lang="en-US" dirty="0"/>
              <a:t> o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, non-</a:t>
            </a:r>
            <a:r>
              <a:rPr lang="en-US" dirty="0" err="1"/>
              <a:t>invaziva</a:t>
            </a:r>
            <a:r>
              <a:rPr lang="en-US" dirty="0"/>
              <a:t>, de ultima </a:t>
            </a:r>
            <a:r>
              <a:rPr lang="en-US" dirty="0" err="1"/>
              <a:t>generatie</a:t>
            </a:r>
            <a:r>
              <a:rPr lang="en-US" dirty="0"/>
              <a:t> in </a:t>
            </a:r>
            <a:r>
              <a:rPr lang="en-US" dirty="0" err="1"/>
              <a:t>investigarea</a:t>
            </a:r>
            <a:r>
              <a:rPr lang="en-US" dirty="0"/>
              <a:t> </a:t>
            </a:r>
            <a:r>
              <a:rPr lang="en-US" dirty="0" err="1"/>
              <a:t>afectiunilor</a:t>
            </a:r>
            <a:r>
              <a:rPr lang="en-US" dirty="0"/>
              <a:t> </a:t>
            </a:r>
            <a:r>
              <a:rPr lang="en-US" dirty="0" err="1"/>
              <a:t>retiniene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de NO.</a:t>
            </a:r>
          </a:p>
          <a:p>
            <a:r>
              <a:rPr lang="en-US" dirty="0"/>
              <a:t>In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priveste</a:t>
            </a:r>
            <a:r>
              <a:rPr lang="en-US" dirty="0"/>
              <a:t> </a:t>
            </a:r>
            <a:r>
              <a:rPr lang="en-US" dirty="0" err="1"/>
              <a:t>glaucomul</a:t>
            </a:r>
            <a:r>
              <a:rPr lang="en-US" dirty="0"/>
              <a:t>, OCT are </a:t>
            </a:r>
            <a:r>
              <a:rPr lang="en-US" dirty="0" err="1"/>
              <a:t>capacitatea</a:t>
            </a:r>
            <a:r>
              <a:rPr lang="en-US" dirty="0"/>
              <a:t> de a </a:t>
            </a:r>
            <a:r>
              <a:rPr lang="en-US" dirty="0" err="1"/>
              <a:t>masura</a:t>
            </a:r>
            <a:r>
              <a:rPr lang="en-US" dirty="0"/>
              <a:t> la </a:t>
            </a:r>
            <a:r>
              <a:rPr lang="en-US" dirty="0" err="1"/>
              <a:t>nivel</a:t>
            </a:r>
            <a:r>
              <a:rPr lang="en-US" dirty="0"/>
              <a:t> de micron </a:t>
            </a:r>
            <a:r>
              <a:rPr lang="en-US" dirty="0" err="1"/>
              <a:t>stratul</a:t>
            </a:r>
            <a:r>
              <a:rPr lang="en-US" dirty="0"/>
              <a:t> </a:t>
            </a:r>
            <a:r>
              <a:rPr lang="en-US" dirty="0" err="1"/>
              <a:t>celulelor</a:t>
            </a:r>
            <a:r>
              <a:rPr lang="en-US" dirty="0"/>
              <a:t> </a:t>
            </a:r>
            <a:r>
              <a:rPr lang="en-US" dirty="0" err="1"/>
              <a:t>ganglionare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stratul</a:t>
            </a:r>
            <a:r>
              <a:rPr lang="en-US" dirty="0"/>
              <a:t> </a:t>
            </a:r>
            <a:r>
              <a:rPr lang="en-US" dirty="0" err="1"/>
              <a:t>celulelor</a:t>
            </a:r>
            <a:r>
              <a:rPr lang="en-US" dirty="0"/>
              <a:t> </a:t>
            </a:r>
            <a:r>
              <a:rPr lang="en-US" dirty="0" err="1"/>
              <a:t>nervoase</a:t>
            </a:r>
            <a:r>
              <a:rPr lang="en-US" dirty="0"/>
              <a:t>, </a:t>
            </a:r>
            <a:r>
              <a:rPr lang="en-US" dirty="0" err="1"/>
              <a:t>putand</a:t>
            </a:r>
            <a:r>
              <a:rPr lang="en-US" dirty="0"/>
              <a:t> </a:t>
            </a:r>
            <a:r>
              <a:rPr lang="en-US" dirty="0" err="1"/>
              <a:t>diagnostica</a:t>
            </a:r>
            <a:r>
              <a:rPr lang="en-US" dirty="0"/>
              <a:t> </a:t>
            </a:r>
            <a:r>
              <a:rPr lang="en-US" dirty="0" err="1"/>
              <a:t>afectiunea</a:t>
            </a:r>
            <a:r>
              <a:rPr lang="en-US" dirty="0"/>
              <a:t> </a:t>
            </a:r>
            <a:r>
              <a:rPr lang="en-US" dirty="0" err="1"/>
              <a:t>inainte</a:t>
            </a:r>
            <a:r>
              <a:rPr lang="en-US" dirty="0"/>
              <a:t> de </a:t>
            </a:r>
            <a:r>
              <a:rPr lang="en-US" dirty="0" err="1"/>
              <a:t>aparitia</a:t>
            </a:r>
            <a:r>
              <a:rPr lang="en-US" dirty="0"/>
              <a:t> </a:t>
            </a:r>
            <a:r>
              <a:rPr lang="en-US" dirty="0" err="1"/>
              <a:t>modificarilor</a:t>
            </a:r>
            <a:r>
              <a:rPr lang="en-US" dirty="0"/>
              <a:t> de FO </a:t>
            </a:r>
            <a:r>
              <a:rPr lang="en-US" dirty="0" err="1"/>
              <a:t>si</a:t>
            </a:r>
            <a:r>
              <a:rPr lang="en-US" dirty="0"/>
              <a:t> de CV.</a:t>
            </a:r>
          </a:p>
        </p:txBody>
      </p:sp>
    </p:spTree>
    <p:extLst>
      <p:ext uri="{BB962C8B-B14F-4D97-AF65-F5344CB8AC3E}">
        <p14:creationId xmlns:p14="http://schemas.microsoft.com/office/powerpoint/2010/main" val="583169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Red Disease: Is it Haunting Your Glaucoma Diagnoses?">
            <a:extLst>
              <a:ext uri="{FF2B5EF4-FFF2-40B4-BE49-F238E27FC236}">
                <a16:creationId xmlns:a16="http://schemas.microsoft.com/office/drawing/2014/main" id="{1EB2C5E3-5815-4FE8-93CF-AF5031B18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720" y="460374"/>
            <a:ext cx="5036930" cy="593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221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Optical Coherence Tomography (OCT) - Applecross Eye Clinic">
            <a:extLst>
              <a:ext uri="{FF2B5EF4-FFF2-40B4-BE49-F238E27FC236}">
                <a16:creationId xmlns:a16="http://schemas.microsoft.com/office/drawing/2014/main" id="{0AD2E6B9-6AEC-42CD-9330-F87212BA6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22" y="782320"/>
            <a:ext cx="4826217" cy="525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905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A0872-4856-4DA7-BE45-6FCC0EB57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/>
          <a:lstStyle/>
          <a:p>
            <a:pPr algn="ctr"/>
            <a:r>
              <a:rPr lang="en-US" dirty="0" err="1"/>
              <a:t>Medicatia</a:t>
            </a:r>
            <a:r>
              <a:rPr lang="en-US" dirty="0"/>
              <a:t> </a:t>
            </a:r>
            <a:r>
              <a:rPr lang="en-US" dirty="0" err="1"/>
              <a:t>hipotensoare</a:t>
            </a:r>
            <a:r>
              <a:rPr lang="en-US" dirty="0"/>
              <a:t> </a:t>
            </a:r>
            <a:r>
              <a:rPr lang="en-US" dirty="0" err="1"/>
              <a:t>oculara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Prostaglandinele</a:t>
            </a:r>
            <a:endParaRPr lang="en-US" b="1" dirty="0"/>
          </a:p>
          <a:p>
            <a:r>
              <a:rPr lang="en-US" dirty="0" err="1"/>
              <a:t>Reprezinta</a:t>
            </a:r>
            <a:r>
              <a:rPr lang="en-US" dirty="0"/>
              <a:t> prima </a:t>
            </a:r>
            <a:r>
              <a:rPr lang="en-US" dirty="0" err="1"/>
              <a:t>linie</a:t>
            </a:r>
            <a:r>
              <a:rPr lang="en-US" dirty="0"/>
              <a:t> de </a:t>
            </a:r>
            <a:r>
              <a:rPr lang="en-US" dirty="0" err="1"/>
              <a:t>tratament</a:t>
            </a:r>
            <a:r>
              <a:rPr lang="en-US" dirty="0"/>
              <a:t> in </a:t>
            </a:r>
            <a:r>
              <a:rPr lang="en-US" dirty="0" err="1"/>
              <a:t>glaucom</a:t>
            </a:r>
            <a:endParaRPr lang="en-US" dirty="0"/>
          </a:p>
          <a:p>
            <a:r>
              <a:rPr lang="en-US" dirty="0" err="1"/>
              <a:t>Actiunea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dirty="0" err="1"/>
              <a:t>crestere</a:t>
            </a:r>
            <a:r>
              <a:rPr lang="en-US" dirty="0"/>
              <a:t> a </a:t>
            </a:r>
            <a:r>
              <a:rPr lang="en-US" dirty="0" err="1"/>
              <a:t>eliminarii</a:t>
            </a:r>
            <a:r>
              <a:rPr lang="en-US" dirty="0"/>
              <a:t> </a:t>
            </a:r>
            <a:r>
              <a:rPr lang="en-US" dirty="0" err="1"/>
              <a:t>umorii</a:t>
            </a:r>
            <a:r>
              <a:rPr lang="en-US" dirty="0"/>
              <a:t> </a:t>
            </a:r>
            <a:r>
              <a:rPr lang="en-US" dirty="0" err="1"/>
              <a:t>apoase</a:t>
            </a:r>
            <a:endParaRPr lang="en-US" dirty="0"/>
          </a:p>
          <a:p>
            <a:r>
              <a:rPr lang="en-US" dirty="0" err="1"/>
              <a:t>Efecte</a:t>
            </a:r>
            <a:r>
              <a:rPr lang="en-US" dirty="0"/>
              <a:t> adverse: </a:t>
            </a:r>
            <a:r>
              <a:rPr lang="en-US" dirty="0" err="1"/>
              <a:t>senzatie</a:t>
            </a:r>
            <a:r>
              <a:rPr lang="en-US" dirty="0"/>
              <a:t> de </a:t>
            </a:r>
            <a:r>
              <a:rPr lang="en-US" dirty="0" err="1"/>
              <a:t>usturime</a:t>
            </a:r>
            <a:r>
              <a:rPr lang="en-US" dirty="0"/>
              <a:t> </a:t>
            </a:r>
            <a:r>
              <a:rPr lang="en-US" dirty="0" err="1"/>
              <a:t>dupa</a:t>
            </a:r>
            <a:r>
              <a:rPr lang="en-US" dirty="0"/>
              <a:t> </a:t>
            </a:r>
            <a:r>
              <a:rPr lang="en-US" dirty="0" err="1"/>
              <a:t>administrare</a:t>
            </a:r>
            <a:r>
              <a:rPr lang="en-US" dirty="0"/>
              <a:t>, </a:t>
            </a:r>
            <a:r>
              <a:rPr lang="en-US" dirty="0" err="1"/>
              <a:t>congestie</a:t>
            </a:r>
            <a:r>
              <a:rPr lang="en-US" dirty="0"/>
              <a:t> </a:t>
            </a:r>
            <a:r>
              <a:rPr lang="en-US" dirty="0" err="1"/>
              <a:t>oculara</a:t>
            </a:r>
            <a:r>
              <a:rPr lang="en-US" dirty="0"/>
              <a:t>, </a:t>
            </a:r>
            <a:r>
              <a:rPr lang="en-US" dirty="0" err="1"/>
              <a:t>cresterea</a:t>
            </a:r>
            <a:r>
              <a:rPr lang="en-US" dirty="0"/>
              <a:t> </a:t>
            </a:r>
            <a:r>
              <a:rPr lang="en-US" dirty="0" err="1"/>
              <a:t>anormala</a:t>
            </a:r>
            <a:r>
              <a:rPr lang="en-US" dirty="0"/>
              <a:t> a </a:t>
            </a:r>
            <a:r>
              <a:rPr lang="en-US" dirty="0" err="1"/>
              <a:t>cililor</a:t>
            </a:r>
            <a:endParaRPr lang="en-US" dirty="0"/>
          </a:p>
          <a:p>
            <a:r>
              <a:rPr lang="en-US" dirty="0" err="1"/>
              <a:t>Contraindicatii</a:t>
            </a:r>
            <a:r>
              <a:rPr lang="en-US" dirty="0"/>
              <a:t>: nu se </a:t>
            </a:r>
            <a:r>
              <a:rPr lang="en-US" dirty="0" err="1"/>
              <a:t>administreaza</a:t>
            </a:r>
            <a:r>
              <a:rPr lang="en-US" dirty="0"/>
              <a:t> in </a:t>
            </a:r>
            <a:r>
              <a:rPr lang="en-US" dirty="0" err="1"/>
              <a:t>afectiuni</a:t>
            </a:r>
            <a:r>
              <a:rPr lang="en-US" dirty="0"/>
              <a:t> cu </a:t>
            </a:r>
            <a:r>
              <a:rPr lang="en-US" dirty="0" err="1"/>
              <a:t>ochi</a:t>
            </a:r>
            <a:r>
              <a:rPr lang="en-US" dirty="0"/>
              <a:t> </a:t>
            </a:r>
            <a:r>
              <a:rPr lang="en-US" dirty="0" err="1"/>
              <a:t>rosu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postoperator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303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9C3C-0801-430C-B2B0-2D0A2B2EB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5600"/>
            <a:ext cx="10515600" cy="615695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/>
              <a:t>Betablocantele</a:t>
            </a:r>
            <a:r>
              <a:rPr lang="en-US" dirty="0"/>
              <a:t> </a:t>
            </a:r>
          </a:p>
          <a:p>
            <a:r>
              <a:rPr lang="en-US" dirty="0" err="1"/>
              <a:t>Scad</a:t>
            </a:r>
            <a:r>
              <a:rPr lang="en-US" dirty="0"/>
              <a:t> </a:t>
            </a:r>
            <a:r>
              <a:rPr lang="en-US" dirty="0" err="1"/>
              <a:t>productia</a:t>
            </a:r>
            <a:r>
              <a:rPr lang="en-US" dirty="0"/>
              <a:t> de </a:t>
            </a:r>
            <a:r>
              <a:rPr lang="en-US" dirty="0" err="1"/>
              <a:t>umor</a:t>
            </a:r>
            <a:r>
              <a:rPr lang="en-US" dirty="0"/>
              <a:t> </a:t>
            </a:r>
            <a:r>
              <a:rPr lang="en-US" dirty="0" err="1"/>
              <a:t>apos</a:t>
            </a:r>
            <a:endParaRPr lang="en-US" dirty="0"/>
          </a:p>
          <a:p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linia</a:t>
            </a:r>
            <a:r>
              <a:rPr lang="en-US" dirty="0"/>
              <a:t> a </a:t>
            </a:r>
            <a:r>
              <a:rPr lang="en-US" dirty="0" err="1"/>
              <a:t>doua</a:t>
            </a:r>
            <a:r>
              <a:rPr lang="en-US" dirty="0"/>
              <a:t> de </a:t>
            </a:r>
            <a:r>
              <a:rPr lang="en-US" dirty="0" err="1"/>
              <a:t>terapie</a:t>
            </a:r>
            <a:r>
              <a:rPr lang="en-US" dirty="0"/>
              <a:t> in </a:t>
            </a:r>
            <a:r>
              <a:rPr lang="en-US" dirty="0" err="1"/>
              <a:t>glaucom</a:t>
            </a:r>
            <a:endParaRPr lang="en-US" dirty="0"/>
          </a:p>
          <a:p>
            <a:r>
              <a:rPr lang="en-US" dirty="0" err="1"/>
              <a:t>Contraindicatii</a:t>
            </a:r>
            <a:r>
              <a:rPr lang="en-US" dirty="0"/>
              <a:t>: nu se </a:t>
            </a:r>
            <a:r>
              <a:rPr lang="en-US" dirty="0" err="1"/>
              <a:t>administreaza</a:t>
            </a:r>
            <a:r>
              <a:rPr lang="en-US" dirty="0"/>
              <a:t> </a:t>
            </a:r>
            <a:r>
              <a:rPr lang="en-US" dirty="0" err="1"/>
              <a:t>pacientilor</a:t>
            </a:r>
            <a:r>
              <a:rPr lang="en-US" dirty="0"/>
              <a:t> </a:t>
            </a:r>
            <a:r>
              <a:rPr lang="en-US" dirty="0" err="1"/>
              <a:t>bronhopati</a:t>
            </a:r>
            <a:r>
              <a:rPr lang="en-US" dirty="0"/>
              <a:t>, nu se </a:t>
            </a:r>
            <a:r>
              <a:rPr lang="en-US" dirty="0" err="1"/>
              <a:t>administreaza</a:t>
            </a:r>
            <a:r>
              <a:rPr lang="en-US" dirty="0"/>
              <a:t> la </a:t>
            </a:r>
            <a:r>
              <a:rPr lang="en-US" dirty="0" err="1"/>
              <a:t>pacientii</a:t>
            </a:r>
            <a:r>
              <a:rPr lang="en-US" dirty="0"/>
              <a:t> cu </a:t>
            </a:r>
            <a:r>
              <a:rPr lang="en-US" dirty="0" err="1"/>
              <a:t>tratament</a:t>
            </a:r>
            <a:r>
              <a:rPr lang="en-US" dirty="0"/>
              <a:t> </a:t>
            </a:r>
            <a:r>
              <a:rPr lang="en-US" dirty="0" err="1"/>
              <a:t>betablocant</a:t>
            </a:r>
            <a:r>
              <a:rPr lang="en-US" dirty="0"/>
              <a:t> pe </a:t>
            </a:r>
            <a:r>
              <a:rPr lang="en-US" dirty="0" err="1"/>
              <a:t>cale</a:t>
            </a:r>
            <a:r>
              <a:rPr lang="en-US" dirty="0"/>
              <a:t> </a:t>
            </a:r>
            <a:r>
              <a:rPr lang="en-US" dirty="0" err="1"/>
              <a:t>generala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Inhibitorii</a:t>
            </a:r>
            <a:r>
              <a:rPr lang="en-US" b="1" dirty="0"/>
              <a:t> de </a:t>
            </a:r>
            <a:r>
              <a:rPr lang="en-US" b="1" dirty="0" err="1"/>
              <a:t>anhidraza</a:t>
            </a:r>
            <a:r>
              <a:rPr lang="en-US" b="1" dirty="0"/>
              <a:t> </a:t>
            </a:r>
            <a:r>
              <a:rPr lang="en-US" b="1" dirty="0" err="1"/>
              <a:t>carbonica</a:t>
            </a:r>
            <a:endParaRPr lang="en-US" b="1" dirty="0"/>
          </a:p>
          <a:p>
            <a:r>
              <a:rPr lang="en-US" dirty="0" err="1"/>
              <a:t>Scad</a:t>
            </a:r>
            <a:r>
              <a:rPr lang="en-US" dirty="0"/>
              <a:t> </a:t>
            </a:r>
            <a:r>
              <a:rPr lang="en-US" dirty="0" err="1"/>
              <a:t>productia</a:t>
            </a:r>
            <a:r>
              <a:rPr lang="en-US" dirty="0"/>
              <a:t> de </a:t>
            </a:r>
            <a:r>
              <a:rPr lang="en-US" dirty="0" err="1"/>
              <a:t>umor</a:t>
            </a:r>
            <a:r>
              <a:rPr lang="en-US" dirty="0"/>
              <a:t> </a:t>
            </a:r>
            <a:r>
              <a:rPr lang="en-US" dirty="0" err="1"/>
              <a:t>apos</a:t>
            </a:r>
            <a:endParaRPr lang="en-US" dirty="0"/>
          </a:p>
          <a:p>
            <a:r>
              <a:rPr lang="en-US" dirty="0" err="1"/>
              <a:t>Reprezinta</a:t>
            </a:r>
            <a:r>
              <a:rPr lang="en-US" dirty="0"/>
              <a:t> a </a:t>
            </a:r>
            <a:r>
              <a:rPr lang="en-US" dirty="0" err="1"/>
              <a:t>treia</a:t>
            </a:r>
            <a:r>
              <a:rPr lang="en-US" dirty="0"/>
              <a:t> </a:t>
            </a:r>
            <a:r>
              <a:rPr lang="en-US" dirty="0" err="1"/>
              <a:t>linie</a:t>
            </a:r>
            <a:r>
              <a:rPr lang="en-US" dirty="0"/>
              <a:t> de </a:t>
            </a:r>
            <a:r>
              <a:rPr lang="en-US" dirty="0" err="1"/>
              <a:t>tratament</a:t>
            </a:r>
            <a:r>
              <a:rPr lang="en-US" dirty="0"/>
              <a:t> in </a:t>
            </a:r>
            <a:r>
              <a:rPr lang="en-US" dirty="0" err="1"/>
              <a:t>glaucom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Alfa-2 </a:t>
            </a:r>
            <a:r>
              <a:rPr lang="en-US" b="1" dirty="0" err="1"/>
              <a:t>adrenomimeticele</a:t>
            </a:r>
            <a:endParaRPr lang="en-US" b="1" dirty="0"/>
          </a:p>
          <a:p>
            <a:r>
              <a:rPr lang="en-US" dirty="0" err="1"/>
              <a:t>Scad</a:t>
            </a:r>
            <a:r>
              <a:rPr lang="en-US" dirty="0"/>
              <a:t> </a:t>
            </a:r>
            <a:r>
              <a:rPr lang="en-US" dirty="0" err="1"/>
              <a:t>prductie</a:t>
            </a:r>
            <a:r>
              <a:rPr lang="en-US" dirty="0"/>
              <a:t> de </a:t>
            </a:r>
            <a:r>
              <a:rPr lang="en-US" dirty="0" err="1"/>
              <a:t>umor</a:t>
            </a:r>
            <a:r>
              <a:rPr lang="en-US" dirty="0"/>
              <a:t> </a:t>
            </a:r>
            <a:r>
              <a:rPr lang="en-US" dirty="0" err="1"/>
              <a:t>apos</a:t>
            </a:r>
            <a:endParaRPr lang="en-US" dirty="0"/>
          </a:p>
          <a:p>
            <a:r>
              <a:rPr lang="en-US" dirty="0" err="1"/>
              <a:t>Amelioreaza</a:t>
            </a:r>
            <a:r>
              <a:rPr lang="en-US" dirty="0"/>
              <a:t> </a:t>
            </a:r>
            <a:r>
              <a:rPr lang="en-US" dirty="0" err="1"/>
              <a:t>congestia</a:t>
            </a:r>
            <a:r>
              <a:rPr lang="en-US" dirty="0"/>
              <a:t> </a:t>
            </a:r>
            <a:r>
              <a:rPr lang="en-US" dirty="0" err="1"/>
              <a:t>oculara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Moleculele</a:t>
            </a:r>
            <a:r>
              <a:rPr lang="en-US" dirty="0"/>
              <a:t> </a:t>
            </a:r>
            <a:r>
              <a:rPr lang="en-US" dirty="0" err="1"/>
              <a:t>antiglaucomatoase</a:t>
            </a:r>
            <a:r>
              <a:rPr lang="en-US" dirty="0"/>
              <a:t> se pot </a:t>
            </a:r>
            <a:r>
              <a:rPr lang="en-US" dirty="0" err="1"/>
              <a:t>administra</a:t>
            </a:r>
            <a:r>
              <a:rPr lang="en-US" dirty="0"/>
              <a:t> </a:t>
            </a:r>
            <a:r>
              <a:rPr lang="en-US" dirty="0" err="1"/>
              <a:t>singure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in </a:t>
            </a:r>
            <a:r>
              <a:rPr lang="en-US" dirty="0" err="1"/>
              <a:t>combinatii</a:t>
            </a:r>
            <a:r>
              <a:rPr lang="en-US" dirty="0"/>
              <a:t> fixe: </a:t>
            </a:r>
            <a:r>
              <a:rPr lang="en-US" dirty="0" err="1"/>
              <a:t>prostaglandina+betablocant</a:t>
            </a:r>
            <a:r>
              <a:rPr lang="en-US" dirty="0"/>
              <a:t>, </a:t>
            </a:r>
            <a:r>
              <a:rPr lang="en-US" dirty="0" err="1"/>
              <a:t>betablocant+inhibitor</a:t>
            </a:r>
            <a:r>
              <a:rPr lang="en-US" dirty="0"/>
              <a:t> de </a:t>
            </a:r>
            <a:r>
              <a:rPr lang="en-US" dirty="0" err="1"/>
              <a:t>anhidraza</a:t>
            </a:r>
            <a:r>
              <a:rPr lang="en-US" dirty="0"/>
              <a:t> </a:t>
            </a:r>
            <a:r>
              <a:rPr lang="en-US" dirty="0" err="1"/>
              <a:t>carconica</a:t>
            </a:r>
            <a:r>
              <a:rPr lang="en-US" dirty="0"/>
              <a:t>, inhibitor de </a:t>
            </a:r>
            <a:r>
              <a:rPr lang="en-US" dirty="0" err="1"/>
              <a:t>anhidraza</a:t>
            </a:r>
            <a:r>
              <a:rPr lang="en-US" dirty="0"/>
              <a:t> </a:t>
            </a:r>
            <a:r>
              <a:rPr lang="en-US" dirty="0" err="1"/>
              <a:t>carbonica+alfa</a:t>
            </a:r>
            <a:r>
              <a:rPr lang="en-US" dirty="0"/>
              <a:t> </a:t>
            </a:r>
            <a:r>
              <a:rPr lang="en-US" dirty="0" err="1"/>
              <a:t>adrenomimetic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7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31D03-F6C6-42BB-984D-35481FEA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920"/>
            <a:ext cx="10515600" cy="4785043"/>
          </a:xfrm>
        </p:spPr>
        <p:txBody>
          <a:bodyPr/>
          <a:lstStyle/>
          <a:p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intraoculara</a:t>
            </a:r>
            <a:r>
              <a:rPr lang="en-US" dirty="0"/>
              <a:t> (TIO)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intraoculara</a:t>
            </a:r>
            <a:r>
              <a:rPr lang="en-US" dirty="0"/>
              <a:t> (PIO) </a:t>
            </a:r>
            <a:r>
              <a:rPr lang="en-US" dirty="0" err="1"/>
              <a:t>reprezinta</a:t>
            </a:r>
            <a:r>
              <a:rPr lang="en-US" dirty="0"/>
              <a:t> </a:t>
            </a:r>
            <a:r>
              <a:rPr lang="en-US" dirty="0" err="1"/>
              <a:t>presiunea</a:t>
            </a:r>
            <a:r>
              <a:rPr lang="en-US" dirty="0"/>
              <a:t> pe care </a:t>
            </a:r>
            <a:r>
              <a:rPr lang="en-US" dirty="0" err="1"/>
              <a:t>continutul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o </a:t>
            </a:r>
            <a:r>
              <a:rPr lang="en-US" dirty="0" err="1"/>
              <a:t>exercita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peretelui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ocular. </a:t>
            </a:r>
          </a:p>
          <a:p>
            <a:r>
              <a:rPr lang="en-US" dirty="0" err="1"/>
              <a:t>Valoarea</a:t>
            </a:r>
            <a:r>
              <a:rPr lang="en-US" dirty="0"/>
              <a:t> </a:t>
            </a:r>
            <a:r>
              <a:rPr lang="en-US" dirty="0" err="1"/>
              <a:t>normala</a:t>
            </a:r>
            <a:r>
              <a:rPr lang="en-US" dirty="0"/>
              <a:t> a TIO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cuprinsa</a:t>
            </a:r>
            <a:r>
              <a:rPr lang="en-US" dirty="0"/>
              <a:t> in </a:t>
            </a:r>
            <a:r>
              <a:rPr lang="en-US" dirty="0" err="1"/>
              <a:t>intervalul</a:t>
            </a:r>
            <a:r>
              <a:rPr lang="en-US" dirty="0"/>
              <a:t> 11 – 21 mmHg</a:t>
            </a:r>
          </a:p>
          <a:p>
            <a:r>
              <a:rPr lang="en-US" dirty="0" err="1"/>
              <a:t>Homeostazia</a:t>
            </a:r>
            <a:r>
              <a:rPr lang="en-US" dirty="0"/>
              <a:t> TIO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mentinuta</a:t>
            </a:r>
            <a:r>
              <a:rPr lang="en-US" dirty="0"/>
              <a:t> de </a:t>
            </a:r>
            <a:r>
              <a:rPr lang="en-US" dirty="0" err="1"/>
              <a:t>catre</a:t>
            </a:r>
            <a:r>
              <a:rPr lang="en-US" dirty="0"/>
              <a:t> </a:t>
            </a:r>
            <a:r>
              <a:rPr lang="en-US" dirty="0" err="1"/>
              <a:t>echilibrul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productia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eliminarea</a:t>
            </a:r>
            <a:r>
              <a:rPr lang="en-US" dirty="0"/>
              <a:t> </a:t>
            </a:r>
            <a:r>
              <a:rPr lang="en-US" dirty="0" err="1"/>
              <a:t>umorului</a:t>
            </a:r>
            <a:r>
              <a:rPr lang="en-US" dirty="0"/>
              <a:t> </a:t>
            </a:r>
            <a:r>
              <a:rPr lang="en-US" dirty="0" err="1"/>
              <a:t>apos</a:t>
            </a:r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crestere</a:t>
            </a:r>
            <a:r>
              <a:rPr lang="en-US" dirty="0"/>
              <a:t> a TIO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exercita</a:t>
            </a:r>
            <a:r>
              <a:rPr lang="en-US" dirty="0"/>
              <a:t> o </a:t>
            </a:r>
            <a:r>
              <a:rPr lang="en-US" dirty="0" err="1"/>
              <a:t>presiune</a:t>
            </a:r>
            <a:r>
              <a:rPr lang="en-US" dirty="0"/>
              <a:t> </a:t>
            </a:r>
            <a:r>
              <a:rPr lang="en-US" dirty="0" err="1"/>
              <a:t>crescuta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peretelui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ocular,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capului</a:t>
            </a:r>
            <a:r>
              <a:rPr lang="en-US" dirty="0"/>
              <a:t> </a:t>
            </a:r>
            <a:r>
              <a:rPr lang="en-US" dirty="0" err="1"/>
              <a:t>nervului</a:t>
            </a:r>
            <a:r>
              <a:rPr lang="en-US" dirty="0"/>
              <a:t> optic</a:t>
            </a:r>
          </a:p>
        </p:txBody>
      </p:sp>
    </p:spTree>
    <p:extLst>
      <p:ext uri="{BB962C8B-B14F-4D97-AF65-F5344CB8AC3E}">
        <p14:creationId xmlns:p14="http://schemas.microsoft.com/office/powerpoint/2010/main" val="348739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ven Patients with Normal IOP Could Develop Glaucoma">
            <a:extLst>
              <a:ext uri="{FF2B5EF4-FFF2-40B4-BE49-F238E27FC236}">
                <a16:creationId xmlns:a16="http://schemas.microsoft.com/office/drawing/2014/main" id="{E6ED29C5-6234-4380-B431-DB6D577DF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278" y="1014218"/>
            <a:ext cx="7616682" cy="435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61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08FD2-2DC7-4A2A-B261-4B91D11D0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Masurarea</a:t>
            </a:r>
            <a:r>
              <a:rPr lang="en-US" dirty="0"/>
              <a:t> TIO – </a:t>
            </a:r>
            <a:r>
              <a:rPr lang="en-US" dirty="0" err="1"/>
              <a:t>tonometria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Principiul</a:t>
            </a:r>
            <a:r>
              <a:rPr lang="en-US" dirty="0"/>
              <a:t> </a:t>
            </a:r>
            <a:r>
              <a:rPr lang="en-US" dirty="0" err="1"/>
              <a:t>tonometriei</a:t>
            </a:r>
            <a:r>
              <a:rPr lang="en-US" dirty="0"/>
              <a:t> </a:t>
            </a:r>
            <a:r>
              <a:rPr lang="en-US" dirty="0" err="1"/>
              <a:t>porneste</a:t>
            </a:r>
            <a:r>
              <a:rPr lang="en-US" dirty="0"/>
              <a:t> de la formula P=F/S; </a:t>
            </a:r>
            <a:r>
              <a:rPr lang="en-US" dirty="0" err="1"/>
              <a:t>asadar</a:t>
            </a:r>
            <a:r>
              <a:rPr lang="en-US" dirty="0"/>
              <a:t> </a:t>
            </a:r>
            <a:r>
              <a:rPr lang="en-US" dirty="0" err="1"/>
              <a:t>aparatul</a:t>
            </a:r>
            <a:r>
              <a:rPr lang="en-US" dirty="0"/>
              <a:t> </a:t>
            </a:r>
            <a:r>
              <a:rPr lang="en-US" dirty="0" err="1"/>
              <a:t>exercita</a:t>
            </a:r>
            <a:r>
              <a:rPr lang="en-US" dirty="0"/>
              <a:t> o </a:t>
            </a:r>
            <a:r>
              <a:rPr lang="en-US" dirty="0" err="1"/>
              <a:t>anumita</a:t>
            </a:r>
            <a:r>
              <a:rPr lang="en-US" dirty="0"/>
              <a:t> </a:t>
            </a:r>
            <a:r>
              <a:rPr lang="en-US" dirty="0" err="1"/>
              <a:t>forta</a:t>
            </a:r>
            <a:r>
              <a:rPr lang="en-US" dirty="0"/>
              <a:t> pe o </a:t>
            </a:r>
            <a:r>
              <a:rPr lang="en-US" dirty="0" err="1"/>
              <a:t>suprafata</a:t>
            </a:r>
            <a:r>
              <a:rPr lang="en-US" dirty="0"/>
              <a:t> data,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invinge</a:t>
            </a:r>
            <a:r>
              <a:rPr lang="en-US" dirty="0"/>
              <a:t> </a:t>
            </a:r>
            <a:r>
              <a:rPr lang="en-US" dirty="0" err="1"/>
              <a:t>rezistenta</a:t>
            </a:r>
            <a:r>
              <a:rPr lang="en-US" dirty="0"/>
              <a:t> </a:t>
            </a:r>
            <a:r>
              <a:rPr lang="en-US" dirty="0" err="1"/>
              <a:t>opusa</a:t>
            </a:r>
            <a:r>
              <a:rPr lang="en-US" dirty="0"/>
              <a:t> de </a:t>
            </a:r>
            <a:r>
              <a:rPr lang="en-US" dirty="0" err="1"/>
              <a:t>peretele</a:t>
            </a:r>
            <a:r>
              <a:rPr lang="en-US" dirty="0"/>
              <a:t> ocular.</a:t>
            </a:r>
          </a:p>
          <a:p>
            <a:r>
              <a:rPr lang="en-US" dirty="0"/>
              <a:t>TIO se </a:t>
            </a:r>
            <a:r>
              <a:rPr lang="en-US" dirty="0" err="1"/>
              <a:t>masoara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tonometrelor</a:t>
            </a:r>
            <a:r>
              <a:rPr lang="en-US" dirty="0"/>
              <a:t>, care sunt de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tonometre</a:t>
            </a:r>
            <a:r>
              <a:rPr lang="en-US" dirty="0"/>
              <a:t> non-contact</a:t>
            </a:r>
          </a:p>
          <a:p>
            <a:r>
              <a:rPr lang="en-US" dirty="0"/>
              <a:t>- </a:t>
            </a:r>
            <a:r>
              <a:rPr lang="en-US" dirty="0" err="1"/>
              <a:t>tonometre</a:t>
            </a:r>
            <a:r>
              <a:rPr lang="en-US" dirty="0"/>
              <a:t> contact</a:t>
            </a:r>
          </a:p>
          <a:p>
            <a:endParaRPr lang="en-US" dirty="0"/>
          </a:p>
          <a:p>
            <a:r>
              <a:rPr lang="en-US" b="1" dirty="0" err="1"/>
              <a:t>Tonometrele</a:t>
            </a:r>
            <a:r>
              <a:rPr lang="en-US" b="1" dirty="0"/>
              <a:t> non-contact </a:t>
            </a:r>
          </a:p>
          <a:p>
            <a:r>
              <a:rPr lang="en-US" dirty="0" err="1"/>
              <a:t>Folosesc</a:t>
            </a:r>
            <a:r>
              <a:rPr lang="en-US" dirty="0"/>
              <a:t> un jet de </a:t>
            </a:r>
            <a:r>
              <a:rPr lang="en-US" dirty="0" err="1"/>
              <a:t>aer</a:t>
            </a:r>
            <a:r>
              <a:rPr lang="en-US" dirty="0"/>
              <a:t> pe care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aplica</a:t>
            </a:r>
            <a:r>
              <a:rPr lang="en-US" dirty="0"/>
              <a:t> pe o </a:t>
            </a:r>
            <a:r>
              <a:rPr lang="en-US" dirty="0" err="1"/>
              <a:t>suprafata</a:t>
            </a:r>
            <a:r>
              <a:rPr lang="en-US" dirty="0"/>
              <a:t> data (se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numesc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pneumotonometre</a:t>
            </a:r>
            <a:r>
              <a:rPr lang="en-US" dirty="0"/>
              <a:t>)</a:t>
            </a:r>
          </a:p>
          <a:p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erori</a:t>
            </a:r>
            <a:r>
              <a:rPr lang="en-US" dirty="0"/>
              <a:t>: </a:t>
            </a:r>
            <a:r>
              <a:rPr lang="en-US" dirty="0" err="1"/>
              <a:t>aparatul</a:t>
            </a:r>
            <a:r>
              <a:rPr lang="en-US" dirty="0"/>
              <a:t> nu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masura</a:t>
            </a:r>
            <a:r>
              <a:rPr lang="en-US" dirty="0"/>
              <a:t> TIO la un </a:t>
            </a:r>
            <a:r>
              <a:rPr lang="en-US" dirty="0" err="1"/>
              <a:t>ochi</a:t>
            </a:r>
            <a:r>
              <a:rPr lang="en-US" dirty="0"/>
              <a:t> cu o </a:t>
            </a:r>
            <a:r>
              <a:rPr lang="en-US" dirty="0" err="1"/>
              <a:t>cornee</a:t>
            </a:r>
            <a:r>
              <a:rPr lang="en-US" dirty="0"/>
              <a:t> </a:t>
            </a:r>
            <a:r>
              <a:rPr lang="en-US" dirty="0" err="1"/>
              <a:t>deformata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cu o </a:t>
            </a:r>
            <a:r>
              <a:rPr lang="en-US" dirty="0" err="1"/>
              <a:t>cornee</a:t>
            </a:r>
            <a:r>
              <a:rPr lang="en-US" dirty="0"/>
              <a:t> </a:t>
            </a:r>
            <a:r>
              <a:rPr lang="en-US" dirty="0" err="1"/>
              <a:t>edematiata</a:t>
            </a:r>
            <a:r>
              <a:rPr lang="en-US" dirty="0"/>
              <a:t>; </a:t>
            </a:r>
            <a:r>
              <a:rPr lang="en-US" dirty="0" err="1"/>
              <a:t>reflexul</a:t>
            </a:r>
            <a:r>
              <a:rPr lang="en-US" dirty="0"/>
              <a:t> de </a:t>
            </a:r>
            <a:r>
              <a:rPr lang="en-US" dirty="0" err="1"/>
              <a:t>clipit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impiedica</a:t>
            </a:r>
            <a:r>
              <a:rPr lang="en-US" dirty="0"/>
              <a:t> </a:t>
            </a:r>
            <a:r>
              <a:rPr lang="en-US" dirty="0" err="1"/>
              <a:t>masuratoarea</a:t>
            </a:r>
            <a:r>
              <a:rPr lang="en-US" dirty="0"/>
              <a:t>; </a:t>
            </a:r>
            <a:r>
              <a:rPr lang="en-US" dirty="0" err="1"/>
              <a:t>clipitul</a:t>
            </a:r>
            <a:r>
              <a:rPr lang="en-US" dirty="0"/>
              <a:t> </a:t>
            </a:r>
            <a:r>
              <a:rPr lang="en-US" dirty="0" err="1"/>
              <a:t>exercita</a:t>
            </a:r>
            <a:r>
              <a:rPr lang="en-US" dirty="0"/>
              <a:t> </a:t>
            </a:r>
            <a:r>
              <a:rPr lang="en-US" dirty="0" err="1"/>
              <a:t>presiune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, </a:t>
            </a:r>
            <a:r>
              <a:rPr lang="en-US" dirty="0" err="1"/>
              <a:t>asadar</a:t>
            </a:r>
            <a:r>
              <a:rPr lang="en-US" dirty="0"/>
              <a:t> </a:t>
            </a:r>
            <a:r>
              <a:rPr lang="en-US" dirty="0" err="1"/>
              <a:t>aparatul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masura</a:t>
            </a:r>
            <a:r>
              <a:rPr lang="en-US" dirty="0"/>
              <a:t> o </a:t>
            </a:r>
            <a:r>
              <a:rPr lang="en-US" dirty="0" err="1"/>
              <a:t>presiune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reala</a:t>
            </a:r>
            <a:r>
              <a:rPr lang="en-US" dirty="0"/>
              <a:t> – </a:t>
            </a:r>
            <a:r>
              <a:rPr lang="en-US" dirty="0" err="1"/>
              <a:t>pentru</a:t>
            </a:r>
            <a:r>
              <a:rPr lang="en-US" dirty="0"/>
              <a:t> o </a:t>
            </a:r>
            <a:r>
              <a:rPr lang="en-US" dirty="0" err="1"/>
              <a:t>masuratoare</a:t>
            </a:r>
            <a:r>
              <a:rPr lang="en-US" dirty="0"/>
              <a:t> cat </a:t>
            </a:r>
            <a:r>
              <a:rPr lang="en-US" dirty="0" err="1"/>
              <a:t>mai</a:t>
            </a:r>
            <a:r>
              <a:rPr lang="en-US" dirty="0"/>
              <a:t> exacta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folosi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 local</a:t>
            </a:r>
          </a:p>
        </p:txBody>
      </p:sp>
    </p:spTree>
    <p:extLst>
      <p:ext uri="{BB962C8B-B14F-4D97-AF65-F5344CB8AC3E}">
        <p14:creationId xmlns:p14="http://schemas.microsoft.com/office/powerpoint/2010/main" val="142412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eeler Pulsair Desktop Non-Contact Tonometer">
            <a:extLst>
              <a:ext uri="{FF2B5EF4-FFF2-40B4-BE49-F238E27FC236}">
                <a16:creationId xmlns:a16="http://schemas.microsoft.com/office/drawing/2014/main" id="{546570A7-6AF1-47B4-97CF-0EE8D5405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40" y="167640"/>
            <a:ext cx="5908040" cy="590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53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0A86B-4879-4AB9-90A4-8EC57B130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825"/>
            <a:ext cx="10515600" cy="238803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Tonometrele</a:t>
            </a:r>
            <a:r>
              <a:rPr lang="en-US" b="1" dirty="0"/>
              <a:t> contact</a:t>
            </a:r>
          </a:p>
          <a:p>
            <a:r>
              <a:rPr lang="en-US" dirty="0" err="1"/>
              <a:t>Acestea</a:t>
            </a:r>
            <a:r>
              <a:rPr lang="en-US" dirty="0"/>
              <a:t> au ca </a:t>
            </a:r>
            <a:r>
              <a:rPr lang="en-US" dirty="0" err="1"/>
              <a:t>principiu</a:t>
            </a:r>
            <a:r>
              <a:rPr lang="en-US" dirty="0"/>
              <a:t> </a:t>
            </a:r>
            <a:r>
              <a:rPr lang="en-US" dirty="0" err="1"/>
              <a:t>deformarea</a:t>
            </a:r>
            <a:r>
              <a:rPr lang="en-US" dirty="0"/>
              <a:t> </a:t>
            </a:r>
            <a:r>
              <a:rPr lang="en-US" dirty="0" err="1"/>
              <a:t>peretelui</a:t>
            </a:r>
            <a:r>
              <a:rPr lang="en-US" dirty="0"/>
              <a:t> </a:t>
            </a:r>
            <a:r>
              <a:rPr lang="en-US" dirty="0" err="1"/>
              <a:t>globului</a:t>
            </a:r>
            <a:r>
              <a:rPr lang="en-US" dirty="0"/>
              <a:t> ocular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aplicarea</a:t>
            </a:r>
            <a:r>
              <a:rPr lang="en-US" dirty="0"/>
              <a:t> </a:t>
            </a:r>
            <a:r>
              <a:rPr lang="en-US" dirty="0" err="1"/>
              <a:t>fortei</a:t>
            </a:r>
            <a:r>
              <a:rPr lang="en-US" dirty="0"/>
              <a:t> pe o </a:t>
            </a:r>
            <a:r>
              <a:rPr lang="en-US" dirty="0" err="1"/>
              <a:t>suprafata</a:t>
            </a:r>
            <a:r>
              <a:rPr lang="en-US" dirty="0"/>
              <a:t> data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intermediul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piston, care vine in contact cu </a:t>
            </a:r>
            <a:r>
              <a:rPr lang="en-US" dirty="0" err="1"/>
              <a:t>corneea</a:t>
            </a:r>
            <a:r>
              <a:rPr lang="en-US" dirty="0"/>
              <a:t>. ATENTIE </a:t>
            </a:r>
            <a:r>
              <a:rPr lang="en-US" dirty="0" err="1"/>
              <a:t>deci</a:t>
            </a:r>
            <a:r>
              <a:rPr lang="en-US" dirty="0"/>
              <a:t> la </a:t>
            </a:r>
            <a:r>
              <a:rPr lang="en-US" dirty="0" err="1"/>
              <a:t>riscul</a:t>
            </a:r>
            <a:r>
              <a:rPr lang="en-US" dirty="0"/>
              <a:t> de </a:t>
            </a:r>
            <a:r>
              <a:rPr lang="en-US" dirty="0" err="1"/>
              <a:t>contaminare</a:t>
            </a:r>
            <a:r>
              <a:rPr lang="en-US" dirty="0"/>
              <a:t>! </a:t>
            </a:r>
          </a:p>
          <a:p>
            <a:r>
              <a:rPr lang="en-US" dirty="0" err="1"/>
              <a:t>Tonometrul</a:t>
            </a:r>
            <a:r>
              <a:rPr lang="en-US" dirty="0"/>
              <a:t> </a:t>
            </a:r>
            <a:r>
              <a:rPr lang="en-US" dirty="0" err="1"/>
              <a:t>iCARE</a:t>
            </a:r>
            <a:endParaRPr lang="en-US" dirty="0"/>
          </a:p>
          <a:p>
            <a:r>
              <a:rPr lang="en-US" dirty="0" err="1"/>
              <a:t>Masuratoarea</a:t>
            </a:r>
            <a:r>
              <a:rPr lang="en-US" dirty="0"/>
              <a:t> se face in general </a:t>
            </a:r>
            <a:r>
              <a:rPr lang="en-US" dirty="0" err="1"/>
              <a:t>fara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, </a:t>
            </a:r>
            <a:r>
              <a:rPr lang="en-US" dirty="0" err="1"/>
              <a:t>motiv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care </a:t>
            </a:r>
            <a:r>
              <a:rPr lang="en-US" dirty="0" err="1"/>
              <a:t>limitarile</a:t>
            </a:r>
            <a:r>
              <a:rPr lang="en-US" dirty="0"/>
              <a:t> sunt </a:t>
            </a:r>
            <a:r>
              <a:rPr lang="en-US" dirty="0" err="1"/>
              <a:t>aceleasi</a:t>
            </a:r>
            <a:r>
              <a:rPr lang="en-US" dirty="0"/>
              <a:t> ca </a:t>
            </a:r>
            <a:r>
              <a:rPr lang="en-US" dirty="0" err="1"/>
              <a:t>si</a:t>
            </a:r>
            <a:r>
              <a:rPr lang="en-US" dirty="0"/>
              <a:t> la </a:t>
            </a:r>
            <a:r>
              <a:rPr lang="en-US" dirty="0" err="1"/>
              <a:t>pneumotonometru</a:t>
            </a:r>
            <a:r>
              <a:rPr lang="en-US" dirty="0"/>
              <a:t>.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sensibilitatea</a:t>
            </a:r>
            <a:r>
              <a:rPr lang="en-US" dirty="0"/>
              <a:t> </a:t>
            </a:r>
            <a:r>
              <a:rPr lang="en-US" dirty="0" err="1"/>
              <a:t>pacientului</a:t>
            </a:r>
            <a:r>
              <a:rPr lang="en-US" dirty="0"/>
              <a:t> e </a:t>
            </a:r>
            <a:r>
              <a:rPr lang="en-US" dirty="0" err="1"/>
              <a:t>crescuta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instila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5122" name="Picture 2" descr="Icare ic100 Tonometer Instruction video - YouTube">
            <a:extLst>
              <a:ext uri="{FF2B5EF4-FFF2-40B4-BE49-F238E27FC236}">
                <a16:creationId xmlns:a16="http://schemas.microsoft.com/office/drawing/2014/main" id="{BF910DFE-1A4B-4558-B233-D78E2990F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530" y="2788514"/>
            <a:ext cx="7266940" cy="406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3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CD0A7-79D2-4F3C-ACE6-5084FCF4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34"/>
            <a:ext cx="10515600" cy="4351338"/>
          </a:xfrm>
        </p:spPr>
        <p:txBody>
          <a:bodyPr/>
          <a:lstStyle/>
          <a:p>
            <a:r>
              <a:rPr lang="en-US" dirty="0" err="1"/>
              <a:t>Tonometrul</a:t>
            </a:r>
            <a:r>
              <a:rPr lang="en-US" dirty="0"/>
              <a:t> tip </a:t>
            </a:r>
            <a:r>
              <a:rPr lang="en-US" dirty="0" err="1"/>
              <a:t>tonopen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administreaza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 </a:t>
            </a:r>
            <a:r>
              <a:rPr lang="en-US" dirty="0" err="1"/>
              <a:t>inaintea</a:t>
            </a:r>
            <a:r>
              <a:rPr lang="en-US" dirty="0"/>
              <a:t> </a:t>
            </a:r>
            <a:r>
              <a:rPr lang="en-US" dirty="0" err="1"/>
              <a:t>masuratorii</a:t>
            </a:r>
            <a:r>
              <a:rPr lang="en-US" dirty="0"/>
              <a:t>; </a:t>
            </a:r>
            <a:r>
              <a:rPr lang="en-US" dirty="0" err="1"/>
              <a:t>capatul</a:t>
            </a:r>
            <a:r>
              <a:rPr lang="en-US" dirty="0"/>
              <a:t> </a:t>
            </a:r>
            <a:r>
              <a:rPr lang="en-US" dirty="0" err="1"/>
              <a:t>tonometrului</a:t>
            </a:r>
            <a:r>
              <a:rPr lang="en-US" dirty="0"/>
              <a:t> vine in contact cu </a:t>
            </a:r>
            <a:r>
              <a:rPr lang="en-US" dirty="0" err="1"/>
              <a:t>corneea</a:t>
            </a:r>
            <a:r>
              <a:rPr lang="en-US" dirty="0"/>
              <a:t> pe o </a:t>
            </a:r>
            <a:r>
              <a:rPr lang="en-US" dirty="0" err="1"/>
              <a:t>suprafata</a:t>
            </a:r>
            <a:r>
              <a:rPr lang="en-US" dirty="0"/>
              <a:t> mare</a:t>
            </a:r>
          </a:p>
        </p:txBody>
      </p:sp>
      <p:pic>
        <p:nvPicPr>
          <p:cNvPr id="6146" name="Picture 2" descr="Reichert TONOPEN XL Tonometer -">
            <a:extLst>
              <a:ext uri="{FF2B5EF4-FFF2-40B4-BE49-F238E27FC236}">
                <a16:creationId xmlns:a16="http://schemas.microsoft.com/office/drawing/2014/main" id="{CEE7F9E9-965A-4441-A310-EBE24062F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1" y="1835453"/>
            <a:ext cx="5888378" cy="420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ichert Tono-Pen AVIA® Tonometer - Medilex">
            <a:extLst>
              <a:ext uri="{FF2B5EF4-FFF2-40B4-BE49-F238E27FC236}">
                <a16:creationId xmlns:a16="http://schemas.microsoft.com/office/drawing/2014/main" id="{907D2ABD-48DC-4E0C-8BB7-CC0849DE0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323" y="1835452"/>
            <a:ext cx="5095544" cy="3427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30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FB531-3BE0-4578-9A93-5808A7185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665"/>
            <a:ext cx="10515600" cy="2339975"/>
          </a:xfrm>
        </p:spPr>
        <p:txBody>
          <a:bodyPr/>
          <a:lstStyle/>
          <a:p>
            <a:r>
              <a:rPr lang="en-US" dirty="0" err="1"/>
              <a:t>Aplanotomonetrul</a:t>
            </a:r>
            <a:r>
              <a:rPr lang="en-US" dirty="0"/>
              <a:t> </a:t>
            </a:r>
            <a:r>
              <a:rPr lang="en-US" dirty="0" err="1"/>
              <a:t>Goldmann</a:t>
            </a:r>
            <a:endParaRPr lang="en-US" dirty="0"/>
          </a:p>
          <a:p>
            <a:r>
              <a:rPr lang="en-US" dirty="0"/>
              <a:t>Este </a:t>
            </a:r>
            <a:r>
              <a:rPr lang="en-US" dirty="0" err="1"/>
              <a:t>standardul</a:t>
            </a:r>
            <a:r>
              <a:rPr lang="en-US" dirty="0"/>
              <a:t> de </a:t>
            </a:r>
            <a:r>
              <a:rPr lang="en-US" dirty="0" err="1"/>
              <a:t>aur</a:t>
            </a:r>
            <a:r>
              <a:rPr lang="en-US" dirty="0"/>
              <a:t> in </a:t>
            </a:r>
            <a:r>
              <a:rPr lang="en-US" dirty="0" err="1"/>
              <a:t>tonometrie</a:t>
            </a:r>
            <a:r>
              <a:rPr lang="en-US" dirty="0"/>
              <a:t>.</a:t>
            </a:r>
          </a:p>
          <a:p>
            <a:r>
              <a:rPr lang="en-US" dirty="0" err="1"/>
              <a:t>Masuratoarea</a:t>
            </a:r>
            <a:r>
              <a:rPr lang="en-US" dirty="0"/>
              <a:t> </a:t>
            </a:r>
            <a:r>
              <a:rPr lang="en-US" dirty="0" err="1"/>
              <a:t>implica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de </a:t>
            </a:r>
            <a:r>
              <a:rPr lang="en-US" dirty="0" err="1"/>
              <a:t>anestezic</a:t>
            </a:r>
            <a:r>
              <a:rPr lang="en-US" dirty="0"/>
              <a:t>, colorant (</a:t>
            </a:r>
            <a:r>
              <a:rPr lang="en-US" dirty="0" err="1"/>
              <a:t>fluoresceina</a:t>
            </a:r>
            <a:r>
              <a:rPr lang="en-US" dirty="0"/>
              <a:t>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cooperare</a:t>
            </a:r>
            <a:r>
              <a:rPr lang="en-US" dirty="0"/>
              <a:t> din </a:t>
            </a:r>
            <a:r>
              <a:rPr lang="en-US" dirty="0" err="1"/>
              <a:t>partea</a:t>
            </a:r>
            <a:r>
              <a:rPr lang="en-US" dirty="0"/>
              <a:t> </a:t>
            </a:r>
            <a:r>
              <a:rPr lang="en-US" dirty="0" err="1"/>
              <a:t>pacientului</a:t>
            </a:r>
            <a:endParaRPr lang="en-US" dirty="0"/>
          </a:p>
        </p:txBody>
      </p:sp>
      <p:pic>
        <p:nvPicPr>
          <p:cNvPr id="7170" name="Picture 2" descr="Applanation tonometer | Medical Equipment">
            <a:extLst>
              <a:ext uri="{FF2B5EF4-FFF2-40B4-BE49-F238E27FC236}">
                <a16:creationId xmlns:a16="http://schemas.microsoft.com/office/drawing/2014/main" id="{E7720463-B68D-4F63-A256-609672802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634" y="2139106"/>
            <a:ext cx="3580603" cy="238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Ocular tonometry - Wikiwand">
            <a:extLst>
              <a:ext uri="{FF2B5EF4-FFF2-40B4-BE49-F238E27FC236}">
                <a16:creationId xmlns:a16="http://schemas.microsoft.com/office/drawing/2014/main" id="{819F86BA-2329-49B7-9291-C6EF8F889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823" y="4591012"/>
            <a:ext cx="2926081" cy="219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Goldmann Applanation Tonometry-M D Singh;MS - YouTube">
            <a:extLst>
              <a:ext uri="{FF2B5EF4-FFF2-40B4-BE49-F238E27FC236}">
                <a16:creationId xmlns:a16="http://schemas.microsoft.com/office/drawing/2014/main" id="{E10B9E20-6337-4084-8404-34E05F526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097" y="4615584"/>
            <a:ext cx="2808287" cy="210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ommunity Eye Health Journal » How to measure intraocular pressure:  applanation tonometry">
            <a:extLst>
              <a:ext uri="{FF2B5EF4-FFF2-40B4-BE49-F238E27FC236}">
                <a16:creationId xmlns:a16="http://schemas.microsoft.com/office/drawing/2014/main" id="{93A90FBD-63C1-4833-908B-E4EE30109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323" y="1997710"/>
            <a:ext cx="3369837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33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OP normal distribution according to GAT measurements in 200... | Download  Scientific Diagram">
            <a:extLst>
              <a:ext uri="{FF2B5EF4-FFF2-40B4-BE49-F238E27FC236}">
                <a16:creationId xmlns:a16="http://schemas.microsoft.com/office/drawing/2014/main" id="{3A7563C5-6431-463A-B2A6-793B680EE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280" y="789569"/>
            <a:ext cx="7376160" cy="522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90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661</Words>
  <Application>Microsoft Office PowerPoint</Application>
  <PresentationFormat>Widescreen</PresentationFormat>
  <Paragraphs>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Tensiunea intraoculara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Tensiunea intraoculara</dc:title>
  <dc:creator>Rox</dc:creator>
  <cp:lastModifiedBy>Rox</cp:lastModifiedBy>
  <cp:revision>36</cp:revision>
  <dcterms:created xsi:type="dcterms:W3CDTF">2020-11-08T08:34:44Z</dcterms:created>
  <dcterms:modified xsi:type="dcterms:W3CDTF">2020-11-08T11:45:16Z</dcterms:modified>
</cp:coreProperties>
</file>