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1355-640D-459B-9CB8-F3D9D0769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10A87-EADC-44C0-AE76-46A2614CD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F607-6A9C-4024-B32C-7A53EC0D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DA89C-F8DC-48C2-AEDE-DA1EAC15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21134-22D1-4AC4-8AD9-7D5848294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43C73-8B5C-44E6-AF38-29C0B84C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71754-9F00-4380-8803-363F9379F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C364A-56AE-4347-994D-51106259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6299F-A3C4-409E-85BD-D4C34A2F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EC044-B28A-4BE1-A523-98F184405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1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0093E9-226D-4AAE-9B6A-ED8A1E0AD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6309F-6F3C-4A69-8B9B-8F66BCC3F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9B06F-C512-454D-8AD5-9EA5F290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8C932-4CE6-46E9-AD58-EA2C865E6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AE9D7-4D8E-412C-B968-1CF4F222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7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6176-FD20-4780-A6B8-ED46B070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5B2F8-6FE8-429C-A5A1-3FF71A70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D91D0-92B1-4E45-B756-3455F1CBA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2A065-B59F-41F3-9990-72118289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AC1E8-D6E2-442A-913D-8F4DF8B6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674E7-7478-4D8C-AFC2-516A91EA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30825-DF5B-474F-9E30-769F4273B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A67D0-C19B-443A-8C8D-4D25B95F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64F3D-043E-4B16-BE70-BD114652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4267-1270-44F2-A795-F372DEC1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6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3012C-33A6-49BE-AECF-7A1FBDFC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C4CE7-6B61-4D4D-9BE9-88D1A87C2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ECC8C-9037-431C-9433-68C94C7B9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3B30C-25F1-45C1-9942-80B929F2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257FE-D4F6-4C05-9BCC-013508FC3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33928-ACA6-46AC-91BA-1FA20B70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BBA2-DE1A-4D1C-884D-FB263C87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5C569-1A26-4C92-A588-49C267CA5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F61FF-A039-470E-8318-D6D2F9961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F3016B-5091-45B5-AF35-ADB28F9A5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3DDC22-70AE-4F9A-AB08-C2F246EB5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F7E177-1DDD-4A34-9FF0-BB452FFC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AF9FE-CF6B-4D8F-972D-F5CF2097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46DF7-B8B9-45BF-BBFA-3E17AEDA2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4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043F-153F-4472-B918-9B227135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5A9DF1-57D7-43B7-B337-CB493E827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61658-B005-43A5-A399-55493115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DE888-5C8E-41D3-B72E-EC55139B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0D53D-EEFE-446E-8B53-70D52F44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C9A278-2F32-4665-B711-F6888801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0961E-D933-419F-8D99-3CCA9B59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4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57DF-86C2-4DD7-9E9D-6352AF663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3B2A5-6BD2-4013-8F31-F96F57789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67B00-C695-4117-A0F8-39A114377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0CF41-4937-4CA8-AB62-58E49CA0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0083F-2BF0-41C3-98AD-A2BA5BC1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06C5A-57A5-43B1-B99A-ADC943F79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C617-828E-493D-A92A-85F55A25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1F0FF0-591D-452B-A892-32453B80C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B1C4E-E2F8-4845-8CE3-6E350326B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2D41E-8AFA-444D-97F7-DC66B98BA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61370-69F5-4ACC-8716-B10C70B85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2C102-3FE4-4C04-9CD5-6D463CF0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3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EDFDE-A29F-45AC-BE83-4D562B225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E4C51-D6BB-4593-8BC2-A6F9E0F4C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8F75F-18FB-4887-90D7-C8EF6091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A8287-2B0F-497C-A884-88D89A99E29E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672C6-1C6E-4AC8-A35B-214C95C7A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F5107-0E05-4010-B6E8-82ACFC178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F25DE-D245-4EC5-907B-67D05FBE0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1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43404-09CB-4982-B1B7-E72165EE7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Viciile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24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C238A-DDFD-41CC-84D1-A87ACAAB8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4988243"/>
          </a:xfrm>
        </p:spPr>
        <p:txBody>
          <a:bodyPr/>
          <a:lstStyle/>
          <a:p>
            <a:r>
              <a:rPr lang="en-US" dirty="0" err="1"/>
              <a:t>Subiectiv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prezinta</a:t>
            </a:r>
            <a:r>
              <a:rPr lang="en-US" dirty="0"/>
              <a:t>: 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slaba</a:t>
            </a:r>
            <a:r>
              <a:rPr lang="en-US" dirty="0"/>
              <a:t> la </a:t>
            </a:r>
            <a:r>
              <a:rPr lang="en-US" dirty="0" err="1"/>
              <a:t>aproape</a:t>
            </a:r>
            <a:r>
              <a:rPr lang="en-US" dirty="0"/>
              <a:t>, </a:t>
            </a:r>
            <a:r>
              <a:rPr lang="en-US" dirty="0" err="1"/>
              <a:t>vedere</a:t>
            </a:r>
            <a:r>
              <a:rPr lang="en-US" dirty="0"/>
              <a:t> buna de </a:t>
            </a:r>
            <a:r>
              <a:rPr lang="en-US" dirty="0" err="1"/>
              <a:t>departe</a:t>
            </a:r>
            <a:endParaRPr lang="en-US" dirty="0"/>
          </a:p>
          <a:p>
            <a:r>
              <a:rPr lang="en-US" dirty="0" err="1"/>
              <a:t>Obiectiv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departeaza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clarifica</a:t>
            </a:r>
            <a:r>
              <a:rPr lang="en-US" dirty="0"/>
              <a:t> </a:t>
            </a:r>
            <a:r>
              <a:rPr lang="en-US" dirty="0" err="1"/>
              <a:t>scrisul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Punctele</a:t>
            </a:r>
            <a:r>
              <a:rPr lang="en-US" dirty="0"/>
              <a:t> </a:t>
            </a:r>
            <a:r>
              <a:rPr lang="en-US" dirty="0" err="1"/>
              <a:t>proxim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remotum</a:t>
            </a:r>
            <a:r>
              <a:rPr lang="en-US" dirty="0"/>
              <a:t> sunt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departe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normalul</a:t>
            </a:r>
            <a:endParaRPr lang="en-US" dirty="0"/>
          </a:p>
          <a:p>
            <a:r>
              <a:rPr lang="en-US" dirty="0" err="1"/>
              <a:t>Hipermetropia</a:t>
            </a:r>
            <a:r>
              <a:rPr lang="en-US" dirty="0"/>
              <a:t> se </a:t>
            </a:r>
            <a:r>
              <a:rPr lang="en-US" dirty="0" err="1"/>
              <a:t>corecteaza</a:t>
            </a:r>
            <a:r>
              <a:rPr lang="en-US" dirty="0"/>
              <a:t> cu </a:t>
            </a:r>
            <a:r>
              <a:rPr lang="en-US" dirty="0" err="1"/>
              <a:t>lentile</a:t>
            </a:r>
            <a:r>
              <a:rPr lang="en-US" dirty="0"/>
              <a:t> </a:t>
            </a:r>
            <a:r>
              <a:rPr lang="en-US" dirty="0" err="1"/>
              <a:t>convergente</a:t>
            </a:r>
            <a:r>
              <a:rPr lang="en-US" dirty="0"/>
              <a:t> (</a:t>
            </a:r>
            <a:r>
              <a:rPr lang="en-US" dirty="0" err="1"/>
              <a:t>biconvexe</a:t>
            </a:r>
            <a:r>
              <a:rPr lang="en-US" dirty="0"/>
              <a:t>), notate cu </a:t>
            </a:r>
            <a:r>
              <a:rPr lang="en-US" dirty="0" err="1"/>
              <a:t>semnul</a:t>
            </a:r>
            <a:r>
              <a:rPr lang="en-US" dirty="0"/>
              <a:t> 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BSE NCERT Notes Class 10 Physics Human Eye and Colourful World">
            <a:extLst>
              <a:ext uri="{FF2B5EF4-FFF2-40B4-BE49-F238E27FC236}">
                <a16:creationId xmlns:a16="http://schemas.microsoft.com/office/drawing/2014/main" id="{9A156896-C52E-45B3-84FE-4A5A6787A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444" y="681038"/>
            <a:ext cx="6376034" cy="531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77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416B4-6AA2-43AD-93FA-52677B29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Presbiopia</a:t>
            </a:r>
            <a:r>
              <a:rPr lang="en-US" dirty="0"/>
              <a:t> </a:t>
            </a:r>
          </a:p>
          <a:p>
            <a:r>
              <a:rPr lang="en-US" dirty="0" err="1"/>
              <a:t>Reprezinta</a:t>
            </a:r>
            <a:r>
              <a:rPr lang="en-US" dirty="0"/>
              <a:t> o </a:t>
            </a:r>
            <a:r>
              <a:rPr lang="en-US" dirty="0" err="1"/>
              <a:t>alterare</a:t>
            </a:r>
            <a:r>
              <a:rPr lang="en-US" dirty="0"/>
              <a:t> a </a:t>
            </a:r>
            <a:r>
              <a:rPr lang="en-US" dirty="0" err="1"/>
              <a:t>vederii</a:t>
            </a:r>
            <a:r>
              <a:rPr lang="en-US" dirty="0"/>
              <a:t> de </a:t>
            </a:r>
            <a:r>
              <a:rPr lang="en-US" dirty="0" err="1"/>
              <a:t>aproape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apare</a:t>
            </a:r>
            <a:r>
              <a:rPr lang="en-US" dirty="0"/>
              <a:t> </a:t>
            </a:r>
            <a:r>
              <a:rPr lang="en-US" dirty="0" err="1"/>
              <a:t>dupa</a:t>
            </a:r>
            <a:r>
              <a:rPr lang="en-US" dirty="0"/>
              <a:t> </a:t>
            </a:r>
            <a:r>
              <a:rPr lang="en-US" dirty="0" err="1"/>
              <a:t>varsta</a:t>
            </a:r>
            <a:r>
              <a:rPr lang="en-US" dirty="0"/>
              <a:t> de 40 de ani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cauzata</a:t>
            </a:r>
            <a:r>
              <a:rPr lang="en-US" dirty="0"/>
              <a:t> de o </a:t>
            </a:r>
            <a:r>
              <a:rPr lang="en-US" dirty="0" err="1"/>
              <a:t>scadere</a:t>
            </a:r>
            <a:r>
              <a:rPr lang="en-US" dirty="0"/>
              <a:t> </a:t>
            </a:r>
            <a:r>
              <a:rPr lang="en-US" dirty="0" err="1"/>
              <a:t>progresiva</a:t>
            </a:r>
            <a:r>
              <a:rPr lang="en-US" dirty="0"/>
              <a:t> a </a:t>
            </a:r>
            <a:r>
              <a:rPr lang="en-US" dirty="0" err="1"/>
              <a:t>puterii</a:t>
            </a:r>
            <a:r>
              <a:rPr lang="en-US" dirty="0"/>
              <a:t> </a:t>
            </a:r>
            <a:r>
              <a:rPr lang="en-US" dirty="0" err="1"/>
              <a:t>acomodative</a:t>
            </a:r>
            <a:r>
              <a:rPr lang="en-US" dirty="0"/>
              <a:t> a </a:t>
            </a:r>
            <a:r>
              <a:rPr lang="en-US" dirty="0" err="1"/>
              <a:t>ochiului</a:t>
            </a:r>
            <a:r>
              <a:rPr lang="en-US" dirty="0"/>
              <a:t>.</a:t>
            </a:r>
          </a:p>
          <a:p>
            <a:r>
              <a:rPr lang="en-US" dirty="0" err="1"/>
              <a:t>Puterea</a:t>
            </a:r>
            <a:r>
              <a:rPr lang="en-US" dirty="0"/>
              <a:t> maxima de </a:t>
            </a:r>
            <a:r>
              <a:rPr lang="en-US" dirty="0" err="1"/>
              <a:t>acomodatie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12D, in </a:t>
            </a:r>
            <a:r>
              <a:rPr lang="en-US" dirty="0" err="1"/>
              <a:t>jurul</a:t>
            </a:r>
            <a:r>
              <a:rPr lang="en-US" dirty="0"/>
              <a:t> </a:t>
            </a:r>
            <a:r>
              <a:rPr lang="en-US" dirty="0" err="1"/>
              <a:t>varstei</a:t>
            </a:r>
            <a:r>
              <a:rPr lang="en-US" dirty="0"/>
              <a:t> de 18 ani;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scade</a:t>
            </a:r>
            <a:r>
              <a:rPr lang="en-US" dirty="0"/>
              <a:t> </a:t>
            </a:r>
            <a:r>
              <a:rPr lang="en-US" dirty="0" err="1"/>
              <a:t>progresiv</a:t>
            </a:r>
            <a:r>
              <a:rPr lang="en-US" dirty="0"/>
              <a:t> </a:t>
            </a:r>
            <a:r>
              <a:rPr lang="en-US" dirty="0" err="1"/>
              <a:t>incepand</a:t>
            </a:r>
            <a:r>
              <a:rPr lang="en-US" dirty="0"/>
              <a:t> de la 40 de ani, </a:t>
            </a:r>
            <a:r>
              <a:rPr lang="en-US" dirty="0" err="1"/>
              <a:t>iar</a:t>
            </a:r>
            <a:r>
              <a:rPr lang="en-US" dirty="0"/>
              <a:t> la 65 de ani se </a:t>
            </a:r>
            <a:r>
              <a:rPr lang="en-US" dirty="0" err="1"/>
              <a:t>considera</a:t>
            </a:r>
            <a:r>
              <a:rPr lang="en-US" dirty="0"/>
              <a:t> ca </a:t>
            </a:r>
            <a:r>
              <a:rPr lang="en-US" dirty="0" err="1"/>
              <a:t>puterea</a:t>
            </a:r>
            <a:r>
              <a:rPr lang="en-US" dirty="0"/>
              <a:t> </a:t>
            </a:r>
            <a:r>
              <a:rPr lang="en-US" dirty="0" err="1"/>
              <a:t>acomodativa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0D</a:t>
            </a:r>
          </a:p>
          <a:p>
            <a:r>
              <a:rPr lang="en-US" dirty="0" err="1"/>
              <a:t>Practic</a:t>
            </a:r>
            <a:r>
              <a:rPr lang="en-US" dirty="0"/>
              <a:t>, </a:t>
            </a:r>
            <a:r>
              <a:rPr lang="en-US" dirty="0" err="1"/>
              <a:t>scaderea</a:t>
            </a:r>
            <a:r>
              <a:rPr lang="en-US" dirty="0"/>
              <a:t> </a:t>
            </a:r>
            <a:r>
              <a:rPr lang="en-US" dirty="0" err="1"/>
              <a:t>puterii</a:t>
            </a:r>
            <a:r>
              <a:rPr lang="en-US" dirty="0"/>
              <a:t> </a:t>
            </a:r>
            <a:r>
              <a:rPr lang="en-US" dirty="0" err="1"/>
              <a:t>acomodative</a:t>
            </a:r>
            <a:r>
              <a:rPr lang="en-US" dirty="0"/>
              <a:t> se traduce </a:t>
            </a:r>
            <a:r>
              <a:rPr lang="en-US" dirty="0" err="1"/>
              <a:t>printr</a:t>
            </a:r>
            <a:r>
              <a:rPr lang="en-US" dirty="0"/>
              <a:t>-un deficit de </a:t>
            </a:r>
            <a:r>
              <a:rPr lang="en-US" dirty="0" err="1"/>
              <a:t>dioptrii</a:t>
            </a:r>
            <a:r>
              <a:rPr lang="en-US" dirty="0"/>
              <a:t> la </a:t>
            </a:r>
            <a:r>
              <a:rPr lang="en-US" dirty="0" err="1"/>
              <a:t>vederea</a:t>
            </a:r>
            <a:r>
              <a:rPr lang="en-US" dirty="0"/>
              <a:t> de </a:t>
            </a:r>
            <a:r>
              <a:rPr lang="en-US" dirty="0" err="1"/>
              <a:t>aproape</a:t>
            </a:r>
            <a:r>
              <a:rPr lang="en-US" dirty="0"/>
              <a:t>.</a:t>
            </a:r>
          </a:p>
          <a:p>
            <a:r>
              <a:rPr lang="en-US" dirty="0" err="1"/>
              <a:t>Subiectiv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afirma</a:t>
            </a:r>
            <a:r>
              <a:rPr lang="en-US" dirty="0"/>
              <a:t> ca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citi</a:t>
            </a:r>
            <a:r>
              <a:rPr lang="en-US" dirty="0"/>
              <a:t> </a:t>
            </a:r>
            <a:r>
              <a:rPr lang="en-US" dirty="0" err="1"/>
              <a:t>scrisul</a:t>
            </a:r>
            <a:r>
              <a:rPr lang="en-US" dirty="0"/>
              <a:t> cu font mic,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obiectiv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departeaza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clarifica</a:t>
            </a:r>
            <a:r>
              <a:rPr lang="en-US" dirty="0"/>
              <a:t> </a:t>
            </a:r>
            <a:r>
              <a:rPr lang="en-US" dirty="0" err="1"/>
              <a:t>imaginea</a:t>
            </a:r>
            <a:r>
              <a:rPr lang="en-US" dirty="0"/>
              <a:t>. </a:t>
            </a:r>
            <a:r>
              <a:rPr lang="en-US" dirty="0" err="1"/>
              <a:t>Vederea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nemodificata</a:t>
            </a:r>
            <a:r>
              <a:rPr lang="en-US" dirty="0"/>
              <a:t>.</a:t>
            </a:r>
          </a:p>
          <a:p>
            <a:r>
              <a:rPr lang="en-US" dirty="0" err="1"/>
              <a:t>Presbiopia</a:t>
            </a:r>
            <a:r>
              <a:rPr lang="en-US" dirty="0"/>
              <a:t> se </a:t>
            </a:r>
            <a:r>
              <a:rPr lang="en-US" dirty="0" err="1"/>
              <a:t>corecteaza</a:t>
            </a:r>
            <a:r>
              <a:rPr lang="en-US" dirty="0"/>
              <a:t> cu lentil </a:t>
            </a:r>
            <a:r>
              <a:rPr lang="en-US" dirty="0" err="1"/>
              <a:t>convergente</a:t>
            </a:r>
            <a:r>
              <a:rPr lang="en-US" dirty="0"/>
              <a:t> (</a:t>
            </a:r>
            <a:r>
              <a:rPr lang="en-US" dirty="0" err="1"/>
              <a:t>biconvexe</a:t>
            </a:r>
            <a:r>
              <a:rPr lang="en-US" dirty="0"/>
              <a:t>), cu </a:t>
            </a:r>
            <a:r>
              <a:rPr lang="en-US" dirty="0" err="1"/>
              <a:t>semnul</a:t>
            </a:r>
            <a:r>
              <a:rPr lang="en-US" dirty="0"/>
              <a:t> +</a:t>
            </a:r>
          </a:p>
        </p:txBody>
      </p:sp>
    </p:spTree>
    <p:extLst>
      <p:ext uri="{BB962C8B-B14F-4D97-AF65-F5344CB8AC3E}">
        <p14:creationId xmlns:p14="http://schemas.microsoft.com/office/powerpoint/2010/main" val="266854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isual impairments: What is presbyopia? How is it treated? | Blog  Lentiamo.co.uk">
            <a:extLst>
              <a:ext uri="{FF2B5EF4-FFF2-40B4-BE49-F238E27FC236}">
                <a16:creationId xmlns:a16="http://schemas.microsoft.com/office/drawing/2014/main" id="{EA5AFD7C-C791-4FB6-B25F-2A31E5C6D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26873" cy="372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resbyopia – Leesburg, FL - Fishman &amp; Sheridan eyeCare Specialists">
            <a:extLst>
              <a:ext uri="{FF2B5EF4-FFF2-40B4-BE49-F238E27FC236}">
                <a16:creationId xmlns:a16="http://schemas.microsoft.com/office/drawing/2014/main" id="{6E1C6354-B212-4F23-9F1A-F41B7172B6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280" y="3430937"/>
            <a:ext cx="8554720" cy="328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161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F4980-970E-4492-8254-6AD2A5852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840"/>
            <a:ext cx="10515600" cy="4764723"/>
          </a:xfrm>
        </p:spPr>
        <p:txBody>
          <a:bodyPr>
            <a:normAutofit/>
          </a:bodyPr>
          <a:lstStyle/>
          <a:p>
            <a:r>
              <a:rPr lang="en-US" dirty="0" err="1"/>
              <a:t>Viciile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</a:t>
            </a:r>
            <a:r>
              <a:rPr lang="en-US" dirty="0" err="1"/>
              <a:t>asferice</a:t>
            </a:r>
            <a:r>
              <a:rPr lang="en-US" dirty="0"/>
              <a:t> (</a:t>
            </a:r>
            <a:r>
              <a:rPr lang="en-US" dirty="0" err="1"/>
              <a:t>astigmice</a:t>
            </a:r>
            <a:r>
              <a:rPr lang="en-US" dirty="0"/>
              <a:t>) </a:t>
            </a:r>
          </a:p>
          <a:p>
            <a:r>
              <a:rPr lang="en-US" dirty="0" err="1"/>
              <a:t>Astigmatismul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un </a:t>
            </a:r>
            <a:r>
              <a:rPr lang="en-US" dirty="0" err="1"/>
              <a:t>viciu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in care </a:t>
            </a:r>
            <a:r>
              <a:rPr lang="en-US" dirty="0" err="1"/>
              <a:t>corneea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calota</a:t>
            </a:r>
            <a:r>
              <a:rPr lang="en-US" dirty="0"/>
              <a:t> </a:t>
            </a:r>
            <a:r>
              <a:rPr lang="en-US" dirty="0" err="1"/>
              <a:t>sferica</a:t>
            </a:r>
            <a:r>
              <a:rPr lang="en-US" dirty="0"/>
              <a:t>, ci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deformata</a:t>
            </a:r>
            <a:r>
              <a:rPr lang="en-US" dirty="0"/>
              <a:t>. </a:t>
            </a:r>
          </a:p>
          <a:p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ca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nu se </a:t>
            </a:r>
            <a:r>
              <a:rPr lang="en-US" dirty="0" err="1"/>
              <a:t>focalizeaza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singur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, ci in puncta multiple, </a:t>
            </a:r>
            <a:r>
              <a:rPr lang="en-US" dirty="0" err="1"/>
              <a:t>astfel</a:t>
            </a:r>
            <a:r>
              <a:rPr lang="en-US" dirty="0"/>
              <a:t> ca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 din </a:t>
            </a:r>
            <a:r>
              <a:rPr lang="en-US" dirty="0" err="1"/>
              <a:t>spatiu</a:t>
            </a:r>
            <a:r>
              <a:rPr lang="en-US" dirty="0"/>
              <a:t> ii </a:t>
            </a:r>
            <a:r>
              <a:rPr lang="en-US" dirty="0" err="1"/>
              <a:t>corespunde</a:t>
            </a:r>
            <a:r>
              <a:rPr lang="en-US" dirty="0"/>
              <a:t> pe retina o imagine </a:t>
            </a:r>
            <a:r>
              <a:rPr lang="en-US" dirty="0" err="1"/>
              <a:t>neclara</a:t>
            </a:r>
            <a:r>
              <a:rPr lang="en-US" dirty="0"/>
              <a:t>, </a:t>
            </a:r>
            <a:r>
              <a:rPr lang="en-US" dirty="0" err="1"/>
              <a:t>denumita</a:t>
            </a:r>
            <a:r>
              <a:rPr lang="en-US" dirty="0"/>
              <a:t> </a:t>
            </a:r>
            <a:r>
              <a:rPr lang="en-US" dirty="0" err="1"/>
              <a:t>cerc</a:t>
            </a:r>
            <a:r>
              <a:rPr lang="en-US" dirty="0"/>
              <a:t> de </a:t>
            </a:r>
            <a:r>
              <a:rPr lang="en-US" dirty="0" err="1"/>
              <a:t>difuziune</a:t>
            </a:r>
            <a:r>
              <a:rPr lang="en-US" dirty="0"/>
              <a:t>.</a:t>
            </a:r>
          </a:p>
          <a:p>
            <a:r>
              <a:rPr lang="en-US" dirty="0"/>
              <a:t>Din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cauza</a:t>
            </a:r>
            <a:r>
              <a:rPr lang="en-US" dirty="0"/>
              <a:t>, </a:t>
            </a:r>
            <a:r>
              <a:rPr lang="en-US" dirty="0" err="1"/>
              <a:t>pacientul</a:t>
            </a:r>
            <a:r>
              <a:rPr lang="en-US" dirty="0"/>
              <a:t> nu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vedea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, </a:t>
            </a:r>
            <a:r>
              <a:rPr lang="en-US" dirty="0" err="1"/>
              <a:t>nici</a:t>
            </a:r>
            <a:r>
              <a:rPr lang="en-US" dirty="0"/>
              <a:t> la </a:t>
            </a:r>
            <a:r>
              <a:rPr lang="en-US" dirty="0" err="1"/>
              <a:t>aproape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nu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putea</a:t>
            </a:r>
            <a:r>
              <a:rPr lang="en-US" dirty="0"/>
              <a:t> </a:t>
            </a:r>
            <a:r>
              <a:rPr lang="en-US" dirty="0" err="1"/>
              <a:t>clarifica</a:t>
            </a:r>
            <a:r>
              <a:rPr lang="en-US" dirty="0"/>
              <a:t> </a:t>
            </a:r>
            <a:r>
              <a:rPr lang="en-US" dirty="0" err="1"/>
              <a:t>imaginea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apropierea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departarea</a:t>
            </a:r>
            <a:r>
              <a:rPr lang="en-US" dirty="0"/>
              <a:t> </a:t>
            </a:r>
            <a:r>
              <a:rPr lang="en-US" dirty="0" err="1"/>
              <a:t>obiectului</a:t>
            </a:r>
            <a:r>
              <a:rPr lang="en-US" dirty="0"/>
              <a:t>.</a:t>
            </a:r>
          </a:p>
          <a:p>
            <a:r>
              <a:rPr lang="en-US" dirty="0" err="1"/>
              <a:t>Astigmatismul</a:t>
            </a:r>
            <a:r>
              <a:rPr lang="en-US" dirty="0"/>
              <a:t> se </a:t>
            </a:r>
            <a:r>
              <a:rPr lang="en-US" dirty="0" err="1"/>
              <a:t>corecteaza</a:t>
            </a:r>
            <a:r>
              <a:rPr lang="en-US" dirty="0"/>
              <a:t> cu lentil </a:t>
            </a:r>
            <a:r>
              <a:rPr lang="en-US" dirty="0" err="1"/>
              <a:t>cilindrice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5304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stigmatism - Common Eye Condition">
            <a:extLst>
              <a:ext uri="{FF2B5EF4-FFF2-40B4-BE49-F238E27FC236}">
                <a16:creationId xmlns:a16="http://schemas.microsoft.com/office/drawing/2014/main" id="{445C99BE-8593-4A82-A7B2-290516C5A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681038"/>
            <a:ext cx="5237162" cy="523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09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5 Things You Need to Know About Having an Astigmatism | Brinton Vision - St  Louis' best LASIK">
            <a:extLst>
              <a:ext uri="{FF2B5EF4-FFF2-40B4-BE49-F238E27FC236}">
                <a16:creationId xmlns:a16="http://schemas.microsoft.com/office/drawing/2014/main" id="{E0BB3950-67E1-4B45-9D59-FBF7EB111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842" y="1351280"/>
            <a:ext cx="9766398" cy="323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03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stigmatism Corrected By A Cylindrical Lens. Eyesight Problem,.. Royalty  Free Cliparts, Vectors, And Stock Illustration. Image 62195171.">
            <a:extLst>
              <a:ext uri="{FF2B5EF4-FFF2-40B4-BE49-F238E27FC236}">
                <a16:creationId xmlns:a16="http://schemas.microsoft.com/office/drawing/2014/main" id="{32F28915-5E7E-42A9-B1BF-17B3F947D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320" y="898072"/>
            <a:ext cx="512064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513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rrection Of Various Eye Vision Disorders By Lens. Hyperopia,.. Royalty  Free Cliparts, Vectors, And Stock Illustration. Image 67480716.">
            <a:extLst>
              <a:ext uri="{FF2B5EF4-FFF2-40B4-BE49-F238E27FC236}">
                <a16:creationId xmlns:a16="http://schemas.microsoft.com/office/drawing/2014/main" id="{1E46B08D-4C81-4340-BBDC-46FF249D3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197" y="744992"/>
            <a:ext cx="5124930" cy="514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01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20C6-5C7B-4674-B62F-2F2EE1FE4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/>
          <a:lstStyle/>
          <a:p>
            <a:r>
              <a:rPr lang="en-US" dirty="0" err="1"/>
              <a:t>Viciile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(</a:t>
            </a:r>
            <a:r>
              <a:rPr lang="en-US" dirty="0" err="1"/>
              <a:t>ametropii</a:t>
            </a:r>
            <a:r>
              <a:rPr lang="en-US" dirty="0"/>
              <a:t>)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afectiuni</a:t>
            </a:r>
            <a:r>
              <a:rPr lang="en-US" dirty="0"/>
              <a:t> </a:t>
            </a:r>
            <a:r>
              <a:rPr lang="en-US" dirty="0" err="1"/>
              <a:t>oculare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constau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deficit al </a:t>
            </a:r>
            <a:r>
              <a:rPr lang="en-US" dirty="0" err="1"/>
              <a:t>dioptrului</a:t>
            </a:r>
            <a:r>
              <a:rPr lang="en-US" dirty="0"/>
              <a:t> ocular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caracterizeaza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scaderea</a:t>
            </a:r>
            <a:r>
              <a:rPr lang="en-US" dirty="0"/>
              <a:t> </a:t>
            </a:r>
            <a:r>
              <a:rPr lang="en-US" dirty="0" err="1"/>
              <a:t>acuitatii</a:t>
            </a:r>
            <a:r>
              <a:rPr lang="en-US" dirty="0"/>
              <a:t> </a:t>
            </a:r>
            <a:r>
              <a:rPr lang="en-US" dirty="0" err="1"/>
              <a:t>vizuale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sunt </a:t>
            </a:r>
            <a:r>
              <a:rPr lang="en-US" dirty="0" err="1"/>
              <a:t>corectabile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ochelari</a:t>
            </a:r>
            <a:r>
              <a:rPr lang="en-US" dirty="0"/>
              <a:t>; </a:t>
            </a:r>
            <a:r>
              <a:rPr lang="en-US" dirty="0" err="1"/>
              <a:t>ele</a:t>
            </a:r>
            <a:r>
              <a:rPr lang="en-US" dirty="0"/>
              <a:t> sunt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abateri</a:t>
            </a:r>
            <a:r>
              <a:rPr lang="en-US" dirty="0"/>
              <a:t> refractive de la normal (</a:t>
            </a:r>
            <a:r>
              <a:rPr lang="en-US" dirty="0" err="1"/>
              <a:t>emetropie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emetropie</a:t>
            </a:r>
            <a:r>
              <a:rPr lang="en-US" dirty="0"/>
              <a:t>,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se </a:t>
            </a:r>
            <a:r>
              <a:rPr lang="en-US" dirty="0" err="1"/>
              <a:t>proiecteaza</a:t>
            </a:r>
            <a:r>
              <a:rPr lang="en-US" dirty="0"/>
              <a:t> pe retina,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 din </a:t>
            </a:r>
            <a:r>
              <a:rPr lang="en-US" dirty="0" err="1"/>
              <a:t>spatiu</a:t>
            </a:r>
            <a:r>
              <a:rPr lang="en-US" dirty="0"/>
              <a:t> ii </a:t>
            </a:r>
            <a:r>
              <a:rPr lang="en-US" dirty="0" err="1"/>
              <a:t>corespunde</a:t>
            </a:r>
            <a:r>
              <a:rPr lang="en-US" dirty="0"/>
              <a:t> un </a:t>
            </a:r>
            <a:r>
              <a:rPr lang="en-US" dirty="0" err="1"/>
              <a:t>punct</a:t>
            </a:r>
            <a:r>
              <a:rPr lang="en-US" dirty="0"/>
              <a:t> pe retina.</a:t>
            </a:r>
          </a:p>
          <a:p>
            <a:endParaRPr lang="en-US" dirty="0"/>
          </a:p>
          <a:p>
            <a:r>
              <a:rPr lang="en-US" dirty="0" err="1"/>
              <a:t>Viciile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sunt de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sferice</a:t>
            </a:r>
            <a:r>
              <a:rPr lang="en-US" dirty="0"/>
              <a:t> (</a:t>
            </a:r>
            <a:r>
              <a:rPr lang="en-US" dirty="0" err="1"/>
              <a:t>stigmice</a:t>
            </a:r>
            <a:r>
              <a:rPr lang="en-US" dirty="0"/>
              <a:t>): </a:t>
            </a:r>
            <a:r>
              <a:rPr lang="en-US" dirty="0" err="1"/>
              <a:t>miopia</a:t>
            </a:r>
            <a:r>
              <a:rPr lang="en-US" dirty="0"/>
              <a:t>, </a:t>
            </a:r>
            <a:r>
              <a:rPr lang="en-US" dirty="0" err="1"/>
              <a:t>hipermetropia</a:t>
            </a:r>
            <a:r>
              <a:rPr lang="en-US" dirty="0"/>
              <a:t>, presbyopia</a:t>
            </a:r>
          </a:p>
          <a:p>
            <a:r>
              <a:rPr lang="en-US" dirty="0"/>
              <a:t>- </a:t>
            </a:r>
            <a:r>
              <a:rPr lang="en-US" dirty="0" err="1"/>
              <a:t>asferice</a:t>
            </a:r>
            <a:r>
              <a:rPr lang="en-US" dirty="0"/>
              <a:t> (</a:t>
            </a:r>
            <a:r>
              <a:rPr lang="en-US" dirty="0" err="1"/>
              <a:t>astigmice</a:t>
            </a:r>
            <a:r>
              <a:rPr lang="en-US" dirty="0"/>
              <a:t>): </a:t>
            </a:r>
            <a:r>
              <a:rPr lang="en-US" dirty="0" err="1"/>
              <a:t>astigmatismul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6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6606A-9111-4739-B86E-54D401031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viciilor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</a:t>
            </a:r>
            <a:r>
              <a:rPr lang="en-US" dirty="0" err="1"/>
              <a:t>sferice</a:t>
            </a:r>
            <a:r>
              <a:rPr lang="en-US" dirty="0"/>
              <a:t>, forma </a:t>
            </a:r>
            <a:r>
              <a:rPr lang="en-US" dirty="0" err="1"/>
              <a:t>corneei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aceea</a:t>
            </a:r>
            <a:r>
              <a:rPr lang="en-US" dirty="0"/>
              <a:t> de </a:t>
            </a:r>
            <a:r>
              <a:rPr lang="en-US" dirty="0" err="1"/>
              <a:t>calota</a:t>
            </a:r>
            <a:r>
              <a:rPr lang="en-US" dirty="0"/>
              <a:t> </a:t>
            </a:r>
            <a:r>
              <a:rPr lang="en-US" dirty="0" err="1"/>
              <a:t>sferica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ca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se </a:t>
            </a:r>
            <a:r>
              <a:rPr lang="en-US" dirty="0" err="1"/>
              <a:t>proiecteaza</a:t>
            </a:r>
            <a:r>
              <a:rPr lang="en-US" dirty="0"/>
              <a:t> in fata/in </a:t>
            </a:r>
            <a:r>
              <a:rPr lang="en-US" dirty="0" err="1"/>
              <a:t>spatele</a:t>
            </a:r>
            <a:r>
              <a:rPr lang="en-US" dirty="0"/>
              <a:t> </a:t>
            </a:r>
            <a:r>
              <a:rPr lang="en-US" dirty="0" err="1"/>
              <a:t>retinei</a:t>
            </a:r>
            <a:r>
              <a:rPr lang="en-US" dirty="0"/>
              <a:t>,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 din </a:t>
            </a:r>
            <a:r>
              <a:rPr lang="en-US" dirty="0" err="1"/>
              <a:t>spatiu</a:t>
            </a:r>
            <a:r>
              <a:rPr lang="en-US" dirty="0"/>
              <a:t> ii </a:t>
            </a:r>
            <a:r>
              <a:rPr lang="en-US" dirty="0" err="1"/>
              <a:t>corespunde</a:t>
            </a:r>
            <a:r>
              <a:rPr lang="en-US" dirty="0"/>
              <a:t> un </a:t>
            </a:r>
            <a:r>
              <a:rPr lang="en-US" dirty="0" err="1"/>
              <a:t>punct</a:t>
            </a:r>
            <a:r>
              <a:rPr lang="en-US" dirty="0"/>
              <a:t> pe retina. </a:t>
            </a:r>
          </a:p>
          <a:p>
            <a:r>
              <a:rPr lang="en-US" dirty="0" err="1"/>
              <a:t>Patogenia</a:t>
            </a:r>
            <a:r>
              <a:rPr lang="en-US" dirty="0"/>
              <a:t> </a:t>
            </a:r>
            <a:r>
              <a:rPr lang="en-US" dirty="0" err="1"/>
              <a:t>viciilor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</a:t>
            </a:r>
            <a:r>
              <a:rPr lang="en-US" dirty="0" err="1"/>
              <a:t>sferice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necorespondenta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puterea</a:t>
            </a:r>
            <a:r>
              <a:rPr lang="en-US" dirty="0"/>
              <a:t> </a:t>
            </a:r>
            <a:r>
              <a:rPr lang="en-US" dirty="0" err="1"/>
              <a:t>dioptrica</a:t>
            </a:r>
            <a:r>
              <a:rPr lang="en-US" dirty="0"/>
              <a:t> a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diamentrul</a:t>
            </a:r>
            <a:r>
              <a:rPr lang="en-US" dirty="0"/>
              <a:t> antero-posterior al </a:t>
            </a:r>
            <a:r>
              <a:rPr lang="en-US" dirty="0" err="1"/>
              <a:t>acestuia</a:t>
            </a:r>
            <a:r>
              <a:rPr lang="en-US" dirty="0"/>
              <a:t>.</a:t>
            </a:r>
          </a:p>
          <a:p>
            <a:r>
              <a:rPr lang="en-US" dirty="0" err="1"/>
              <a:t>Miopia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viciu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de tip </a:t>
            </a:r>
            <a:r>
              <a:rPr lang="en-US" dirty="0" err="1"/>
              <a:t>sferic</a:t>
            </a:r>
            <a:r>
              <a:rPr lang="en-US" dirty="0"/>
              <a:t>, in care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se </a:t>
            </a:r>
            <a:r>
              <a:rPr lang="en-US" dirty="0" err="1"/>
              <a:t>focalizeaza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punct</a:t>
            </a:r>
            <a:r>
              <a:rPr lang="en-US" dirty="0"/>
              <a:t> in fata </a:t>
            </a:r>
            <a:r>
              <a:rPr lang="en-US" dirty="0" err="1"/>
              <a:t>retinei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abatare</a:t>
            </a:r>
            <a:r>
              <a:rPr lang="en-US" dirty="0"/>
              <a:t> de la </a:t>
            </a:r>
            <a:r>
              <a:rPr lang="en-US" dirty="0" err="1"/>
              <a:t>emetropie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exces</a:t>
            </a:r>
            <a:r>
              <a:rPr lang="en-US" dirty="0"/>
              <a:t> de </a:t>
            </a:r>
            <a:r>
              <a:rPr lang="en-US" dirty="0" err="1"/>
              <a:t>dioptrii</a:t>
            </a:r>
            <a:r>
              <a:rPr lang="en-US" dirty="0"/>
              <a:t>; se </a:t>
            </a:r>
            <a:r>
              <a:rPr lang="en-US" dirty="0" err="1"/>
              <a:t>noteaza</a:t>
            </a:r>
            <a:r>
              <a:rPr lang="en-US" dirty="0"/>
              <a:t> cu </a:t>
            </a:r>
            <a:r>
              <a:rPr lang="en-US" dirty="0" err="1"/>
              <a:t>semnul</a:t>
            </a:r>
            <a:r>
              <a:rPr lang="en-US" dirty="0"/>
              <a:t> – (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scazute</a:t>
            </a:r>
            <a:r>
              <a:rPr lang="en-US" dirty="0"/>
              <a:t> </a:t>
            </a:r>
            <a:r>
              <a:rPr lang="en-US" dirty="0" err="1"/>
              <a:t>dioptrii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ajunge</a:t>
            </a:r>
            <a:r>
              <a:rPr lang="en-US" dirty="0"/>
              <a:t> la </a:t>
            </a:r>
            <a:r>
              <a:rPr lang="en-US" dirty="0" err="1"/>
              <a:t>emetropie</a:t>
            </a:r>
            <a:r>
              <a:rPr lang="en-US" dirty="0"/>
              <a:t>)</a:t>
            </a:r>
          </a:p>
          <a:p>
            <a:r>
              <a:rPr lang="en-US" dirty="0"/>
              <a:t>- myopia </a:t>
            </a:r>
            <a:r>
              <a:rPr lang="en-US" dirty="0" err="1"/>
              <a:t>este</a:t>
            </a:r>
            <a:r>
              <a:rPr lang="en-US" dirty="0"/>
              <a:t> de 4 </a:t>
            </a:r>
            <a:r>
              <a:rPr lang="en-US" dirty="0" err="1"/>
              <a:t>tipuri</a:t>
            </a:r>
            <a:r>
              <a:rPr lang="en-US" dirty="0"/>
              <a:t>: </a:t>
            </a:r>
          </a:p>
          <a:p>
            <a:r>
              <a:rPr lang="en-US" dirty="0"/>
              <a:t>de </a:t>
            </a:r>
            <a:r>
              <a:rPr lang="en-US" dirty="0" err="1"/>
              <a:t>curbura</a:t>
            </a:r>
            <a:r>
              <a:rPr lang="en-US" dirty="0"/>
              <a:t> (</a:t>
            </a:r>
            <a:r>
              <a:rPr lang="en-US" dirty="0" err="1"/>
              <a:t>corneea</a:t>
            </a:r>
            <a:r>
              <a:rPr lang="en-US" dirty="0"/>
              <a:t> are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de 42 D), </a:t>
            </a:r>
          </a:p>
          <a:p>
            <a:r>
              <a:rPr lang="en-US" dirty="0" err="1"/>
              <a:t>axiala</a:t>
            </a:r>
            <a:r>
              <a:rPr lang="en-US" dirty="0"/>
              <a:t> (</a:t>
            </a:r>
            <a:r>
              <a:rPr lang="en-US" dirty="0" err="1"/>
              <a:t>axul</a:t>
            </a:r>
            <a:r>
              <a:rPr lang="en-US" dirty="0"/>
              <a:t> antero-posterior al </a:t>
            </a:r>
            <a:r>
              <a:rPr lang="en-US" dirty="0" err="1"/>
              <a:t>globului</a:t>
            </a:r>
            <a:r>
              <a:rPr lang="en-US" dirty="0"/>
              <a:t> ocular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normalul</a:t>
            </a:r>
            <a:r>
              <a:rPr lang="en-US" dirty="0"/>
              <a:t>, </a:t>
            </a:r>
            <a:r>
              <a:rPr lang="en-US" dirty="0" err="1"/>
              <a:t>adica</a:t>
            </a:r>
            <a:r>
              <a:rPr lang="en-US" dirty="0"/>
              <a:t> 23 mm), </a:t>
            </a:r>
          </a:p>
          <a:p>
            <a:r>
              <a:rPr lang="en-US" dirty="0" err="1"/>
              <a:t>cristaliniana</a:t>
            </a:r>
            <a:r>
              <a:rPr lang="en-US" dirty="0"/>
              <a:t> (</a:t>
            </a:r>
            <a:r>
              <a:rPr lang="en-US" dirty="0" err="1"/>
              <a:t>apare</a:t>
            </a:r>
            <a:r>
              <a:rPr lang="en-US" dirty="0"/>
              <a:t> in </a:t>
            </a:r>
            <a:r>
              <a:rPr lang="en-US" dirty="0" err="1"/>
              <a:t>cataracta</a:t>
            </a:r>
            <a:r>
              <a:rPr lang="en-US" dirty="0"/>
              <a:t>, </a:t>
            </a: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cristaliniana</a:t>
            </a:r>
            <a:r>
              <a:rPr lang="en-US" dirty="0"/>
              <a:t> se </a:t>
            </a:r>
            <a:r>
              <a:rPr lang="en-US" dirty="0" err="1"/>
              <a:t>densifica</a:t>
            </a:r>
            <a:r>
              <a:rPr lang="en-US" dirty="0"/>
              <a:t>), </a:t>
            </a:r>
          </a:p>
          <a:p>
            <a:r>
              <a:rPr lang="en-US" dirty="0" err="1"/>
              <a:t>degenerativa</a:t>
            </a:r>
            <a:r>
              <a:rPr lang="en-US" dirty="0"/>
              <a:t>/</a:t>
            </a:r>
            <a:r>
              <a:rPr lang="en-US" dirty="0" err="1"/>
              <a:t>maligna</a:t>
            </a:r>
            <a:r>
              <a:rPr lang="en-US" dirty="0"/>
              <a:t>/</a:t>
            </a:r>
            <a:r>
              <a:rPr lang="en-US" dirty="0" err="1"/>
              <a:t>miopia</a:t>
            </a:r>
            <a:r>
              <a:rPr lang="en-US" dirty="0"/>
              <a:t> </a:t>
            </a:r>
            <a:r>
              <a:rPr lang="en-US" dirty="0" err="1"/>
              <a:t>boala</a:t>
            </a:r>
            <a:r>
              <a:rPr lang="en-US" dirty="0"/>
              <a:t> de fund de </a:t>
            </a:r>
            <a:r>
              <a:rPr lang="en-US" dirty="0" err="1"/>
              <a:t>ochi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8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yopia (Nearsightedness) - Causes, Treatment and Symptoms">
            <a:extLst>
              <a:ext uri="{FF2B5EF4-FFF2-40B4-BE49-F238E27FC236}">
                <a16:creationId xmlns:a16="http://schemas.microsoft.com/office/drawing/2014/main" id="{BAE1A84B-8DAF-4200-BE73-109E2636D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980" y="1320800"/>
            <a:ext cx="6626380" cy="449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99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fundus photograph of the retina of a person with degenerative myopia... |  Download Scientific Diagram">
            <a:extLst>
              <a:ext uri="{FF2B5EF4-FFF2-40B4-BE49-F238E27FC236}">
                <a16:creationId xmlns:a16="http://schemas.microsoft.com/office/drawing/2014/main" id="{A75B8F2E-8B0D-41A2-96CE-DB06423F5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35" y="798196"/>
            <a:ext cx="1036032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6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32FE2-24BF-4164-B07B-7D2A1AC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960"/>
            <a:ext cx="10515600" cy="510000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Miopia</a:t>
            </a:r>
            <a:r>
              <a:rPr lang="en-US" dirty="0"/>
              <a:t> se </a:t>
            </a:r>
            <a:r>
              <a:rPr lang="en-US" dirty="0" err="1"/>
              <a:t>clasifica</a:t>
            </a:r>
            <a:r>
              <a:rPr lang="en-US" dirty="0"/>
              <a:t> in:</a:t>
            </a:r>
          </a:p>
          <a:p>
            <a:r>
              <a:rPr lang="en-US" dirty="0"/>
              <a:t>- </a:t>
            </a:r>
            <a:r>
              <a:rPr lang="en-US" dirty="0" err="1"/>
              <a:t>miopie</a:t>
            </a:r>
            <a:r>
              <a:rPr lang="en-US" dirty="0"/>
              <a:t> mica: 0 - -3D</a:t>
            </a:r>
          </a:p>
          <a:p>
            <a:r>
              <a:rPr lang="en-US" dirty="0"/>
              <a:t>- </a:t>
            </a:r>
            <a:r>
              <a:rPr lang="en-US" dirty="0" err="1"/>
              <a:t>miopie</a:t>
            </a:r>
            <a:r>
              <a:rPr lang="en-US" dirty="0"/>
              <a:t> </a:t>
            </a:r>
            <a:r>
              <a:rPr lang="en-US" dirty="0" err="1"/>
              <a:t>medie</a:t>
            </a:r>
            <a:r>
              <a:rPr lang="en-US" dirty="0"/>
              <a:t>: -3D - -6D </a:t>
            </a:r>
          </a:p>
          <a:p>
            <a:r>
              <a:rPr lang="en-US" dirty="0"/>
              <a:t>- </a:t>
            </a:r>
            <a:r>
              <a:rPr lang="en-US" dirty="0" err="1"/>
              <a:t>miopie</a:t>
            </a:r>
            <a:r>
              <a:rPr lang="en-US" dirty="0"/>
              <a:t> mare: -6D - -9D</a:t>
            </a:r>
          </a:p>
          <a:p>
            <a:r>
              <a:rPr lang="en-US" dirty="0" err="1"/>
              <a:t>Subiectiv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prezinta</a:t>
            </a:r>
            <a:r>
              <a:rPr lang="en-US" dirty="0"/>
              <a:t>: 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incetosata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, </a:t>
            </a:r>
            <a:r>
              <a:rPr lang="en-US" dirty="0" err="1"/>
              <a:t>vedere</a:t>
            </a:r>
            <a:r>
              <a:rPr lang="en-US" dirty="0"/>
              <a:t> buna de </a:t>
            </a:r>
            <a:r>
              <a:rPr lang="en-US" dirty="0" err="1"/>
              <a:t>aproape</a:t>
            </a:r>
            <a:endParaRPr lang="en-US" dirty="0"/>
          </a:p>
          <a:p>
            <a:r>
              <a:rPr lang="en-US" dirty="0" err="1"/>
              <a:t>Obiectiv</a:t>
            </a:r>
            <a:r>
              <a:rPr lang="en-US" dirty="0"/>
              <a:t>: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apropie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clarifica</a:t>
            </a:r>
            <a:r>
              <a:rPr lang="en-US" dirty="0"/>
              <a:t> </a:t>
            </a:r>
            <a:r>
              <a:rPr lang="en-US" dirty="0" err="1"/>
              <a:t>scrisul</a:t>
            </a:r>
            <a:r>
              <a:rPr lang="en-US" dirty="0"/>
              <a:t>, </a:t>
            </a:r>
            <a:r>
              <a:rPr lang="en-US" dirty="0" err="1"/>
              <a:t>micsoreaza</a:t>
            </a:r>
            <a:r>
              <a:rPr lang="en-US" dirty="0"/>
              <a:t> </a:t>
            </a:r>
            <a:r>
              <a:rPr lang="en-US" dirty="0" err="1"/>
              <a:t>ambele</a:t>
            </a:r>
            <a:r>
              <a:rPr lang="en-US" dirty="0"/>
              <a:t> </a:t>
            </a:r>
            <a:r>
              <a:rPr lang="en-US" dirty="0" err="1"/>
              <a:t>fante</a:t>
            </a:r>
            <a:r>
              <a:rPr lang="en-US" dirty="0"/>
              <a:t> </a:t>
            </a:r>
            <a:r>
              <a:rPr lang="en-US" dirty="0" err="1"/>
              <a:t>palpebrale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ameliorarea</a:t>
            </a:r>
            <a:r>
              <a:rPr lang="en-US" dirty="0"/>
              <a:t> </a:t>
            </a:r>
            <a:r>
              <a:rPr lang="en-US" dirty="0" err="1"/>
              <a:t>vederii</a:t>
            </a:r>
            <a:r>
              <a:rPr lang="en-US" dirty="0"/>
              <a:t> la </a:t>
            </a:r>
            <a:r>
              <a:rPr lang="en-US" dirty="0" err="1"/>
              <a:t>distanta</a:t>
            </a:r>
            <a:endParaRPr lang="en-US" dirty="0"/>
          </a:p>
          <a:p>
            <a:r>
              <a:rPr lang="en-US" dirty="0" err="1"/>
              <a:t>Punctele</a:t>
            </a:r>
            <a:r>
              <a:rPr lang="en-US" dirty="0"/>
              <a:t> </a:t>
            </a:r>
            <a:r>
              <a:rPr lang="en-US" dirty="0" err="1"/>
              <a:t>proxim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remotum</a:t>
            </a:r>
            <a:r>
              <a:rPr lang="en-US" dirty="0"/>
              <a:t> sunt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aproape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normalul</a:t>
            </a:r>
            <a:endParaRPr lang="en-US" dirty="0"/>
          </a:p>
          <a:p>
            <a:r>
              <a:rPr lang="en-US" dirty="0" err="1"/>
              <a:t>Miopia</a:t>
            </a:r>
            <a:r>
              <a:rPr lang="en-US" dirty="0"/>
              <a:t> se </a:t>
            </a:r>
            <a:r>
              <a:rPr lang="en-US" dirty="0" err="1"/>
              <a:t>corecteaza</a:t>
            </a:r>
            <a:r>
              <a:rPr lang="en-US" dirty="0"/>
              <a:t> cu </a:t>
            </a:r>
            <a:r>
              <a:rPr lang="en-US" dirty="0" err="1"/>
              <a:t>lentile</a:t>
            </a:r>
            <a:r>
              <a:rPr lang="en-US" dirty="0"/>
              <a:t> </a:t>
            </a:r>
            <a:r>
              <a:rPr lang="en-US" dirty="0" err="1"/>
              <a:t>divergente</a:t>
            </a:r>
            <a:r>
              <a:rPr lang="en-US" dirty="0"/>
              <a:t> (biconcave), notate cu </a:t>
            </a:r>
            <a:r>
              <a:rPr lang="en-US" dirty="0" err="1"/>
              <a:t>semnul</a:t>
            </a:r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37355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at is myopia? state two causes of myopia help of labelled diagram show  [a] the eye defect myopia - Brainly.in">
            <a:extLst>
              <a:ext uri="{FF2B5EF4-FFF2-40B4-BE49-F238E27FC236}">
                <a16:creationId xmlns:a16="http://schemas.microsoft.com/office/drawing/2014/main" id="{F7E5DAE7-6BFF-48BB-A6A3-622126E7A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880" y="526942"/>
            <a:ext cx="5994400" cy="5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7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D39DF-2836-4B0E-B3E7-ABBFC39D4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40"/>
            <a:ext cx="10515600" cy="547592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Hipermetropia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viciu</a:t>
            </a:r>
            <a:r>
              <a:rPr lang="en-US" dirty="0"/>
              <a:t> de </a:t>
            </a:r>
            <a:r>
              <a:rPr lang="en-US" dirty="0" err="1"/>
              <a:t>refractie</a:t>
            </a:r>
            <a:r>
              <a:rPr lang="en-US" dirty="0"/>
              <a:t> de tip </a:t>
            </a:r>
            <a:r>
              <a:rPr lang="en-US" dirty="0" err="1"/>
              <a:t>sferic</a:t>
            </a:r>
            <a:r>
              <a:rPr lang="en-US" dirty="0"/>
              <a:t>, in care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se </a:t>
            </a:r>
            <a:r>
              <a:rPr lang="en-US" dirty="0" err="1"/>
              <a:t>focalizeaza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punct</a:t>
            </a:r>
            <a:r>
              <a:rPr lang="en-US" dirty="0"/>
              <a:t> in </a:t>
            </a:r>
            <a:r>
              <a:rPr lang="en-US" dirty="0" err="1"/>
              <a:t>spatele</a:t>
            </a:r>
            <a:r>
              <a:rPr lang="en-US" dirty="0"/>
              <a:t> </a:t>
            </a:r>
            <a:r>
              <a:rPr lang="en-US" dirty="0" err="1"/>
              <a:t>retinei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abatare</a:t>
            </a:r>
            <a:r>
              <a:rPr lang="en-US" dirty="0"/>
              <a:t> de la </a:t>
            </a:r>
            <a:r>
              <a:rPr lang="en-US" dirty="0" err="1"/>
              <a:t>emetropie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deficit de </a:t>
            </a:r>
            <a:r>
              <a:rPr lang="en-US" dirty="0" err="1"/>
              <a:t>dioptrii</a:t>
            </a:r>
            <a:r>
              <a:rPr lang="en-US" dirty="0"/>
              <a:t>; se </a:t>
            </a:r>
            <a:r>
              <a:rPr lang="en-US" dirty="0" err="1"/>
              <a:t>noteaza</a:t>
            </a:r>
            <a:r>
              <a:rPr lang="en-US" dirty="0"/>
              <a:t> cu </a:t>
            </a:r>
            <a:r>
              <a:rPr lang="en-US" dirty="0" err="1"/>
              <a:t>semnul</a:t>
            </a:r>
            <a:r>
              <a:rPr lang="en-US" dirty="0"/>
              <a:t> + (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adaugate</a:t>
            </a:r>
            <a:r>
              <a:rPr lang="en-US" dirty="0"/>
              <a:t> </a:t>
            </a:r>
            <a:r>
              <a:rPr lang="en-US" dirty="0" err="1"/>
              <a:t>dioptrii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ajunge</a:t>
            </a:r>
            <a:r>
              <a:rPr lang="en-US" dirty="0"/>
              <a:t> la </a:t>
            </a:r>
            <a:r>
              <a:rPr lang="en-US" dirty="0" err="1"/>
              <a:t>emetropie</a:t>
            </a:r>
            <a:r>
              <a:rPr lang="en-US" dirty="0"/>
              <a:t>)</a:t>
            </a:r>
          </a:p>
          <a:p>
            <a:r>
              <a:rPr lang="en-US" dirty="0"/>
              <a:t> - hypermetropia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:</a:t>
            </a:r>
          </a:p>
          <a:p>
            <a:r>
              <a:rPr lang="en-US" dirty="0"/>
              <a:t>de </a:t>
            </a:r>
            <a:r>
              <a:rPr lang="en-US" dirty="0" err="1"/>
              <a:t>curbura</a:t>
            </a:r>
            <a:r>
              <a:rPr lang="en-US" dirty="0"/>
              <a:t> (</a:t>
            </a:r>
            <a:r>
              <a:rPr lang="en-US" dirty="0" err="1"/>
              <a:t>corneea</a:t>
            </a:r>
            <a:r>
              <a:rPr lang="en-US" dirty="0"/>
              <a:t> are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putin</a:t>
            </a:r>
            <a:r>
              <a:rPr lang="en-US" dirty="0"/>
              <a:t> de 42 D), </a:t>
            </a:r>
          </a:p>
          <a:p>
            <a:r>
              <a:rPr lang="en-US" dirty="0" err="1"/>
              <a:t>axiala</a:t>
            </a:r>
            <a:r>
              <a:rPr lang="en-US" dirty="0"/>
              <a:t> (</a:t>
            </a:r>
            <a:r>
              <a:rPr lang="en-US" dirty="0" err="1"/>
              <a:t>axul</a:t>
            </a:r>
            <a:r>
              <a:rPr lang="en-US" dirty="0"/>
              <a:t> antero-posterior al </a:t>
            </a:r>
            <a:r>
              <a:rPr lang="en-US" dirty="0" err="1"/>
              <a:t>globului</a:t>
            </a:r>
            <a:r>
              <a:rPr lang="en-US" dirty="0"/>
              <a:t> ocular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mic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normalul</a:t>
            </a:r>
            <a:r>
              <a:rPr lang="en-US" dirty="0"/>
              <a:t>, </a:t>
            </a:r>
            <a:r>
              <a:rPr lang="en-US" dirty="0" err="1"/>
              <a:t>adica</a:t>
            </a:r>
            <a:r>
              <a:rPr lang="en-US" dirty="0"/>
              <a:t> 23 mm)</a:t>
            </a:r>
          </a:p>
          <a:p>
            <a:r>
              <a:rPr lang="en-US" dirty="0" err="1"/>
              <a:t>Hipermetropia</a:t>
            </a:r>
            <a:r>
              <a:rPr lang="en-US" dirty="0"/>
              <a:t> se </a:t>
            </a:r>
            <a:r>
              <a:rPr lang="en-US" dirty="0" err="1"/>
              <a:t>clasifica</a:t>
            </a:r>
            <a:r>
              <a:rPr lang="en-US" dirty="0"/>
              <a:t> in:</a:t>
            </a:r>
          </a:p>
          <a:p>
            <a:r>
              <a:rPr lang="en-US" dirty="0"/>
              <a:t>- mica: 0 - +3D</a:t>
            </a:r>
          </a:p>
          <a:p>
            <a:r>
              <a:rPr lang="en-US" dirty="0"/>
              <a:t>- </a:t>
            </a:r>
            <a:r>
              <a:rPr lang="en-US" dirty="0" err="1"/>
              <a:t>medie</a:t>
            </a:r>
            <a:r>
              <a:rPr lang="en-US" dirty="0"/>
              <a:t>: +3D - +6D</a:t>
            </a:r>
          </a:p>
          <a:p>
            <a:r>
              <a:rPr lang="en-US" dirty="0"/>
              <a:t>- mare: +6D - +9D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0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yperopia Meaning - With Causes, Prevention &amp; Treatment.">
            <a:extLst>
              <a:ext uri="{FF2B5EF4-FFF2-40B4-BE49-F238E27FC236}">
                <a16:creationId xmlns:a16="http://schemas.microsoft.com/office/drawing/2014/main" id="{CA523DB1-1F9F-455E-BE23-8484B3ADA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43" y="985520"/>
            <a:ext cx="8234317" cy="461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9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734</Words>
  <Application>Microsoft Office PowerPoint</Application>
  <PresentationFormat>Widescreen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Viciile de refractie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Viciile de refractie</dc:title>
  <dc:creator>roxana marinescu</dc:creator>
  <cp:lastModifiedBy>roxana marinescu</cp:lastModifiedBy>
  <cp:revision>30</cp:revision>
  <dcterms:created xsi:type="dcterms:W3CDTF">2020-10-25T08:21:42Z</dcterms:created>
  <dcterms:modified xsi:type="dcterms:W3CDTF">2020-10-25T10:58:43Z</dcterms:modified>
</cp:coreProperties>
</file>