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324" r:id="rId4"/>
    <p:sldId id="322" r:id="rId5"/>
    <p:sldId id="258" r:id="rId6"/>
    <p:sldId id="259" r:id="rId7"/>
    <p:sldId id="293" r:id="rId8"/>
    <p:sldId id="294" r:id="rId9"/>
    <p:sldId id="296" r:id="rId10"/>
    <p:sldId id="297" r:id="rId11"/>
    <p:sldId id="299" r:id="rId12"/>
    <p:sldId id="300" r:id="rId13"/>
    <p:sldId id="301" r:id="rId14"/>
    <p:sldId id="302" r:id="rId15"/>
    <p:sldId id="325" r:id="rId16"/>
    <p:sldId id="303" r:id="rId17"/>
    <p:sldId id="304" r:id="rId18"/>
    <p:sldId id="305" r:id="rId19"/>
    <p:sldId id="306" r:id="rId20"/>
    <p:sldId id="307" r:id="rId21"/>
    <p:sldId id="308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4" r:id="rId30"/>
    <p:sldId id="277" r:id="rId31"/>
    <p:sldId id="278" r:id="rId32"/>
    <p:sldId id="282" r:id="rId33"/>
    <p:sldId id="318" r:id="rId34"/>
    <p:sldId id="320" r:id="rId35"/>
    <p:sldId id="311" r:id="rId36"/>
    <p:sldId id="312" r:id="rId37"/>
    <p:sldId id="328" r:id="rId38"/>
    <p:sldId id="327" r:id="rId39"/>
    <p:sldId id="284" r:id="rId40"/>
    <p:sldId id="279" r:id="rId41"/>
    <p:sldId id="288" r:id="rId42"/>
    <p:sldId id="289" r:id="rId43"/>
    <p:sldId id="290" r:id="rId44"/>
    <p:sldId id="310" r:id="rId45"/>
    <p:sldId id="329" r:id="rId46"/>
    <p:sldId id="331" r:id="rId47"/>
    <p:sldId id="332" r:id="rId48"/>
    <p:sldId id="333" r:id="rId49"/>
    <p:sldId id="334" r:id="rId50"/>
    <p:sldId id="335" r:id="rId51"/>
    <p:sldId id="336" r:id="rId52"/>
    <p:sldId id="337" r:id="rId53"/>
    <p:sldId id="338" r:id="rId54"/>
    <p:sldId id="339" r:id="rId55"/>
    <p:sldId id="340" r:id="rId56"/>
    <p:sldId id="341" r:id="rId57"/>
    <p:sldId id="342" r:id="rId58"/>
    <p:sldId id="343" r:id="rId59"/>
    <p:sldId id="344" r:id="rId60"/>
    <p:sldId id="345" r:id="rId61"/>
    <p:sldId id="346" r:id="rId62"/>
    <p:sldId id="347" r:id="rId63"/>
    <p:sldId id="348" r:id="rId64"/>
    <p:sldId id="350" r:id="rId65"/>
    <p:sldId id="352" r:id="rId66"/>
    <p:sldId id="351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81BB-9A8C-4CB6-9019-F6C01B5897B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32EF-8E5A-4843-9B00-41AD1BD42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0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81BB-9A8C-4CB6-9019-F6C01B5897B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32EF-8E5A-4843-9B00-41AD1BD42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2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81BB-9A8C-4CB6-9019-F6C01B5897B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32EF-8E5A-4843-9B00-41AD1BD42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5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81BB-9A8C-4CB6-9019-F6C01B5897B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32EF-8E5A-4843-9B00-41AD1BD42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7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81BB-9A8C-4CB6-9019-F6C01B5897B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32EF-8E5A-4843-9B00-41AD1BD42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8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81BB-9A8C-4CB6-9019-F6C01B5897B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32EF-8E5A-4843-9B00-41AD1BD42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9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81BB-9A8C-4CB6-9019-F6C01B5897B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32EF-8E5A-4843-9B00-41AD1BD42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6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81BB-9A8C-4CB6-9019-F6C01B5897B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32EF-8E5A-4843-9B00-41AD1BD42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3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81BB-9A8C-4CB6-9019-F6C01B5897B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32EF-8E5A-4843-9B00-41AD1BD42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81BB-9A8C-4CB6-9019-F6C01B5897B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32EF-8E5A-4843-9B00-41AD1BD42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7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81BB-9A8C-4CB6-9019-F6C01B5897B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32EF-8E5A-4843-9B00-41AD1BD42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6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F81BB-9A8C-4CB6-9019-F6C01B5897B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132EF-8E5A-4843-9B00-41AD1BD42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0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0.png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4683" y="461182"/>
            <a:ext cx="9144000" cy="2387600"/>
          </a:xfrm>
        </p:spPr>
        <p:txBody>
          <a:bodyPr/>
          <a:lstStyle/>
          <a:p>
            <a:r>
              <a:rPr lang="en-US" dirty="0" err="1" smtClean="0"/>
              <a:t>Angine</a:t>
            </a:r>
            <a:r>
              <a:rPr lang="en-US" dirty="0" smtClean="0"/>
              <a:t> </a:t>
            </a:r>
            <a:r>
              <a:rPr lang="en-US" dirty="0" smtClean="0"/>
              <a:t>acute</a:t>
            </a:r>
            <a:br>
              <a:rPr lang="en-US" dirty="0" smtClean="0"/>
            </a:br>
            <a:r>
              <a:rPr lang="en-US" dirty="0" err="1" smtClean="0"/>
              <a:t>Infe</a:t>
            </a:r>
            <a:r>
              <a:rPr lang="ro-RO" dirty="0" smtClean="0"/>
              <a:t>cția urliană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233" y="4530506"/>
            <a:ext cx="9144000" cy="1655762"/>
          </a:xfrm>
        </p:spPr>
        <p:txBody>
          <a:bodyPr>
            <a:normAutofit/>
          </a:bodyPr>
          <a:lstStyle/>
          <a:p>
            <a:r>
              <a:rPr lang="ro-RO" sz="3600" b="1" dirty="0" smtClean="0"/>
              <a:t>Șef lucrări </a:t>
            </a:r>
            <a:r>
              <a:rPr lang="ro-RO" sz="3600" b="1" dirty="0"/>
              <a:t>d</a:t>
            </a:r>
            <a:r>
              <a:rPr lang="en-US" sz="3600" b="1" dirty="0" smtClean="0"/>
              <a:t>r</a:t>
            </a:r>
            <a:r>
              <a:rPr lang="en-US" sz="3600" b="1" dirty="0"/>
              <a:t>. Livia </a:t>
            </a:r>
            <a:r>
              <a:rPr lang="en-US" sz="3600" b="1" dirty="0" err="1" smtClean="0"/>
              <a:t>Dragonu</a:t>
            </a:r>
            <a:endParaRPr lang="ro-RO" sz="3600" b="1" dirty="0" smtClean="0"/>
          </a:p>
          <a:p>
            <a:r>
              <a:rPr lang="ro-RO" sz="3600" b="1" dirty="0" smtClean="0"/>
              <a:t>27.11.2020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0455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Angine</a:t>
            </a:r>
            <a:r>
              <a:rPr lang="en-US" altLang="en-US" dirty="0"/>
              <a:t> </a:t>
            </a:r>
            <a:r>
              <a:rPr lang="en-US" altLang="en-US" dirty="0" err="1"/>
              <a:t>eritematoase</a:t>
            </a:r>
            <a:r>
              <a:rPr lang="en-US" altLang="en-US" dirty="0"/>
              <a:t>: </a:t>
            </a:r>
            <a:r>
              <a:rPr lang="en-US" altLang="en-US" dirty="0" err="1"/>
              <a:t>virusuri</a:t>
            </a:r>
            <a:r>
              <a:rPr lang="en-US" altLang="en-US" dirty="0"/>
              <a:t> vs </a:t>
            </a:r>
            <a:r>
              <a:rPr lang="en-US" altLang="en-US" dirty="0" err="1"/>
              <a:t>bacterii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17" y="1378226"/>
            <a:ext cx="5583514" cy="512859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rgbClr val="FF0000"/>
                </a:solidFill>
              </a:rPr>
              <a:t>Etiologia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bacterian</a:t>
            </a:r>
            <a:r>
              <a:rPr lang="ro-RO" altLang="en-US" dirty="0" smtClean="0">
                <a:solidFill>
                  <a:srgbClr val="FF0000"/>
                </a:solidFill>
              </a:rPr>
              <a:t>ă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/>
              <a:t>mai</a:t>
            </a:r>
            <a:r>
              <a:rPr lang="en-US" altLang="en-US" dirty="0"/>
              <a:t> </a:t>
            </a:r>
            <a:r>
              <a:rPr lang="en-US" altLang="en-US" dirty="0" err="1"/>
              <a:t>probabila</a:t>
            </a:r>
            <a:r>
              <a:rPr lang="en-US" altLang="en-US" dirty="0"/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dirty="0" err="1"/>
              <a:t>Interesarea</a:t>
            </a:r>
            <a:r>
              <a:rPr lang="en-US" altLang="en-US" dirty="0"/>
              <a:t> strict </a:t>
            </a:r>
            <a:r>
              <a:rPr lang="en-US" altLang="en-US" dirty="0" err="1" smtClean="0"/>
              <a:t>faringian</a:t>
            </a:r>
            <a:r>
              <a:rPr lang="ro-RO" altLang="en-US" dirty="0" smtClean="0"/>
              <a:t>ă</a:t>
            </a:r>
            <a:endParaRPr lang="en-US" altLang="en-US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dirty="0" err="1"/>
              <a:t>Febra</a:t>
            </a:r>
            <a:r>
              <a:rPr lang="en-US" altLang="en-US" dirty="0"/>
              <a:t> </a:t>
            </a:r>
            <a:r>
              <a:rPr lang="ro-RO" altLang="en-US" dirty="0"/>
              <a:t>î</a:t>
            </a:r>
            <a:r>
              <a:rPr lang="en-US" altLang="en-US" dirty="0" err="1" smtClean="0"/>
              <a:t>nalt</a:t>
            </a:r>
            <a:r>
              <a:rPr lang="ro-RO" altLang="en-US" dirty="0" smtClean="0"/>
              <a:t>ă</a:t>
            </a:r>
            <a:endParaRPr lang="en-US" altLang="en-US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dirty="0" err="1"/>
              <a:t>Eritem</a:t>
            </a:r>
            <a:r>
              <a:rPr lang="en-US" altLang="en-US" dirty="0"/>
              <a:t> </a:t>
            </a:r>
            <a:r>
              <a:rPr lang="en-US" altLang="en-US" dirty="0" err="1" smtClean="0"/>
              <a:t>ro</a:t>
            </a:r>
            <a:r>
              <a:rPr lang="ro-RO" altLang="en-US" dirty="0" smtClean="0"/>
              <a:t>ș</a:t>
            </a:r>
            <a:r>
              <a:rPr lang="en-US" altLang="en-US" dirty="0" smtClean="0"/>
              <a:t>u </a:t>
            </a:r>
            <a:r>
              <a:rPr lang="en-US" altLang="en-US" dirty="0" err="1"/>
              <a:t>intens</a:t>
            </a:r>
            <a:r>
              <a:rPr lang="en-US" altLang="en-US" dirty="0"/>
              <a:t> </a:t>
            </a:r>
            <a:r>
              <a:rPr lang="en-US" altLang="en-US" dirty="0" smtClean="0"/>
              <a:t>(“</a:t>
            </a:r>
            <a:r>
              <a:rPr lang="ro-RO" altLang="en-US" dirty="0" smtClean="0"/>
              <a:t>î</a:t>
            </a:r>
            <a:r>
              <a:rPr lang="en-US" altLang="en-US" dirty="0" smtClean="0"/>
              <a:t>n </a:t>
            </a:r>
            <a:r>
              <a:rPr lang="en-US" altLang="en-US" dirty="0" err="1" smtClean="0"/>
              <a:t>flac</a:t>
            </a:r>
            <a:r>
              <a:rPr lang="ro-RO" altLang="en-US" dirty="0" smtClean="0"/>
              <a:t>ă</a:t>
            </a:r>
            <a:r>
              <a:rPr lang="en-US" altLang="en-US" dirty="0" smtClean="0"/>
              <a:t>r</a:t>
            </a:r>
            <a:r>
              <a:rPr lang="ro-RO" altLang="en-US" dirty="0" smtClean="0"/>
              <a:t>ă</a:t>
            </a:r>
            <a:r>
              <a:rPr lang="en-US" altLang="en-US" dirty="0" smtClean="0"/>
              <a:t>”), </a:t>
            </a:r>
            <a:r>
              <a:rPr lang="en-US" altLang="en-US" dirty="0" err="1"/>
              <a:t>demarcat</a:t>
            </a:r>
            <a:r>
              <a:rPr lang="en-US" altLang="en-US" dirty="0"/>
              <a:t> la </a:t>
            </a:r>
            <a:r>
              <a:rPr lang="en-US" altLang="en-US" dirty="0" err="1"/>
              <a:t>limita</a:t>
            </a:r>
            <a:r>
              <a:rPr lang="en-US" altLang="en-US" dirty="0"/>
              <a:t> </a:t>
            </a:r>
            <a:r>
              <a:rPr lang="en-US" altLang="en-US" dirty="0" err="1"/>
              <a:t>palat</a:t>
            </a:r>
            <a:r>
              <a:rPr lang="en-US" altLang="en-US" dirty="0"/>
              <a:t> dur / </a:t>
            </a:r>
            <a:r>
              <a:rPr lang="en-US" altLang="en-US" dirty="0" err="1"/>
              <a:t>moale</a:t>
            </a:r>
            <a:endParaRPr lang="en-US" altLang="en-US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dirty="0" err="1"/>
              <a:t>Adenopatii</a:t>
            </a:r>
            <a:r>
              <a:rPr lang="en-US" altLang="en-US" dirty="0"/>
              <a:t> </a:t>
            </a:r>
            <a:r>
              <a:rPr lang="en-US" altLang="en-US" dirty="0" err="1"/>
              <a:t>subangulomandibulare</a:t>
            </a:r>
            <a:endParaRPr lang="en-US" altLang="en-US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dirty="0"/>
              <a:t>HLG: </a:t>
            </a:r>
            <a:r>
              <a:rPr lang="en-US" altLang="en-US" dirty="0" err="1"/>
              <a:t>leucocitoza</a:t>
            </a:r>
            <a:r>
              <a:rPr lang="en-US" altLang="en-US" dirty="0"/>
              <a:t> cu </a:t>
            </a:r>
            <a:r>
              <a:rPr lang="en-US" altLang="en-US" dirty="0" err="1"/>
              <a:t>neutrofilie</a:t>
            </a:r>
            <a:endParaRPr lang="en-US" altLang="en-US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dirty="0"/>
              <a:t>VSH, </a:t>
            </a:r>
            <a:r>
              <a:rPr lang="en-US" altLang="en-US" dirty="0" err="1"/>
              <a:t>proteina</a:t>
            </a:r>
            <a:r>
              <a:rPr lang="en-US" altLang="en-US" dirty="0"/>
              <a:t> C </a:t>
            </a:r>
            <a:r>
              <a:rPr lang="en-US" altLang="en-US" dirty="0" err="1" smtClean="0"/>
              <a:t>reactiv</a:t>
            </a:r>
            <a:r>
              <a:rPr lang="ro-RO" altLang="en-US" dirty="0" smtClean="0"/>
              <a:t>ă </a:t>
            </a:r>
            <a:r>
              <a:rPr lang="ro-RO" altLang="en-US" dirty="0" smtClean="0"/>
              <a:t>-  </a:t>
            </a:r>
            <a:r>
              <a:rPr lang="ro-RO" altLang="en-US" dirty="0" smtClean="0"/>
              <a:t>crescute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o-RO" altLang="en-US" dirty="0" smtClean="0"/>
              <a:t>Exudat faringian – streptococ beta- hemolitic grup A</a:t>
            </a:r>
            <a:endParaRPr lang="ro-RO" altLang="en-US" dirty="0" smtClean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dirty="0" err="1" smtClean="0"/>
              <a:t>Tratament</a:t>
            </a:r>
            <a:r>
              <a:rPr lang="en-US" altLang="en-US" dirty="0" smtClean="0"/>
              <a:t> </a:t>
            </a:r>
            <a:r>
              <a:rPr lang="en-US" altLang="en-US" dirty="0"/>
              <a:t>etiologic </a:t>
            </a:r>
            <a:r>
              <a:rPr lang="en-US" altLang="en-US" dirty="0" err="1"/>
              <a:t>pe</a:t>
            </a:r>
            <a:r>
              <a:rPr lang="en-US" altLang="en-US" dirty="0"/>
              <a:t> </a:t>
            </a:r>
            <a:r>
              <a:rPr lang="en-US" altLang="en-US" dirty="0" err="1"/>
              <a:t>criterii</a:t>
            </a:r>
            <a:r>
              <a:rPr lang="en-US" altLang="en-US" dirty="0"/>
              <a:t> de </a:t>
            </a:r>
            <a:r>
              <a:rPr lang="en-US" altLang="en-US" dirty="0" err="1"/>
              <a:t>probabilitate</a:t>
            </a:r>
            <a:r>
              <a:rPr lang="en-US" altLang="en-US" dirty="0"/>
              <a:t>; </a:t>
            </a:r>
            <a:r>
              <a:rPr lang="en-US" altLang="en-US" dirty="0" err="1"/>
              <a:t>Penicilina</a:t>
            </a:r>
            <a:r>
              <a:rPr lang="en-US" altLang="en-US" dirty="0"/>
              <a:t> G / macrolide</a:t>
            </a:r>
          </a:p>
          <a:p>
            <a:endParaRPr lang="en-US" dirty="0"/>
          </a:p>
        </p:txBody>
      </p:sp>
      <p:pic>
        <p:nvPicPr>
          <p:cNvPr id="4" name="Picture 8" descr="Remedios naturales para la Amigdal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131" y="1690688"/>
            <a:ext cx="6177792" cy="411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392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8720" y="563908"/>
            <a:ext cx="6596270" cy="92033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en-US" dirty="0" err="1"/>
              <a:t>Angine</a:t>
            </a:r>
            <a:r>
              <a:rPr lang="en-US" altLang="en-US" dirty="0"/>
              <a:t> </a:t>
            </a:r>
            <a:r>
              <a:rPr lang="en-US" altLang="en-US" dirty="0" smtClean="0"/>
              <a:t>exudative</a:t>
            </a:r>
            <a:r>
              <a:rPr lang="ro-RO" altLang="en-US" dirty="0" smtClean="0"/>
              <a:t> </a:t>
            </a:r>
            <a:r>
              <a:rPr lang="en-US" altLang="en-US" dirty="0" smtClean="0"/>
              <a:t>(“</a:t>
            </a:r>
            <a:r>
              <a:rPr lang="en-US" altLang="en-US" dirty="0" err="1" smtClean="0"/>
              <a:t>albe</a:t>
            </a:r>
            <a:r>
              <a:rPr lang="en-US" altLang="en-US" dirty="0" smtClean="0"/>
              <a:t>”)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4" name="Picture 7" descr="th?id=OI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938" y="1862388"/>
            <a:ext cx="6458549" cy="4284171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5" name="Rectangle 4"/>
          <p:cNvSpPr/>
          <p:nvPr/>
        </p:nvSpPr>
        <p:spPr>
          <a:xfrm>
            <a:off x="347731" y="2875723"/>
            <a:ext cx="3464416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err="1" smtClean="0"/>
              <a:t>Etio</a:t>
            </a:r>
            <a:r>
              <a:rPr lang="ro-RO" altLang="en-US" sz="2000" dirty="0" smtClean="0"/>
              <a:t>logie</a:t>
            </a:r>
            <a:r>
              <a:rPr lang="en-US" altLang="en-US" sz="2000" dirty="0" smtClean="0"/>
              <a:t>: </a:t>
            </a:r>
            <a:r>
              <a:rPr lang="en-US" altLang="en-US" sz="2000" dirty="0" err="1"/>
              <a:t>frecvent</a:t>
            </a:r>
            <a:r>
              <a:rPr lang="en-US" altLang="en-US" sz="2000" dirty="0"/>
              <a:t> </a:t>
            </a:r>
            <a:r>
              <a:rPr lang="en-US" altLang="en-US" sz="2000" dirty="0" err="1" smtClean="0"/>
              <a:t>bacterian</a:t>
            </a:r>
            <a:r>
              <a:rPr lang="ro-RO" altLang="en-US" sz="2000" dirty="0" smtClean="0"/>
              <a:t>ă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(</a:t>
            </a:r>
            <a:r>
              <a:rPr lang="en-US" altLang="en-US" sz="2000" dirty="0" err="1"/>
              <a:t>frecvent</a:t>
            </a:r>
            <a:r>
              <a:rPr lang="en-US" altLang="en-US" sz="2000" dirty="0"/>
              <a:t> SHGA)!</a:t>
            </a:r>
          </a:p>
        </p:txBody>
      </p:sp>
    </p:spTree>
    <p:extLst>
      <p:ext uri="{BB962C8B-B14F-4D97-AF65-F5344CB8AC3E}">
        <p14:creationId xmlns:p14="http://schemas.microsoft.com/office/powerpoint/2010/main" val="766213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dirty="0" err="1"/>
              <a:t>Angine</a:t>
            </a:r>
            <a:r>
              <a:rPr lang="en-US" altLang="en-US" dirty="0"/>
              <a:t> exudative (</a:t>
            </a:r>
            <a:r>
              <a:rPr lang="en-US" altLang="en-US" dirty="0" err="1" smtClean="0"/>
              <a:t>complica</a:t>
            </a:r>
            <a:r>
              <a:rPr lang="ro-RO" altLang="en-US" dirty="0" smtClean="0"/>
              <a:t>ț</a:t>
            </a:r>
            <a:r>
              <a:rPr lang="en-US" altLang="en-US" dirty="0" smtClean="0"/>
              <a:t>ii</a:t>
            </a:r>
            <a:r>
              <a:rPr lang="en-US" altLang="en-US" dirty="0">
                <a:solidFill>
                  <a:schemeClr val="bg1"/>
                </a:solidFill>
              </a:rPr>
              <a:t>)</a:t>
            </a:r>
            <a:br>
              <a:rPr lang="en-US" alt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3" name="Picture 7" descr="Amigdalectomia | ORLonline.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48" y="1803774"/>
            <a:ext cx="5721153" cy="466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20147" y="2133600"/>
            <a:ext cx="3998843" cy="304698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/>
              <a:t>Flegmonul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amigdalian</a:t>
            </a:r>
            <a:r>
              <a:rPr lang="en-US" altLang="en-US" sz="2400" b="1" dirty="0"/>
              <a:t>:</a:t>
            </a:r>
          </a:p>
          <a:p>
            <a:pPr>
              <a:spcBef>
                <a:spcPct val="50000"/>
              </a:spcBef>
            </a:pPr>
            <a:endParaRPr lang="en-US" altLang="en-US" sz="2400" b="1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400" b="1" dirty="0" err="1" smtClean="0"/>
              <a:t>febr</a:t>
            </a:r>
            <a:r>
              <a:rPr lang="ro-RO" altLang="en-US" sz="2400" b="1" dirty="0" smtClean="0"/>
              <a:t>ă</a:t>
            </a:r>
            <a:r>
              <a:rPr lang="en-US" altLang="en-US" sz="2400" b="1" dirty="0" smtClean="0"/>
              <a:t> </a:t>
            </a:r>
            <a:r>
              <a:rPr lang="ro-RO" altLang="en-US" sz="2400" b="1" dirty="0"/>
              <a:t>î</a:t>
            </a:r>
            <a:r>
              <a:rPr lang="en-US" altLang="en-US" sz="2400" b="1" dirty="0" err="1" smtClean="0"/>
              <a:t>nalt</a:t>
            </a:r>
            <a:r>
              <a:rPr lang="ro-RO" altLang="en-US" sz="2400" b="1" dirty="0" smtClean="0"/>
              <a:t>ă</a:t>
            </a:r>
            <a:endParaRPr lang="en-US" altLang="en-US" sz="2400" b="1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400" b="1" dirty="0" err="1"/>
              <a:t>tumefiere</a:t>
            </a:r>
            <a:r>
              <a:rPr lang="en-US" altLang="en-US" sz="2400" b="1" dirty="0"/>
              <a:t> </a:t>
            </a:r>
            <a:r>
              <a:rPr lang="en-US" altLang="en-US" sz="2400" b="1" dirty="0" smtClean="0"/>
              <a:t>unilateral</a:t>
            </a:r>
            <a:r>
              <a:rPr lang="ro-RO" altLang="en-US" sz="2400" b="1" dirty="0" smtClean="0"/>
              <a:t>ă</a:t>
            </a:r>
            <a:r>
              <a:rPr lang="en-US" altLang="en-US" sz="2400" b="1" dirty="0" smtClean="0"/>
              <a:t> </a:t>
            </a:r>
            <a:r>
              <a:rPr lang="en-US" altLang="en-US" sz="2400" b="1" dirty="0"/>
              <a:t>a </a:t>
            </a:r>
            <a:r>
              <a:rPr lang="en-US" altLang="en-US" sz="2400" b="1" dirty="0" err="1"/>
              <a:t>unei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amigdale</a:t>
            </a:r>
            <a:endParaRPr lang="en-US" altLang="en-US" sz="2400" b="1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400" b="1" dirty="0"/>
              <a:t>trismus</a:t>
            </a:r>
          </a:p>
        </p:txBody>
      </p:sp>
    </p:spTree>
    <p:extLst>
      <p:ext uri="{BB962C8B-B14F-4D97-AF65-F5344CB8AC3E}">
        <p14:creationId xmlns:p14="http://schemas.microsoft.com/office/powerpoint/2010/main" val="355360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en-US" dirty="0" err="1"/>
              <a:t>Angine</a:t>
            </a:r>
            <a:r>
              <a:rPr lang="en-US" altLang="en-US" dirty="0"/>
              <a:t> exudative (</a:t>
            </a:r>
            <a:r>
              <a:rPr lang="en-US" altLang="en-US" dirty="0" err="1"/>
              <a:t>exudat</a:t>
            </a:r>
            <a:r>
              <a:rPr lang="en-US" altLang="en-US" dirty="0"/>
              <a:t> </a:t>
            </a:r>
            <a:r>
              <a:rPr lang="en-US" altLang="en-US" dirty="0" err="1"/>
              <a:t>pseudomembranos</a:t>
            </a:r>
            <a:r>
              <a:rPr lang="en-US" altLang="en-US" dirty="0">
                <a:solidFill>
                  <a:schemeClr val="bg1"/>
                </a:solidFill>
              </a:rPr>
              <a:t>)</a:t>
            </a:r>
            <a:br>
              <a:rPr lang="en-US" alt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4" name="Picture 7" descr="th?id=OI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62" y="1690688"/>
            <a:ext cx="5618920" cy="486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38200" y="2618341"/>
            <a:ext cx="3389243" cy="2708434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/>
              <a:t>MNI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/>
              <a:t>DIFTERIA!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/>
              <a:t>SHGA + </a:t>
            </a:r>
            <a:r>
              <a:rPr lang="en-US" altLang="en-US" sz="2000" b="1" dirty="0" err="1"/>
              <a:t>fusospirili</a:t>
            </a:r>
            <a:r>
              <a:rPr lang="en-US" altLang="en-US" sz="2000" b="1" dirty="0"/>
              <a:t> </a:t>
            </a:r>
          </a:p>
          <a:p>
            <a:pPr>
              <a:spcBef>
                <a:spcPct val="50000"/>
              </a:spcBef>
            </a:pPr>
            <a:endParaRPr lang="en-US" altLang="en-US" sz="2000" b="1" dirty="0"/>
          </a:p>
          <a:p>
            <a:pPr>
              <a:spcBef>
                <a:spcPct val="50000"/>
              </a:spcBef>
            </a:pPr>
            <a:endParaRPr lang="en-US" altLang="en-US" sz="2000" b="1" dirty="0"/>
          </a:p>
          <a:p>
            <a:pPr>
              <a:spcBef>
                <a:spcPct val="50000"/>
              </a:spcBef>
            </a:pPr>
            <a:r>
              <a:rPr lang="en-US" altLang="en-US" sz="2000" b="1" dirty="0" err="1"/>
              <a:t>Dupa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amigdalectomie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94012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en-US" dirty="0" err="1"/>
              <a:t>Angine</a:t>
            </a:r>
            <a:r>
              <a:rPr lang="en-US" altLang="en-US" dirty="0"/>
              <a:t> exudative (</a:t>
            </a:r>
            <a:r>
              <a:rPr lang="en-US" altLang="en-US" dirty="0" err="1"/>
              <a:t>exudat</a:t>
            </a:r>
            <a:r>
              <a:rPr lang="en-US" altLang="en-US" dirty="0"/>
              <a:t> </a:t>
            </a:r>
            <a:r>
              <a:rPr lang="en-US" altLang="en-US" dirty="0" err="1"/>
              <a:t>pseudomembranos</a:t>
            </a:r>
            <a:r>
              <a:rPr lang="en-US" altLang="en-US" dirty="0">
                <a:solidFill>
                  <a:schemeClr val="bg1"/>
                </a:solidFill>
              </a:rPr>
              <a:t>)</a:t>
            </a:r>
            <a:br>
              <a:rPr lang="en-US" alt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4" name="Picture 7" descr="th?id=OI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136" y="1690687"/>
            <a:ext cx="5114271" cy="506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th?id=O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00" y="2252871"/>
            <a:ext cx="4881000" cy="333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789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3090" cy="1325563"/>
          </a:xfrm>
        </p:spPr>
        <p:txBody>
          <a:bodyPr>
            <a:normAutofit/>
          </a:bodyPr>
          <a:lstStyle/>
          <a:p>
            <a:r>
              <a:rPr lang="ro-RO" sz="3600" b="1" dirty="0" smtClean="0"/>
              <a:t>Angina pseudomembranoasă – MNI versus difterie</a:t>
            </a:r>
            <a:endParaRPr lang="en-GB" sz="36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19" y="2462669"/>
            <a:ext cx="5271401" cy="330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88" y="1975633"/>
            <a:ext cx="4948575" cy="396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882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926496" cy="10732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b="1" dirty="0" err="1"/>
              <a:t>Stomatita</a:t>
            </a:r>
            <a:r>
              <a:rPr lang="en-US" sz="2800" b="1" dirty="0"/>
              <a:t> </a:t>
            </a:r>
            <a:r>
              <a:rPr lang="en-US" sz="2800" b="1" dirty="0" err="1" smtClean="0"/>
              <a:t>candidozic</a:t>
            </a:r>
            <a:r>
              <a:rPr lang="ro-RO" sz="2800" b="1" dirty="0" smtClean="0"/>
              <a:t>ă</a:t>
            </a:r>
            <a:endParaRPr lang="en-US" sz="2800" b="1" dirty="0"/>
          </a:p>
        </p:txBody>
      </p:sp>
      <p:pic>
        <p:nvPicPr>
          <p:cNvPr id="4" name="Picture 9" descr="th?id=OI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1" y="2053931"/>
            <a:ext cx="5522611" cy="368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087" y="1107032"/>
            <a:ext cx="4424798" cy="517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55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78147" cy="101310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err="1"/>
              <a:t>Angine</a:t>
            </a:r>
            <a:r>
              <a:rPr lang="en-US" altLang="en-US" dirty="0"/>
              <a:t> </a:t>
            </a:r>
            <a:r>
              <a:rPr lang="en-US" altLang="en-US" dirty="0" err="1"/>
              <a:t>veziculoase</a:t>
            </a:r>
            <a:r>
              <a:rPr lang="en-US" altLang="en-US" dirty="0"/>
              <a:t> / ulcerative</a:t>
            </a:r>
            <a:r>
              <a:rPr lang="en-US" altLang="en-US" dirty="0">
                <a:solidFill>
                  <a:schemeClr val="bg1"/>
                </a:solidFill>
              </a:rPr>
              <a:t/>
            </a:r>
            <a:br>
              <a:rPr lang="en-US" alt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4" name="Picture 8" descr="Common Vesiculobullous Diseases Etiology,Clinical Presentation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399" y="1559976"/>
            <a:ext cx="3664976" cy="266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3887" y="2063135"/>
            <a:ext cx="393845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/>
              <a:t>Varicela</a:t>
            </a: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/>
              <a:t>Zoster</a:t>
            </a:r>
          </a:p>
          <a:p>
            <a:pPr>
              <a:spcBef>
                <a:spcPct val="50000"/>
              </a:spcBef>
            </a:pPr>
            <a:r>
              <a:rPr lang="en-US" altLang="en-US" sz="2400" dirty="0"/>
              <a:t>Herpangina / </a:t>
            </a:r>
            <a:r>
              <a:rPr lang="en-US" altLang="en-US" sz="2400" dirty="0" err="1"/>
              <a:t>boala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m</a:t>
            </a:r>
            <a:r>
              <a:rPr lang="ro-RO" altLang="en-US" sz="2400" dirty="0" smtClean="0"/>
              <a:t>â</a:t>
            </a:r>
            <a:r>
              <a:rPr lang="en-US" altLang="en-US" sz="2400" dirty="0" err="1" smtClean="0"/>
              <a:t>ini-picioare-gur</a:t>
            </a:r>
            <a:r>
              <a:rPr lang="ro-RO" altLang="en-US" sz="2400" dirty="0" smtClean="0"/>
              <a:t>ă</a:t>
            </a: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 smtClean="0"/>
              <a:t>Herpes </a:t>
            </a:r>
            <a:r>
              <a:rPr lang="en-US" altLang="en-US" sz="2400" dirty="0"/>
              <a:t>simplex</a:t>
            </a:r>
          </a:p>
          <a:p>
            <a:pPr>
              <a:spcBef>
                <a:spcPct val="50000"/>
              </a:spcBef>
            </a:pPr>
            <a:r>
              <a:rPr lang="en-US" altLang="en-US" sz="2400" dirty="0" smtClean="0"/>
              <a:t>S</a:t>
            </a:r>
            <a:r>
              <a:rPr lang="ro-RO" altLang="en-US" sz="2400" dirty="0" smtClean="0"/>
              <a:t>indrom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Stevens Johnson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932" y="2676986"/>
            <a:ext cx="3841586" cy="351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19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Angina </a:t>
            </a:r>
            <a:r>
              <a:rPr lang="en-US" dirty="0" err="1" smtClean="0"/>
              <a:t>ulcero-membranoas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Plaut</a:t>
            </a:r>
            <a:r>
              <a:rPr lang="en-US" dirty="0"/>
              <a:t>-Vincent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0459" y="2287493"/>
            <a:ext cx="4495593" cy="3566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331" y="1778320"/>
            <a:ext cx="3949148" cy="469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84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119191" cy="88057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err="1"/>
              <a:t>Angine</a:t>
            </a:r>
            <a:r>
              <a:rPr lang="en-US" altLang="en-US" dirty="0"/>
              <a:t> … </a:t>
            </a:r>
            <a:r>
              <a:rPr lang="en-US" altLang="en-US" dirty="0" err="1"/>
              <a:t>particulare</a:t>
            </a:r>
            <a:r>
              <a:rPr lang="en-US" altLang="en-US" dirty="0">
                <a:solidFill>
                  <a:schemeClr val="bg1"/>
                </a:solidFill>
              </a:rPr>
              <a:t/>
            </a:r>
            <a:br>
              <a:rPr lang="en-US" alt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4" name="Picture 9" descr="th?id=OI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65" y="1483793"/>
            <a:ext cx="6493565" cy="493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696200" y="5201479"/>
            <a:ext cx="449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/>
              <a:t>Febra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tifoid</a:t>
            </a:r>
            <a:r>
              <a:rPr lang="ro-RO" altLang="en-US" sz="2400" dirty="0" smtClean="0"/>
              <a:t>ă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– angina </a:t>
            </a:r>
            <a:r>
              <a:rPr lang="en-US" altLang="en-US" sz="2400" dirty="0" err="1"/>
              <a:t>Duguet</a:t>
            </a:r>
            <a:r>
              <a:rPr lang="en-US" altLang="en-US" sz="2400" dirty="0"/>
              <a:t>; </a:t>
            </a:r>
            <a:r>
              <a:rPr lang="en-US" altLang="en-US" sz="2400" dirty="0" err="1" smtClean="0"/>
              <a:t>ulcera</a:t>
            </a:r>
            <a:r>
              <a:rPr lang="ro-RO" altLang="en-US" sz="2400" dirty="0" smtClean="0"/>
              <a:t>ți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pe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pilierii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anteriori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1182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614" y="365125"/>
            <a:ext cx="10251583" cy="1325563"/>
          </a:xfrm>
        </p:spPr>
        <p:txBody>
          <a:bodyPr>
            <a:normAutofit/>
          </a:bodyPr>
          <a:lstStyle/>
          <a:p>
            <a:r>
              <a:rPr lang="ro-RO" sz="3600" b="1" dirty="0" smtClean="0"/>
              <a:t>Faringe – la interferența aparat digestiv și respirator</a:t>
            </a:r>
            <a:endParaRPr lang="en-GB" sz="36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301" y="1790162"/>
            <a:ext cx="6870608" cy="385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087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939" y="131280"/>
            <a:ext cx="5363817" cy="88824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err="1"/>
              <a:t>Angine</a:t>
            </a:r>
            <a:r>
              <a:rPr lang="en-US" altLang="en-US" dirty="0"/>
              <a:t> … </a:t>
            </a:r>
            <a:r>
              <a:rPr lang="en-US" altLang="en-US" dirty="0" err="1"/>
              <a:t>particulare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4" name="Picture 7" descr="th?id=OI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660" y="1253366"/>
            <a:ext cx="3880402" cy="24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th?id=O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61" y="3952461"/>
            <a:ext cx="3879574" cy="257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964017" y="5920961"/>
            <a:ext cx="4495800" cy="4572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/>
              <a:t>Sifilis</a:t>
            </a:r>
            <a:r>
              <a:rPr lang="en-US" altLang="en-US" sz="2400" dirty="0"/>
              <a:t> – </a:t>
            </a:r>
            <a:r>
              <a:rPr lang="en-US" altLang="en-US" sz="2400" dirty="0" err="1"/>
              <a:t>determinari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faringiene</a:t>
            </a:r>
            <a:endParaRPr lang="en-US" altLang="en-US" sz="24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656" y="1690688"/>
            <a:ext cx="5112024" cy="329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97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13243" cy="84082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err="1"/>
              <a:t>Angine</a:t>
            </a:r>
            <a:r>
              <a:rPr lang="en-US" altLang="en-US" dirty="0"/>
              <a:t> … </a:t>
            </a:r>
            <a:r>
              <a:rPr lang="en-US" altLang="en-US" dirty="0" err="1"/>
              <a:t>particulare</a:t>
            </a:r>
            <a:r>
              <a:rPr lang="en-US" altLang="en-US" dirty="0">
                <a:solidFill>
                  <a:schemeClr val="bg1"/>
                </a:solidFill>
              </a:rPr>
              <a:t/>
            </a:r>
            <a:br>
              <a:rPr lang="en-US" alt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4" name="Picture 7" descr="this left tonsillar squamous cell carcinoma exhibits enlargement and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64" y="1690688"/>
            <a:ext cx="6202018" cy="448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381461" y="5619690"/>
            <a:ext cx="4134678" cy="46166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err="1"/>
              <a:t>Neoplazii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amigdaliene</a:t>
            </a:r>
            <a:r>
              <a:rPr lang="en-US" altLang="en-US" sz="2400" b="1" dirty="0"/>
              <a:t> (</a:t>
            </a:r>
            <a:r>
              <a:rPr lang="en-US" altLang="en-US" sz="2400" b="1" dirty="0" err="1"/>
              <a:t>rar</a:t>
            </a:r>
            <a:r>
              <a:rPr lang="en-US" altLang="en-US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9915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5613"/>
            <a:ext cx="10515600" cy="894562"/>
          </a:xfrm>
        </p:spPr>
        <p:txBody>
          <a:bodyPr/>
          <a:lstStyle/>
          <a:p>
            <a:r>
              <a:rPr lang="en-US" dirty="0"/>
              <a:t>Caz clinic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74" y="1219200"/>
            <a:ext cx="10903226" cy="5287617"/>
          </a:xfrm>
          <a:ln>
            <a:solidFill>
              <a:schemeClr val="accent2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Bolnav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vârstǎ</a:t>
            </a:r>
            <a:r>
              <a:rPr lang="en-US" dirty="0"/>
              <a:t> de 18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vǎ</a:t>
            </a:r>
            <a:r>
              <a:rPr lang="en-US" dirty="0"/>
              <a:t> </a:t>
            </a:r>
            <a:r>
              <a:rPr lang="en-US" dirty="0" err="1"/>
              <a:t>consultǎ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febrǎ</a:t>
            </a:r>
            <a:r>
              <a:rPr lang="en-US" dirty="0"/>
              <a:t> (39,2 gr. C), </a:t>
            </a:r>
            <a:r>
              <a:rPr lang="en-US" dirty="0" err="1"/>
              <a:t>dureri</a:t>
            </a:r>
            <a:r>
              <a:rPr lang="en-US" dirty="0"/>
              <a:t> la </a:t>
            </a:r>
            <a:r>
              <a:rPr lang="en-US" dirty="0" err="1"/>
              <a:t>deglutiţie</a:t>
            </a:r>
            <a:r>
              <a:rPr lang="en-US" dirty="0"/>
              <a:t>, </a:t>
            </a:r>
            <a:r>
              <a:rPr lang="en-US" dirty="0" err="1"/>
              <a:t>cefalee</a:t>
            </a:r>
            <a:r>
              <a:rPr lang="en-US" dirty="0"/>
              <a:t>, </a:t>
            </a:r>
            <a:r>
              <a:rPr lang="en-US" dirty="0" err="1"/>
              <a:t>mialgii</a:t>
            </a:r>
            <a:r>
              <a:rPr lang="en-US" dirty="0"/>
              <a:t>. </a:t>
            </a:r>
            <a:r>
              <a:rPr lang="en-US" dirty="0" err="1"/>
              <a:t>Debutul</a:t>
            </a:r>
            <a:r>
              <a:rPr lang="en-US" dirty="0"/>
              <a:t>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urmǎ</a:t>
            </a:r>
            <a:r>
              <a:rPr lang="en-US" dirty="0"/>
              <a:t> cu 5-6 </a:t>
            </a:r>
            <a:r>
              <a:rPr lang="en-US" dirty="0" err="1"/>
              <a:t>zile</a:t>
            </a:r>
            <a:r>
              <a:rPr lang="en-US" dirty="0"/>
              <a:t>. </a:t>
            </a:r>
            <a:r>
              <a:rPr lang="en-US" dirty="0" err="1"/>
              <a:t>Bolnavul</a:t>
            </a:r>
            <a:r>
              <a:rPr lang="en-US" dirty="0"/>
              <a:t>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vǎzut</a:t>
            </a:r>
            <a:r>
              <a:rPr lang="en-US" dirty="0"/>
              <a:t> de un medic </a:t>
            </a:r>
            <a:r>
              <a:rPr lang="en-US" dirty="0" smtClean="0"/>
              <a:t>care </a:t>
            </a:r>
            <a:r>
              <a:rPr lang="en-US" dirty="0"/>
              <a:t>a </a:t>
            </a:r>
            <a:r>
              <a:rPr lang="en-US" dirty="0" err="1"/>
              <a:t>prescris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ambulator </a:t>
            </a:r>
            <a:r>
              <a:rPr lang="en-US" dirty="0" err="1"/>
              <a:t>tratament</a:t>
            </a:r>
            <a:r>
              <a:rPr lang="en-US" dirty="0"/>
              <a:t> cu </a:t>
            </a:r>
            <a:r>
              <a:rPr lang="en-US" u="sng" dirty="0" err="1"/>
              <a:t>penicilina</a:t>
            </a:r>
            <a:r>
              <a:rPr lang="en-US" u="sng" dirty="0"/>
              <a:t> V</a:t>
            </a:r>
            <a:r>
              <a:rPr lang="en-US" dirty="0"/>
              <a:t>. Este </a:t>
            </a:r>
            <a:r>
              <a:rPr lang="en-US" dirty="0" err="1"/>
              <a:t>reexaminat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a 4-a </a:t>
            </a:r>
            <a:r>
              <a:rPr lang="en-US" dirty="0" err="1"/>
              <a:t>zi</a:t>
            </a:r>
            <a:r>
              <a:rPr lang="en-US" dirty="0"/>
              <a:t> de </a:t>
            </a:r>
            <a:r>
              <a:rPr lang="en-US" dirty="0" err="1"/>
              <a:t>tratament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simptomatologia</a:t>
            </a:r>
            <a:r>
              <a:rPr lang="en-US" dirty="0"/>
              <a:t> se </a:t>
            </a:r>
            <a:r>
              <a:rPr lang="en-US" dirty="0" err="1"/>
              <a:t>menţine</a:t>
            </a:r>
            <a:r>
              <a:rPr lang="en-US" dirty="0"/>
              <a:t>, </a:t>
            </a:r>
            <a:r>
              <a:rPr lang="en-US" dirty="0" err="1"/>
              <a:t>medicul</a:t>
            </a:r>
            <a:r>
              <a:rPr lang="en-US" dirty="0"/>
              <a:t> </a:t>
            </a:r>
            <a:r>
              <a:rPr lang="en-US" dirty="0" err="1"/>
              <a:t>recomandǎ</a:t>
            </a:r>
            <a:r>
              <a:rPr lang="en-US" dirty="0"/>
              <a:t> </a:t>
            </a:r>
            <a:r>
              <a:rPr lang="en-US" dirty="0" err="1"/>
              <a:t>schimbarea</a:t>
            </a:r>
            <a:r>
              <a:rPr lang="en-US" dirty="0"/>
              <a:t> </a:t>
            </a:r>
            <a:r>
              <a:rPr lang="en-US" dirty="0" err="1"/>
              <a:t>antibioticului</a:t>
            </a:r>
            <a:r>
              <a:rPr lang="en-US" dirty="0"/>
              <a:t> cu </a:t>
            </a:r>
            <a:r>
              <a:rPr lang="en-US" u="sng" dirty="0" err="1"/>
              <a:t>ampicilinǎ</a:t>
            </a:r>
            <a:r>
              <a:rPr lang="en-US" dirty="0"/>
              <a:t>. La </a:t>
            </a:r>
            <a:r>
              <a:rPr lang="en-US" dirty="0" err="1"/>
              <a:t>aproximativ</a:t>
            </a:r>
            <a:r>
              <a:rPr lang="en-US" dirty="0"/>
              <a:t> 36 ore de la </a:t>
            </a:r>
            <a:r>
              <a:rPr lang="en-US" dirty="0" err="1"/>
              <a:t>iniţierea</a:t>
            </a:r>
            <a:r>
              <a:rPr lang="en-US" dirty="0"/>
              <a:t> </a:t>
            </a:r>
            <a:r>
              <a:rPr lang="en-US" dirty="0" err="1"/>
              <a:t>tratamentului</a:t>
            </a:r>
            <a:r>
              <a:rPr lang="en-US" dirty="0"/>
              <a:t> cu </a:t>
            </a:r>
            <a:r>
              <a:rPr lang="en-US" dirty="0" err="1"/>
              <a:t>ampicilinǎ</a:t>
            </a:r>
            <a:r>
              <a:rPr lang="en-US" dirty="0"/>
              <a:t> </a:t>
            </a:r>
            <a:r>
              <a:rPr lang="en-US" dirty="0" err="1"/>
              <a:t>apare</a:t>
            </a:r>
            <a:r>
              <a:rPr lang="en-US" dirty="0"/>
              <a:t> o </a:t>
            </a:r>
            <a:r>
              <a:rPr lang="en-US" dirty="0" err="1">
                <a:solidFill>
                  <a:srgbClr val="FF0000"/>
                </a:solidFill>
              </a:rPr>
              <a:t>erupţie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cutanatǎ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maculopapuloasǎ</a:t>
            </a:r>
            <a:r>
              <a:rPr lang="en-US" dirty="0"/>
              <a:t>.</a:t>
            </a:r>
          </a:p>
          <a:p>
            <a:r>
              <a:rPr lang="en-US" dirty="0"/>
              <a:t> La </a:t>
            </a:r>
            <a:r>
              <a:rPr lang="en-US" dirty="0" err="1"/>
              <a:t>examenul</a:t>
            </a:r>
            <a:r>
              <a:rPr lang="en-US" dirty="0"/>
              <a:t> </a:t>
            </a:r>
            <a:r>
              <a:rPr lang="en-US" dirty="0" err="1"/>
              <a:t>obiectiv</a:t>
            </a:r>
            <a:r>
              <a:rPr lang="en-US" dirty="0"/>
              <a:t>,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lângǎ</a:t>
            </a:r>
            <a:r>
              <a:rPr lang="en-US" dirty="0"/>
              <a:t> </a:t>
            </a:r>
            <a:r>
              <a:rPr lang="en-US" dirty="0" err="1"/>
              <a:t>erupţie</a:t>
            </a:r>
            <a:r>
              <a:rPr lang="en-US" dirty="0"/>
              <a:t>,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evidenţiaţi</a:t>
            </a:r>
            <a:r>
              <a:rPr lang="en-US" dirty="0"/>
              <a:t> : </a:t>
            </a:r>
            <a:r>
              <a:rPr lang="en-US" dirty="0" err="1">
                <a:solidFill>
                  <a:srgbClr val="FF0000"/>
                </a:solidFill>
              </a:rPr>
              <a:t>poliadenopatie</a:t>
            </a:r>
            <a:r>
              <a:rPr lang="en-US" dirty="0"/>
              <a:t>, </a:t>
            </a:r>
            <a:r>
              <a:rPr lang="en-US" b="1" u="sng" dirty="0" err="1">
                <a:solidFill>
                  <a:srgbClr val="FF0000"/>
                </a:solidFill>
              </a:rPr>
              <a:t>anginǎ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pseudomembranoasa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splenomegalie</a:t>
            </a:r>
            <a:r>
              <a:rPr lang="en-US" dirty="0">
                <a:solidFill>
                  <a:srgbClr val="FF0000"/>
                </a:solidFill>
              </a:rPr>
              <a:t> gr. 1</a:t>
            </a:r>
            <a:r>
              <a:rPr lang="en-US" dirty="0"/>
              <a:t>.  </a:t>
            </a:r>
          </a:p>
          <a:p>
            <a:r>
              <a:rPr lang="en-US" dirty="0"/>
              <a:t>Ce </a:t>
            </a:r>
            <a:r>
              <a:rPr lang="en-US" dirty="0" err="1" smtClean="0"/>
              <a:t>suspiciun</a:t>
            </a:r>
            <a:r>
              <a:rPr lang="ro-RO" dirty="0" smtClean="0"/>
              <a:t>e</a:t>
            </a:r>
            <a:r>
              <a:rPr lang="en-US" dirty="0" smtClean="0"/>
              <a:t> diagnostic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aveţi</a:t>
            </a:r>
            <a:r>
              <a:rPr lang="en-US" dirty="0"/>
              <a:t> ? </a:t>
            </a:r>
            <a:r>
              <a:rPr lang="en-US" dirty="0" err="1"/>
              <a:t>Argumentaţi</a:t>
            </a:r>
            <a:r>
              <a:rPr lang="en-US" dirty="0"/>
              <a:t>. </a:t>
            </a:r>
          </a:p>
          <a:p>
            <a:r>
              <a:rPr lang="en-US" dirty="0"/>
              <a:t>Ce </a:t>
            </a:r>
            <a:r>
              <a:rPr lang="en-US" dirty="0" err="1"/>
              <a:t>investigaţii</a:t>
            </a:r>
            <a:r>
              <a:rPr lang="en-US" dirty="0"/>
              <a:t> de </a:t>
            </a:r>
            <a:r>
              <a:rPr lang="en-US" dirty="0" err="1"/>
              <a:t>laborator</a:t>
            </a:r>
            <a:r>
              <a:rPr lang="en-US" dirty="0"/>
              <a:t> </a:t>
            </a:r>
            <a:r>
              <a:rPr lang="en-US" dirty="0" err="1" smtClean="0"/>
              <a:t>solicita</a:t>
            </a:r>
            <a:r>
              <a:rPr lang="ro-RO" dirty="0" smtClean="0"/>
              <a:t>ți</a:t>
            </a:r>
            <a:r>
              <a:rPr lang="en-US" dirty="0" smtClean="0"/>
              <a:t> </a:t>
            </a:r>
            <a:r>
              <a:rPr lang="en-US" dirty="0"/>
              <a:t>? </a:t>
            </a:r>
          </a:p>
          <a:p>
            <a:r>
              <a:rPr lang="en-US" dirty="0" err="1"/>
              <a:t>Hemoleucograma</a:t>
            </a:r>
            <a:r>
              <a:rPr lang="en-US" dirty="0"/>
              <a:t>: L = 19.200/mmc, PMN = 43%, E = 4%, B = 2%,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Ly = 51%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dintre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care 22%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limfocite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atipice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Ce </a:t>
            </a:r>
            <a:r>
              <a:rPr lang="en-US" dirty="0" err="1" smtClean="0"/>
              <a:t>explicaţi</a:t>
            </a:r>
            <a:r>
              <a:rPr lang="ro-RO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patogenic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aveţi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modificǎrile</a:t>
            </a:r>
            <a:r>
              <a:rPr lang="en-US" dirty="0"/>
              <a:t> </a:t>
            </a:r>
            <a:r>
              <a:rPr lang="en-US" dirty="0" err="1"/>
              <a:t>cutanate</a:t>
            </a:r>
            <a:r>
              <a:rPr lang="en-US" dirty="0"/>
              <a:t> ?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980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/>
              <a:t>Afecţiuni</a:t>
            </a:r>
            <a:r>
              <a:rPr lang="en-US" altLang="en-US" b="1" dirty="0"/>
              <a:t> </a:t>
            </a:r>
            <a:r>
              <a:rPr lang="en-US" altLang="en-US" b="1" dirty="0" err="1"/>
              <a:t>cauzate</a:t>
            </a:r>
            <a:r>
              <a:rPr lang="ro-RO" altLang="en-US" b="1" dirty="0"/>
              <a:t> de VEB</a:t>
            </a:r>
            <a:r>
              <a:rPr lang="en-US" altLang="en-US" b="1" dirty="0"/>
              <a:t> (</a:t>
            </a:r>
            <a:r>
              <a:rPr lang="en-US" altLang="en-US" b="1" dirty="0" err="1"/>
              <a:t>virusul</a:t>
            </a:r>
            <a:r>
              <a:rPr lang="en-US" altLang="en-US" b="1" dirty="0"/>
              <a:t> Epstein-Barr)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0708"/>
            <a:ext cx="10515600" cy="4351338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ononucleoza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infecţioasa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(MNI) –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primoinfectia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autolimitata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imfom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Burkitt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arcinom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nasofaringian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oală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limfoproliferativă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limfom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imunodeprima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indromul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oboseal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cronic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ă (?)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eucoplachia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roas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limbii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pacien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cu SIDA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neumonie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interstiţială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limfoid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HIV(+)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55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solidFill>
                  <a:srgbClr val="C00000"/>
                </a:solidFill>
              </a:rPr>
              <a:t>Patogeneza</a:t>
            </a:r>
            <a:r>
              <a:rPr lang="en-US" altLang="en-US" b="1" dirty="0">
                <a:solidFill>
                  <a:srgbClr val="C00000"/>
                </a:solidFill>
              </a:rPr>
              <a:t> VEB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842" y="2083767"/>
            <a:ext cx="6276172" cy="3750363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Tropism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imfocitele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receptori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specifici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o-RO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celule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epiteliale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mucoasa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bucal</a:t>
            </a:r>
            <a:r>
              <a:rPr lang="ro-RO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glande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salivare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ectocervix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uterin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o-RO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diseminare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sanguin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spre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esuturile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limfoide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spuns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imun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umoral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(Ac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specifici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celular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proliferarea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activarea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Limfocitelor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(CD8 c/s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o-RO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persista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 stare latent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limfocitele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toat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via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497" y="1010990"/>
            <a:ext cx="5550213" cy="46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525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 err="1"/>
              <a:t>Febra</a:t>
            </a:r>
            <a:r>
              <a:rPr lang="en-US" altLang="en-US" dirty="0"/>
              <a:t> 1-2 </a:t>
            </a:r>
            <a:r>
              <a:rPr lang="en-US" altLang="en-US" dirty="0" err="1"/>
              <a:t>saptamani</a:t>
            </a:r>
            <a:endParaRPr lang="en-US" altLang="en-US" dirty="0"/>
          </a:p>
          <a:p>
            <a:endParaRPr lang="en-US" altLang="en-US" sz="1000" dirty="0"/>
          </a:p>
          <a:p>
            <a:r>
              <a:rPr lang="en-US" altLang="en-US" dirty="0" err="1"/>
              <a:t>Adenopatie</a:t>
            </a:r>
            <a:r>
              <a:rPr lang="en-US" altLang="en-US" dirty="0"/>
              <a:t> : </a:t>
            </a:r>
            <a:r>
              <a:rPr lang="en-US" altLang="en-US" dirty="0" err="1"/>
              <a:t>generalizat</a:t>
            </a:r>
            <a:r>
              <a:rPr lang="ro-RO" altLang="en-US" dirty="0"/>
              <a:t>ă</a:t>
            </a:r>
            <a:r>
              <a:rPr lang="en-US" altLang="en-US" dirty="0"/>
              <a:t> (</a:t>
            </a:r>
            <a:r>
              <a:rPr lang="en-US" altLang="en-US" dirty="0" err="1"/>
              <a:t>frecvent</a:t>
            </a:r>
            <a:r>
              <a:rPr lang="en-US" altLang="en-US" dirty="0"/>
              <a:t> </a:t>
            </a:r>
            <a:r>
              <a:rPr lang="en-US" altLang="en-US" dirty="0" smtClean="0"/>
              <a:t>cervical</a:t>
            </a:r>
            <a:r>
              <a:rPr lang="ro-RO" altLang="en-US" dirty="0" smtClean="0"/>
              <a:t>ă</a:t>
            </a:r>
            <a:r>
              <a:rPr lang="en-US" altLang="en-US" dirty="0" smtClean="0"/>
              <a:t>) </a:t>
            </a:r>
            <a:r>
              <a:rPr lang="en-US" altLang="en-US" dirty="0"/>
              <a:t>, persist</a:t>
            </a:r>
            <a:r>
              <a:rPr lang="ro-RO" altLang="en-US" dirty="0"/>
              <a:t>ă</a:t>
            </a:r>
            <a:r>
              <a:rPr lang="en-US" altLang="en-US" dirty="0"/>
              <a:t> c</a:t>
            </a:r>
            <a:r>
              <a:rPr lang="ro-RO" altLang="en-US" dirty="0"/>
              <a:t>â</a:t>
            </a:r>
            <a:r>
              <a:rPr lang="en-US" altLang="en-US" dirty="0" err="1"/>
              <a:t>teva</a:t>
            </a:r>
            <a:r>
              <a:rPr lang="en-US" altLang="en-US" dirty="0"/>
              <a:t> s</a:t>
            </a:r>
            <a:r>
              <a:rPr lang="ro-RO" altLang="en-US" dirty="0"/>
              <a:t>ă</a:t>
            </a:r>
            <a:r>
              <a:rPr lang="en-US" altLang="en-US" dirty="0" err="1"/>
              <a:t>pt</a:t>
            </a:r>
            <a:r>
              <a:rPr lang="ro-RO" altLang="en-US" dirty="0"/>
              <a:t>ă</a:t>
            </a:r>
            <a:r>
              <a:rPr lang="en-US" altLang="en-US" dirty="0"/>
              <a:t>m</a:t>
            </a:r>
            <a:r>
              <a:rPr lang="ro-RO" altLang="en-US" dirty="0"/>
              <a:t>â</a:t>
            </a:r>
            <a:r>
              <a:rPr lang="en-US" altLang="en-US" dirty="0" err="1"/>
              <a:t>ni</a:t>
            </a:r>
            <a:endParaRPr lang="en-US" altLang="en-US" dirty="0"/>
          </a:p>
          <a:p>
            <a:endParaRPr lang="en-US" altLang="en-US" sz="1000" dirty="0"/>
          </a:p>
          <a:p>
            <a:r>
              <a:rPr lang="en-US" altLang="en-US" dirty="0" err="1"/>
              <a:t>Astenie</a:t>
            </a:r>
            <a:r>
              <a:rPr lang="en-US" altLang="en-US" dirty="0"/>
              <a:t> </a:t>
            </a:r>
            <a:r>
              <a:rPr lang="en-US" altLang="en-US" dirty="0" err="1"/>
              <a:t>fizic</a:t>
            </a:r>
            <a:r>
              <a:rPr lang="ro-RO" altLang="en-US" dirty="0"/>
              <a:t>ă</a:t>
            </a:r>
            <a:endParaRPr lang="en-US" altLang="en-US" dirty="0"/>
          </a:p>
          <a:p>
            <a:endParaRPr lang="en-US" altLang="en-US" sz="1000" dirty="0"/>
          </a:p>
          <a:p>
            <a:r>
              <a:rPr lang="en-US" altLang="en-US" dirty="0"/>
              <a:t>Angina – </a:t>
            </a:r>
            <a:r>
              <a:rPr lang="en-US" altLang="en-US" dirty="0" err="1"/>
              <a:t>uneori</a:t>
            </a:r>
            <a:r>
              <a:rPr lang="en-US" altLang="en-US" dirty="0"/>
              <a:t> </a:t>
            </a:r>
            <a:r>
              <a:rPr lang="en-US" altLang="en-US" dirty="0" err="1" smtClean="0"/>
              <a:t>pseudomembranoas</a:t>
            </a:r>
            <a:r>
              <a:rPr lang="ro-RO" altLang="en-US" dirty="0" smtClean="0"/>
              <a:t>ă</a:t>
            </a:r>
            <a:endParaRPr lang="en-US" altLang="en-US" dirty="0"/>
          </a:p>
          <a:p>
            <a:endParaRPr lang="en-US" altLang="en-US" sz="1000" dirty="0"/>
          </a:p>
          <a:p>
            <a:r>
              <a:rPr lang="en-US" altLang="en-US" dirty="0" err="1"/>
              <a:t>Splenomegalie</a:t>
            </a:r>
            <a:r>
              <a:rPr lang="en-US" altLang="en-US" dirty="0"/>
              <a:t> – 50%</a:t>
            </a:r>
          </a:p>
          <a:p>
            <a:endParaRPr lang="en-US" altLang="en-US" sz="1000" dirty="0"/>
          </a:p>
          <a:p>
            <a:r>
              <a:rPr lang="en-US" altLang="en-US" dirty="0" err="1"/>
              <a:t>Afectare</a:t>
            </a:r>
            <a:r>
              <a:rPr lang="en-US" altLang="en-US" dirty="0"/>
              <a:t> </a:t>
            </a:r>
            <a:r>
              <a:rPr lang="en-US" altLang="en-US" dirty="0" smtClean="0"/>
              <a:t>hepatic</a:t>
            </a:r>
            <a:r>
              <a:rPr lang="ro-RO" altLang="en-US" dirty="0" smtClean="0"/>
              <a:t>ă</a:t>
            </a:r>
            <a:r>
              <a:rPr lang="en-US" altLang="en-US" dirty="0" smtClean="0"/>
              <a:t>: </a:t>
            </a:r>
            <a:r>
              <a:rPr lang="en-US" altLang="en-US" dirty="0" err="1"/>
              <a:t>hepatomegalie</a:t>
            </a:r>
            <a:r>
              <a:rPr lang="en-US" altLang="en-US" dirty="0"/>
              <a:t> (40%), </a:t>
            </a:r>
            <a:r>
              <a:rPr lang="en-US" altLang="en-US" dirty="0" err="1"/>
              <a:t>citoliza</a:t>
            </a:r>
            <a:r>
              <a:rPr lang="en-US" altLang="en-US" dirty="0"/>
              <a:t> </a:t>
            </a:r>
            <a:r>
              <a:rPr lang="en-US" altLang="en-US" dirty="0" smtClean="0"/>
              <a:t>hepatic</a:t>
            </a:r>
            <a:r>
              <a:rPr lang="ro-RO" altLang="en-US" dirty="0" smtClean="0"/>
              <a:t>ă</a:t>
            </a:r>
            <a:r>
              <a:rPr lang="en-US" altLang="en-US" dirty="0" smtClean="0"/>
              <a:t> </a:t>
            </a:r>
            <a:r>
              <a:rPr lang="en-US" altLang="en-US" dirty="0"/>
              <a:t>(80%), </a:t>
            </a:r>
            <a:r>
              <a:rPr lang="en-US" altLang="en-US" dirty="0" err="1"/>
              <a:t>icter</a:t>
            </a:r>
            <a:r>
              <a:rPr lang="en-US" altLang="en-US" dirty="0"/>
              <a:t> (10%)</a:t>
            </a:r>
          </a:p>
          <a:p>
            <a:endParaRPr lang="en-US" altLang="en-US" sz="1000" dirty="0"/>
          </a:p>
          <a:p>
            <a:r>
              <a:rPr lang="en-US" altLang="en-US" dirty="0" err="1" smtClean="0"/>
              <a:t>Erup</a:t>
            </a:r>
            <a:r>
              <a:rPr lang="ro-RO" altLang="en-US" dirty="0" smtClean="0"/>
              <a:t>ț</a:t>
            </a:r>
            <a:r>
              <a:rPr lang="en-US" altLang="en-US" dirty="0" err="1" smtClean="0"/>
              <a:t>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cutanat</a:t>
            </a:r>
            <a:r>
              <a:rPr lang="ro-RO" altLang="en-US" dirty="0" smtClean="0"/>
              <a:t>ă</a:t>
            </a:r>
            <a:r>
              <a:rPr lang="en-US" altLang="en-US" dirty="0" smtClean="0"/>
              <a:t> </a:t>
            </a:r>
            <a:r>
              <a:rPr lang="en-US" altLang="en-US" dirty="0"/>
              <a:t>– </a:t>
            </a:r>
            <a:r>
              <a:rPr lang="en-US" altLang="en-US" dirty="0" err="1"/>
              <a:t>mai</a:t>
            </a:r>
            <a:r>
              <a:rPr lang="en-US" altLang="en-US" dirty="0"/>
              <a:t> ales </a:t>
            </a:r>
            <a:r>
              <a:rPr lang="en-US" altLang="en-US" dirty="0" err="1"/>
              <a:t>dupa</a:t>
            </a:r>
            <a:r>
              <a:rPr lang="en-US" altLang="en-US" dirty="0"/>
              <a:t> </a:t>
            </a:r>
            <a:r>
              <a:rPr lang="en-US" altLang="en-US" dirty="0" err="1"/>
              <a:t>administrare</a:t>
            </a:r>
            <a:r>
              <a:rPr lang="en-US" altLang="en-US" dirty="0"/>
              <a:t> de </a:t>
            </a:r>
            <a:r>
              <a:rPr lang="en-US" altLang="en-US" dirty="0" err="1" smtClean="0"/>
              <a:t>ampicilin</a:t>
            </a:r>
            <a:r>
              <a:rPr lang="ro-RO" altLang="en-US" dirty="0" smtClean="0"/>
              <a:t>ă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7046843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altLang="en-US" sz="3200" b="1" dirty="0" err="1"/>
              <a:t>Tablou</a:t>
            </a:r>
            <a:r>
              <a:rPr lang="en-US" altLang="en-US" sz="3200" b="1" dirty="0"/>
              <a:t> clinic in MNI – </a:t>
            </a:r>
            <a:r>
              <a:rPr lang="en-US" altLang="en-US" sz="3200" b="1" dirty="0" err="1"/>
              <a:t>asocieri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sugestive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4097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296" y="129290"/>
            <a:ext cx="8707901" cy="651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31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941" y="234460"/>
            <a:ext cx="8792307" cy="653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57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7719" y="338025"/>
            <a:ext cx="8602635" cy="630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93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5694" y="132045"/>
            <a:ext cx="8487252" cy="645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8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Terminologie – elemente anatomo-clinice</a:t>
            </a:r>
            <a:r>
              <a:rPr lang="ro-RO" dirty="0" smtClean="0"/>
              <a:t> 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31" y="1925215"/>
            <a:ext cx="5048519" cy="372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80348" y="1824334"/>
            <a:ext cx="44947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Delimitare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pilieri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anteriori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solidFill>
                  <a:srgbClr val="C00000"/>
                </a:solidFill>
              </a:rPr>
              <a:t>Posterior – angina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solidFill>
                  <a:srgbClr val="C00000"/>
                </a:solidFill>
              </a:rPr>
              <a:t>Anterior – </a:t>
            </a:r>
            <a:r>
              <a:rPr lang="en-US" sz="2400" b="1" dirty="0" err="1" smtClean="0">
                <a:solidFill>
                  <a:srgbClr val="C00000"/>
                </a:solidFill>
              </a:rPr>
              <a:t>stomatita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 smtClean="0"/>
              <a:t>• </a:t>
            </a:r>
            <a:r>
              <a:rPr lang="en-US" sz="2400" b="1" dirty="0" err="1" smtClean="0"/>
              <a:t>Faringita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acut</a:t>
            </a:r>
            <a:r>
              <a:rPr lang="ro-RO" sz="2400" b="1" dirty="0" smtClean="0"/>
              <a:t>ă –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inflama</a:t>
            </a:r>
            <a:r>
              <a:rPr lang="ro-RO" sz="2400" b="1" dirty="0" smtClean="0"/>
              <a:t>ț</a:t>
            </a:r>
            <a:r>
              <a:rPr lang="en-US" sz="2400" b="1" dirty="0" err="1" smtClean="0"/>
              <a:t>ie</a:t>
            </a:r>
            <a:r>
              <a:rPr lang="en-US" sz="2400" b="1" dirty="0" smtClean="0"/>
              <a:t> </a:t>
            </a:r>
            <a:r>
              <a:rPr lang="en-US" sz="2400" b="1" dirty="0"/>
              <a:t>a </a:t>
            </a:r>
            <a:r>
              <a:rPr lang="en-US" sz="2400" b="1" dirty="0" err="1" smtClean="0"/>
              <a:t>orofaringelui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• </a:t>
            </a:r>
            <a:r>
              <a:rPr lang="en-US" sz="2400" b="1" dirty="0" err="1" smtClean="0"/>
              <a:t>Rinofaringita</a:t>
            </a:r>
            <a:endParaRPr lang="en-US" sz="2400" b="1" dirty="0"/>
          </a:p>
          <a:p>
            <a:r>
              <a:rPr lang="en-US" sz="2400" b="1" dirty="0" smtClean="0"/>
              <a:t>• </a:t>
            </a:r>
            <a:r>
              <a:rPr lang="en-US" sz="2400" b="1" dirty="0" err="1" smtClean="0"/>
              <a:t>Amigdalita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tonsilita</a:t>
            </a:r>
            <a:r>
              <a:rPr lang="en-US" sz="2400" b="1" dirty="0" smtClean="0"/>
              <a:t>)</a:t>
            </a:r>
          </a:p>
          <a:p>
            <a:r>
              <a:rPr lang="en-US" sz="2400" b="1" dirty="0" smtClean="0"/>
              <a:t>• Angina – </a:t>
            </a:r>
            <a:r>
              <a:rPr lang="en-US" sz="2400" b="1" dirty="0" err="1" smtClean="0"/>
              <a:t>inflama</a:t>
            </a:r>
            <a:r>
              <a:rPr lang="ro-RO" sz="2400" b="1" dirty="0" smtClean="0"/>
              <a:t>ț</a:t>
            </a:r>
            <a:r>
              <a:rPr lang="en-US" sz="2400" b="1" dirty="0" err="1" smtClean="0"/>
              <a:t>ie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orofaringe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pilieri</a:t>
            </a:r>
            <a:r>
              <a:rPr lang="en-US" sz="2400" b="1" dirty="0" smtClean="0"/>
              <a:t>, v</a:t>
            </a:r>
            <a:r>
              <a:rPr lang="ro-RO" sz="2400" b="1" dirty="0" smtClean="0"/>
              <a:t>ă</a:t>
            </a:r>
            <a:r>
              <a:rPr lang="en-US" sz="2400" b="1" dirty="0" smtClean="0"/>
              <a:t>l </a:t>
            </a:r>
            <a:r>
              <a:rPr lang="en-US" sz="2400" b="1" dirty="0" err="1" smtClean="0"/>
              <a:t>palatin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cerc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limfatic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Waldeyer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01127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967"/>
          </a:xfrm>
        </p:spPr>
        <p:txBody>
          <a:bodyPr/>
          <a:lstStyle/>
          <a:p>
            <a:r>
              <a:rPr lang="en-US" altLang="en-US" b="1" dirty="0" err="1"/>
              <a:t>Tratament</a:t>
            </a:r>
            <a:r>
              <a:rPr lang="en-US" altLang="en-US" b="1" dirty="0"/>
              <a:t> MNI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469985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b="1" dirty="0" err="1"/>
              <a:t>Izolare</a:t>
            </a:r>
            <a:r>
              <a:rPr lang="en-US" altLang="en-US" b="1" dirty="0"/>
              <a:t> 10-14 </a:t>
            </a:r>
            <a:r>
              <a:rPr lang="en-US" altLang="en-US" b="1" dirty="0" err="1"/>
              <a:t>zile</a:t>
            </a:r>
            <a:r>
              <a:rPr lang="en-US" altLang="en-US" b="1" dirty="0"/>
              <a:t> </a:t>
            </a:r>
          </a:p>
          <a:p>
            <a:pPr>
              <a:buNone/>
            </a:pPr>
            <a:r>
              <a:rPr lang="en-US" altLang="en-US" dirty="0"/>
              <a:t>     </a:t>
            </a:r>
            <a:r>
              <a:rPr lang="en-US" altLang="en-US" dirty="0">
                <a:solidFill>
                  <a:srgbClr val="CC3300"/>
                </a:solidFill>
                <a:cs typeface="Tahoma" panose="020B0604030504040204" pitchFamily="34" charset="0"/>
              </a:rPr>
              <a:t>•</a:t>
            </a:r>
            <a:r>
              <a:rPr lang="en-US" altLang="en-US" dirty="0">
                <a:cs typeface="Tahoma" panose="020B0604030504040204" pitchFamily="34" charset="0"/>
              </a:rPr>
              <a:t> </a:t>
            </a:r>
            <a:r>
              <a:rPr lang="en-US" altLang="en-US" dirty="0" err="1"/>
              <a:t>domiciliu</a:t>
            </a:r>
            <a:r>
              <a:rPr lang="en-US" altLang="en-US" dirty="0"/>
              <a:t> (</a:t>
            </a:r>
            <a:r>
              <a:rPr lang="en-US" altLang="en-US" dirty="0" err="1"/>
              <a:t>forme</a:t>
            </a:r>
            <a:r>
              <a:rPr lang="en-US" altLang="en-US" dirty="0"/>
              <a:t> </a:t>
            </a:r>
            <a:r>
              <a:rPr lang="en-US" altLang="en-US" dirty="0" err="1"/>
              <a:t>necomplicate</a:t>
            </a:r>
            <a:r>
              <a:rPr lang="en-US" altLang="en-US" dirty="0"/>
              <a:t>) </a:t>
            </a:r>
          </a:p>
          <a:p>
            <a:pPr>
              <a:buNone/>
            </a:pPr>
            <a:r>
              <a:rPr lang="en-US" altLang="en-US" dirty="0"/>
              <a:t>     </a:t>
            </a:r>
            <a:r>
              <a:rPr lang="en-US" altLang="en-US" dirty="0">
                <a:solidFill>
                  <a:srgbClr val="CC3300"/>
                </a:solidFill>
                <a:cs typeface="Tahoma" panose="020B0604030504040204" pitchFamily="34" charset="0"/>
              </a:rPr>
              <a:t>•</a:t>
            </a:r>
            <a:r>
              <a:rPr lang="en-US" altLang="en-US" dirty="0"/>
              <a:t> </a:t>
            </a:r>
            <a:r>
              <a:rPr lang="en-US" altLang="en-US" dirty="0" err="1"/>
              <a:t>spital</a:t>
            </a:r>
            <a:r>
              <a:rPr lang="en-US" altLang="en-US" dirty="0"/>
              <a:t> (</a:t>
            </a:r>
            <a:r>
              <a:rPr lang="en-US" altLang="en-US" dirty="0" err="1"/>
              <a:t>forme</a:t>
            </a:r>
            <a:r>
              <a:rPr lang="en-US" altLang="en-US" dirty="0"/>
              <a:t> complicate)</a:t>
            </a:r>
          </a:p>
          <a:p>
            <a:r>
              <a:rPr lang="en-US" altLang="en-US" b="1" dirty="0" err="1"/>
              <a:t>Regim</a:t>
            </a:r>
            <a:r>
              <a:rPr lang="en-US" altLang="en-US" b="1" dirty="0"/>
              <a:t> </a:t>
            </a:r>
            <a:r>
              <a:rPr lang="en-US" altLang="en-US" b="1" dirty="0" err="1"/>
              <a:t>igieno</a:t>
            </a:r>
            <a:r>
              <a:rPr lang="en-US" altLang="en-US" b="1" dirty="0"/>
              <a:t> – dietetic</a:t>
            </a:r>
            <a:r>
              <a:rPr lang="en-US" altLang="en-US" dirty="0"/>
              <a:t>: </a:t>
            </a:r>
            <a:r>
              <a:rPr lang="en-US" altLang="en-US" dirty="0" err="1"/>
              <a:t>protejarea</a:t>
            </a:r>
            <a:r>
              <a:rPr lang="en-US" altLang="en-US" dirty="0"/>
              <a:t> </a:t>
            </a:r>
            <a:r>
              <a:rPr lang="en-US" altLang="en-US" dirty="0" err="1"/>
              <a:t>ficatului</a:t>
            </a:r>
            <a:r>
              <a:rPr lang="en-US" altLang="en-US" dirty="0"/>
              <a:t>, </a:t>
            </a:r>
            <a:r>
              <a:rPr lang="en-US" altLang="en-US" dirty="0" err="1"/>
              <a:t>igiena</a:t>
            </a:r>
            <a:r>
              <a:rPr lang="en-US" altLang="en-US" dirty="0"/>
              <a:t> </a:t>
            </a:r>
            <a:r>
              <a:rPr lang="en-US" altLang="en-US" dirty="0" err="1" smtClean="0"/>
              <a:t>cavit</a:t>
            </a:r>
            <a:r>
              <a:rPr lang="ro-RO" altLang="en-US" dirty="0" smtClean="0"/>
              <a:t>ăț</a:t>
            </a:r>
            <a:r>
              <a:rPr lang="en-US" altLang="en-US" dirty="0" smtClean="0"/>
              <a:t>ii </a:t>
            </a:r>
            <a:r>
              <a:rPr lang="en-US" altLang="en-US" dirty="0" err="1"/>
              <a:t>bucale</a:t>
            </a:r>
            <a:r>
              <a:rPr lang="en-US" altLang="en-US" dirty="0"/>
              <a:t>, </a:t>
            </a:r>
            <a:r>
              <a:rPr lang="en-US" altLang="en-US" dirty="0" err="1"/>
              <a:t>evitarea</a:t>
            </a:r>
            <a:r>
              <a:rPr lang="en-US" altLang="en-US" dirty="0"/>
              <a:t> </a:t>
            </a:r>
            <a:r>
              <a:rPr lang="en-US" altLang="en-US" dirty="0" err="1"/>
              <a:t>eforturilor</a:t>
            </a:r>
            <a:r>
              <a:rPr lang="en-US" altLang="en-US" dirty="0"/>
              <a:t> </a:t>
            </a:r>
            <a:r>
              <a:rPr lang="en-US" altLang="en-US" dirty="0" err="1"/>
              <a:t>fizice</a:t>
            </a:r>
            <a:r>
              <a:rPr lang="en-US" altLang="en-US" dirty="0"/>
              <a:t> </a:t>
            </a:r>
            <a:r>
              <a:rPr lang="en-US" altLang="en-US" dirty="0" err="1"/>
              <a:t>mari</a:t>
            </a:r>
            <a:endParaRPr lang="en-US" altLang="en-US" dirty="0"/>
          </a:p>
          <a:p>
            <a:r>
              <a:rPr lang="en-US" altLang="en-US" b="1" dirty="0"/>
              <a:t>Etiologic – nu exist</a:t>
            </a:r>
            <a:r>
              <a:rPr lang="ro-RO" altLang="en-US" dirty="0"/>
              <a:t>ă</a:t>
            </a:r>
            <a:r>
              <a:rPr lang="en-US" altLang="en-US" dirty="0"/>
              <a:t> </a:t>
            </a:r>
          </a:p>
          <a:p>
            <a:pPr>
              <a:buNone/>
            </a:pPr>
            <a:r>
              <a:rPr lang="en-US" altLang="en-US" dirty="0"/>
              <a:t>     (</a:t>
            </a:r>
            <a:r>
              <a:rPr lang="en-US" altLang="en-US" dirty="0" err="1"/>
              <a:t>Aciclovir</a:t>
            </a:r>
            <a:r>
              <a:rPr lang="en-US" altLang="en-US" dirty="0"/>
              <a:t> 5 </a:t>
            </a:r>
            <a:r>
              <a:rPr lang="en-US" altLang="en-US" dirty="0" err="1"/>
              <a:t>zile</a:t>
            </a:r>
            <a:r>
              <a:rPr lang="en-US" altLang="en-US" dirty="0"/>
              <a:t> </a:t>
            </a:r>
            <a:r>
              <a:rPr lang="en-US" altLang="en-US" dirty="0" err="1" smtClean="0"/>
              <a:t>inhib</a:t>
            </a:r>
            <a:r>
              <a:rPr lang="ro-RO" altLang="en-US" dirty="0" smtClean="0"/>
              <a:t>ă</a:t>
            </a:r>
            <a:r>
              <a:rPr lang="en-US" altLang="en-US" dirty="0" smtClean="0"/>
              <a:t> </a:t>
            </a:r>
            <a:r>
              <a:rPr lang="en-US" altLang="en-US" dirty="0" err="1"/>
              <a:t>replicarea</a:t>
            </a:r>
            <a:r>
              <a:rPr lang="en-US" altLang="en-US" dirty="0"/>
              <a:t> </a:t>
            </a:r>
            <a:r>
              <a:rPr lang="ro-RO" altLang="en-US" dirty="0" smtClean="0"/>
              <a:t>î</a:t>
            </a:r>
            <a:r>
              <a:rPr lang="en-US" altLang="en-US" dirty="0" smtClean="0"/>
              <a:t>n </a:t>
            </a:r>
            <a:r>
              <a:rPr lang="en-US" altLang="en-US" dirty="0" err="1"/>
              <a:t>faringe</a:t>
            </a:r>
            <a:r>
              <a:rPr lang="en-US" altLang="en-US" dirty="0"/>
              <a:t> </a:t>
            </a:r>
            <a:r>
              <a:rPr lang="en-US" altLang="en-US" dirty="0" err="1"/>
              <a:t>dar</a:t>
            </a:r>
            <a:r>
              <a:rPr lang="en-US" altLang="en-US" dirty="0"/>
              <a:t> nu </a:t>
            </a:r>
            <a:r>
              <a:rPr lang="en-US" altLang="en-US" dirty="0" err="1" smtClean="0"/>
              <a:t>influen</a:t>
            </a:r>
            <a:r>
              <a:rPr lang="ro-RO" altLang="en-US" dirty="0" smtClean="0"/>
              <a:t>ț</a:t>
            </a:r>
            <a:r>
              <a:rPr lang="en-US" altLang="en-US" dirty="0" err="1" smtClean="0"/>
              <a:t>eaz</a:t>
            </a:r>
            <a:r>
              <a:rPr lang="ro-RO" altLang="en-US" dirty="0" smtClean="0"/>
              <a:t>ă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evolu</a:t>
            </a:r>
            <a:r>
              <a:rPr lang="ro-RO" altLang="en-US" dirty="0" smtClean="0"/>
              <a:t>ț</a:t>
            </a:r>
            <a:r>
              <a:rPr lang="en-US" altLang="en-US" dirty="0" err="1" smtClean="0"/>
              <a:t>ia</a:t>
            </a:r>
            <a:r>
              <a:rPr lang="en-US" altLang="en-US" dirty="0" smtClean="0"/>
              <a:t> </a:t>
            </a:r>
            <a:r>
              <a:rPr lang="en-US" altLang="en-US" dirty="0" err="1"/>
              <a:t>bolii</a:t>
            </a:r>
            <a:r>
              <a:rPr lang="en-US" altLang="en-US" dirty="0"/>
              <a:t>)</a:t>
            </a:r>
          </a:p>
          <a:p>
            <a:r>
              <a:rPr lang="en-US" altLang="en-US" b="1" dirty="0" err="1"/>
              <a:t>Tratament</a:t>
            </a:r>
            <a:r>
              <a:rPr lang="en-US" altLang="en-US" b="1" dirty="0"/>
              <a:t> </a:t>
            </a:r>
            <a:r>
              <a:rPr lang="en-US" altLang="en-US" b="1" dirty="0" err="1"/>
              <a:t>patogenetic</a:t>
            </a:r>
            <a:r>
              <a:rPr lang="en-US" altLang="en-US" b="1" dirty="0"/>
              <a:t> </a:t>
            </a:r>
            <a:r>
              <a:rPr lang="ro-RO" altLang="en-US" b="1" dirty="0" err="1"/>
              <a:t>ș</a:t>
            </a:r>
            <a:r>
              <a:rPr lang="en-US" altLang="en-US" b="1" dirty="0" err="1" smtClean="0"/>
              <a:t>i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simptomatic</a:t>
            </a:r>
            <a:r>
              <a:rPr lang="en-US" altLang="en-US" dirty="0"/>
              <a:t>:</a:t>
            </a:r>
          </a:p>
          <a:p>
            <a:pPr>
              <a:buNone/>
            </a:pPr>
            <a:r>
              <a:rPr lang="en-US" altLang="en-US" dirty="0"/>
              <a:t>     </a:t>
            </a:r>
            <a:r>
              <a:rPr lang="en-US" altLang="en-US" dirty="0">
                <a:solidFill>
                  <a:srgbClr val="CC3300"/>
                </a:solidFill>
                <a:cs typeface="Tahoma" panose="020B0604030504040204" pitchFamily="34" charset="0"/>
              </a:rPr>
              <a:t>•</a:t>
            </a:r>
            <a:r>
              <a:rPr lang="en-US" altLang="en-US" dirty="0"/>
              <a:t> </a:t>
            </a:r>
            <a:r>
              <a:rPr lang="en-US" altLang="en-US" dirty="0" err="1"/>
              <a:t>antiinflamatorii</a:t>
            </a:r>
            <a:r>
              <a:rPr lang="en-US" altLang="en-US" dirty="0"/>
              <a:t> (</a:t>
            </a:r>
            <a:r>
              <a:rPr lang="en-US" altLang="en-US" dirty="0" err="1"/>
              <a:t>nesteroidiene</a:t>
            </a:r>
            <a:r>
              <a:rPr lang="en-US" altLang="en-US" dirty="0"/>
              <a:t> </a:t>
            </a:r>
            <a:r>
              <a:rPr lang="en-US" altLang="en-US" dirty="0" err="1"/>
              <a:t>sau</a:t>
            </a:r>
            <a:r>
              <a:rPr lang="en-US" altLang="en-US" dirty="0"/>
              <a:t> </a:t>
            </a:r>
            <a:r>
              <a:rPr lang="en-US" altLang="en-US" dirty="0" err="1"/>
              <a:t>steroidiene</a:t>
            </a:r>
            <a:r>
              <a:rPr lang="en-US" altLang="en-US" dirty="0"/>
              <a:t>) </a:t>
            </a:r>
          </a:p>
          <a:p>
            <a:pPr>
              <a:buNone/>
            </a:pPr>
            <a:r>
              <a:rPr lang="en-US" altLang="en-US" dirty="0">
                <a:cs typeface="Tahoma" panose="020B0604030504040204" pitchFamily="34" charset="0"/>
              </a:rPr>
              <a:t>     </a:t>
            </a:r>
            <a:r>
              <a:rPr lang="en-US" altLang="en-US" dirty="0">
                <a:solidFill>
                  <a:srgbClr val="CC3300"/>
                </a:solidFill>
                <a:cs typeface="Tahoma" panose="020B0604030504040204" pitchFamily="34" charset="0"/>
              </a:rPr>
              <a:t>•</a:t>
            </a:r>
            <a:r>
              <a:rPr lang="en-US" altLang="en-US" dirty="0"/>
              <a:t> </a:t>
            </a:r>
            <a:r>
              <a:rPr lang="en-US" altLang="en-US" dirty="0" err="1"/>
              <a:t>antitermice</a:t>
            </a:r>
            <a:endParaRPr lang="en-US" altLang="en-US" dirty="0"/>
          </a:p>
          <a:p>
            <a:r>
              <a:rPr lang="en-US" altLang="en-US" b="1" dirty="0" err="1"/>
              <a:t>Tratamentul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complica</a:t>
            </a:r>
            <a:r>
              <a:rPr lang="ro-RO" altLang="en-US" b="1" dirty="0" smtClean="0"/>
              <a:t>ț</a:t>
            </a:r>
            <a:r>
              <a:rPr lang="en-US" altLang="en-US" b="1" dirty="0" err="1" smtClean="0"/>
              <a:t>iilor</a:t>
            </a:r>
            <a:r>
              <a:rPr lang="en-US" altLang="en-US" dirty="0"/>
              <a:t>: </a:t>
            </a:r>
            <a:r>
              <a:rPr lang="en-US" altLang="en-US" dirty="0" err="1" smtClean="0"/>
              <a:t>suprainfec</a:t>
            </a:r>
            <a:r>
              <a:rPr lang="ro-RO" altLang="en-US" dirty="0" smtClean="0"/>
              <a:t>ț</a:t>
            </a:r>
            <a:r>
              <a:rPr lang="en-US" altLang="en-US" dirty="0" smtClean="0"/>
              <a:t>ii </a:t>
            </a:r>
            <a:r>
              <a:rPr lang="en-US" altLang="en-US" dirty="0" err="1"/>
              <a:t>bacteriene</a:t>
            </a:r>
            <a:r>
              <a:rPr lang="en-US" altLang="en-US" dirty="0"/>
              <a:t> (</a:t>
            </a:r>
            <a:r>
              <a:rPr lang="en-US" altLang="en-US" dirty="0" err="1"/>
              <a:t>antibioticele</a:t>
            </a:r>
            <a:r>
              <a:rPr lang="en-US" altLang="en-US" dirty="0"/>
              <a:t> care </a:t>
            </a:r>
            <a:r>
              <a:rPr lang="en-US" altLang="en-US" dirty="0" smtClean="0"/>
              <a:t>con</a:t>
            </a:r>
            <a:r>
              <a:rPr lang="ro-RO" altLang="en-US" dirty="0" smtClean="0"/>
              <a:t>ț</a:t>
            </a:r>
            <a:r>
              <a:rPr lang="en-US" altLang="en-US" dirty="0" smtClean="0"/>
              <a:t>in </a:t>
            </a:r>
            <a:r>
              <a:rPr lang="en-US" altLang="en-US" dirty="0" err="1"/>
              <a:t>ampicilina</a:t>
            </a:r>
            <a:r>
              <a:rPr lang="en-US" altLang="en-US" dirty="0"/>
              <a:t> </a:t>
            </a:r>
            <a:r>
              <a:rPr lang="en-US" altLang="en-US" dirty="0" err="1"/>
              <a:t>sunt</a:t>
            </a:r>
            <a:r>
              <a:rPr lang="en-US" altLang="en-US" dirty="0"/>
              <a:t> contraindicate), </a:t>
            </a:r>
            <a:r>
              <a:rPr lang="en-US" altLang="en-US" dirty="0" err="1"/>
              <a:t>ruptura</a:t>
            </a:r>
            <a:r>
              <a:rPr lang="en-US" altLang="en-US" dirty="0"/>
              <a:t> de </a:t>
            </a:r>
            <a:r>
              <a:rPr lang="en-US" altLang="en-US" dirty="0" err="1" smtClean="0"/>
              <a:t>splin</a:t>
            </a:r>
            <a:r>
              <a:rPr lang="ro-RO" altLang="en-US" dirty="0" smtClean="0"/>
              <a:t>ă</a:t>
            </a:r>
            <a:r>
              <a:rPr lang="en-US" altLang="en-US" dirty="0" smtClean="0"/>
              <a:t>, </a:t>
            </a:r>
            <a:r>
              <a:rPr lang="en-US" altLang="en-US" dirty="0"/>
              <a:t>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951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22" y="365126"/>
            <a:ext cx="5946352" cy="94683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b="1" dirty="0"/>
              <a:t>Caz clinic – angina </a:t>
            </a:r>
            <a:r>
              <a:rPr lang="en-US" sz="4000" b="1" dirty="0" err="1" smtClean="0"/>
              <a:t>pseudomembranoas</a:t>
            </a:r>
            <a:r>
              <a:rPr lang="ro-RO" sz="4000" b="1" dirty="0" smtClean="0"/>
              <a:t>ă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21" y="1690688"/>
            <a:ext cx="6847501" cy="476638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Sunte</a:t>
            </a:r>
            <a:r>
              <a:rPr lang="ro-RO" dirty="0" smtClean="0"/>
              <a:t>ți</a:t>
            </a:r>
            <a:r>
              <a:rPr lang="en-US" dirty="0" smtClean="0"/>
              <a:t> </a:t>
            </a:r>
            <a:r>
              <a:rPr lang="en-US" dirty="0"/>
              <a:t>medic de </a:t>
            </a:r>
            <a:r>
              <a:rPr lang="en-US" dirty="0" err="1"/>
              <a:t>familie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judeţul</a:t>
            </a:r>
            <a:r>
              <a:rPr lang="en-US" dirty="0"/>
              <a:t> </a:t>
            </a:r>
            <a:r>
              <a:rPr lang="en-US" dirty="0" err="1"/>
              <a:t>Suceava</a:t>
            </a:r>
            <a:r>
              <a:rPr lang="en-US" dirty="0"/>
              <a:t> ; la cabinet se </a:t>
            </a:r>
            <a:r>
              <a:rPr lang="en-US" dirty="0" err="1"/>
              <a:t>prezintă</a:t>
            </a:r>
            <a:r>
              <a:rPr lang="en-US" dirty="0"/>
              <a:t> o </a:t>
            </a:r>
            <a:r>
              <a:rPr lang="en-US" dirty="0" err="1"/>
              <a:t>familie</a:t>
            </a:r>
            <a:r>
              <a:rPr lang="en-US" dirty="0"/>
              <a:t> de </a:t>
            </a:r>
            <a:r>
              <a:rPr lang="en-US" dirty="0" err="1"/>
              <a:t>romi</a:t>
            </a:r>
            <a:r>
              <a:rPr lang="en-US" dirty="0"/>
              <a:t> </a:t>
            </a:r>
            <a:r>
              <a:rPr lang="ro-RO" dirty="0" smtClean="0"/>
              <a:t>revenită din </a:t>
            </a:r>
            <a:r>
              <a:rPr lang="en-US" dirty="0" err="1" smtClean="0"/>
              <a:t>Ucraina</a:t>
            </a:r>
            <a:r>
              <a:rPr lang="en-US" dirty="0"/>
              <a:t>, cu un </a:t>
            </a:r>
            <a:r>
              <a:rPr lang="en-US" dirty="0" err="1"/>
              <a:t>copil</a:t>
            </a:r>
            <a:r>
              <a:rPr lang="en-US" dirty="0"/>
              <a:t> de 5 </a:t>
            </a:r>
            <a:r>
              <a:rPr lang="en-US" dirty="0" err="1"/>
              <a:t>ani</a:t>
            </a:r>
            <a:r>
              <a:rPr lang="en-US" dirty="0"/>
              <a:t>, cu </a:t>
            </a:r>
            <a:r>
              <a:rPr lang="en-US" dirty="0" err="1"/>
              <a:t>febră</a:t>
            </a:r>
            <a:r>
              <a:rPr lang="en-US" dirty="0"/>
              <a:t> </a:t>
            </a:r>
            <a:r>
              <a:rPr lang="en-US" dirty="0" err="1"/>
              <a:t>moderată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tumefiere</a:t>
            </a:r>
            <a:r>
              <a:rPr lang="en-US" dirty="0"/>
              <a:t> </a:t>
            </a:r>
            <a:r>
              <a:rPr lang="en-US" dirty="0" err="1"/>
              <a:t>importantă</a:t>
            </a:r>
            <a:r>
              <a:rPr lang="en-US" dirty="0"/>
              <a:t> a </a:t>
            </a:r>
            <a:r>
              <a:rPr lang="en-US" dirty="0" err="1"/>
              <a:t>regiunii</a:t>
            </a:r>
            <a:r>
              <a:rPr lang="en-US" dirty="0"/>
              <a:t> </a:t>
            </a:r>
            <a:r>
              <a:rPr lang="en-US" dirty="0" err="1"/>
              <a:t>submandibulare</a:t>
            </a:r>
            <a:r>
              <a:rPr lang="en-US" dirty="0"/>
              <a:t>. </a:t>
            </a:r>
            <a:r>
              <a:rPr lang="en-US" dirty="0" err="1"/>
              <a:t>Părinţii</a:t>
            </a:r>
            <a:r>
              <a:rPr lang="en-US" dirty="0"/>
              <a:t> </a:t>
            </a:r>
            <a:r>
              <a:rPr lang="en-US" dirty="0" err="1"/>
              <a:t>vă</a:t>
            </a:r>
            <a:r>
              <a:rPr lang="en-US" dirty="0"/>
              <a:t> </a:t>
            </a:r>
            <a:r>
              <a:rPr lang="en-US" dirty="0" err="1"/>
              <a:t>relatează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suferinţa</a:t>
            </a:r>
            <a:r>
              <a:rPr lang="en-US" dirty="0"/>
              <a:t> </a:t>
            </a:r>
            <a:r>
              <a:rPr lang="en-US" dirty="0" err="1"/>
              <a:t>datează</a:t>
            </a:r>
            <a:r>
              <a:rPr lang="en-US" dirty="0"/>
              <a:t> de 2-3 </a:t>
            </a:r>
            <a:r>
              <a:rPr lang="en-US" dirty="0" err="1"/>
              <a:t>zile</a:t>
            </a:r>
            <a:r>
              <a:rPr lang="en-US" dirty="0"/>
              <a:t>, a </a:t>
            </a:r>
            <a:r>
              <a:rPr lang="en-US" dirty="0" err="1"/>
              <a:t>debutat</a:t>
            </a:r>
            <a:r>
              <a:rPr lang="en-US" dirty="0"/>
              <a:t> cu </a:t>
            </a:r>
            <a:r>
              <a:rPr lang="en-US" dirty="0" err="1"/>
              <a:t>febră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disfagie</a:t>
            </a:r>
            <a:r>
              <a:rPr lang="en-US" dirty="0"/>
              <a:t>. </a:t>
            </a:r>
          </a:p>
          <a:p>
            <a:r>
              <a:rPr lang="en-US" dirty="0" err="1"/>
              <a:t>Obiectiv</a:t>
            </a:r>
            <a:r>
              <a:rPr lang="en-US" dirty="0"/>
              <a:t> : </a:t>
            </a:r>
            <a:r>
              <a:rPr lang="en-US" dirty="0" err="1"/>
              <a:t>copil</a:t>
            </a:r>
            <a:r>
              <a:rPr lang="en-US" dirty="0"/>
              <a:t> </a:t>
            </a:r>
            <a:r>
              <a:rPr lang="en-US" dirty="0" err="1"/>
              <a:t>suferind</a:t>
            </a:r>
            <a:r>
              <a:rPr lang="en-US" dirty="0"/>
              <a:t>, care “ </a:t>
            </a:r>
            <a:r>
              <a:rPr lang="en-US" dirty="0" err="1"/>
              <a:t>zace</a:t>
            </a:r>
            <a:r>
              <a:rPr lang="en-US" dirty="0"/>
              <a:t> ” la pat, </a:t>
            </a:r>
            <a:r>
              <a:rPr lang="en-US" dirty="0" err="1"/>
              <a:t>paloare</a:t>
            </a:r>
            <a:r>
              <a:rPr lang="en-US" dirty="0"/>
              <a:t> </a:t>
            </a:r>
            <a:r>
              <a:rPr lang="en-US" dirty="0" err="1"/>
              <a:t>intensă</a:t>
            </a:r>
            <a:r>
              <a:rPr lang="en-US" dirty="0"/>
              <a:t>, AV 105/min ; </a:t>
            </a:r>
            <a:r>
              <a:rPr lang="en-US" dirty="0" err="1" smtClean="0"/>
              <a:t>dificult</a:t>
            </a:r>
            <a:r>
              <a:rPr lang="ro-RO" dirty="0" smtClean="0"/>
              <a:t>ăț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n-US" dirty="0" err="1" smtClean="0"/>
              <a:t>respira</a:t>
            </a:r>
            <a:r>
              <a:rPr lang="ro-RO" dirty="0" smtClean="0"/>
              <a:t>ț</a:t>
            </a:r>
            <a:r>
              <a:rPr lang="en-US" dirty="0" err="1" smtClean="0"/>
              <a:t>ie</a:t>
            </a:r>
            <a:r>
              <a:rPr lang="en-US" dirty="0"/>
              <a:t>.</a:t>
            </a:r>
          </a:p>
          <a:p>
            <a:r>
              <a:rPr lang="en-US" dirty="0"/>
              <a:t>la </a:t>
            </a:r>
            <a:r>
              <a:rPr lang="en-US" dirty="0" err="1"/>
              <a:t>examenul</a:t>
            </a:r>
            <a:r>
              <a:rPr lang="en-US" dirty="0"/>
              <a:t> </a:t>
            </a:r>
            <a:r>
              <a:rPr lang="en-US" dirty="0" err="1"/>
              <a:t>faringelui</a:t>
            </a:r>
            <a:r>
              <a:rPr lang="en-US" dirty="0"/>
              <a:t> </a:t>
            </a:r>
            <a:r>
              <a:rPr lang="en-US" dirty="0" err="1"/>
              <a:t>remarcaţi</a:t>
            </a:r>
            <a:r>
              <a:rPr lang="en-US" dirty="0"/>
              <a:t> un </a:t>
            </a:r>
            <a:r>
              <a:rPr lang="en-US" dirty="0" err="1"/>
              <a:t>exudat</a:t>
            </a:r>
            <a:r>
              <a:rPr lang="en-US" dirty="0"/>
              <a:t> bilateral, </a:t>
            </a:r>
            <a:r>
              <a:rPr lang="en-US" dirty="0" err="1"/>
              <a:t>extins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pilieri</a:t>
            </a:r>
            <a:r>
              <a:rPr lang="en-US" dirty="0"/>
              <a:t>, </a:t>
            </a:r>
            <a:r>
              <a:rPr lang="en-US" dirty="0" err="1"/>
              <a:t>pe</a:t>
            </a:r>
            <a:r>
              <a:rPr lang="en-US" dirty="0"/>
              <a:t> care </a:t>
            </a:r>
            <a:r>
              <a:rPr lang="en-US" dirty="0" err="1"/>
              <a:t>încercaţi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-l </a:t>
            </a:r>
            <a:r>
              <a:rPr lang="en-US" dirty="0" err="1"/>
              <a:t>desprindeţi</a:t>
            </a:r>
            <a:r>
              <a:rPr lang="en-US" dirty="0"/>
              <a:t> cu spatula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sângerează</a:t>
            </a:r>
            <a:r>
              <a:rPr lang="en-US" dirty="0"/>
              <a:t>. </a:t>
            </a:r>
            <a:r>
              <a:rPr lang="en-US" dirty="0" err="1"/>
              <a:t>Aparţinătorii</a:t>
            </a:r>
            <a:r>
              <a:rPr lang="en-US" dirty="0"/>
              <a:t> nu pot da </a:t>
            </a:r>
            <a:r>
              <a:rPr lang="en-US" dirty="0" err="1"/>
              <a:t>relaţii</a:t>
            </a:r>
            <a:r>
              <a:rPr lang="en-US" dirty="0"/>
              <a:t> </a:t>
            </a:r>
            <a:r>
              <a:rPr lang="en-US" dirty="0" err="1"/>
              <a:t>despre</a:t>
            </a:r>
            <a:r>
              <a:rPr lang="en-US" dirty="0"/>
              <a:t> </a:t>
            </a:r>
            <a:r>
              <a:rPr lang="en-US" dirty="0" err="1"/>
              <a:t>vaccinările</a:t>
            </a:r>
            <a:r>
              <a:rPr lang="en-US" dirty="0"/>
              <a:t> </a:t>
            </a:r>
            <a:r>
              <a:rPr lang="en-US" dirty="0" err="1"/>
              <a:t>copilului</a:t>
            </a:r>
            <a:r>
              <a:rPr lang="en-US" dirty="0"/>
              <a:t>. 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1096" y="3299791"/>
            <a:ext cx="2690486" cy="3434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722" y="688187"/>
            <a:ext cx="2977503" cy="37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35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 diagnostic </a:t>
            </a:r>
            <a:r>
              <a:rPr lang="en-US" dirty="0" err="1"/>
              <a:t>suspicionaţi</a:t>
            </a:r>
            <a:r>
              <a:rPr lang="en-US" dirty="0"/>
              <a:t>? </a:t>
            </a:r>
            <a:r>
              <a:rPr lang="en-US" dirty="0" err="1"/>
              <a:t>Argumentaţi</a:t>
            </a:r>
            <a:r>
              <a:rPr lang="en-US" dirty="0"/>
              <a:t>.</a:t>
            </a:r>
          </a:p>
          <a:p>
            <a:r>
              <a:rPr lang="en-US" dirty="0" err="1"/>
              <a:t>Enumeraţi</a:t>
            </a:r>
            <a:r>
              <a:rPr lang="en-US" dirty="0"/>
              <a:t> </a:t>
            </a:r>
            <a:r>
              <a:rPr lang="en-US" dirty="0" err="1"/>
              <a:t>elemente</a:t>
            </a:r>
            <a:r>
              <a:rPr lang="en-US" dirty="0"/>
              <a:t> de diagnostic </a:t>
            </a:r>
            <a:r>
              <a:rPr lang="en-US" dirty="0" err="1"/>
              <a:t>diferenţial</a:t>
            </a:r>
            <a:r>
              <a:rPr lang="en-US" dirty="0"/>
              <a:t> cu MNI.</a:t>
            </a:r>
          </a:p>
          <a:p>
            <a:r>
              <a:rPr lang="en-US" dirty="0"/>
              <a:t>Ce </a:t>
            </a:r>
            <a:r>
              <a:rPr lang="en-US" dirty="0" err="1"/>
              <a:t>elemente</a:t>
            </a:r>
            <a:r>
              <a:rPr lang="en-US" dirty="0"/>
              <a:t> </a:t>
            </a:r>
            <a:r>
              <a:rPr lang="en-US" dirty="0" err="1"/>
              <a:t>epidemiologice</a:t>
            </a:r>
            <a:r>
              <a:rPr lang="en-US" dirty="0"/>
              <a:t> </a:t>
            </a:r>
            <a:r>
              <a:rPr lang="en-US" dirty="0" err="1"/>
              <a:t>aduceţi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sprijinul</a:t>
            </a:r>
            <a:r>
              <a:rPr lang="en-US" dirty="0"/>
              <a:t> </a:t>
            </a:r>
            <a:r>
              <a:rPr lang="en-US" dirty="0" err="1"/>
              <a:t>supoziţiei</a:t>
            </a:r>
            <a:r>
              <a:rPr lang="en-US" dirty="0"/>
              <a:t> </a:t>
            </a:r>
            <a:r>
              <a:rPr lang="en-US" dirty="0" err="1"/>
              <a:t>dvs</a:t>
            </a:r>
            <a:r>
              <a:rPr lang="en-US" dirty="0"/>
              <a:t> ? </a:t>
            </a:r>
          </a:p>
          <a:p>
            <a:r>
              <a:rPr lang="en-US" dirty="0"/>
              <a:t>Ce </a:t>
            </a:r>
            <a:r>
              <a:rPr lang="en-US" dirty="0" err="1"/>
              <a:t>explorări</a:t>
            </a:r>
            <a:r>
              <a:rPr lang="en-US" dirty="0"/>
              <a:t> </a:t>
            </a:r>
            <a:r>
              <a:rPr lang="ro-RO" dirty="0" smtClean="0"/>
              <a:t>de laborator recomandați de urgență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Ce </a:t>
            </a:r>
            <a:r>
              <a:rPr lang="en-US" dirty="0" err="1"/>
              <a:t>atitudine</a:t>
            </a:r>
            <a:r>
              <a:rPr lang="en-US" dirty="0"/>
              <a:t> </a:t>
            </a:r>
            <a:r>
              <a:rPr lang="en-US" dirty="0" err="1"/>
              <a:t>terapeutică</a:t>
            </a:r>
            <a:r>
              <a:rPr lang="en-US" dirty="0"/>
              <a:t> </a:t>
            </a:r>
            <a:r>
              <a:rPr lang="en-US" dirty="0" err="1"/>
              <a:t>luaţi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9578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74638"/>
            <a:ext cx="1178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o-RO" sz="4000" b="1" dirty="0"/>
              <a:t>A</a:t>
            </a:r>
            <a:r>
              <a:rPr lang="en-US" sz="4000" b="1" dirty="0" err="1" smtClean="0"/>
              <a:t>rgumente</a:t>
            </a:r>
            <a:r>
              <a:rPr lang="en-US" sz="4000" b="1" dirty="0" smtClean="0"/>
              <a:t> </a:t>
            </a:r>
            <a:r>
              <a:rPr lang="ro-RO" sz="4000" b="1" dirty="0" smtClean="0"/>
              <a:t>epidemiologice și </a:t>
            </a:r>
            <a:r>
              <a:rPr lang="en-US" sz="4000" b="1" dirty="0" err="1" smtClean="0"/>
              <a:t>clinice</a:t>
            </a:r>
            <a:r>
              <a:rPr lang="en-US" sz="4000" b="1" dirty="0" smtClean="0"/>
              <a:t> </a:t>
            </a:r>
            <a:r>
              <a:rPr lang="ro-RO" sz="4000" b="1" dirty="0" smtClean="0"/>
              <a:t>î</a:t>
            </a:r>
            <a:r>
              <a:rPr lang="en-US" sz="4000" b="1" dirty="0" smtClean="0"/>
              <a:t>n </a:t>
            </a:r>
            <a:r>
              <a:rPr lang="en-US" sz="4000" b="1" dirty="0" err="1"/>
              <a:t>favoarea</a:t>
            </a:r>
            <a:r>
              <a:rPr lang="en-US" sz="4000" b="1" dirty="0"/>
              <a:t> </a:t>
            </a:r>
            <a:r>
              <a:rPr lang="en-US" sz="4000" b="1" dirty="0" err="1" smtClean="0"/>
              <a:t>difterie</a:t>
            </a:r>
            <a:r>
              <a:rPr lang="ro-RO" sz="4000" b="1" dirty="0" smtClean="0"/>
              <a:t>i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52600"/>
            <a:ext cx="116840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Anamneza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Lipsa</a:t>
            </a:r>
            <a:r>
              <a:rPr lang="en-US" dirty="0"/>
              <a:t> </a:t>
            </a:r>
            <a:r>
              <a:rPr lang="en-US" dirty="0" err="1" smtClean="0"/>
              <a:t>vaccin</a:t>
            </a:r>
            <a:r>
              <a:rPr lang="ro-RO" dirty="0" smtClean="0"/>
              <a:t>ă</a:t>
            </a:r>
            <a:r>
              <a:rPr lang="en-US" dirty="0" err="1" smtClean="0"/>
              <a:t>rii</a:t>
            </a:r>
            <a:r>
              <a:rPr lang="en-US" dirty="0" smtClean="0"/>
              <a:t> </a:t>
            </a:r>
            <a:r>
              <a:rPr lang="en-US" dirty="0" err="1"/>
              <a:t>antidifterice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smtClean="0"/>
              <a:t>No</a:t>
            </a:r>
            <a:r>
              <a:rPr lang="ro-RO" dirty="0"/>
              <a:t>ț</a:t>
            </a:r>
            <a:r>
              <a:rPr lang="en-US" dirty="0" err="1" smtClean="0"/>
              <a:t>iunea</a:t>
            </a:r>
            <a:r>
              <a:rPr lang="en-US" dirty="0" smtClean="0"/>
              <a:t> </a:t>
            </a:r>
            <a:r>
              <a:rPr lang="en-US" dirty="0"/>
              <a:t>de contact (</a:t>
            </a:r>
            <a:r>
              <a:rPr lang="en-US" dirty="0" err="1" smtClean="0"/>
              <a:t>incuba</a:t>
            </a:r>
            <a:r>
              <a:rPr lang="ro-RO" dirty="0" smtClean="0"/>
              <a:t>ț</a:t>
            </a:r>
            <a:r>
              <a:rPr lang="en-US" dirty="0" err="1" smtClean="0"/>
              <a:t>ie</a:t>
            </a:r>
            <a:r>
              <a:rPr lang="en-US" dirty="0" smtClean="0"/>
              <a:t> </a:t>
            </a:r>
            <a:r>
              <a:rPr lang="en-US" dirty="0"/>
              <a:t>sub 7 </a:t>
            </a:r>
            <a:r>
              <a:rPr lang="en-US" dirty="0" err="1" smtClean="0"/>
              <a:t>zile</a:t>
            </a:r>
            <a:r>
              <a:rPr lang="en-US" dirty="0" smtClean="0"/>
              <a:t>)</a:t>
            </a:r>
            <a:r>
              <a:rPr lang="ro-RO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proveni</a:t>
            </a:r>
            <a:r>
              <a:rPr lang="ro-RO" dirty="0" smtClean="0"/>
              <a:t>ența </a:t>
            </a:r>
            <a:r>
              <a:rPr lang="en-US" dirty="0" err="1" smtClean="0"/>
              <a:t>dintr</a:t>
            </a:r>
            <a:r>
              <a:rPr lang="en-US" dirty="0" smtClean="0"/>
              <a:t>-o </a:t>
            </a:r>
            <a:r>
              <a:rPr lang="en-US" dirty="0" err="1" smtClean="0"/>
              <a:t>zon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risc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Clinic</a:t>
            </a:r>
          </a:p>
          <a:p>
            <a:r>
              <a:rPr lang="en-US" dirty="0"/>
              <a:t>False membrane</a:t>
            </a:r>
          </a:p>
          <a:p>
            <a:pPr marL="0" indent="0">
              <a:buNone/>
            </a:pPr>
            <a:r>
              <a:rPr lang="en-US" dirty="0"/>
              <a:t>- Extensive, </a:t>
            </a:r>
            <a:r>
              <a:rPr lang="en-US" dirty="0" err="1" smtClean="0"/>
              <a:t>cuprinz</a:t>
            </a:r>
            <a:r>
              <a:rPr lang="ro-RO" dirty="0" smtClean="0"/>
              <a:t>â</a:t>
            </a:r>
            <a:r>
              <a:rPr lang="en-US" dirty="0" err="1" smtClean="0"/>
              <a:t>nd</a:t>
            </a:r>
            <a:r>
              <a:rPr lang="en-US" dirty="0" smtClean="0"/>
              <a:t> v</a:t>
            </a:r>
            <a:r>
              <a:rPr lang="ro-RO" dirty="0" smtClean="0"/>
              <a:t>ă</a:t>
            </a:r>
            <a:r>
              <a:rPr lang="en-US" dirty="0" err="1" smtClean="0"/>
              <a:t>lul</a:t>
            </a:r>
            <a:r>
              <a:rPr lang="en-US" dirty="0" smtClean="0"/>
              <a:t> </a:t>
            </a:r>
            <a:r>
              <a:rPr lang="en-US" dirty="0" err="1"/>
              <a:t>palatin</a:t>
            </a:r>
            <a:r>
              <a:rPr lang="en-US" dirty="0"/>
              <a:t> </a:t>
            </a:r>
            <a:r>
              <a:rPr lang="ro-RO" dirty="0" err="1"/>
              <a:t>ș</a:t>
            </a:r>
            <a:r>
              <a:rPr lang="en-US" dirty="0" err="1" smtClean="0"/>
              <a:t>i</a:t>
            </a:r>
            <a:r>
              <a:rPr lang="en-US" dirty="0" smtClean="0"/>
              <a:t> put</a:t>
            </a:r>
            <a:r>
              <a:rPr lang="ro-RO" dirty="0" smtClean="0"/>
              <a:t>â</a:t>
            </a:r>
            <a:r>
              <a:rPr lang="en-US" dirty="0" err="1" smtClean="0"/>
              <a:t>nd</a:t>
            </a:r>
            <a:r>
              <a:rPr lang="en-US" dirty="0" smtClean="0"/>
              <a:t> </a:t>
            </a:r>
            <a:r>
              <a:rPr lang="en-US" dirty="0" err="1"/>
              <a:t>afecta</a:t>
            </a:r>
            <a:r>
              <a:rPr lang="en-US" dirty="0"/>
              <a:t> </a:t>
            </a:r>
            <a:r>
              <a:rPr lang="en-US" dirty="0" err="1"/>
              <a:t>lueta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Sidefii</a:t>
            </a:r>
            <a:r>
              <a:rPr lang="en-US" dirty="0"/>
              <a:t>, </a:t>
            </a:r>
            <a:r>
              <a:rPr lang="en-US" dirty="0" err="1" smtClean="0"/>
              <a:t>fo</a:t>
            </a:r>
            <a:r>
              <a:rPr lang="ro-RO" dirty="0" smtClean="0"/>
              <a:t>a</a:t>
            </a:r>
            <a:r>
              <a:rPr lang="en-US" dirty="0" err="1" smtClean="0"/>
              <a:t>rte</a:t>
            </a:r>
            <a:r>
              <a:rPr lang="en-US" dirty="0" smtClean="0"/>
              <a:t> </a:t>
            </a:r>
            <a:r>
              <a:rPr lang="en-US" dirty="0" err="1"/>
              <a:t>aderente</a:t>
            </a:r>
            <a:r>
              <a:rPr lang="en-US" dirty="0"/>
              <a:t> la </a:t>
            </a:r>
            <a:r>
              <a:rPr lang="en-US" dirty="0" err="1" smtClean="0"/>
              <a:t>mucoas</a:t>
            </a:r>
            <a:r>
              <a:rPr lang="ro-RO" dirty="0" smtClean="0"/>
              <a:t>ă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smtClean="0"/>
              <a:t>S</a:t>
            </a:r>
            <a:r>
              <a:rPr lang="ro-RO" dirty="0" smtClean="0"/>
              <a:t>â</a:t>
            </a:r>
            <a:r>
              <a:rPr lang="en-US" dirty="0" err="1" smtClean="0"/>
              <a:t>ngereaz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n-US" dirty="0" err="1"/>
              <a:t>contactul</a:t>
            </a:r>
            <a:r>
              <a:rPr lang="en-US" dirty="0"/>
              <a:t> cu spatula</a:t>
            </a:r>
          </a:p>
          <a:p>
            <a:r>
              <a:rPr lang="en-US" dirty="0" err="1"/>
              <a:t>Febra</a:t>
            </a:r>
            <a:r>
              <a:rPr lang="en-US" dirty="0"/>
              <a:t> </a:t>
            </a:r>
            <a:r>
              <a:rPr lang="en-US" dirty="0" err="1" smtClean="0"/>
              <a:t>moderat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/>
              <a:t>cu </a:t>
            </a:r>
            <a:r>
              <a:rPr lang="en-US" dirty="0" err="1"/>
              <a:t>tahicardie</a:t>
            </a:r>
            <a:r>
              <a:rPr lang="en-US" dirty="0"/>
              <a:t> </a:t>
            </a:r>
            <a:r>
              <a:rPr lang="en-US" dirty="0" smtClean="0"/>
              <a:t>major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toxic</a:t>
            </a:r>
            <a:r>
              <a:rPr lang="ro-RO" dirty="0" smtClean="0"/>
              <a:t>ă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/>
              <a:t>Alterarea</a:t>
            </a:r>
            <a:r>
              <a:rPr lang="en-US" dirty="0"/>
              <a:t> </a:t>
            </a:r>
            <a:r>
              <a:rPr lang="en-US" dirty="0" smtClean="0"/>
              <a:t>important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 smtClean="0"/>
              <a:t>st</a:t>
            </a:r>
            <a:r>
              <a:rPr lang="ro-RO" dirty="0" smtClean="0"/>
              <a:t>ă</a:t>
            </a:r>
            <a:r>
              <a:rPr lang="en-US" dirty="0" err="1" smtClean="0"/>
              <a:t>rii</a:t>
            </a:r>
            <a:r>
              <a:rPr lang="en-US" dirty="0" smtClean="0"/>
              <a:t> </a:t>
            </a:r>
            <a:r>
              <a:rPr lang="en-US" dirty="0" err="1"/>
              <a:t>generale</a:t>
            </a:r>
            <a:r>
              <a:rPr lang="en-US" dirty="0"/>
              <a:t> (</a:t>
            </a:r>
            <a:r>
              <a:rPr lang="en-US" dirty="0" err="1" smtClean="0"/>
              <a:t>prostra</a:t>
            </a:r>
            <a:r>
              <a:rPr lang="ro-RO" dirty="0"/>
              <a:t>ț</a:t>
            </a:r>
            <a:r>
              <a:rPr lang="en-US" dirty="0" err="1" smtClean="0"/>
              <a:t>ie</a:t>
            </a:r>
            <a:r>
              <a:rPr lang="en-US" dirty="0"/>
              <a:t>, </a:t>
            </a:r>
            <a:r>
              <a:rPr lang="en-US" dirty="0" err="1"/>
              <a:t>adinamie</a:t>
            </a:r>
            <a:r>
              <a:rPr lang="en-US" dirty="0"/>
              <a:t>, </a:t>
            </a:r>
            <a:r>
              <a:rPr lang="en-US" dirty="0" err="1"/>
              <a:t>paloare</a:t>
            </a:r>
            <a:r>
              <a:rPr lang="en-US" dirty="0"/>
              <a:t>)</a:t>
            </a:r>
          </a:p>
          <a:p>
            <a:r>
              <a:rPr lang="en-US" dirty="0" err="1"/>
              <a:t>Adenopatii</a:t>
            </a:r>
            <a:r>
              <a:rPr lang="en-US" dirty="0"/>
              <a:t> </a:t>
            </a:r>
            <a:r>
              <a:rPr lang="en-US" dirty="0" err="1"/>
              <a:t>cervicale</a:t>
            </a:r>
            <a:r>
              <a:rPr lang="en-US" dirty="0"/>
              <a:t> (</a:t>
            </a:r>
            <a:r>
              <a:rPr lang="en-US" dirty="0" err="1"/>
              <a:t>submaxilare</a:t>
            </a:r>
            <a:r>
              <a:rPr lang="en-US" dirty="0"/>
              <a:t>) </a:t>
            </a:r>
            <a:r>
              <a:rPr lang="en-US" dirty="0" err="1"/>
              <a:t>sensibile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3692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67" y="365125"/>
            <a:ext cx="11668258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/>
              <a:t>Ce </a:t>
            </a:r>
            <a:r>
              <a:rPr lang="en-US" sz="4000" b="1" dirty="0" err="1"/>
              <a:t>examene</a:t>
            </a:r>
            <a:r>
              <a:rPr lang="en-US" sz="4000" b="1" dirty="0"/>
              <a:t> </a:t>
            </a:r>
            <a:r>
              <a:rPr lang="en-US" sz="4000" b="1" dirty="0" err="1"/>
              <a:t>complementare</a:t>
            </a:r>
            <a:r>
              <a:rPr lang="en-US" sz="4000" b="1" dirty="0"/>
              <a:t> </a:t>
            </a:r>
            <a:r>
              <a:rPr lang="en-US" sz="4000" b="1" dirty="0" err="1"/>
              <a:t>recomandati</a:t>
            </a:r>
            <a:r>
              <a:rPr lang="en-US" sz="4000" b="1" dirty="0"/>
              <a:t> de </a:t>
            </a:r>
            <a:r>
              <a:rPr lang="en-US" sz="4000" b="1" dirty="0" err="1" smtClean="0"/>
              <a:t>urgen</a:t>
            </a:r>
            <a:r>
              <a:rPr lang="ro-RO" sz="4000" b="1" dirty="0" smtClean="0"/>
              <a:t>ț</a:t>
            </a:r>
            <a:r>
              <a:rPr lang="ro-RO" sz="4000" b="1" dirty="0"/>
              <a:t>ă</a:t>
            </a:r>
            <a:r>
              <a:rPr lang="en-US" sz="4000" b="1" dirty="0" smtClean="0"/>
              <a:t>?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66681"/>
            <a:ext cx="10515600" cy="3910281"/>
          </a:xfrm>
        </p:spPr>
        <p:txBody>
          <a:bodyPr/>
          <a:lstStyle/>
          <a:p>
            <a:r>
              <a:rPr lang="en-US" dirty="0" err="1" smtClean="0"/>
              <a:t>Hemoleucograma</a:t>
            </a:r>
            <a:endParaRPr lang="en-US" dirty="0" smtClean="0"/>
          </a:p>
          <a:p>
            <a:r>
              <a:rPr lang="en-US" dirty="0" err="1" smtClean="0"/>
              <a:t>Exudat</a:t>
            </a:r>
            <a:r>
              <a:rPr lang="en-US" dirty="0" smtClean="0"/>
              <a:t> </a:t>
            </a:r>
            <a:r>
              <a:rPr lang="en-US" dirty="0" err="1" smtClean="0"/>
              <a:t>faringian</a:t>
            </a:r>
            <a:endParaRPr lang="en-US" dirty="0" smtClean="0"/>
          </a:p>
          <a:p>
            <a:r>
              <a:rPr lang="en-US" dirty="0" err="1" smtClean="0"/>
              <a:t>Examene</a:t>
            </a:r>
            <a:r>
              <a:rPr lang="en-US" dirty="0" smtClean="0"/>
              <a:t> </a:t>
            </a:r>
            <a:r>
              <a:rPr lang="en-US" dirty="0" err="1" smtClean="0"/>
              <a:t>serologice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243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8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o-RO" sz="4000" b="1" dirty="0" smtClean="0"/>
              <a:t>Hemoleucograma în angină pseudomembranoasă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 L= 14.000/mm3 (70% </a:t>
            </a:r>
            <a:r>
              <a:rPr lang="en-US" dirty="0" err="1" smtClean="0"/>
              <a:t>neutrofile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- L=20.000/mm3 , 55% </a:t>
            </a:r>
            <a:r>
              <a:rPr lang="en-US" dirty="0" err="1" smtClean="0"/>
              <a:t>limfocite</a:t>
            </a:r>
            <a:r>
              <a:rPr lang="en-US" dirty="0" smtClean="0"/>
              <a:t>, 10% </a:t>
            </a:r>
            <a:r>
              <a:rPr lang="en-US" dirty="0" err="1" smtClean="0"/>
              <a:t>limfocite</a:t>
            </a:r>
            <a:r>
              <a:rPr lang="en-US" dirty="0" smtClean="0"/>
              <a:t> cu </a:t>
            </a:r>
            <a:r>
              <a:rPr lang="en-US" dirty="0" err="1" smtClean="0"/>
              <a:t>citoplasma</a:t>
            </a:r>
            <a:r>
              <a:rPr lang="en-US" dirty="0" smtClean="0"/>
              <a:t> </a:t>
            </a:r>
            <a:r>
              <a:rPr lang="en-US" dirty="0" err="1" smtClean="0"/>
              <a:t>bazofil</a:t>
            </a:r>
            <a:r>
              <a:rPr lang="ro-RO" dirty="0" smtClean="0"/>
              <a:t>ă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1" y="3657600"/>
            <a:ext cx="44577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763" y="3657601"/>
            <a:ext cx="45593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500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116840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Ce </a:t>
            </a:r>
            <a:r>
              <a:rPr lang="en-US" sz="3200" b="1" dirty="0" err="1"/>
              <a:t>examene</a:t>
            </a:r>
            <a:r>
              <a:rPr lang="en-US" sz="3200" b="1" dirty="0"/>
              <a:t> </a:t>
            </a:r>
            <a:r>
              <a:rPr lang="en-US" sz="3200" b="1" dirty="0" err="1" smtClean="0"/>
              <a:t>recomanda</a:t>
            </a:r>
            <a:r>
              <a:rPr lang="ro-RO" sz="3200" b="1" dirty="0" smtClean="0"/>
              <a:t>ț</a:t>
            </a:r>
            <a:r>
              <a:rPr lang="en-US" sz="3200" b="1" dirty="0" err="1" smtClean="0"/>
              <a:t>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pentru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diagnosticul</a:t>
            </a:r>
            <a:r>
              <a:rPr lang="en-US" sz="3200" b="1" dirty="0" smtClean="0"/>
              <a:t> etiologic de </a:t>
            </a:r>
            <a:r>
              <a:rPr lang="en-US" sz="3200" b="1" dirty="0" err="1" smtClean="0"/>
              <a:t>difterie</a:t>
            </a:r>
            <a:r>
              <a:rPr lang="en-US" sz="3200" b="1" dirty="0" smtClean="0"/>
              <a:t>? </a:t>
            </a:r>
            <a:endParaRPr lang="en-GB" sz="32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52578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45" y="2209801"/>
            <a:ext cx="52832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445567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Corynebacterium  </a:t>
            </a:r>
            <a:r>
              <a:rPr lang="en-US" sz="2400" i="1" dirty="0" err="1" smtClean="0"/>
              <a:t>diphteriae</a:t>
            </a:r>
            <a:r>
              <a:rPr lang="en-US" sz="2400" i="1" dirty="0" smtClean="0"/>
              <a:t> </a:t>
            </a:r>
            <a:r>
              <a:rPr lang="en-US" sz="2400" dirty="0" err="1" smtClean="0"/>
              <a:t>tulpini</a:t>
            </a:r>
            <a:r>
              <a:rPr lang="en-US" sz="2400" dirty="0" smtClean="0"/>
              <a:t> </a:t>
            </a:r>
            <a:r>
              <a:rPr lang="en-US" sz="2400" dirty="0" err="1" smtClean="0"/>
              <a:t>toxigene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914401" y="5338465"/>
            <a:ext cx="94857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Argumente</a:t>
            </a:r>
            <a:r>
              <a:rPr lang="en-US" sz="2000" dirty="0"/>
              <a:t> </a:t>
            </a:r>
            <a:r>
              <a:rPr lang="ro-RO" sz="2000" dirty="0" smtClean="0"/>
              <a:t>î</a:t>
            </a:r>
            <a:r>
              <a:rPr lang="en-US" sz="2000" dirty="0" smtClean="0"/>
              <a:t>n </a:t>
            </a:r>
            <a:r>
              <a:rPr lang="en-US" sz="2000" dirty="0" err="1"/>
              <a:t>favoarea</a:t>
            </a:r>
            <a:r>
              <a:rPr lang="en-US" sz="2000" dirty="0"/>
              <a:t> </a:t>
            </a:r>
            <a:r>
              <a:rPr lang="en-US" sz="2000" dirty="0" err="1"/>
              <a:t>difteriei</a:t>
            </a:r>
            <a:endParaRPr lang="en-US" sz="2000" dirty="0"/>
          </a:p>
          <a:p>
            <a:r>
              <a:rPr lang="en-US" sz="2000" dirty="0"/>
              <a:t>- </a:t>
            </a:r>
            <a:r>
              <a:rPr lang="en-US" sz="2000" dirty="0" err="1"/>
              <a:t>Exudat</a:t>
            </a:r>
            <a:r>
              <a:rPr lang="en-US" sz="2000" dirty="0"/>
              <a:t> </a:t>
            </a:r>
            <a:r>
              <a:rPr lang="en-US" sz="2000" dirty="0" err="1"/>
              <a:t>faringian</a:t>
            </a:r>
            <a:r>
              <a:rPr lang="en-US" sz="2000" dirty="0"/>
              <a:t> – </a:t>
            </a:r>
            <a:r>
              <a:rPr lang="en-US" sz="2000" dirty="0" err="1"/>
              <a:t>prelevare</a:t>
            </a:r>
            <a:r>
              <a:rPr lang="en-US" sz="2000" dirty="0"/>
              <a:t> de la </a:t>
            </a:r>
            <a:r>
              <a:rPr lang="en-US" sz="2000" dirty="0" err="1"/>
              <a:t>periferia</a:t>
            </a:r>
            <a:r>
              <a:rPr lang="en-US" sz="2000" dirty="0"/>
              <a:t> </a:t>
            </a:r>
            <a:r>
              <a:rPr lang="en-US" sz="2000" dirty="0" err="1"/>
              <a:t>falselor</a:t>
            </a:r>
            <a:r>
              <a:rPr lang="en-US" sz="2000" dirty="0"/>
              <a:t> membrane)</a:t>
            </a:r>
          </a:p>
          <a:p>
            <a:r>
              <a:rPr lang="en-US" sz="2000" dirty="0"/>
              <a:t>- </a:t>
            </a:r>
            <a:r>
              <a:rPr lang="en-US" sz="2000" dirty="0" err="1">
                <a:solidFill>
                  <a:srgbClr val="FF0000"/>
                </a:solidFill>
              </a:rPr>
              <a:t>Avertizarea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laboratorului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pentru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suspiciunea</a:t>
            </a:r>
            <a:r>
              <a:rPr lang="en-US" sz="2000" dirty="0">
                <a:solidFill>
                  <a:srgbClr val="FF0000"/>
                </a:solidFill>
              </a:rPr>
              <a:t> de </a:t>
            </a:r>
            <a:r>
              <a:rPr lang="en-US" sz="2000" dirty="0" err="1" smtClean="0">
                <a:solidFill>
                  <a:srgbClr val="FF0000"/>
                </a:solidFill>
              </a:rPr>
              <a:t>difterie</a:t>
            </a:r>
            <a:r>
              <a:rPr lang="ro-RO" sz="2000" dirty="0" smtClean="0">
                <a:solidFill>
                  <a:srgbClr val="FF0000"/>
                </a:solidFill>
              </a:rPr>
              <a:t>!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46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016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o-RO" b="1" dirty="0" smtClean="0"/>
              <a:t>DIAGNOSTIC DIFTERIE</a:t>
            </a:r>
            <a:endParaRPr lang="en-GB" b="1" dirty="0"/>
          </a:p>
          <a:p>
            <a:pPr marL="0" indent="0">
              <a:buNone/>
            </a:pPr>
            <a:endParaRPr lang="en-GB" dirty="0"/>
          </a:p>
          <a:p>
            <a:r>
              <a:rPr lang="ro-RO" dirty="0"/>
              <a:t>În orice suspiciune de difterie se avertizează laboratorul ! </a:t>
            </a:r>
            <a:endParaRPr lang="en-GB" dirty="0"/>
          </a:p>
          <a:p>
            <a:r>
              <a:rPr lang="ro-RO" dirty="0"/>
              <a:t>Suspiciune este dată de angină membranoasă asociată cu adenopatia latero-cervicală şi starea toxică.</a:t>
            </a:r>
            <a:endParaRPr lang="en-GB" dirty="0"/>
          </a:p>
          <a:p>
            <a:r>
              <a:rPr lang="ro-RO" i="1" dirty="0"/>
              <a:t>Frotiu</a:t>
            </a:r>
            <a:r>
              <a:rPr lang="ro-RO" dirty="0"/>
              <a:t> din exudatul faringian, nazal (colorat albastru de metil)</a:t>
            </a:r>
            <a:endParaRPr lang="en-GB" dirty="0"/>
          </a:p>
          <a:p>
            <a:r>
              <a:rPr lang="en-US" i="1" dirty="0" smtClean="0"/>
              <a:t>PCR</a:t>
            </a:r>
            <a:r>
              <a:rPr lang="en-US" i="1" dirty="0" smtClean="0"/>
              <a:t>, MALDI-TOF (</a:t>
            </a:r>
            <a:r>
              <a:rPr lang="en-US" i="1" dirty="0" err="1" smtClean="0"/>
              <a:t>spectrometrie</a:t>
            </a:r>
            <a:r>
              <a:rPr lang="en-US" i="1" dirty="0" smtClean="0"/>
              <a:t> de masa)</a:t>
            </a:r>
            <a:endParaRPr lang="en-GB" i="1" dirty="0"/>
          </a:p>
          <a:p>
            <a:r>
              <a:rPr lang="en-AU" i="1" dirty="0" err="1"/>
              <a:t>Culturi</a:t>
            </a:r>
            <a:r>
              <a:rPr lang="en-AU" i="1" dirty="0"/>
              <a:t> </a:t>
            </a:r>
            <a:r>
              <a:rPr lang="en-AU" dirty="0" err="1"/>
              <a:t>pe</a:t>
            </a:r>
            <a:r>
              <a:rPr lang="en-AU" dirty="0"/>
              <a:t> </a:t>
            </a:r>
            <a:r>
              <a:rPr lang="en-AU" dirty="0" err="1"/>
              <a:t>medii</a:t>
            </a:r>
            <a:r>
              <a:rPr lang="en-AU" dirty="0"/>
              <a:t> </a:t>
            </a:r>
            <a:r>
              <a:rPr lang="en-AU" dirty="0" err="1"/>
              <a:t>speciale</a:t>
            </a:r>
            <a:r>
              <a:rPr lang="en-AU" dirty="0"/>
              <a:t> </a:t>
            </a:r>
            <a:r>
              <a:rPr lang="en-AU" i="1" dirty="0"/>
              <a:t>(</a:t>
            </a:r>
            <a:r>
              <a:rPr lang="en-AU" i="1" dirty="0" err="1"/>
              <a:t>Lőffler</a:t>
            </a:r>
            <a:r>
              <a:rPr lang="en-AU" dirty="0"/>
              <a:t> </a:t>
            </a:r>
            <a:r>
              <a:rPr lang="en-AU" dirty="0" smtClean="0"/>
              <a:t>)</a:t>
            </a:r>
            <a:endParaRPr lang="en-GB" dirty="0"/>
          </a:p>
          <a:p>
            <a:r>
              <a:rPr lang="en-AU" dirty="0" err="1"/>
              <a:t>Toxina</a:t>
            </a:r>
            <a:r>
              <a:rPr lang="en-AU" dirty="0"/>
              <a:t> se </a:t>
            </a:r>
            <a:r>
              <a:rPr lang="en-AU" dirty="0" err="1"/>
              <a:t>testează</a:t>
            </a:r>
            <a:r>
              <a:rPr lang="en-AU" dirty="0"/>
              <a:t> </a:t>
            </a:r>
            <a:r>
              <a:rPr lang="en-AU" dirty="0" err="1"/>
              <a:t>prin</a:t>
            </a:r>
            <a:r>
              <a:rPr lang="en-AU" dirty="0"/>
              <a:t> </a:t>
            </a:r>
            <a:r>
              <a:rPr lang="en-AU" dirty="0" err="1" smtClean="0"/>
              <a:t>precipitare</a:t>
            </a:r>
            <a:r>
              <a:rPr lang="en-AU" dirty="0" smtClean="0"/>
              <a:t> </a:t>
            </a:r>
            <a:r>
              <a:rPr lang="en-AU" dirty="0"/>
              <a:t>(</a:t>
            </a:r>
            <a:r>
              <a:rPr lang="en-AU" dirty="0" err="1"/>
              <a:t>plăci</a:t>
            </a:r>
            <a:r>
              <a:rPr lang="en-AU" dirty="0"/>
              <a:t> </a:t>
            </a:r>
            <a:r>
              <a:rPr lang="en-AU" dirty="0" err="1"/>
              <a:t>Elek</a:t>
            </a:r>
            <a:r>
              <a:rPr lang="en-AU" dirty="0"/>
              <a:t>) </a:t>
            </a:r>
            <a:r>
              <a:rPr lang="en-AU" dirty="0" err="1"/>
              <a:t>sau</a:t>
            </a:r>
            <a:r>
              <a:rPr lang="en-AU" dirty="0"/>
              <a:t> PCR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9698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926" y="850006"/>
            <a:ext cx="10515600" cy="56023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b="1" dirty="0" smtClean="0"/>
              <a:t>DIFTERA. ETIOPATOGENIE</a:t>
            </a:r>
            <a:endParaRPr lang="en-US" b="1" dirty="0" smtClean="0"/>
          </a:p>
          <a:p>
            <a:pPr marL="0" indent="0">
              <a:buNone/>
            </a:pPr>
            <a:endParaRPr lang="en-GB" b="1" dirty="0" smtClean="0"/>
          </a:p>
          <a:p>
            <a:pPr lvl="0"/>
            <a:r>
              <a:rPr lang="ro-RO" i="1" dirty="0" smtClean="0"/>
              <a:t>C. diphteriae </a:t>
            </a:r>
            <a:r>
              <a:rPr lang="ro-RO" dirty="0" smtClean="0"/>
              <a:t>nu este invaziv şi rămâne la poarta de intrare (aeriană sau tegumentară)</a:t>
            </a:r>
            <a:endParaRPr lang="en-GB" dirty="0" smtClean="0"/>
          </a:p>
          <a:p>
            <a:pPr lvl="0"/>
            <a:r>
              <a:rPr lang="ro-RO" dirty="0" smtClean="0"/>
              <a:t>Bacilul secretă o </a:t>
            </a:r>
            <a:r>
              <a:rPr lang="ro-RO" b="1" dirty="0" smtClean="0"/>
              <a:t>exotoxină</a:t>
            </a:r>
            <a:r>
              <a:rPr lang="ro-RO" dirty="0" smtClean="0"/>
              <a:t> extrem de potentă care acţionează </a:t>
            </a:r>
            <a:r>
              <a:rPr lang="ro-RO" i="1" dirty="0" smtClean="0"/>
              <a:t>intracelular</a:t>
            </a:r>
            <a:r>
              <a:rPr lang="ro-RO" dirty="0" smtClean="0"/>
              <a:t> (</a:t>
            </a:r>
            <a:r>
              <a:rPr lang="ro-RO" i="1" dirty="0" smtClean="0"/>
              <a:t>inhibă sinteza proteică</a:t>
            </a:r>
            <a:r>
              <a:rPr lang="ro-RO" dirty="0" smtClean="0"/>
              <a:t>)</a:t>
            </a:r>
            <a:endParaRPr lang="en-GB" dirty="0" smtClean="0"/>
          </a:p>
          <a:p>
            <a:pPr lvl="0"/>
            <a:r>
              <a:rPr lang="ro-RO" dirty="0" smtClean="0"/>
              <a:t>Sunt afectate potenţial </a:t>
            </a:r>
            <a:r>
              <a:rPr lang="ro-RO" i="1" dirty="0" smtClean="0"/>
              <a:t>oricare tip de celulă</a:t>
            </a:r>
            <a:r>
              <a:rPr lang="ro-RO" dirty="0" smtClean="0"/>
              <a:t> dar în special:</a:t>
            </a:r>
            <a:endParaRPr lang="en-GB" dirty="0" smtClean="0"/>
          </a:p>
          <a:p>
            <a:pPr marL="0" lvl="0" indent="0">
              <a:buNone/>
            </a:pPr>
            <a:r>
              <a:rPr lang="en-US" dirty="0" smtClean="0"/>
              <a:t>- </a:t>
            </a:r>
            <a:r>
              <a:rPr lang="ro-RO" dirty="0" smtClean="0"/>
              <a:t>Cord (</a:t>
            </a:r>
            <a:r>
              <a:rPr lang="ro-RO" i="1" dirty="0" smtClean="0"/>
              <a:t>miocardită</a:t>
            </a:r>
            <a:r>
              <a:rPr lang="ro-RO" dirty="0" smtClean="0"/>
              <a:t>)</a:t>
            </a:r>
            <a:endParaRPr lang="en-GB" dirty="0" smtClean="0"/>
          </a:p>
          <a:p>
            <a:pPr marL="0" lvl="0" indent="0">
              <a:buNone/>
            </a:pPr>
            <a:r>
              <a:rPr lang="en-US" dirty="0" smtClean="0"/>
              <a:t>- </a:t>
            </a:r>
            <a:r>
              <a:rPr lang="ro-RO" dirty="0" smtClean="0"/>
              <a:t>Sistem nervos (</a:t>
            </a:r>
            <a:r>
              <a:rPr lang="ro-RO" i="1" dirty="0" smtClean="0"/>
              <a:t>demielinizare</a:t>
            </a:r>
            <a:r>
              <a:rPr lang="ro-RO" dirty="0" smtClean="0"/>
              <a:t>)</a:t>
            </a:r>
            <a:endParaRPr lang="en-GB" dirty="0" smtClean="0"/>
          </a:p>
          <a:p>
            <a:pPr marL="0" lvl="0" indent="0">
              <a:buNone/>
            </a:pPr>
            <a:r>
              <a:rPr lang="en-US" dirty="0" smtClean="0"/>
              <a:t>- </a:t>
            </a:r>
            <a:r>
              <a:rPr lang="ro-RO" dirty="0" smtClean="0"/>
              <a:t>Rinichi (</a:t>
            </a:r>
            <a:r>
              <a:rPr lang="ro-RO" i="1" dirty="0" smtClean="0"/>
              <a:t>necroză tubulară</a:t>
            </a:r>
            <a:r>
              <a:rPr lang="ro-RO" dirty="0" smtClean="0"/>
              <a:t>)</a:t>
            </a:r>
            <a:endParaRPr lang="en-GB" dirty="0" smtClean="0"/>
          </a:p>
          <a:p>
            <a:pPr lvl="0">
              <a:buFontTx/>
              <a:buChar char="-"/>
            </a:pPr>
            <a:r>
              <a:rPr lang="ro-RO" i="1" dirty="0" smtClean="0"/>
              <a:t>Efect local</a:t>
            </a:r>
            <a:r>
              <a:rPr lang="ro-RO" dirty="0" smtClean="0"/>
              <a:t>: coagulum necrotic compus din fibrină, leucocite, eritrocite (</a:t>
            </a:r>
            <a:r>
              <a:rPr lang="ro-RO" b="1" dirty="0" smtClean="0"/>
              <a:t>membrane</a:t>
            </a:r>
            <a:r>
              <a:rPr lang="ro-RO" dirty="0" smtClean="0"/>
              <a:t>)</a:t>
            </a:r>
            <a:r>
              <a:rPr lang="en-US" dirty="0" smtClean="0"/>
              <a:t>, </a:t>
            </a:r>
            <a:r>
              <a:rPr lang="en-US" dirty="0" err="1" smtClean="0"/>
              <a:t>edem</a:t>
            </a:r>
            <a:r>
              <a:rPr lang="en-US" dirty="0" smtClean="0"/>
              <a:t> </a:t>
            </a:r>
            <a:endParaRPr lang="ro-RO" dirty="0" smtClean="0"/>
          </a:p>
          <a:p>
            <a:pPr lvl="0">
              <a:buFontTx/>
              <a:buChar char="-"/>
            </a:pPr>
            <a:endParaRPr lang="ro-RO" dirty="0" smtClean="0"/>
          </a:p>
          <a:p>
            <a:pPr algn="just"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en-US" altLang="en-US" dirty="0"/>
          </a:p>
          <a:p>
            <a:pPr lvl="0">
              <a:buFontTx/>
              <a:buChar char="-"/>
            </a:pPr>
            <a:endParaRPr lang="ro-RO" dirty="0" smtClean="0"/>
          </a:p>
          <a:p>
            <a:pPr lvl="0">
              <a:buFontTx/>
              <a:buChar char="-"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0625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844" y="365126"/>
            <a:ext cx="4094922" cy="77435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Cum se </a:t>
            </a:r>
            <a:r>
              <a:rPr lang="en-US" dirty="0" err="1"/>
              <a:t>previne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942" y="3859011"/>
            <a:ext cx="11197883" cy="26610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algn="just"/>
            <a:r>
              <a:rPr lang="en-US" altLang="en-US" dirty="0" err="1" smtClean="0"/>
              <a:t>Rar</a:t>
            </a:r>
            <a:r>
              <a:rPr lang="ro-RO" altLang="en-US" dirty="0" smtClean="0"/>
              <a:t>ă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 algn="just"/>
            <a:r>
              <a:rPr lang="en-US" altLang="en-US" dirty="0" err="1"/>
              <a:t>Ap</a:t>
            </a:r>
            <a:r>
              <a:rPr lang="ro-RO" altLang="en-US" dirty="0"/>
              <a:t>are</a:t>
            </a:r>
            <a:r>
              <a:rPr lang="en-US" altLang="en-US" dirty="0"/>
              <a:t> </a:t>
            </a:r>
            <a:r>
              <a:rPr lang="en-US" altLang="en-US" dirty="0" err="1"/>
              <a:t>mai</a:t>
            </a:r>
            <a:r>
              <a:rPr lang="en-US" altLang="en-US" dirty="0"/>
              <a:t> </a:t>
            </a:r>
            <a:r>
              <a:rPr lang="en-US" altLang="en-US" dirty="0" err="1" smtClean="0"/>
              <a:t>frecv</a:t>
            </a:r>
            <a:r>
              <a:rPr lang="ro-RO" altLang="en-US" dirty="0" smtClean="0"/>
              <a:t>ent</a:t>
            </a:r>
            <a:r>
              <a:rPr lang="en-US" altLang="en-US" dirty="0" smtClean="0"/>
              <a:t> </a:t>
            </a:r>
            <a:r>
              <a:rPr lang="en-US" altLang="en-US" dirty="0"/>
              <a:t>la adult </a:t>
            </a:r>
            <a:r>
              <a:rPr lang="ro-RO" altLang="en-US" dirty="0"/>
              <a:t>(întreruperi în vaccinare în 2016/17! %  imunizaților – cca</a:t>
            </a:r>
            <a:r>
              <a:rPr lang="en-US" altLang="en-US" dirty="0"/>
              <a:t> </a:t>
            </a:r>
            <a:r>
              <a:rPr lang="ro-RO" altLang="en-US" dirty="0"/>
              <a:t>60% )</a:t>
            </a:r>
            <a:r>
              <a:rPr lang="en-US" altLang="en-US" dirty="0"/>
              <a:t> </a:t>
            </a:r>
            <a:endParaRPr lang="ro-RO" altLang="en-US" dirty="0"/>
          </a:p>
          <a:p>
            <a:pPr algn="just"/>
            <a:r>
              <a:rPr lang="en-US" altLang="en-US" i="1" dirty="0" err="1"/>
              <a:t>Grupe</a:t>
            </a:r>
            <a:r>
              <a:rPr lang="en-US" altLang="en-US" i="1" dirty="0"/>
              <a:t> de </a:t>
            </a:r>
            <a:r>
              <a:rPr lang="en-US" altLang="en-US" i="1" dirty="0" err="1"/>
              <a:t>risc</a:t>
            </a:r>
            <a:r>
              <a:rPr lang="en-US" altLang="en-US" dirty="0"/>
              <a:t> :</a:t>
            </a:r>
            <a:r>
              <a:rPr lang="ro-RO" altLang="en-US" dirty="0"/>
              <a:t> </a:t>
            </a:r>
            <a:r>
              <a:rPr lang="en-US" altLang="en-US" dirty="0" err="1"/>
              <a:t>grupuri</a:t>
            </a:r>
            <a:r>
              <a:rPr lang="en-US" altLang="en-US" dirty="0"/>
              <a:t> </a:t>
            </a:r>
            <a:r>
              <a:rPr lang="en-US" altLang="en-US" dirty="0" err="1"/>
              <a:t>minoritare</a:t>
            </a:r>
            <a:r>
              <a:rPr lang="en-US" altLang="en-US" dirty="0"/>
              <a:t> </a:t>
            </a:r>
            <a:r>
              <a:rPr lang="en-US" altLang="en-US" dirty="0" err="1"/>
              <a:t>neaderente</a:t>
            </a:r>
            <a:r>
              <a:rPr lang="en-US" altLang="en-US" dirty="0"/>
              <a:t> la </a:t>
            </a:r>
            <a:r>
              <a:rPr lang="en-US" altLang="en-US" dirty="0" err="1"/>
              <a:t>vaccinare</a:t>
            </a:r>
            <a:r>
              <a:rPr lang="en-US" altLang="en-US" dirty="0"/>
              <a:t>, </a:t>
            </a:r>
            <a:r>
              <a:rPr lang="en-US" altLang="en-US" dirty="0" err="1"/>
              <a:t>persoane</a:t>
            </a:r>
            <a:r>
              <a:rPr lang="en-US" altLang="en-US" dirty="0"/>
              <a:t> </a:t>
            </a:r>
            <a:r>
              <a:rPr lang="en-US" altLang="en-US" dirty="0" err="1"/>
              <a:t>incomplet</a:t>
            </a:r>
            <a:r>
              <a:rPr lang="en-US" altLang="en-US" dirty="0"/>
              <a:t> </a:t>
            </a:r>
            <a:r>
              <a:rPr lang="en-US" altLang="en-US" dirty="0" err="1"/>
              <a:t>imunizate</a:t>
            </a:r>
            <a:endParaRPr lang="en-US" altLang="en-US" dirty="0"/>
          </a:p>
          <a:p>
            <a:pPr algn="just"/>
            <a:r>
              <a:rPr lang="en-US" altLang="en-US" b="1" i="1" dirty="0" err="1"/>
              <a:t>Sursele</a:t>
            </a:r>
            <a:r>
              <a:rPr lang="en-US" altLang="en-US" b="1" i="1" dirty="0"/>
              <a:t> de </a:t>
            </a:r>
            <a:r>
              <a:rPr lang="en-US" altLang="en-US" b="1" i="1" dirty="0" err="1"/>
              <a:t>infec</a:t>
            </a:r>
            <a:r>
              <a:rPr lang="ro-RO" altLang="en-US" b="1" i="1" dirty="0" err="1"/>
              <a:t>ţ</a:t>
            </a:r>
            <a:r>
              <a:rPr lang="en-US" altLang="en-US" b="1" i="1" dirty="0" err="1"/>
              <a:t>ie</a:t>
            </a:r>
            <a:r>
              <a:rPr lang="ro-RO" altLang="en-US" b="1" i="1" dirty="0"/>
              <a:t> </a:t>
            </a:r>
            <a:r>
              <a:rPr lang="ro-RO" altLang="en-US" i="1" dirty="0"/>
              <a:t>-</a:t>
            </a:r>
            <a:r>
              <a:rPr lang="en-US" altLang="en-US" dirty="0"/>
              <a:t> </a:t>
            </a:r>
            <a:r>
              <a:rPr lang="en-US" altLang="en-US" dirty="0" err="1"/>
              <a:t>exclusiv</a:t>
            </a:r>
            <a:r>
              <a:rPr lang="en-US" altLang="en-US" dirty="0"/>
              <a:t> </a:t>
            </a:r>
            <a:r>
              <a:rPr lang="en-US" altLang="en-US" dirty="0" err="1"/>
              <a:t>umane</a:t>
            </a:r>
            <a:r>
              <a:rPr lang="ro-RO" altLang="en-US" dirty="0"/>
              <a:t>: </a:t>
            </a:r>
            <a:r>
              <a:rPr lang="en-US" altLang="en-US" dirty="0" err="1"/>
              <a:t>bolnavi</a:t>
            </a:r>
            <a:r>
              <a:rPr lang="en-US" altLang="en-US" dirty="0"/>
              <a:t>, </a:t>
            </a:r>
            <a:r>
              <a:rPr lang="en-US" altLang="en-US" dirty="0" err="1"/>
              <a:t>purt</a:t>
            </a:r>
            <a:r>
              <a:rPr lang="ro-RO" altLang="en-US" dirty="0"/>
              <a:t>ă</a:t>
            </a:r>
            <a:r>
              <a:rPr lang="en-US" altLang="en-US" dirty="0" smtClean="0"/>
              <a:t>tori</a:t>
            </a:r>
            <a:r>
              <a:rPr lang="ro-RO" altLang="en-US" dirty="0" smtClean="0"/>
              <a:t> </a:t>
            </a:r>
            <a:r>
              <a:rPr lang="en-US" altLang="en-US" dirty="0" smtClean="0"/>
              <a:t>de </a:t>
            </a:r>
            <a:r>
              <a:rPr lang="en-US" altLang="en-US" dirty="0" err="1"/>
              <a:t>germeni</a:t>
            </a:r>
            <a:r>
              <a:rPr lang="en-US" altLang="en-US" dirty="0"/>
              <a:t>.</a:t>
            </a:r>
            <a:r>
              <a:rPr lang="ro-RO" altLang="en-US" dirty="0"/>
              <a:t> </a:t>
            </a:r>
          </a:p>
          <a:p>
            <a:pPr algn="just"/>
            <a:r>
              <a:rPr lang="en-US" altLang="en-US" b="1" i="1" dirty="0" err="1"/>
              <a:t>Transmiterea</a:t>
            </a:r>
            <a:r>
              <a:rPr lang="en-US" altLang="en-US" i="1" dirty="0"/>
              <a:t> </a:t>
            </a:r>
            <a:r>
              <a:rPr lang="ro-RO" altLang="en-US" dirty="0"/>
              <a:t>- </a:t>
            </a:r>
            <a:r>
              <a:rPr lang="en-US" altLang="en-US" dirty="0"/>
              <a:t>contact direct, </a:t>
            </a:r>
            <a:r>
              <a:rPr lang="en-US" altLang="en-US" dirty="0" err="1"/>
              <a:t>apropiat</a:t>
            </a:r>
            <a:r>
              <a:rPr lang="en-US" altLang="en-US" dirty="0"/>
              <a:t> cu</a:t>
            </a:r>
            <a:r>
              <a:rPr lang="ro-RO" altLang="en-US" dirty="0"/>
              <a:t> </a:t>
            </a:r>
            <a:r>
              <a:rPr lang="en-US" altLang="en-US" dirty="0" err="1"/>
              <a:t>sursa</a:t>
            </a:r>
            <a:r>
              <a:rPr lang="en-US" altLang="en-US" dirty="0"/>
              <a:t> de </a:t>
            </a:r>
            <a:r>
              <a:rPr lang="en-US" altLang="en-US" dirty="0" err="1"/>
              <a:t>infec</a:t>
            </a:r>
            <a:r>
              <a:rPr lang="ro-RO" altLang="en-US" dirty="0" err="1"/>
              <a:t>ţ</a:t>
            </a:r>
            <a:r>
              <a:rPr lang="en-US" altLang="en-US" dirty="0" err="1"/>
              <a:t>ie</a:t>
            </a:r>
            <a:r>
              <a:rPr lang="en-US" altLang="en-US" dirty="0"/>
              <a:t>, </a:t>
            </a:r>
            <a:r>
              <a:rPr lang="en-US" altLang="en-US" dirty="0" err="1"/>
              <a:t>aerogen</a:t>
            </a:r>
            <a:r>
              <a:rPr lang="en-US" altLang="en-US" dirty="0"/>
              <a:t> </a:t>
            </a:r>
            <a:r>
              <a:rPr lang="en-US" altLang="en-US" dirty="0" err="1"/>
              <a:t>sau</a:t>
            </a:r>
            <a:r>
              <a:rPr lang="en-US" altLang="en-US" dirty="0"/>
              <a:t> </a:t>
            </a:r>
            <a:r>
              <a:rPr lang="en-US" altLang="en-US" dirty="0" err="1"/>
              <a:t>prin</a:t>
            </a:r>
            <a:r>
              <a:rPr lang="en-US" altLang="en-US" dirty="0"/>
              <a:t> </a:t>
            </a:r>
            <a:r>
              <a:rPr lang="en-US" altLang="en-US" dirty="0" err="1"/>
              <a:t>obiecte</a:t>
            </a:r>
            <a:r>
              <a:rPr lang="en-US" altLang="en-US" dirty="0"/>
              <a:t> contaminate recent.</a:t>
            </a:r>
            <a:r>
              <a:rPr lang="ro-RO" altLang="en-US" dirty="0"/>
              <a:t> </a:t>
            </a:r>
            <a:endParaRPr lang="en-US" altLang="en-US" dirty="0"/>
          </a:p>
          <a:p>
            <a:pPr algn="just"/>
            <a:r>
              <a:rPr lang="en-US" altLang="en-US" b="1" i="1" dirty="0" err="1"/>
              <a:t>Receptivitatea</a:t>
            </a:r>
            <a:r>
              <a:rPr lang="en-US" altLang="en-US" i="1" dirty="0"/>
              <a:t> </a:t>
            </a:r>
            <a:r>
              <a:rPr lang="en-US" altLang="en-US" dirty="0" err="1"/>
              <a:t>este</a:t>
            </a:r>
            <a:r>
              <a:rPr lang="en-US" altLang="en-US" dirty="0"/>
              <a:t> general</a:t>
            </a:r>
            <a:r>
              <a:rPr lang="ro-RO" altLang="en-US" dirty="0"/>
              <a:t>ă</a:t>
            </a:r>
            <a:r>
              <a:rPr lang="en-US" altLang="en-US" dirty="0"/>
              <a:t> </a:t>
            </a:r>
            <a:r>
              <a:rPr lang="ro-RO" altLang="en-US" dirty="0"/>
              <a:t>.</a:t>
            </a:r>
            <a:r>
              <a:rPr lang="en-US" altLang="en-US" dirty="0" smtClean="0"/>
              <a:t> </a:t>
            </a:r>
            <a:r>
              <a:rPr lang="ro-RO" altLang="en-US" dirty="0"/>
              <a:t>Aprecierea </a:t>
            </a:r>
            <a:r>
              <a:rPr lang="ro-RO" altLang="en-US" dirty="0" err="1"/>
              <a:t>receptivităţii</a:t>
            </a:r>
            <a:r>
              <a:rPr lang="ro-RO" altLang="en-US" dirty="0"/>
              <a:t> - </a:t>
            </a:r>
            <a:r>
              <a:rPr lang="en-US" altLang="en-US" i="1" dirty="0" err="1"/>
              <a:t>testul</a:t>
            </a:r>
            <a:r>
              <a:rPr lang="en-US" altLang="en-US" i="1" dirty="0"/>
              <a:t> intradermic Schick </a:t>
            </a:r>
            <a:endParaRPr lang="ro-RO" altLang="en-US" i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729" y="118430"/>
            <a:ext cx="6746577" cy="361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3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614" y="171941"/>
            <a:ext cx="9898487" cy="1325563"/>
          </a:xfrm>
        </p:spPr>
        <p:txBody>
          <a:bodyPr>
            <a:noAutofit/>
          </a:bodyPr>
          <a:lstStyle/>
          <a:p>
            <a:r>
              <a:rPr lang="ro-RO" altLang="en-US" sz="3600" b="1" dirty="0" smtClean="0"/>
              <a:t>Infecții de tract respirator superior</a:t>
            </a:r>
            <a:br>
              <a:rPr lang="ro-RO" altLang="en-US" sz="3600" b="1" dirty="0" smtClean="0"/>
            </a:br>
            <a:r>
              <a:rPr lang="ro-RO" altLang="en-US" sz="3600" b="1" dirty="0" smtClean="0"/>
              <a:t>Delimitare anatomo-clinică</a:t>
            </a:r>
            <a:r>
              <a:rPr lang="en-US" altLang="en-US" sz="3600" b="1" dirty="0">
                <a:solidFill>
                  <a:srgbClr val="FFFF00"/>
                </a:solidFill>
              </a:rPr>
              <a:t/>
            </a:r>
            <a:br>
              <a:rPr lang="en-US" altLang="en-US" sz="3600" b="1" dirty="0">
                <a:solidFill>
                  <a:srgbClr val="FFFF00"/>
                </a:solidFill>
              </a:rPr>
            </a:br>
            <a:endParaRPr lang="en-US" sz="3600" b="1" dirty="0"/>
          </a:p>
        </p:txBody>
      </p:sp>
      <p:pic>
        <p:nvPicPr>
          <p:cNvPr id="4" name="Picture 9" descr="3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432" y="1491175"/>
            <a:ext cx="7685728" cy="495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7032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523" y="212166"/>
            <a:ext cx="3934265" cy="2593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968166" cy="91377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Localiz</a:t>
            </a:r>
            <a:r>
              <a:rPr lang="ro-RO" dirty="0" smtClean="0"/>
              <a:t>ă</a:t>
            </a:r>
            <a:r>
              <a:rPr lang="en-US" dirty="0" err="1" smtClean="0"/>
              <a:t>ri</a:t>
            </a:r>
            <a:r>
              <a:rPr lang="en-US" dirty="0" smtClean="0"/>
              <a:t> </a:t>
            </a:r>
            <a:r>
              <a:rPr lang="en-US" dirty="0" err="1"/>
              <a:t>difterie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7563" y="1712890"/>
            <a:ext cx="5264603" cy="2071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10" y="4204947"/>
            <a:ext cx="3857625" cy="2257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366" y="3440455"/>
            <a:ext cx="2295525" cy="2886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455" y="3288055"/>
            <a:ext cx="23050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501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5" y="365126"/>
            <a:ext cx="11199055" cy="788426"/>
          </a:xfrm>
        </p:spPr>
        <p:txBody>
          <a:bodyPr>
            <a:normAutofit fontScale="90000"/>
          </a:bodyPr>
          <a:lstStyle/>
          <a:p>
            <a:r>
              <a:rPr lang="ro-RO" altLang="en-US" dirty="0"/>
              <a:t>Diagnostic pozitiv = epidemiologic + clinic + paraclinic</a:t>
            </a:r>
            <a:br>
              <a:rPr lang="ro-RO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5" y="1153553"/>
            <a:ext cx="8271803" cy="28276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  <a:buClr>
                <a:srgbClr val="FFFF00"/>
              </a:buClr>
            </a:pPr>
            <a:r>
              <a:rPr lang="ro-RO" altLang="en-US" b="1" dirty="0"/>
              <a:t>Epidemiologic</a:t>
            </a:r>
            <a:r>
              <a:rPr lang="ro-RO" altLang="en-US" dirty="0"/>
              <a:t> – contact bolnavi/</a:t>
            </a:r>
            <a:r>
              <a:rPr lang="ro-RO" altLang="en-US" dirty="0" err="1"/>
              <a:t>purtătoti</a:t>
            </a:r>
            <a:r>
              <a:rPr lang="ro-RO" altLang="en-US" dirty="0"/>
              <a:t>; persoane neimunizate, din grupe de risc</a:t>
            </a:r>
          </a:p>
          <a:p>
            <a:pPr>
              <a:lnSpc>
                <a:spcPct val="130000"/>
              </a:lnSpc>
              <a:buClr>
                <a:srgbClr val="FFFF00"/>
              </a:buClr>
            </a:pPr>
            <a:r>
              <a:rPr lang="ro-RO" altLang="en-US" b="1" dirty="0"/>
              <a:t>Clinic</a:t>
            </a:r>
            <a:r>
              <a:rPr lang="ro-RO" altLang="en-US" dirty="0"/>
              <a:t> – angină moderat febrilă, cu false membrane </a:t>
            </a:r>
            <a:r>
              <a:rPr lang="ro-RO" altLang="en-US" dirty="0" err="1"/>
              <a:t>şi</a:t>
            </a:r>
            <a:r>
              <a:rPr lang="ro-RO" altLang="en-US" dirty="0"/>
              <a:t> semne clinice de toxemie (aspect de intoxicat)</a:t>
            </a:r>
          </a:p>
          <a:p>
            <a:pPr>
              <a:lnSpc>
                <a:spcPct val="130000"/>
              </a:lnSpc>
              <a:buClr>
                <a:srgbClr val="FFFF00"/>
              </a:buClr>
            </a:pPr>
            <a:r>
              <a:rPr lang="ro-RO" altLang="en-US" dirty="0"/>
              <a:t>Etiologic – izolare </a:t>
            </a:r>
            <a:r>
              <a:rPr lang="ro-RO" altLang="en-US" dirty="0" err="1"/>
              <a:t>şi</a:t>
            </a:r>
            <a:r>
              <a:rPr lang="ro-RO" altLang="en-US" dirty="0"/>
              <a:t> identificarea bacilului difteric</a:t>
            </a:r>
            <a:r>
              <a:rPr lang="en-US" altLang="en-US" dirty="0"/>
              <a:t> (</a:t>
            </a:r>
            <a:r>
              <a:rPr lang="en-US" altLang="en-US" dirty="0" err="1"/>
              <a:t>faringe</a:t>
            </a:r>
            <a:r>
              <a:rPr lang="en-US" altLang="en-US" dirty="0"/>
              <a:t> </a:t>
            </a:r>
            <a:r>
              <a:rPr lang="en-US" altLang="en-US" dirty="0" err="1"/>
              <a:t>si</a:t>
            </a:r>
            <a:r>
              <a:rPr lang="en-US" altLang="en-US" dirty="0"/>
              <a:t> </a:t>
            </a:r>
            <a:r>
              <a:rPr lang="en-US" altLang="en-US" dirty="0" err="1"/>
              <a:t>nas</a:t>
            </a:r>
            <a:r>
              <a:rPr lang="en-US" altLang="en-US" dirty="0"/>
              <a:t>)</a:t>
            </a:r>
            <a:r>
              <a:rPr lang="ro-RO" altLang="en-US" dirty="0"/>
              <a:t>, </a:t>
            </a:r>
            <a:r>
              <a:rPr lang="ro-RO" altLang="en-US" u="sng" dirty="0"/>
              <a:t>dovedirea </a:t>
            </a:r>
            <a:r>
              <a:rPr lang="ro-RO" altLang="en-US" u="sng" dirty="0" err="1"/>
              <a:t>capacităţii</a:t>
            </a:r>
            <a:r>
              <a:rPr lang="ro-RO" altLang="en-US" u="sng" dirty="0"/>
              <a:t> de </a:t>
            </a:r>
            <a:r>
              <a:rPr lang="ro-RO" altLang="en-US" u="sng" dirty="0" err="1"/>
              <a:t>toxinogeneză</a:t>
            </a:r>
            <a:endParaRPr lang="en-US" altLang="en-US" u="sng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062" y="4178339"/>
            <a:ext cx="5219979" cy="2307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360" y="2760815"/>
            <a:ext cx="3137095" cy="387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299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879" y="119269"/>
            <a:ext cx="4417408" cy="872832"/>
          </a:xfrm>
        </p:spPr>
        <p:txBody>
          <a:bodyPr>
            <a:normAutofit/>
          </a:bodyPr>
          <a:lstStyle/>
          <a:p>
            <a:r>
              <a:rPr lang="en-US" dirty="0" err="1"/>
              <a:t>Tratament</a:t>
            </a:r>
            <a:r>
              <a:rPr lang="en-US" dirty="0"/>
              <a:t> </a:t>
            </a:r>
            <a:r>
              <a:rPr lang="en-US" dirty="0" err="1"/>
              <a:t>difterie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0172" y="1139484"/>
            <a:ext cx="8804831" cy="55666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357" y="1139484"/>
            <a:ext cx="1581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izolare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461894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426" y="1384422"/>
            <a:ext cx="10515600" cy="522244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altLang="en-US" dirty="0" err="1"/>
              <a:t>Seroterapia</a:t>
            </a:r>
            <a:r>
              <a:rPr lang="en-US" altLang="en-US" dirty="0"/>
              <a:t> </a:t>
            </a:r>
            <a:r>
              <a:rPr lang="en-US" altLang="en-US" dirty="0" err="1"/>
              <a:t>este</a:t>
            </a:r>
            <a:r>
              <a:rPr lang="en-US" altLang="en-US" dirty="0"/>
              <a:t> </a:t>
            </a:r>
            <a:r>
              <a:rPr lang="en-US" altLang="en-US" dirty="0" err="1" smtClean="0"/>
              <a:t>urmat</a:t>
            </a:r>
            <a:r>
              <a:rPr lang="ro-RO" altLang="en-US" dirty="0" smtClean="0"/>
              <a:t>ă</a:t>
            </a:r>
            <a:r>
              <a:rPr lang="en-US" altLang="en-US" dirty="0" smtClean="0"/>
              <a:t> </a:t>
            </a:r>
            <a:r>
              <a:rPr lang="en-US" altLang="en-US" dirty="0"/>
              <a:t>de </a:t>
            </a:r>
            <a:r>
              <a:rPr lang="en-US" altLang="en-US" dirty="0" err="1"/>
              <a:t>imunizarea</a:t>
            </a:r>
            <a:r>
              <a:rPr lang="en-US" altLang="en-US" dirty="0"/>
              <a:t> </a:t>
            </a:r>
            <a:r>
              <a:rPr lang="en-US" altLang="en-US" dirty="0" err="1" smtClean="0"/>
              <a:t>activ</a:t>
            </a:r>
            <a:r>
              <a:rPr lang="ro-RO" altLang="en-US" dirty="0" smtClean="0"/>
              <a:t>ă</a:t>
            </a:r>
            <a:r>
              <a:rPr lang="en-US" altLang="en-US" dirty="0" smtClean="0"/>
              <a:t> </a:t>
            </a:r>
            <a:r>
              <a:rPr lang="en-US" altLang="en-US" dirty="0"/>
              <a:t>(ADPA)</a:t>
            </a:r>
          </a:p>
          <a:p>
            <a:pPr>
              <a:buClr>
                <a:srgbClr val="FFFF00"/>
              </a:buClr>
            </a:pPr>
            <a:r>
              <a:rPr lang="ro-RO" altLang="en-US" dirty="0"/>
              <a:t>Antibioterapie – eritromicină 30-40 mg/</a:t>
            </a:r>
            <a:r>
              <a:rPr lang="ro-RO" altLang="en-US" dirty="0" err="1"/>
              <a:t>kgc</a:t>
            </a:r>
            <a:r>
              <a:rPr lang="ro-RO" altLang="en-US" dirty="0"/>
              <a:t>/zi, </a:t>
            </a:r>
          </a:p>
          <a:p>
            <a:pPr>
              <a:buClr>
                <a:srgbClr val="FFFF00"/>
              </a:buClr>
              <a:buNone/>
            </a:pPr>
            <a:r>
              <a:rPr lang="ro-RO" altLang="en-US" dirty="0"/>
              <a:t>sau penicilină 10 M UI/zi, 10 zile</a:t>
            </a:r>
          </a:p>
          <a:p>
            <a:pPr>
              <a:buClr>
                <a:srgbClr val="FFFF00"/>
              </a:buClr>
              <a:buNone/>
            </a:pPr>
            <a:r>
              <a:rPr lang="ro-RO" altLang="en-US" i="1" dirty="0"/>
              <a:t>NB Sterilizarea se confirmă prin 3 culturi negative după încheierea tratamentului</a:t>
            </a:r>
          </a:p>
          <a:p>
            <a:pPr>
              <a:buClr>
                <a:srgbClr val="FFFF00"/>
              </a:buClr>
            </a:pPr>
            <a:r>
              <a:rPr lang="ro-RO" altLang="en-US" dirty="0"/>
              <a:t>Corticoterapie în formele </a:t>
            </a:r>
            <a:r>
              <a:rPr lang="ro-RO" altLang="en-US" dirty="0" err="1"/>
              <a:t>hipertoxice</a:t>
            </a:r>
            <a:r>
              <a:rPr lang="ro-RO" altLang="en-US" dirty="0"/>
              <a:t>, crup</a:t>
            </a:r>
          </a:p>
          <a:p>
            <a:pPr>
              <a:buClr>
                <a:srgbClr val="FFFF00"/>
              </a:buClr>
            </a:pPr>
            <a:r>
              <a:rPr lang="ro-RO" altLang="en-US" dirty="0"/>
              <a:t>Tonicardiace, diuretice în miocardită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9879" y="119269"/>
            <a:ext cx="4417408" cy="87283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/>
              <a:t>Tratament</a:t>
            </a:r>
            <a:r>
              <a:rPr lang="en-US" dirty="0"/>
              <a:t> </a:t>
            </a:r>
            <a:r>
              <a:rPr lang="en-US" dirty="0" err="1"/>
              <a:t>difterie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3276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558834"/>
              </p:ext>
            </p:extLst>
          </p:nvPr>
        </p:nvGraphicFramePr>
        <p:xfrm>
          <a:off x="838200" y="1027906"/>
          <a:ext cx="10553567" cy="4246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Bitmap Image" r:id="rId3" imgW="7078063" imgH="2847619" progId="Paint.Picture">
                  <p:embed/>
                </p:oleObj>
              </mc:Choice>
              <mc:Fallback>
                <p:oleObj name="Bitmap Image" r:id="rId3" imgW="7078063" imgH="2847619" progId="Paint.Picture">
                  <p:embed/>
                  <p:pic>
                    <p:nvPicPr>
                      <p:cNvPr id="31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27906"/>
                        <a:ext cx="10553567" cy="4246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4558748" y="3790122"/>
            <a:ext cx="5380382" cy="26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3503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6372"/>
            <a:ext cx="10515600" cy="49405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b="1" dirty="0" smtClean="0"/>
              <a:t>PROFILAXIE DIFTERIE</a:t>
            </a:r>
            <a:endParaRPr lang="en-GB" b="1" dirty="0"/>
          </a:p>
          <a:p>
            <a:endParaRPr lang="en-GB" dirty="0"/>
          </a:p>
          <a:p>
            <a:pPr lvl="0"/>
            <a:r>
              <a:rPr lang="ro-RO" dirty="0"/>
              <a:t>Boala este cu declarare nominală obligatorie</a:t>
            </a:r>
            <a:endParaRPr lang="en-GB" dirty="0"/>
          </a:p>
          <a:p>
            <a:pPr lvl="0"/>
            <a:r>
              <a:rPr lang="ro-RO" dirty="0"/>
              <a:t>Imunizarea este obligatorie (</a:t>
            </a:r>
            <a:r>
              <a:rPr lang="ro-RO" i="1" dirty="0"/>
              <a:t>vaccin </a:t>
            </a:r>
            <a:r>
              <a:rPr lang="ro-RO" i="1" dirty="0" smtClean="0"/>
              <a:t>anti-toxinic</a:t>
            </a:r>
            <a:r>
              <a:rPr lang="ro-RO" dirty="0" smtClean="0"/>
              <a:t>)</a:t>
            </a:r>
            <a:r>
              <a:rPr lang="en-US" dirty="0" smtClean="0"/>
              <a:t> – ADPA, DT</a:t>
            </a:r>
            <a:endParaRPr lang="en-GB" dirty="0"/>
          </a:p>
          <a:p>
            <a:pPr lvl="0"/>
            <a:r>
              <a:rPr lang="ro-RO" dirty="0"/>
              <a:t>Vaccinarea </a:t>
            </a:r>
            <a:r>
              <a:rPr lang="en-US" dirty="0" smtClean="0"/>
              <a:t>are </a:t>
            </a:r>
            <a:r>
              <a:rPr lang="en-US" dirty="0" err="1" smtClean="0"/>
              <a:t>actiune</a:t>
            </a:r>
            <a:r>
              <a:rPr lang="en-US" dirty="0" smtClean="0"/>
              <a:t> </a:t>
            </a:r>
            <a:r>
              <a:rPr lang="en-US" dirty="0" err="1" smtClean="0"/>
              <a:t>antitoxica</a:t>
            </a:r>
            <a:r>
              <a:rPr lang="en-US" dirty="0" smtClean="0"/>
              <a:t> , </a:t>
            </a:r>
            <a:r>
              <a:rPr lang="ro-RO" dirty="0" smtClean="0"/>
              <a:t>fără </a:t>
            </a:r>
            <a:r>
              <a:rPr lang="ro-RO" dirty="0"/>
              <a:t>a proteja colonizarea</a:t>
            </a:r>
            <a:endParaRPr lang="en-GB" dirty="0"/>
          </a:p>
          <a:p>
            <a:pPr lvl="0"/>
            <a:r>
              <a:rPr lang="ro-RO" dirty="0"/>
              <a:t>După imunizare nivelul de antitoxină scade treptat astfel că peste vărsta 60 de ani doar 50% din vaccinaţi au titru de protecţie &gt;0,01UI</a:t>
            </a:r>
            <a:endParaRPr lang="en-GB" dirty="0"/>
          </a:p>
          <a:p>
            <a:pPr lvl="0"/>
            <a:r>
              <a:rPr lang="ro-RO" dirty="0" smtClean="0"/>
              <a:t>Contacţii </a:t>
            </a:r>
            <a:r>
              <a:rPr lang="ro-RO" dirty="0"/>
              <a:t>cu vaccinare incertă sunt vaccinaţi cu o doză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primesc</a:t>
            </a:r>
            <a:r>
              <a:rPr lang="en-US" dirty="0" smtClean="0"/>
              <a:t> </a:t>
            </a:r>
            <a:r>
              <a:rPr lang="en-US" dirty="0" err="1" smtClean="0"/>
              <a:t>chimioprofilaxie</a:t>
            </a:r>
            <a:r>
              <a:rPr lang="en-US" dirty="0" smtClean="0"/>
              <a:t> cu </a:t>
            </a:r>
            <a:r>
              <a:rPr lang="ro-RO" dirty="0" smtClean="0"/>
              <a:t>eritromicină </a:t>
            </a:r>
            <a:r>
              <a:rPr lang="ro-RO" dirty="0"/>
              <a:t>sau penicilină</a:t>
            </a:r>
            <a:endParaRPr lang="en-GB" dirty="0"/>
          </a:p>
          <a:p>
            <a:pPr lvl="0"/>
            <a:r>
              <a:rPr lang="ro-RO" dirty="0"/>
              <a:t>Călătorii în zonele endemice sunt vaccinaţi dacă concentraţia serică de anticorpi protectori este </a:t>
            </a:r>
            <a:r>
              <a:rPr lang="ro-RO" i="1" dirty="0"/>
              <a:t>&lt;0,01UI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8496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INFECȚIA URLIANĂ - Caz </a:t>
            </a:r>
            <a:r>
              <a:rPr lang="ro-RO" b="1" dirty="0" smtClean="0"/>
              <a:t>clinic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În luna martie, pacient în vârstă de 8 ani, elev clasa 1, este adus de mamă la consultație pentru tumefacție localizată a </a:t>
            </a:r>
            <a:r>
              <a:rPr lang="ro-RO" dirty="0" smtClean="0"/>
              <a:t>feței. </a:t>
            </a:r>
            <a:endParaRPr lang="ro-RO" dirty="0" smtClean="0"/>
          </a:p>
          <a:p>
            <a:r>
              <a:rPr lang="ro-RO" dirty="0" smtClean="0"/>
              <a:t>Este febril 38 C, stare generală medie.</a:t>
            </a:r>
          </a:p>
          <a:p>
            <a:r>
              <a:rPr lang="ro-RO" dirty="0" smtClean="0"/>
              <a:t>La examinarea cavității bucale prezintă trismus</a:t>
            </a:r>
          </a:p>
          <a:p>
            <a:r>
              <a:rPr lang="ro-RO" dirty="0" smtClean="0"/>
              <a:t>Definiți noțiunea de trismus. Cauze trismus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6311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710" y="365125"/>
            <a:ext cx="9409090" cy="1325563"/>
          </a:xfrm>
        </p:spPr>
        <p:txBody>
          <a:bodyPr/>
          <a:lstStyle/>
          <a:p>
            <a:r>
              <a:rPr lang="ro-RO" dirty="0" smtClean="0"/>
              <a:t>Examen obiectiv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3194" y="1918952"/>
            <a:ext cx="8295281" cy="4290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7336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Loja parotidiană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1828800"/>
            <a:ext cx="4978400" cy="378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75" y="1944711"/>
            <a:ext cx="5065046" cy="361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6410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468" y="365125"/>
            <a:ext cx="9383332" cy="1325563"/>
          </a:xfrm>
        </p:spPr>
        <p:txBody>
          <a:bodyPr/>
          <a:lstStyle/>
          <a:p>
            <a:r>
              <a:rPr lang="ro-RO" dirty="0" smtClean="0"/>
              <a:t>Puncte dureroase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841678"/>
            <a:ext cx="6545884" cy="350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44800" y="556260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latin typeface="Arial" pitchFamily="34" charset="0"/>
                <a:cs typeface="Arial" pitchFamily="34" charset="0"/>
              </a:rPr>
              <a:t>Articulația temporo-maxilară, vârful mastoidei și gonionul sunt</a:t>
            </a:r>
            <a:r>
              <a:rPr lang="ro-RO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dirty="0">
                <a:latin typeface="Arial" pitchFamily="34" charset="0"/>
                <a:cs typeface="Arial" pitchFamily="34" charset="0"/>
              </a:rPr>
              <a:t>dureroase la palpare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84636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85" y="365125"/>
            <a:ext cx="11676185" cy="1325563"/>
          </a:xfrm>
        </p:spPr>
        <p:txBody>
          <a:bodyPr/>
          <a:lstStyle/>
          <a:p>
            <a:r>
              <a:rPr lang="en-US" dirty="0" err="1"/>
              <a:t>Angine</a:t>
            </a:r>
            <a:r>
              <a:rPr lang="en-US" dirty="0"/>
              <a:t>: </a:t>
            </a:r>
            <a:r>
              <a:rPr lang="en-US" dirty="0" err="1"/>
              <a:t>febra</a:t>
            </a:r>
            <a:r>
              <a:rPr lang="en-US" dirty="0"/>
              <a:t>, </a:t>
            </a:r>
            <a:r>
              <a:rPr lang="en-US" dirty="0" err="1"/>
              <a:t>dureri</a:t>
            </a:r>
            <a:r>
              <a:rPr lang="en-US" dirty="0"/>
              <a:t> la </a:t>
            </a:r>
            <a:r>
              <a:rPr lang="en-US" dirty="0" err="1"/>
              <a:t>deglutitie</a:t>
            </a:r>
            <a:r>
              <a:rPr lang="en-US" dirty="0"/>
              <a:t>, </a:t>
            </a:r>
            <a:r>
              <a:rPr lang="en-US" dirty="0" err="1"/>
              <a:t>modificari</a:t>
            </a:r>
            <a:r>
              <a:rPr lang="en-US" dirty="0"/>
              <a:t> locale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5" y="1685098"/>
            <a:ext cx="11694330" cy="501513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/>
              <a:t>Manifestari</a:t>
            </a:r>
            <a:r>
              <a:rPr lang="en-US" dirty="0"/>
              <a:t> locale: </a:t>
            </a:r>
            <a:r>
              <a:rPr lang="en-US" dirty="0" err="1"/>
              <a:t>dureri</a:t>
            </a:r>
            <a:r>
              <a:rPr lang="en-US" dirty="0"/>
              <a:t> la </a:t>
            </a:r>
            <a:r>
              <a:rPr lang="en-US" dirty="0" err="1"/>
              <a:t>deglutitie</a:t>
            </a:r>
            <a:r>
              <a:rPr lang="en-US" dirty="0"/>
              <a:t>; </a:t>
            </a:r>
            <a:r>
              <a:rPr lang="en-US" dirty="0" err="1"/>
              <a:t>uneori</a:t>
            </a:r>
            <a:r>
              <a:rPr lang="en-US" dirty="0"/>
              <a:t> “mute” </a:t>
            </a:r>
            <a:r>
              <a:rPr lang="en-US" dirty="0" err="1"/>
              <a:t>diagnosticul</a:t>
            </a:r>
            <a:r>
              <a:rPr lang="en-US" dirty="0"/>
              <a:t> </a:t>
            </a:r>
            <a:r>
              <a:rPr lang="en-US" dirty="0" err="1"/>
              <a:t>scapa</a:t>
            </a:r>
            <a:r>
              <a:rPr lang="en-US" dirty="0"/>
              <a:t> din </a:t>
            </a:r>
            <a:r>
              <a:rPr lang="en-US" dirty="0" err="1"/>
              <a:t>cauza</a:t>
            </a:r>
            <a:r>
              <a:rPr lang="en-US" dirty="0"/>
              <a:t> </a:t>
            </a:r>
            <a:r>
              <a:rPr lang="en-US" dirty="0" err="1"/>
              <a:t>examenului</a:t>
            </a:r>
            <a:r>
              <a:rPr lang="en-US" dirty="0"/>
              <a:t> </a:t>
            </a:r>
            <a:r>
              <a:rPr lang="en-US" dirty="0" err="1"/>
              <a:t>incomplet</a:t>
            </a:r>
            <a:endParaRPr lang="en-US" dirty="0"/>
          </a:p>
          <a:p>
            <a:r>
              <a:rPr lang="en-US" dirty="0" err="1"/>
              <a:t>Manifestari</a:t>
            </a:r>
            <a:r>
              <a:rPr lang="en-US" dirty="0"/>
              <a:t> </a:t>
            </a:r>
            <a:r>
              <a:rPr lang="en-US" dirty="0" err="1"/>
              <a:t>generale</a:t>
            </a:r>
            <a:r>
              <a:rPr lang="en-US" dirty="0"/>
              <a:t>: </a:t>
            </a:r>
            <a:r>
              <a:rPr lang="en-US" dirty="0" err="1"/>
              <a:t>febra</a:t>
            </a:r>
            <a:r>
              <a:rPr lang="en-US" dirty="0"/>
              <a:t>, </a:t>
            </a:r>
            <a:r>
              <a:rPr lang="en-US" dirty="0" err="1"/>
              <a:t>curbatura</a:t>
            </a:r>
            <a:endParaRPr lang="en-US" dirty="0"/>
          </a:p>
          <a:p>
            <a:r>
              <a:rPr lang="en-US" dirty="0" err="1"/>
              <a:t>Asociere</a:t>
            </a:r>
            <a:r>
              <a:rPr lang="en-US" dirty="0"/>
              <a:t> cu : </a:t>
            </a:r>
            <a:r>
              <a:rPr lang="en-US" dirty="0" err="1"/>
              <a:t>adenopatie</a:t>
            </a:r>
            <a:r>
              <a:rPr lang="en-US" dirty="0"/>
              <a:t>, </a:t>
            </a:r>
            <a:r>
              <a:rPr lang="en-US" dirty="0" err="1"/>
              <a:t>hepatosplenomegalie</a:t>
            </a:r>
            <a:r>
              <a:rPr lang="en-US" dirty="0"/>
              <a:t>, </a:t>
            </a:r>
            <a:r>
              <a:rPr lang="en-US" dirty="0" err="1"/>
              <a:t>exantem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Potential </a:t>
            </a:r>
            <a:r>
              <a:rPr lang="en-US" dirty="0" err="1"/>
              <a:t>transmisibil</a:t>
            </a:r>
            <a:r>
              <a:rPr lang="en-US" dirty="0"/>
              <a:t> </a:t>
            </a:r>
            <a:r>
              <a:rPr lang="en-US" dirty="0" err="1"/>
              <a:t>ridicat</a:t>
            </a:r>
            <a:r>
              <a:rPr lang="en-US" dirty="0"/>
              <a:t>: </a:t>
            </a:r>
            <a:r>
              <a:rPr lang="en-US" dirty="0" err="1"/>
              <a:t>streptococica</a:t>
            </a:r>
            <a:r>
              <a:rPr lang="en-US" dirty="0"/>
              <a:t>, </a:t>
            </a:r>
            <a:r>
              <a:rPr lang="en-US" dirty="0" err="1"/>
              <a:t>difterica</a:t>
            </a:r>
            <a:r>
              <a:rPr lang="en-US" dirty="0"/>
              <a:t>, </a:t>
            </a:r>
            <a:r>
              <a:rPr lang="en-US" dirty="0" err="1"/>
              <a:t>meningococica</a:t>
            </a:r>
            <a:endParaRPr lang="en-US" dirty="0"/>
          </a:p>
          <a:p>
            <a:r>
              <a:rPr lang="en-US" dirty="0"/>
              <a:t>Pot </a:t>
            </a:r>
            <a:r>
              <a:rPr lang="en-US" dirty="0" err="1"/>
              <a:t>evolua</a:t>
            </a:r>
            <a:r>
              <a:rPr lang="en-US" dirty="0"/>
              <a:t> sever</a:t>
            </a:r>
          </a:p>
          <a:p>
            <a:r>
              <a:rPr lang="en-US" dirty="0" err="1"/>
              <a:t>Probleme</a:t>
            </a:r>
            <a:r>
              <a:rPr lang="en-US" dirty="0"/>
              <a:t> de diagnostic: angina </a:t>
            </a:r>
            <a:r>
              <a:rPr lang="en-US" dirty="0" err="1"/>
              <a:t>streptococica</a:t>
            </a:r>
            <a:r>
              <a:rPr lang="en-US" dirty="0"/>
              <a:t>, MNI, </a:t>
            </a:r>
            <a:r>
              <a:rPr lang="en-US" dirty="0" err="1"/>
              <a:t>difteria</a:t>
            </a:r>
            <a:r>
              <a:rPr lang="en-US" dirty="0"/>
              <a:t>, angina </a:t>
            </a:r>
            <a:r>
              <a:rPr lang="en-US" dirty="0" err="1"/>
              <a:t>ulcero-necrotica</a:t>
            </a:r>
            <a:r>
              <a:rPr lang="en-US" dirty="0"/>
              <a:t> (</a:t>
            </a:r>
            <a:r>
              <a:rPr lang="en-US" dirty="0" err="1"/>
              <a:t>hemopatii</a:t>
            </a:r>
            <a:r>
              <a:rPr lang="en-US" dirty="0"/>
              <a:t> </a:t>
            </a:r>
            <a:r>
              <a:rPr lang="en-US" dirty="0" err="1"/>
              <a:t>maligne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76886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Diagnostic diferențial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480800" cy="4525963"/>
          </a:xfrm>
        </p:spPr>
        <p:txBody>
          <a:bodyPr>
            <a:normAutofit/>
          </a:bodyPr>
          <a:lstStyle/>
          <a:p>
            <a:r>
              <a:rPr lang="ro-RO" dirty="0" smtClean="0"/>
              <a:t>Afecțiuni parotidiene – infecțioase, litiază, tumorale, toxice, autoimune, hipertofie parotidiană (etilici, HIV șa)</a:t>
            </a:r>
          </a:p>
          <a:p>
            <a:r>
              <a:rPr lang="ro-RO" dirty="0" smtClean="0"/>
              <a:t>Otice</a:t>
            </a:r>
          </a:p>
          <a:p>
            <a:r>
              <a:rPr lang="ro-RO" dirty="0" smtClean="0"/>
              <a:t>Stomatologice</a:t>
            </a:r>
          </a:p>
          <a:p>
            <a:r>
              <a:rPr lang="ro-RO" dirty="0" smtClean="0"/>
              <a:t>Articulație temporo-mandibulară</a:t>
            </a:r>
          </a:p>
          <a:p>
            <a:r>
              <a:rPr lang="ro-RO" dirty="0" smtClean="0"/>
              <a:t>Flegmon periamigdalian</a:t>
            </a:r>
          </a:p>
          <a:p>
            <a:r>
              <a:rPr lang="ro-RO" dirty="0" smtClean="0"/>
              <a:t>adenopatii</a:t>
            </a:r>
          </a:p>
          <a:p>
            <a:r>
              <a:rPr lang="ro-RO" dirty="0" smtClean="0"/>
              <a:t>musculare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6567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Diagnostic pozitiv infecție urliană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00201"/>
            <a:ext cx="11785600" cy="4525963"/>
          </a:xfrm>
        </p:spPr>
        <p:txBody>
          <a:bodyPr>
            <a:normAutofit/>
          </a:bodyPr>
          <a:lstStyle/>
          <a:p>
            <a:r>
              <a:rPr lang="ro-RO" dirty="0" smtClean="0">
                <a:solidFill>
                  <a:srgbClr val="FF0000"/>
                </a:solidFill>
              </a:rPr>
              <a:t>Epidemiologic</a:t>
            </a:r>
            <a:r>
              <a:rPr lang="ro-RO" dirty="0" smtClean="0"/>
              <a:t> – sezonalitate, vârstă, status imun, contact caz cunoscut în ultimele 14-21 zile</a:t>
            </a:r>
          </a:p>
          <a:p>
            <a:r>
              <a:rPr lang="ro-RO" dirty="0" smtClean="0">
                <a:solidFill>
                  <a:srgbClr val="FF0000"/>
                </a:solidFill>
              </a:rPr>
              <a:t>Clinic</a:t>
            </a:r>
            <a:r>
              <a:rPr lang="ro-RO" dirty="0" smtClean="0"/>
              <a:t> – tumefacție parotidiană elastică, sensibilă la palpare, fără semne celsiene, febră, hiperemie canal Stenon, trismus, secreție salivară redusă</a:t>
            </a:r>
          </a:p>
          <a:p>
            <a:r>
              <a:rPr lang="ro-RO" dirty="0" smtClean="0"/>
              <a:t>Laborator nespecific</a:t>
            </a:r>
          </a:p>
          <a:p>
            <a:pPr>
              <a:buFontTx/>
              <a:buChar char="-"/>
            </a:pPr>
            <a:r>
              <a:rPr lang="ro-RO" dirty="0" smtClean="0"/>
              <a:t>Leucopenie cu limfocitoză</a:t>
            </a:r>
          </a:p>
          <a:p>
            <a:pPr>
              <a:buFontTx/>
              <a:buChar char="-"/>
            </a:pPr>
            <a:r>
              <a:rPr lang="ro-RO" dirty="0" smtClean="0"/>
              <a:t>Creșterea amilaze (amilazemie, amilazurie)</a:t>
            </a:r>
          </a:p>
          <a:p>
            <a:r>
              <a:rPr lang="ro-RO" dirty="0" smtClean="0"/>
              <a:t>Etiologic – în dificultatea precizării prin date clinice și epidemiologice </a:t>
            </a:r>
          </a:p>
          <a:p>
            <a:pPr>
              <a:buFontTx/>
              <a:buChar char="-"/>
            </a:pPr>
            <a:r>
              <a:rPr lang="ro-RO" dirty="0" smtClean="0"/>
              <a:t>IgM pentru virus urlian după 10 zile de la debut</a:t>
            </a:r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7965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42" y="274638"/>
            <a:ext cx="10792496" cy="1143000"/>
          </a:xfrm>
        </p:spPr>
        <p:txBody>
          <a:bodyPr>
            <a:normAutofit/>
          </a:bodyPr>
          <a:lstStyle/>
          <a:p>
            <a:r>
              <a:rPr lang="ro-RO" dirty="0" smtClean="0"/>
              <a:t>Edem al feței </a:t>
            </a:r>
            <a:r>
              <a:rPr lang="ro-RO" dirty="0" smtClean="0"/>
              <a:t>în</a:t>
            </a:r>
            <a:r>
              <a:rPr lang="ro-RO" dirty="0" smtClean="0"/>
              <a:t> </a:t>
            </a:r>
            <a:r>
              <a:rPr lang="ro-RO" dirty="0" smtClean="0"/>
              <a:t>proces inflamator dentar</a:t>
            </a:r>
            <a:endParaRPr lang="en-GB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358" y="1857914"/>
            <a:ext cx="5003800" cy="459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867437"/>
            <a:ext cx="4572000" cy="458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9878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Tumoră parotidiană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752600"/>
            <a:ext cx="5181277" cy="351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27" y="1752599"/>
            <a:ext cx="4337481" cy="413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6969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6833" y="202077"/>
            <a:ext cx="9009845" cy="1325563"/>
          </a:xfrm>
        </p:spPr>
        <p:txBody>
          <a:bodyPr/>
          <a:lstStyle/>
          <a:p>
            <a:r>
              <a:rPr lang="ro-RO" dirty="0" smtClean="0"/>
              <a:t>Parotidită supurată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2401" y="2125015"/>
            <a:ext cx="5194300" cy="35137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333" y="1527640"/>
            <a:ext cx="4163868" cy="411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6391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162" y="365125"/>
            <a:ext cx="9563637" cy="1325563"/>
          </a:xfrm>
        </p:spPr>
        <p:txBody>
          <a:bodyPr/>
          <a:lstStyle/>
          <a:p>
            <a:r>
              <a:rPr lang="ro-RO" dirty="0" smtClean="0"/>
              <a:t>Adenopatie submandibulară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1" y="1700011"/>
            <a:ext cx="7895132" cy="464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8747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42398"/>
            <a:ext cx="10515600" cy="1325563"/>
          </a:xfrm>
        </p:spPr>
        <p:txBody>
          <a:bodyPr/>
          <a:lstStyle/>
          <a:p>
            <a:r>
              <a:rPr lang="ro-RO" dirty="0" smtClean="0"/>
              <a:t>Litiază salivară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20" y="1982245"/>
            <a:ext cx="9066727" cy="412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5804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774" y="365125"/>
            <a:ext cx="8778025" cy="1325563"/>
          </a:xfrm>
        </p:spPr>
        <p:txBody>
          <a:bodyPr/>
          <a:lstStyle/>
          <a:p>
            <a:r>
              <a:rPr lang="ro-RO" dirty="0" smtClean="0"/>
              <a:t>Chist glandă sublinguală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028" y="2057401"/>
            <a:ext cx="5743872" cy="39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492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1582400" cy="1143000"/>
          </a:xfrm>
        </p:spPr>
        <p:txBody>
          <a:bodyPr>
            <a:normAutofit/>
          </a:bodyPr>
          <a:lstStyle/>
          <a:p>
            <a:r>
              <a:rPr lang="ro-RO" dirty="0" smtClean="0"/>
              <a:t>Hipertofie parotidiană în boli autoimune</a:t>
            </a:r>
            <a:endParaRPr lang="en-GB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468586"/>
            <a:ext cx="6324600" cy="255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3346" y="4287330"/>
            <a:ext cx="650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 smtClean="0">
                <a:latin typeface="+mj-lt"/>
              </a:rPr>
              <a:t>xerostomi</a:t>
            </a:r>
            <a:r>
              <a:rPr lang="ro-RO" sz="2000" b="1" dirty="0" smtClean="0">
                <a:latin typeface="+mj-lt"/>
              </a:rPr>
              <a:t>a</a:t>
            </a:r>
            <a:r>
              <a:rPr lang="vi-VN" sz="2000" b="1" dirty="0" smtClean="0">
                <a:latin typeface="+mj-lt"/>
              </a:rPr>
              <a:t> </a:t>
            </a:r>
            <a:r>
              <a:rPr lang="vi-VN" sz="2000" dirty="0" smtClean="0">
                <a:latin typeface="+mj-lt"/>
              </a:rPr>
              <a:t>poate </a:t>
            </a:r>
            <a:r>
              <a:rPr lang="vi-VN" sz="2000" dirty="0">
                <a:latin typeface="+mj-lt"/>
              </a:rPr>
              <a:t>duce la dificultăți la înghițire și la </a:t>
            </a:r>
            <a:r>
              <a:rPr lang="vi-VN" sz="2000" dirty="0" smtClean="0">
                <a:latin typeface="+mj-lt"/>
              </a:rPr>
              <a:t>carii dentar</a:t>
            </a:r>
            <a:r>
              <a:rPr lang="ro-RO" sz="2000" dirty="0" smtClean="0">
                <a:latin typeface="+mj-lt"/>
              </a:rPr>
              <a:t>e (sindrom Mikulicz)</a:t>
            </a:r>
            <a:endParaRPr lang="en-GB" sz="20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346" y="5280677"/>
            <a:ext cx="113422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/>
              <a:t>Sindromul </a:t>
            </a:r>
            <a:r>
              <a:rPr lang="vi-VN" sz="2000" dirty="0" smtClean="0"/>
              <a:t>Heerfordt</a:t>
            </a:r>
            <a:r>
              <a:rPr lang="ro-RO" sz="2000" dirty="0" smtClean="0"/>
              <a:t> - </a:t>
            </a:r>
            <a:r>
              <a:rPr lang="vi-VN" sz="2000" dirty="0" smtClean="0"/>
              <a:t> uneori </a:t>
            </a:r>
            <a:r>
              <a:rPr lang="vi-VN" sz="2000" dirty="0"/>
              <a:t>primul simptom al </a:t>
            </a:r>
            <a:r>
              <a:rPr lang="vi-VN" sz="2000" dirty="0" smtClean="0"/>
              <a:t>sarcoidoz</a:t>
            </a:r>
            <a:r>
              <a:rPr lang="ro-RO" sz="2000" dirty="0" smtClean="0"/>
              <a:t>ei</a:t>
            </a:r>
            <a:r>
              <a:rPr lang="vi-VN" sz="2000" dirty="0" smtClean="0"/>
              <a:t>. </a:t>
            </a:r>
            <a:r>
              <a:rPr lang="ro-RO" sz="2000" dirty="0" smtClean="0"/>
              <a:t>Hipertrofie parotidiană , oculară </a:t>
            </a:r>
            <a:r>
              <a:rPr lang="vi-VN" sz="2000" dirty="0" smtClean="0"/>
              <a:t> </a:t>
            </a:r>
            <a:r>
              <a:rPr lang="vi-VN" sz="2000" dirty="0"/>
              <a:t>și paralizia unuia sau mai multor nervi cranieni.</a:t>
            </a:r>
            <a:endParaRPr lang="en-GB" sz="2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1402314"/>
            <a:ext cx="3657600" cy="373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1863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480800" cy="1143000"/>
          </a:xfrm>
        </p:spPr>
        <p:txBody>
          <a:bodyPr>
            <a:normAutofit/>
          </a:bodyPr>
          <a:lstStyle/>
          <a:p>
            <a:r>
              <a:rPr lang="ro-RO" dirty="0" smtClean="0"/>
              <a:t>Hipertrofie parotidiană în etilism cronic</a:t>
            </a:r>
            <a:endParaRPr lang="en-GB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524001"/>
            <a:ext cx="8566725" cy="491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842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Evaluare</a:t>
            </a:r>
            <a:r>
              <a:rPr lang="en-US" dirty="0"/>
              <a:t> </a:t>
            </a:r>
            <a:r>
              <a:rPr lang="en-US" dirty="0" err="1"/>
              <a:t>angine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10823714" cy="481612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/>
              <a:t>Teren</a:t>
            </a:r>
            <a:r>
              <a:rPr lang="en-US" dirty="0"/>
              <a:t>: </a:t>
            </a:r>
            <a:r>
              <a:rPr lang="en-US" dirty="0" err="1"/>
              <a:t>imunocompetent</a:t>
            </a:r>
            <a:r>
              <a:rPr lang="en-US" dirty="0"/>
              <a:t>, </a:t>
            </a:r>
            <a:r>
              <a:rPr lang="en-US" dirty="0" err="1"/>
              <a:t>imunodeprimat</a:t>
            </a:r>
            <a:endParaRPr lang="en-US" dirty="0"/>
          </a:p>
          <a:p>
            <a:r>
              <a:rPr lang="en-US" dirty="0"/>
              <a:t>Angina </a:t>
            </a:r>
            <a:r>
              <a:rPr lang="en-US" dirty="0" err="1"/>
              <a:t>primara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simptomatica</a:t>
            </a:r>
            <a:endParaRPr lang="en-US" dirty="0"/>
          </a:p>
          <a:p>
            <a:r>
              <a:rPr lang="en-US" dirty="0"/>
              <a:t>Context epidemiologic: contact </a:t>
            </a:r>
            <a:r>
              <a:rPr lang="en-US" dirty="0" err="1"/>
              <a:t>bolnavi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purtatori</a:t>
            </a:r>
            <a:r>
              <a:rPr lang="en-US" dirty="0"/>
              <a:t>, status vaccinal</a:t>
            </a:r>
          </a:p>
          <a:p>
            <a:r>
              <a:rPr lang="en-US" dirty="0"/>
              <a:t>Diagnostic </a:t>
            </a:r>
            <a:r>
              <a:rPr lang="en-US" dirty="0" err="1"/>
              <a:t>laborator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Evidentiere</a:t>
            </a:r>
            <a:r>
              <a:rPr lang="en-US" dirty="0">
                <a:solidFill>
                  <a:srgbClr val="FF0000"/>
                </a:solidFill>
              </a:rPr>
              <a:t> agent </a:t>
            </a:r>
            <a:r>
              <a:rPr lang="en-US" dirty="0" err="1">
                <a:solidFill>
                  <a:srgbClr val="FF0000"/>
                </a:solidFill>
              </a:rPr>
              <a:t>patogen</a:t>
            </a:r>
            <a:r>
              <a:rPr lang="en-US" dirty="0"/>
              <a:t>: </a:t>
            </a:r>
            <a:r>
              <a:rPr lang="en-US" dirty="0" err="1"/>
              <a:t>exudat</a:t>
            </a:r>
            <a:r>
              <a:rPr lang="en-US" dirty="0"/>
              <a:t> </a:t>
            </a:r>
            <a:r>
              <a:rPr lang="en-US" dirty="0" err="1"/>
              <a:t>faringian</a:t>
            </a:r>
            <a:r>
              <a:rPr lang="en-US" dirty="0"/>
              <a:t> , </a:t>
            </a:r>
            <a:r>
              <a:rPr lang="en-US" dirty="0" err="1"/>
              <a:t>nazal</a:t>
            </a:r>
            <a:r>
              <a:rPr lang="en-US" dirty="0"/>
              <a:t> . </a:t>
            </a:r>
          </a:p>
          <a:p>
            <a:pPr marL="0" indent="0">
              <a:buNone/>
            </a:pPr>
            <a:r>
              <a:rPr lang="en-US" dirty="0"/>
              <a:t>  -  </a:t>
            </a:r>
            <a:r>
              <a:rPr lang="en-US" dirty="0" err="1"/>
              <a:t>frotiu</a:t>
            </a:r>
            <a:r>
              <a:rPr lang="en-US" dirty="0"/>
              <a:t> : Gram, Giemsa, </a:t>
            </a:r>
            <a:r>
              <a:rPr lang="en-US" dirty="0" err="1"/>
              <a:t>albastru</a:t>
            </a:r>
            <a:r>
              <a:rPr lang="en-US" dirty="0"/>
              <a:t> de </a:t>
            </a:r>
            <a:r>
              <a:rPr lang="en-US" dirty="0" err="1"/>
              <a:t>metilen</a:t>
            </a:r>
            <a:r>
              <a:rPr lang="en-US" dirty="0"/>
              <a:t>, </a:t>
            </a:r>
            <a:r>
              <a:rPr lang="en-US" dirty="0" err="1"/>
              <a:t>Imunofluorescenta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-  </a:t>
            </a:r>
            <a:r>
              <a:rPr lang="en-US" dirty="0" err="1"/>
              <a:t>Culturi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medii</a:t>
            </a:r>
            <a:r>
              <a:rPr lang="en-US" dirty="0"/>
              <a:t> variate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Serologie</a:t>
            </a:r>
            <a:r>
              <a:rPr lang="en-US" dirty="0"/>
              <a:t>: </a:t>
            </a:r>
            <a:r>
              <a:rPr lang="en-US" dirty="0" err="1"/>
              <a:t>Monospot</a:t>
            </a:r>
            <a:r>
              <a:rPr lang="en-US" dirty="0"/>
              <a:t>, ASLO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Nespecifice</a:t>
            </a:r>
            <a:r>
              <a:rPr lang="en-US" dirty="0"/>
              <a:t>: </a:t>
            </a:r>
            <a:r>
              <a:rPr lang="en-US" dirty="0" err="1"/>
              <a:t>Hemoleucograma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8440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Glande salivare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764406"/>
            <a:ext cx="5884540" cy="433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2800" y="2362200"/>
            <a:ext cx="406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 smtClean="0"/>
              <a:t>Perechi</a:t>
            </a:r>
          </a:p>
          <a:p>
            <a:pPr marL="285750" indent="-285750">
              <a:buFontTx/>
              <a:buChar char="-"/>
            </a:pPr>
            <a:r>
              <a:rPr lang="ro-RO" sz="2400" dirty="0" smtClean="0"/>
              <a:t>Parotide</a:t>
            </a:r>
          </a:p>
          <a:p>
            <a:pPr marL="285750" indent="-285750">
              <a:buFontTx/>
              <a:buChar char="-"/>
            </a:pPr>
            <a:r>
              <a:rPr lang="ro-RO" sz="2400" dirty="0" smtClean="0"/>
              <a:t>Submaxilare</a:t>
            </a:r>
          </a:p>
          <a:p>
            <a:pPr marL="285750" indent="-285750">
              <a:buFontTx/>
              <a:buChar char="-"/>
            </a:pPr>
            <a:r>
              <a:rPr lang="ro-RO" sz="2400" dirty="0" smtClean="0"/>
              <a:t>Sublinguale</a:t>
            </a:r>
          </a:p>
          <a:p>
            <a:pPr marL="285750" indent="-285750">
              <a:buFontTx/>
              <a:buChar char="-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766087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Infecția urliană – afectare submaxilară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18" y="1595907"/>
            <a:ext cx="4470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94" y="2209801"/>
            <a:ext cx="5142606" cy="357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4935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924" y="365125"/>
            <a:ext cx="9112876" cy="1325563"/>
          </a:xfrm>
        </p:spPr>
        <p:txBody>
          <a:bodyPr/>
          <a:lstStyle/>
          <a:p>
            <a:r>
              <a:rPr lang="ro-RO" dirty="0" smtClean="0"/>
              <a:t>Afectare glanda sublinguală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228" y="1931831"/>
            <a:ext cx="6709477" cy="422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4214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Recomandări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Izolare la domiciliu 10 zile</a:t>
            </a:r>
          </a:p>
          <a:p>
            <a:r>
              <a:rPr lang="ro-RO" dirty="0" smtClean="0"/>
              <a:t>Alimentație semilichidă, fără exces de glucide și lipide</a:t>
            </a:r>
          </a:p>
          <a:p>
            <a:r>
              <a:rPr lang="ro-RO" dirty="0" smtClean="0"/>
              <a:t>Igiena cavității bucale</a:t>
            </a:r>
          </a:p>
          <a:p>
            <a:r>
              <a:rPr lang="ro-RO" dirty="0" smtClean="0"/>
              <a:t>Tratament simptomatic</a:t>
            </a:r>
          </a:p>
          <a:p>
            <a:r>
              <a:rPr lang="ro-RO" dirty="0" smtClean="0"/>
              <a:t>Aplicații locale de căldură umedă</a:t>
            </a:r>
          </a:p>
          <a:p>
            <a:r>
              <a:rPr lang="ro-RO" dirty="0" smtClean="0"/>
              <a:t>Atitudinea față de contacți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4538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Complicații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11582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 smtClean="0"/>
              <a:t>Virusul urlian are tropism pentru țesutul glandular și nervos. Care dintre următoarele complicații sunt posibile?</a:t>
            </a:r>
          </a:p>
          <a:p>
            <a:r>
              <a:rPr lang="ro-RO" dirty="0" smtClean="0"/>
              <a:t>A) pancreatita acută</a:t>
            </a:r>
          </a:p>
          <a:p>
            <a:r>
              <a:rPr lang="ro-RO" dirty="0" smtClean="0"/>
              <a:t>B) orhita bilaterală</a:t>
            </a:r>
          </a:p>
          <a:p>
            <a:r>
              <a:rPr lang="ro-RO" dirty="0" smtClean="0"/>
              <a:t>C) meningita acută</a:t>
            </a:r>
          </a:p>
          <a:p>
            <a:r>
              <a:rPr lang="ro-RO" dirty="0" smtClean="0"/>
              <a:t>D) encefalita</a:t>
            </a:r>
          </a:p>
          <a:p>
            <a:r>
              <a:rPr lang="ro-RO" dirty="0" smtClean="0"/>
              <a:t>E) otita supurată</a:t>
            </a:r>
          </a:p>
          <a:p>
            <a:r>
              <a:rPr lang="ro-RO" dirty="0" smtClean="0"/>
              <a:t>F) hepatita cronică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2798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b="1" dirty="0" smtClean="0"/>
              <a:t>Complicații infecție urliană</a:t>
            </a:r>
            <a:endParaRPr lang="en-GB" sz="3600" b="1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17" y="1808963"/>
            <a:ext cx="3580260" cy="472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550" y="1482869"/>
            <a:ext cx="2713216" cy="493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6047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dirty="0"/>
              <a:t>Care </a:t>
            </a:r>
            <a:r>
              <a:rPr lang="ro-RO" dirty="0" smtClean="0"/>
              <a:t>afirmații</a:t>
            </a:r>
            <a:r>
              <a:rPr lang="en-AU" dirty="0" smtClean="0"/>
              <a:t> </a:t>
            </a:r>
            <a:r>
              <a:rPr lang="en-AU" dirty="0" err="1"/>
              <a:t>sunt</a:t>
            </a:r>
            <a:r>
              <a:rPr lang="en-AU" dirty="0"/>
              <a:t> </a:t>
            </a:r>
            <a:r>
              <a:rPr lang="en-AU" dirty="0" err="1"/>
              <a:t>adevărate</a:t>
            </a:r>
            <a:r>
              <a:rPr lang="en-AU" dirty="0"/>
              <a:t> cu </a:t>
            </a:r>
            <a:r>
              <a:rPr lang="en-AU" dirty="0" err="1"/>
              <a:t>privire</a:t>
            </a:r>
            <a:r>
              <a:rPr lang="en-AU" dirty="0"/>
              <a:t> la </a:t>
            </a:r>
            <a:r>
              <a:rPr lang="en-AU" dirty="0" err="1"/>
              <a:t>profilaxia</a:t>
            </a:r>
            <a:r>
              <a:rPr lang="en-AU" dirty="0"/>
              <a:t> din </a:t>
            </a:r>
            <a:r>
              <a:rPr lang="en-AU" dirty="0" err="1"/>
              <a:t>oreion</a:t>
            </a:r>
            <a:endParaRPr lang="en-GB" dirty="0"/>
          </a:p>
          <a:p>
            <a:pPr marL="0" lvl="0" indent="0">
              <a:buNone/>
            </a:pPr>
            <a:r>
              <a:rPr lang="ro-RO" dirty="0" smtClean="0"/>
              <a:t>a) </a:t>
            </a:r>
            <a:r>
              <a:rPr lang="en-AU" dirty="0" err="1" smtClean="0"/>
              <a:t>Boala</a:t>
            </a:r>
            <a:r>
              <a:rPr lang="en-AU" dirty="0" smtClean="0"/>
              <a:t> </a:t>
            </a:r>
            <a:r>
              <a:rPr lang="en-AU" dirty="0"/>
              <a:t>nu </a:t>
            </a:r>
            <a:r>
              <a:rPr lang="en-AU" dirty="0" err="1"/>
              <a:t>este</a:t>
            </a:r>
            <a:r>
              <a:rPr lang="en-AU" dirty="0"/>
              <a:t> </a:t>
            </a:r>
            <a:r>
              <a:rPr lang="en-AU" dirty="0" err="1"/>
              <a:t>vaccinabilă</a:t>
            </a:r>
            <a:endParaRPr lang="en-GB" dirty="0"/>
          </a:p>
          <a:p>
            <a:pPr marL="0" lvl="0" indent="0">
              <a:buNone/>
            </a:pPr>
            <a:r>
              <a:rPr lang="ro-RO" dirty="0" smtClean="0"/>
              <a:t>b) </a:t>
            </a:r>
            <a:r>
              <a:rPr lang="en-AU" dirty="0" err="1" smtClean="0"/>
              <a:t>Boala</a:t>
            </a:r>
            <a:r>
              <a:rPr lang="en-AU" dirty="0" smtClean="0"/>
              <a:t> </a:t>
            </a:r>
            <a:r>
              <a:rPr lang="en-AU" dirty="0" err="1"/>
              <a:t>este</a:t>
            </a:r>
            <a:r>
              <a:rPr lang="en-AU" dirty="0"/>
              <a:t> </a:t>
            </a:r>
            <a:r>
              <a:rPr lang="en-AU" dirty="0" err="1"/>
              <a:t>vaccinabilă</a:t>
            </a:r>
            <a:endParaRPr lang="en-GB" dirty="0"/>
          </a:p>
          <a:p>
            <a:pPr marL="0" lvl="0" indent="0">
              <a:buNone/>
            </a:pPr>
            <a:r>
              <a:rPr lang="ro-RO" dirty="0" smtClean="0"/>
              <a:t>c) </a:t>
            </a:r>
            <a:r>
              <a:rPr lang="en-AU" dirty="0" err="1" smtClean="0"/>
              <a:t>Bolnavii</a:t>
            </a:r>
            <a:r>
              <a:rPr lang="en-AU" dirty="0" smtClean="0"/>
              <a:t> </a:t>
            </a:r>
            <a:r>
              <a:rPr lang="en-AU" dirty="0"/>
              <a:t>se </a:t>
            </a:r>
            <a:r>
              <a:rPr lang="en-AU" dirty="0" err="1"/>
              <a:t>izolează</a:t>
            </a:r>
            <a:r>
              <a:rPr lang="en-AU" dirty="0"/>
              <a:t> </a:t>
            </a:r>
            <a:r>
              <a:rPr lang="en-AU" dirty="0" err="1"/>
              <a:t>datorită</a:t>
            </a:r>
            <a:r>
              <a:rPr lang="en-AU" dirty="0"/>
              <a:t> </a:t>
            </a:r>
            <a:r>
              <a:rPr lang="en-AU" dirty="0" err="1"/>
              <a:t>contagiozităţii</a:t>
            </a:r>
            <a:r>
              <a:rPr lang="en-AU" dirty="0"/>
              <a:t> </a:t>
            </a:r>
            <a:r>
              <a:rPr lang="en-AU" dirty="0" err="1"/>
              <a:t>mari</a:t>
            </a:r>
            <a:endParaRPr lang="en-GB" dirty="0"/>
          </a:p>
          <a:p>
            <a:pPr marL="0" lvl="0" indent="0">
              <a:buNone/>
            </a:pPr>
            <a:r>
              <a:rPr lang="ro-RO" dirty="0" smtClean="0"/>
              <a:t>d) </a:t>
            </a:r>
            <a:r>
              <a:rPr lang="en-AU" dirty="0" smtClean="0"/>
              <a:t>La </a:t>
            </a:r>
            <a:r>
              <a:rPr lang="en-AU" dirty="0" err="1"/>
              <a:t>contacţi</a:t>
            </a:r>
            <a:r>
              <a:rPr lang="en-AU" dirty="0"/>
              <a:t> se </a:t>
            </a:r>
            <a:r>
              <a:rPr lang="en-AU" dirty="0" err="1"/>
              <a:t>aplică</a:t>
            </a:r>
            <a:r>
              <a:rPr lang="en-AU" dirty="0"/>
              <a:t> </a:t>
            </a:r>
            <a:r>
              <a:rPr lang="en-AU" dirty="0" err="1"/>
              <a:t>chimioprofilaxie</a:t>
            </a:r>
            <a:endParaRPr lang="en-GB" dirty="0"/>
          </a:p>
          <a:p>
            <a:pPr marL="0" indent="0">
              <a:buNone/>
            </a:pPr>
            <a:r>
              <a:rPr lang="ro-RO" dirty="0" smtClean="0"/>
              <a:t>e) </a:t>
            </a:r>
            <a:r>
              <a:rPr lang="en-AU" dirty="0" err="1" smtClean="0"/>
              <a:t>Boala</a:t>
            </a:r>
            <a:r>
              <a:rPr lang="en-AU" dirty="0" smtClean="0"/>
              <a:t> </a:t>
            </a:r>
            <a:r>
              <a:rPr lang="en-AU" dirty="0" err="1"/>
              <a:t>asigură</a:t>
            </a:r>
            <a:r>
              <a:rPr lang="en-AU" dirty="0"/>
              <a:t> </a:t>
            </a:r>
            <a:r>
              <a:rPr lang="en-AU" dirty="0" err="1"/>
              <a:t>imunitate</a:t>
            </a:r>
            <a:r>
              <a:rPr lang="en-AU" dirty="0"/>
              <a:t> </a:t>
            </a:r>
            <a:r>
              <a:rPr lang="en-AU" dirty="0" err="1"/>
              <a:t>protectoare</a:t>
            </a:r>
            <a:r>
              <a:rPr lang="en-AU" dirty="0"/>
              <a:t> </a:t>
            </a:r>
            <a:r>
              <a:rPr lang="en-AU" dirty="0" err="1"/>
              <a:t>şi</a:t>
            </a:r>
            <a:r>
              <a:rPr lang="en-AU" dirty="0"/>
              <a:t> </a:t>
            </a:r>
            <a:r>
              <a:rPr lang="en-AU" dirty="0" err="1"/>
              <a:t>durabilă</a:t>
            </a:r>
            <a:r>
              <a:rPr lang="en-AU" dirty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633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Examenul</a:t>
            </a:r>
            <a:r>
              <a:rPr lang="en-US" altLang="en-US" dirty="0"/>
              <a:t> </a:t>
            </a:r>
            <a:r>
              <a:rPr lang="en-US" altLang="en-US" dirty="0" err="1" smtClean="0"/>
              <a:t>faringelui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3200" dirty="0" err="1"/>
              <a:t>Angine</a:t>
            </a:r>
            <a:r>
              <a:rPr lang="en-US" altLang="en-US" sz="3200" dirty="0"/>
              <a:t> </a:t>
            </a:r>
            <a:r>
              <a:rPr lang="en-US" altLang="en-US" sz="3200" dirty="0" err="1"/>
              <a:t>eritematoase</a:t>
            </a:r>
            <a:endParaRPr lang="en-US" altLang="en-US" sz="3200" dirty="0"/>
          </a:p>
          <a:p>
            <a:pPr>
              <a:spcBef>
                <a:spcPct val="50000"/>
              </a:spcBef>
            </a:pPr>
            <a:endParaRPr lang="en-US" altLang="en-US" sz="3200" dirty="0"/>
          </a:p>
          <a:p>
            <a:pPr>
              <a:spcBef>
                <a:spcPct val="50000"/>
              </a:spcBef>
            </a:pPr>
            <a:r>
              <a:rPr lang="en-US" altLang="en-US" sz="3200" dirty="0" err="1"/>
              <a:t>Angine</a:t>
            </a:r>
            <a:r>
              <a:rPr lang="en-US" altLang="en-US" sz="3200" dirty="0"/>
              <a:t> exudative (</a:t>
            </a:r>
            <a:r>
              <a:rPr lang="en-US" altLang="en-US" sz="3200" dirty="0" err="1"/>
              <a:t>inclusiv</a:t>
            </a:r>
            <a:r>
              <a:rPr lang="en-US" altLang="en-US" sz="3200" dirty="0"/>
              <a:t> cu </a:t>
            </a:r>
            <a:r>
              <a:rPr lang="en-US" altLang="en-US" sz="3200" dirty="0" err="1"/>
              <a:t>pseudomembrane</a:t>
            </a:r>
            <a:r>
              <a:rPr lang="en-US" altLang="en-US" sz="3200" dirty="0"/>
              <a:t>)</a:t>
            </a:r>
          </a:p>
          <a:p>
            <a:pPr>
              <a:spcBef>
                <a:spcPct val="50000"/>
              </a:spcBef>
            </a:pPr>
            <a:endParaRPr lang="en-US" altLang="en-US" sz="3200" dirty="0"/>
          </a:p>
          <a:p>
            <a:pPr>
              <a:spcBef>
                <a:spcPct val="50000"/>
              </a:spcBef>
            </a:pPr>
            <a:r>
              <a:rPr lang="en-US" altLang="en-US" sz="3200" dirty="0" err="1"/>
              <a:t>Angine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veziculoase</a:t>
            </a:r>
            <a:r>
              <a:rPr lang="en-US" altLang="en-US" sz="3200" dirty="0"/>
              <a:t> / ulcerative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12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>
                <a:solidFill>
                  <a:schemeClr val="bg1"/>
                </a:solidFill>
              </a:rPr>
              <a:t>Angine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eritematoase</a:t>
            </a:r>
            <a:r>
              <a:rPr lang="en-US" altLang="en-US" dirty="0">
                <a:solidFill>
                  <a:schemeClr val="bg1"/>
                </a:solidFill>
              </a:rPr>
              <a:t/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 err="1"/>
              <a:t>Angine</a:t>
            </a:r>
            <a:r>
              <a:rPr lang="en-US" altLang="en-US" dirty="0"/>
              <a:t> </a:t>
            </a:r>
            <a:r>
              <a:rPr lang="en-US" altLang="en-US" dirty="0" err="1" smtClean="0"/>
              <a:t>eritematoase</a:t>
            </a:r>
            <a:r>
              <a:rPr lang="ro-RO" altLang="en-US" dirty="0" smtClean="0"/>
              <a:t> (</a:t>
            </a:r>
            <a:r>
              <a:rPr lang="en-US" altLang="en-US" dirty="0" smtClean="0"/>
              <a:t>“</a:t>
            </a:r>
            <a:r>
              <a:rPr lang="ro-RO" altLang="en-US" dirty="0" smtClean="0"/>
              <a:t>roși</a:t>
            </a:r>
            <a:r>
              <a:rPr lang="en-US" altLang="en-US" dirty="0" smtClean="0"/>
              <a:t>”</a:t>
            </a:r>
            <a:r>
              <a:rPr lang="ro-RO" altLang="en-US" dirty="0" smtClean="0"/>
              <a:t>)</a:t>
            </a:r>
            <a:r>
              <a:rPr lang="en-US" altLang="en-US" dirty="0">
                <a:solidFill>
                  <a:schemeClr val="bg1"/>
                </a:solidFill>
              </a:rPr>
              <a:t/>
            </a:r>
            <a:br>
              <a:rPr lang="en-US" alt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 err="1">
                <a:latin typeface="Times New Roman" panose="02020603050405020304" pitchFamily="18" charset="0"/>
              </a:rPr>
              <a:t>Etiologie</a:t>
            </a:r>
            <a:r>
              <a:rPr lang="en-US" altLang="en-US" dirty="0">
                <a:latin typeface="Times New Roman" panose="02020603050405020304" pitchFamily="18" charset="0"/>
              </a:rPr>
              <a:t> (</a:t>
            </a:r>
            <a:r>
              <a:rPr lang="en-US" altLang="en-US" dirty="0" err="1">
                <a:latin typeface="Times New Roman" panose="02020603050405020304" pitchFamily="18" charset="0"/>
              </a:rPr>
              <a:t>pe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criterii</a:t>
            </a:r>
            <a:r>
              <a:rPr lang="en-US" altLang="en-US" dirty="0">
                <a:latin typeface="Times New Roman" panose="02020603050405020304" pitchFamily="18" charset="0"/>
              </a:rPr>
              <a:t> de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frecven</a:t>
            </a:r>
            <a:r>
              <a:rPr lang="ro-RO" altLang="en-US" dirty="0" smtClean="0">
                <a:latin typeface="Times New Roman" panose="02020603050405020304" pitchFamily="18" charset="0"/>
              </a:rPr>
              <a:t>ță</a:t>
            </a:r>
            <a:r>
              <a:rPr lang="en-US" altLang="en-US" dirty="0" smtClean="0">
                <a:latin typeface="Times New Roman" panose="02020603050405020304" pitchFamily="18" charset="0"/>
              </a:rPr>
              <a:t>):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dirty="0" err="1">
                <a:latin typeface="Times New Roman" panose="02020603050405020304" pitchFamily="18" charset="0"/>
              </a:rPr>
              <a:t>Virusuri</a:t>
            </a:r>
            <a:r>
              <a:rPr lang="en-US" altLang="en-US" dirty="0">
                <a:latin typeface="Times New Roman" panose="02020603050405020304" pitchFamily="18" charset="0"/>
              </a:rPr>
              <a:t> (diverse)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altLang="en-US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dirty="0" err="1">
                <a:latin typeface="Times New Roman" panose="02020603050405020304" pitchFamily="18" charset="0"/>
              </a:rPr>
              <a:t>Bacterii</a:t>
            </a:r>
            <a:r>
              <a:rPr lang="en-US" altLang="en-US" dirty="0">
                <a:latin typeface="Times New Roman" panose="02020603050405020304" pitchFamily="18" charset="0"/>
              </a:rPr>
              <a:t> (in </a:t>
            </a:r>
            <a:r>
              <a:rPr lang="en-US" altLang="en-US" dirty="0" err="1">
                <a:latin typeface="Times New Roman" panose="02020603050405020304" pitchFamily="18" charset="0"/>
              </a:rPr>
              <a:t>primul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</a:rPr>
              <a:t>r</a:t>
            </a:r>
            <a:r>
              <a:rPr lang="ro-RO" altLang="en-US" dirty="0" smtClean="0">
                <a:latin typeface="Times New Roman" panose="02020603050405020304" pitchFamily="18" charset="0"/>
              </a:rPr>
              <a:t>â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nd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</a:rPr>
              <a:t>SHGA)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71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Angine</a:t>
            </a:r>
            <a:r>
              <a:rPr lang="en-US" altLang="en-US" dirty="0"/>
              <a:t> </a:t>
            </a:r>
            <a:r>
              <a:rPr lang="en-US" altLang="en-US" dirty="0" err="1"/>
              <a:t>eritematoase</a:t>
            </a:r>
            <a:r>
              <a:rPr lang="en-US" altLang="en-US" dirty="0"/>
              <a:t>: </a:t>
            </a:r>
            <a:r>
              <a:rPr lang="en-US" altLang="en-US" dirty="0" err="1"/>
              <a:t>virusuri</a:t>
            </a:r>
            <a:r>
              <a:rPr lang="en-US" altLang="en-US" dirty="0"/>
              <a:t> vs </a:t>
            </a:r>
            <a:r>
              <a:rPr lang="en-US" altLang="en-US" dirty="0" err="1"/>
              <a:t>bacterii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956" y="1590260"/>
            <a:ext cx="6304722" cy="4732476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rgbClr val="FF0000"/>
                </a:solidFill>
              </a:rPr>
              <a:t>Etiologie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viral</a:t>
            </a:r>
            <a:r>
              <a:rPr lang="ro-RO" altLang="en-US" dirty="0" smtClean="0">
                <a:solidFill>
                  <a:srgbClr val="FF0000"/>
                </a:solidFill>
              </a:rPr>
              <a:t>ă</a:t>
            </a:r>
            <a:endParaRPr lang="en-US" altLang="en-US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dirty="0" err="1"/>
              <a:t>Interesarea</a:t>
            </a:r>
            <a:r>
              <a:rPr lang="en-US" altLang="en-US" dirty="0"/>
              <a:t> </a:t>
            </a:r>
            <a:r>
              <a:rPr lang="en-US" altLang="en-US" dirty="0" err="1" smtClean="0"/>
              <a:t>concomitent</a:t>
            </a:r>
            <a:r>
              <a:rPr lang="ro-RO" altLang="en-US" dirty="0" smtClean="0"/>
              <a:t>ă</a:t>
            </a:r>
            <a:r>
              <a:rPr lang="en-US" altLang="en-US" dirty="0" smtClean="0"/>
              <a:t> </a:t>
            </a:r>
            <a:r>
              <a:rPr lang="en-US" altLang="en-US" dirty="0"/>
              <a:t>a </a:t>
            </a:r>
            <a:r>
              <a:rPr lang="en-US" altLang="en-US" dirty="0" err="1"/>
              <a:t>altor</a:t>
            </a:r>
            <a:r>
              <a:rPr lang="en-US" altLang="en-US" dirty="0"/>
              <a:t> </a:t>
            </a:r>
            <a:r>
              <a:rPr lang="en-US" altLang="en-US" dirty="0" err="1"/>
              <a:t>etaje</a:t>
            </a:r>
            <a:r>
              <a:rPr lang="en-US" altLang="en-US" dirty="0"/>
              <a:t> </a:t>
            </a:r>
            <a:r>
              <a:rPr lang="en-US" altLang="en-US" dirty="0" err="1"/>
              <a:t>respiratorii</a:t>
            </a:r>
            <a:r>
              <a:rPr lang="en-US" altLang="en-US" dirty="0"/>
              <a:t> (</a:t>
            </a:r>
            <a:r>
              <a:rPr lang="en-US" altLang="en-US" dirty="0" err="1"/>
              <a:t>nas</a:t>
            </a:r>
            <a:r>
              <a:rPr lang="en-US" altLang="en-US" dirty="0"/>
              <a:t>, </a:t>
            </a:r>
            <a:r>
              <a:rPr lang="en-US" altLang="en-US" dirty="0" err="1" smtClean="0"/>
              <a:t>laringe</a:t>
            </a:r>
            <a:r>
              <a:rPr lang="en-US" altLang="en-US" dirty="0" smtClean="0"/>
              <a:t>, </a:t>
            </a:r>
            <a:r>
              <a:rPr lang="en-US" altLang="en-US" dirty="0" err="1"/>
              <a:t>trahee</a:t>
            </a:r>
            <a:r>
              <a:rPr lang="en-US" altLang="en-US" dirty="0"/>
              <a:t>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dirty="0" err="1"/>
              <a:t>Febra</a:t>
            </a:r>
            <a:r>
              <a:rPr lang="en-US" altLang="en-US" dirty="0"/>
              <a:t> </a:t>
            </a:r>
            <a:r>
              <a:rPr lang="en-US" altLang="en-US" dirty="0" err="1" smtClean="0"/>
              <a:t>moderat</a:t>
            </a:r>
            <a:r>
              <a:rPr lang="ro-RO" altLang="en-US" dirty="0" smtClean="0"/>
              <a:t>ă</a:t>
            </a:r>
            <a:endParaRPr lang="en-US" altLang="en-US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dirty="0" err="1"/>
              <a:t>Eritem</a:t>
            </a:r>
            <a:r>
              <a:rPr lang="en-US" altLang="en-US" dirty="0"/>
              <a:t> </a:t>
            </a:r>
            <a:r>
              <a:rPr lang="en-US" altLang="en-US" dirty="0" err="1"/>
              <a:t>roz</a:t>
            </a:r>
            <a:r>
              <a:rPr lang="en-US" altLang="en-US" dirty="0"/>
              <a:t>-pal, </a:t>
            </a:r>
            <a:r>
              <a:rPr lang="en-US" altLang="en-US" dirty="0" err="1"/>
              <a:t>difuz</a:t>
            </a:r>
            <a:endParaRPr lang="en-US" altLang="en-US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dirty="0" err="1"/>
              <a:t>Adenopatii</a:t>
            </a:r>
            <a:r>
              <a:rPr lang="en-US" altLang="en-US" dirty="0"/>
              <a:t> </a:t>
            </a:r>
            <a:r>
              <a:rPr lang="en-US" altLang="en-US" dirty="0" err="1"/>
              <a:t>laterocervicale</a:t>
            </a:r>
            <a:endParaRPr lang="en-US" altLang="en-US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dirty="0"/>
              <a:t>HLG: </a:t>
            </a:r>
            <a:r>
              <a:rPr lang="ro-RO" altLang="en-US" dirty="0" smtClean="0"/>
              <a:t>leucopenie cu limfocitoză</a:t>
            </a:r>
            <a:endParaRPr lang="en-US" altLang="en-US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dirty="0" err="1" smtClean="0"/>
              <a:t>Tratament</a:t>
            </a:r>
            <a:r>
              <a:rPr lang="en-US" altLang="en-US" dirty="0" smtClean="0"/>
              <a:t> </a:t>
            </a:r>
            <a:r>
              <a:rPr lang="en-US" altLang="en-US" dirty="0" err="1"/>
              <a:t>simptomatic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156" y="1690688"/>
            <a:ext cx="4055166" cy="473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45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884</TotalTime>
  <Words>2074</Words>
  <Application>Microsoft Office PowerPoint</Application>
  <PresentationFormat>Custom</PresentationFormat>
  <Paragraphs>288</Paragraphs>
  <Slides>66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8" baseType="lpstr">
      <vt:lpstr>Office Theme</vt:lpstr>
      <vt:lpstr>Bitmap Image</vt:lpstr>
      <vt:lpstr>Angine acute Infecția urliană</vt:lpstr>
      <vt:lpstr>Faringe – la interferența aparat digestiv și respirator</vt:lpstr>
      <vt:lpstr>Terminologie – elemente anatomo-clinice </vt:lpstr>
      <vt:lpstr>Infecții de tract respirator superior Delimitare anatomo-clinică </vt:lpstr>
      <vt:lpstr>Angine: febra, dureri la deglutitie, modificari locale</vt:lpstr>
      <vt:lpstr>Evaluare angine</vt:lpstr>
      <vt:lpstr>Examenul faringelui </vt:lpstr>
      <vt:lpstr>Angine eritematoase Angine eritematoase (“roși”) </vt:lpstr>
      <vt:lpstr>Angine eritematoase: virusuri vs bacterii </vt:lpstr>
      <vt:lpstr>Angine eritematoase: virusuri vs bacterii </vt:lpstr>
      <vt:lpstr>Angine exudative (“albe”) </vt:lpstr>
      <vt:lpstr>Angine exudative (complicații) </vt:lpstr>
      <vt:lpstr>Angine exudative (exudat pseudomembranos) </vt:lpstr>
      <vt:lpstr>Angine exudative (exudat pseudomembranos) </vt:lpstr>
      <vt:lpstr>Angina pseudomembranoasă – MNI versus difterie</vt:lpstr>
      <vt:lpstr>Stomatita candidozică</vt:lpstr>
      <vt:lpstr> Angine veziculoase / ulcerative </vt:lpstr>
      <vt:lpstr>Angina ulcero-membranoasă Plaut-Vincent</vt:lpstr>
      <vt:lpstr> Angine … particulare </vt:lpstr>
      <vt:lpstr> Angine … particulare </vt:lpstr>
      <vt:lpstr> Angine … particulare </vt:lpstr>
      <vt:lpstr>Caz clinic</vt:lpstr>
      <vt:lpstr>Afecţiuni cauzate de VEB (virusul Epstein-Barr)</vt:lpstr>
      <vt:lpstr>Patogeneza VEB</vt:lpstr>
      <vt:lpstr>Tablou clinic in MNI – asocieri sugestive</vt:lpstr>
      <vt:lpstr>PowerPoint Presentation</vt:lpstr>
      <vt:lpstr>PowerPoint Presentation</vt:lpstr>
      <vt:lpstr>PowerPoint Presentation</vt:lpstr>
      <vt:lpstr>PowerPoint Presentation</vt:lpstr>
      <vt:lpstr>Tratament MNI</vt:lpstr>
      <vt:lpstr>Caz clinic – angina pseudomembranoasă</vt:lpstr>
      <vt:lpstr>PowerPoint Presentation</vt:lpstr>
      <vt:lpstr> Argumente epidemiologice și clinice în favoarea difteriei </vt:lpstr>
      <vt:lpstr> Ce examene complementare recomandati de urgență? </vt:lpstr>
      <vt:lpstr> Hemoleucograma în angină pseudomembranoasă</vt:lpstr>
      <vt:lpstr>Ce examene recomandați pentru diagnosticul etiologic de difterie? </vt:lpstr>
      <vt:lpstr>PowerPoint Presentation</vt:lpstr>
      <vt:lpstr>PowerPoint Presentation</vt:lpstr>
      <vt:lpstr>Cum se previne?</vt:lpstr>
      <vt:lpstr>Localizări difterie</vt:lpstr>
      <vt:lpstr>Diagnostic pozitiv = epidemiologic + clinic + paraclinic </vt:lpstr>
      <vt:lpstr>Tratament difterie</vt:lpstr>
      <vt:lpstr>Tratament difterie</vt:lpstr>
      <vt:lpstr>PowerPoint Presentation</vt:lpstr>
      <vt:lpstr>PowerPoint Presentation</vt:lpstr>
      <vt:lpstr>INFECȚIA URLIANĂ - Caz clinic</vt:lpstr>
      <vt:lpstr>Examen obiectiv</vt:lpstr>
      <vt:lpstr>Loja parotidiană</vt:lpstr>
      <vt:lpstr>Puncte dureroase</vt:lpstr>
      <vt:lpstr>Diagnostic diferențial</vt:lpstr>
      <vt:lpstr>Diagnostic pozitiv infecție urliană</vt:lpstr>
      <vt:lpstr>Edem al feței în proces inflamator dentar</vt:lpstr>
      <vt:lpstr>Tumoră parotidiană</vt:lpstr>
      <vt:lpstr>Parotidită supurată</vt:lpstr>
      <vt:lpstr>Adenopatie submandibulară</vt:lpstr>
      <vt:lpstr>Litiază salivară</vt:lpstr>
      <vt:lpstr>Chist glandă sublinguală</vt:lpstr>
      <vt:lpstr>Hipertofie parotidiană în boli autoimune</vt:lpstr>
      <vt:lpstr>Hipertrofie parotidiană în etilism cronic</vt:lpstr>
      <vt:lpstr>Glande salivare</vt:lpstr>
      <vt:lpstr>Infecția urliană – afectare submaxilară</vt:lpstr>
      <vt:lpstr>Afectare glanda sublinguală</vt:lpstr>
      <vt:lpstr>Recomandări</vt:lpstr>
      <vt:lpstr>Complicații</vt:lpstr>
      <vt:lpstr>Complicații infecție urliană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Angine</dc:title>
  <dc:creator>Livia</dc:creator>
  <cp:lastModifiedBy>Livia</cp:lastModifiedBy>
  <cp:revision>89</cp:revision>
  <dcterms:created xsi:type="dcterms:W3CDTF">2017-03-04T07:01:38Z</dcterms:created>
  <dcterms:modified xsi:type="dcterms:W3CDTF">2020-11-25T12:27:01Z</dcterms:modified>
</cp:coreProperties>
</file>