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99A8E-EAA1-41DB-AAD9-FB5091B2BA1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957AF-8074-4D2E-A177-D4D3236C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0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opacitati</a:t>
            </a:r>
            <a:r>
              <a:rPr lang="en-US" dirty="0" smtClean="0"/>
              <a:t> </a:t>
            </a:r>
            <a:r>
              <a:rPr lang="en-US" dirty="0" err="1" smtClean="0"/>
              <a:t>micronodulare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nodulare</a:t>
            </a:r>
            <a:r>
              <a:rPr lang="en-US" dirty="0" smtClean="0"/>
              <a:t>, </a:t>
            </a:r>
            <a:r>
              <a:rPr lang="en-US" dirty="0" err="1" smtClean="0"/>
              <a:t>omogene</a:t>
            </a:r>
            <a:r>
              <a:rPr lang="en-US" dirty="0" smtClean="0"/>
              <a:t>, cu </a:t>
            </a:r>
            <a:r>
              <a:rPr lang="en-US" dirty="0" err="1" smtClean="0"/>
              <a:t>contur</a:t>
            </a:r>
            <a:r>
              <a:rPr lang="en-US" dirty="0" smtClean="0"/>
              <a:t> </a:t>
            </a:r>
            <a:r>
              <a:rPr lang="en-US" dirty="0" err="1" smtClean="0"/>
              <a:t>difuz</a:t>
            </a:r>
            <a:r>
              <a:rPr lang="en-US" dirty="0" smtClean="0"/>
              <a:t>, de </a:t>
            </a:r>
            <a:r>
              <a:rPr lang="en-US" dirty="0" err="1" smtClean="0"/>
              <a:t>intensitate</a:t>
            </a:r>
            <a:r>
              <a:rPr lang="en-US" dirty="0" smtClean="0"/>
              <a:t> </a:t>
            </a:r>
            <a:r>
              <a:rPr lang="en-US" dirty="0" err="1" smtClean="0"/>
              <a:t>submediastinala</a:t>
            </a:r>
            <a:r>
              <a:rPr lang="en-US" dirty="0" smtClean="0"/>
              <a:t>, </a:t>
            </a:r>
            <a:r>
              <a:rPr lang="en-US" dirty="0" err="1" smtClean="0"/>
              <a:t>dispuse</a:t>
            </a:r>
            <a:r>
              <a:rPr lang="en-US" dirty="0" smtClean="0"/>
              <a:t> in </a:t>
            </a:r>
            <a:r>
              <a:rPr lang="en-US" dirty="0" err="1" smtClean="0"/>
              <a:t>ambele</a:t>
            </a:r>
            <a:r>
              <a:rPr lang="en-US" dirty="0" smtClean="0"/>
              <a:t> </a:t>
            </a:r>
            <a:r>
              <a:rPr lang="en-US" dirty="0" err="1" smtClean="0"/>
              <a:t>arii</a:t>
            </a:r>
            <a:r>
              <a:rPr lang="en-US" dirty="0" smtClean="0"/>
              <a:t> </a:t>
            </a:r>
            <a:r>
              <a:rPr lang="en-US" dirty="0" err="1" smtClean="0"/>
              <a:t>pulmonare</a:t>
            </a:r>
            <a:r>
              <a:rPr lang="en-US" dirty="0" smtClean="0"/>
              <a:t>, cu </a:t>
            </a:r>
            <a:r>
              <a:rPr lang="en-US" dirty="0" err="1" smtClean="0"/>
              <a:t>tendinta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confluare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57AF-8074-4D2E-A177-D4D3236CFB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Infiltrate </a:t>
            </a:r>
            <a:r>
              <a:rPr lang="en-US" dirty="0" err="1" smtClean="0"/>
              <a:t>interstitiale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alveolare</a:t>
            </a:r>
            <a:r>
              <a:rPr lang="en-US" dirty="0" smtClean="0"/>
              <a:t> cu diam. </a:t>
            </a:r>
            <a:r>
              <a:rPr lang="en-US" dirty="0" err="1" smtClean="0"/>
              <a:t>cuprins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5mm </a:t>
            </a:r>
            <a:r>
              <a:rPr lang="en-US" dirty="0" err="1" smtClean="0"/>
              <a:t>si</a:t>
            </a:r>
            <a:r>
              <a:rPr lang="en-US" dirty="0" smtClean="0"/>
              <a:t> 16.7/20.5mm cu aspect de ,,</a:t>
            </a:r>
            <a:r>
              <a:rPr lang="en-US" dirty="0" err="1" smtClean="0"/>
              <a:t>geam</a:t>
            </a:r>
            <a:r>
              <a:rPr lang="en-US" dirty="0" smtClean="0"/>
              <a:t> mat’’ </a:t>
            </a:r>
            <a:r>
              <a:rPr lang="en-US" dirty="0" err="1" smtClean="0"/>
              <a:t>diseminate</a:t>
            </a:r>
            <a:r>
              <a:rPr lang="en-US" dirty="0" smtClean="0"/>
              <a:t> </a:t>
            </a:r>
            <a:r>
              <a:rPr lang="en-US" dirty="0" err="1" smtClean="0"/>
              <a:t>pulmonar</a:t>
            </a:r>
            <a:r>
              <a:rPr lang="en-US" dirty="0" smtClean="0"/>
              <a:t> bilateral.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57AF-8074-4D2E-A177-D4D3236CFB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B56076-A3E7-4E47-B6C9-C5BC09E0948C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9BAF8D-9FB6-42D8-8ED8-D245BE8B7F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400800" cy="1155576"/>
          </a:xfrm>
        </p:spPr>
        <p:txBody>
          <a:bodyPr/>
          <a:lstStyle/>
          <a:p>
            <a:r>
              <a:rPr lang="ro-RO" dirty="0"/>
              <a:t>Stanciu Ilona - medic rezident boli infectioase an II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526" y="1484784"/>
            <a:ext cx="8229600" cy="1440160"/>
          </a:xfrm>
        </p:spPr>
        <p:txBody>
          <a:bodyPr>
            <a:normAutofit/>
          </a:bodyPr>
          <a:lstStyle/>
          <a:p>
            <a:r>
              <a:rPr lang="en-US" dirty="0"/>
              <a:t>COVID</a:t>
            </a:r>
            <a:r>
              <a:rPr lang="ro-RO" dirty="0"/>
              <a:t>-1</a:t>
            </a:r>
            <a:r>
              <a:rPr lang="en-US" dirty="0"/>
              <a:t>9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prezentare</a:t>
            </a:r>
            <a:r>
              <a:rPr lang="en-US" dirty="0"/>
              <a:t> de </a:t>
            </a:r>
            <a:r>
              <a:rPr lang="en-US" dirty="0" err="1"/>
              <a:t>caz</a:t>
            </a:r>
            <a:r>
              <a:rPr lang="en-US" dirty="0"/>
              <a:t>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79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6526" y="375498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    </a:t>
            </a:r>
            <a:r>
              <a:rPr lang="ro-RO" sz="2800" b="1" dirty="0">
                <a:solidFill>
                  <a:schemeClr val="bg1"/>
                </a:solidFill>
              </a:rPr>
              <a:t>- prezentare de caz -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27" y="6221343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Stanciu Ilona medic rezident boli infecțioase anul II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5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792088"/>
          </a:xfrm>
        </p:spPr>
        <p:txBody>
          <a:bodyPr/>
          <a:lstStyle/>
          <a:p>
            <a:r>
              <a:rPr lang="ro-RO" dirty="0"/>
              <a:t>CT torace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116"/>
            <a:ext cx="9144000" cy="5794364"/>
          </a:xfrm>
        </p:spPr>
      </p:pic>
    </p:spTree>
    <p:extLst>
      <p:ext uri="{BB962C8B-B14F-4D97-AF65-F5344CB8AC3E}">
        <p14:creationId xmlns:p14="http://schemas.microsoft.com/office/powerpoint/2010/main" val="356082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1859" cy="6858000"/>
          </a:xfrm>
        </p:spPr>
      </p:pic>
    </p:spTree>
    <p:extLst>
      <p:ext uri="{BB962C8B-B14F-4D97-AF65-F5344CB8AC3E}">
        <p14:creationId xmlns:p14="http://schemas.microsoft.com/office/powerpoint/2010/main" val="420021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69"/>
            <a:ext cx="9144000" cy="6803042"/>
          </a:xfrm>
        </p:spPr>
      </p:pic>
    </p:spTree>
    <p:extLst>
      <p:ext uri="{BB962C8B-B14F-4D97-AF65-F5344CB8AC3E}">
        <p14:creationId xmlns:p14="http://schemas.microsoft.com/office/powerpoint/2010/main" val="150211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Diagnostic de etapă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72400" cy="4572000"/>
          </a:xfrm>
        </p:spPr>
        <p:txBody>
          <a:bodyPr/>
          <a:lstStyle/>
          <a:p>
            <a:r>
              <a:rPr lang="ro-RO" dirty="0"/>
              <a:t>Insuficiență respiratorie</a:t>
            </a:r>
          </a:p>
          <a:p>
            <a:r>
              <a:rPr lang="ro-RO" dirty="0"/>
              <a:t>COVID-19</a:t>
            </a:r>
          </a:p>
          <a:p>
            <a:r>
              <a:rPr lang="ro-RO" dirty="0"/>
              <a:t>Hipertensiune arterială gr. III</a:t>
            </a:r>
          </a:p>
          <a:p>
            <a:r>
              <a:rPr lang="ro-RO" dirty="0"/>
              <a:t>Cardiopatie hipertensivă</a:t>
            </a:r>
          </a:p>
          <a:p>
            <a:r>
              <a:rPr lang="ro-RO" dirty="0"/>
              <a:t>Obezitate gr. III</a:t>
            </a:r>
          </a:p>
          <a:p>
            <a:r>
              <a:rPr lang="ro-RO" dirty="0"/>
              <a:t>Sindrom de citoliză hepatică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2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Evoluție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   În ziua internării starea pacientului s-a agravat, saturația scăzând la 81% sub oxigen, motiv pentru care s-a decis transferul în secția de terapie intensivă, unde a primit oxigenoterapie pe masca și tratament corespunzător.</a:t>
            </a:r>
          </a:p>
          <a:p>
            <a:pPr marL="0" indent="0">
              <a:buNone/>
            </a:pPr>
            <a:r>
              <a:rPr lang="ro-RO" dirty="0"/>
              <a:t>   După 12 zile pacientul a revenit pe secție cu stare generală ameliorată, SaO2 = 95% fara oxigen, unde a continuat tratamentul antibiotic, </a:t>
            </a:r>
            <a:r>
              <a:rPr lang="ro-RO" dirty="0" smtClean="0"/>
              <a:t>antiviral </a:t>
            </a:r>
            <a:r>
              <a:rPr lang="ro-RO" dirty="0"/>
              <a:t>si simptomatic, cu evoluție lent favorabilă.</a:t>
            </a:r>
          </a:p>
          <a:p>
            <a:pPr marL="0" indent="0">
              <a:buNone/>
            </a:pPr>
            <a:r>
              <a:rPr lang="ro-RO" dirty="0"/>
              <a:t>   Pe perioada internării pacientul a fost afebril, a prezentat două scaune semiconsistente, fără alte acuze subiective.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1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796950"/>
          </a:xfrm>
        </p:spPr>
        <p:txBody>
          <a:bodyPr/>
          <a:lstStyle/>
          <a:p>
            <a:r>
              <a:rPr lang="ro-RO" dirty="0"/>
              <a:t>Tratament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124744"/>
            <a:ext cx="7772400" cy="5040560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Kaletra 200/50mg,  2cp x 2/zi (17 zile)</a:t>
            </a:r>
          </a:p>
          <a:p>
            <a:r>
              <a:rPr lang="ro-RO" dirty="0"/>
              <a:t>Plaquenil 200mg, 2cp x 2/zi I zi, apoi 1cp x2/zi (16 zile)</a:t>
            </a:r>
          </a:p>
          <a:p>
            <a:r>
              <a:rPr lang="ro-RO" dirty="0"/>
              <a:t>Meronem 1g la 8 ore ( 10 zile)</a:t>
            </a:r>
          </a:p>
          <a:p>
            <a:r>
              <a:rPr lang="ro-RO" dirty="0"/>
              <a:t>Azitromicină 500mg 1cp/zi (3 zile)</a:t>
            </a:r>
          </a:p>
          <a:p>
            <a:r>
              <a:rPr lang="ro-RO" dirty="0"/>
              <a:t>Clexane 0.6ml, 1f sc. la 12 ore </a:t>
            </a:r>
          </a:p>
          <a:p>
            <a:r>
              <a:rPr lang="ro-RO" dirty="0"/>
              <a:t>Spironolactonă 25mg, 1cp/zi </a:t>
            </a:r>
          </a:p>
          <a:p>
            <a:r>
              <a:rPr lang="ro-RO" dirty="0"/>
              <a:t>Nebilet 5mg, 1/2cp/zi</a:t>
            </a:r>
          </a:p>
          <a:p>
            <a:r>
              <a:rPr lang="ro-RO" dirty="0"/>
              <a:t>Noliprel Forte 5/1.25mg, 1cp/zi</a:t>
            </a:r>
          </a:p>
          <a:p>
            <a:r>
              <a:rPr lang="ro-RO" dirty="0"/>
              <a:t>Lemodsolu </a:t>
            </a:r>
            <a:r>
              <a:rPr lang="ro-RO" dirty="0" smtClean="0"/>
              <a:t>100mg/zi</a:t>
            </a:r>
            <a:r>
              <a:rPr lang="en-US" dirty="0" smtClean="0"/>
              <a:t> (9 </a:t>
            </a:r>
            <a:r>
              <a:rPr lang="en-US" dirty="0" err="1" smtClean="0"/>
              <a:t>zile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Dexametazona</a:t>
            </a:r>
            <a:r>
              <a:rPr lang="en-US" dirty="0" smtClean="0"/>
              <a:t> 1f/</a:t>
            </a:r>
            <a:r>
              <a:rPr lang="en-US" dirty="0" err="1" smtClean="0"/>
              <a:t>zi</a:t>
            </a:r>
            <a:r>
              <a:rPr lang="en-US" dirty="0" smtClean="0"/>
              <a:t> (10 </a:t>
            </a:r>
            <a:r>
              <a:rPr lang="en-US" dirty="0" err="1" smtClean="0"/>
              <a:t>zile</a:t>
            </a:r>
            <a:r>
              <a:rPr lang="en-US" dirty="0" smtClean="0"/>
              <a:t>)</a:t>
            </a:r>
            <a:endParaRPr lang="ro-RO" dirty="0"/>
          </a:p>
          <a:p>
            <a:r>
              <a:rPr lang="ro-RO" dirty="0"/>
              <a:t> Vitaminoterapie (B1,B6,C)</a:t>
            </a:r>
          </a:p>
          <a:p>
            <a:r>
              <a:rPr lang="ro-RO" dirty="0"/>
              <a:t>Hepatoprotectoare</a:t>
            </a:r>
          </a:p>
          <a:p>
            <a:r>
              <a:rPr lang="ro-RO" dirty="0"/>
              <a:t>Algocalmin</a:t>
            </a:r>
          </a:p>
        </p:txBody>
      </p:sp>
    </p:spTree>
    <p:extLst>
      <p:ext uri="{BB962C8B-B14F-4D97-AF65-F5344CB8AC3E}">
        <p14:creationId xmlns:p14="http://schemas.microsoft.com/office/powerpoint/2010/main" val="349088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Diagnostic la externare: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/>
          <a:lstStyle/>
          <a:p>
            <a:r>
              <a:rPr lang="ro-RO" dirty="0" smtClean="0"/>
              <a:t>COVID-19 </a:t>
            </a:r>
            <a:r>
              <a:rPr lang="ro-RO" dirty="0"/>
              <a:t>formă simptomatică severă</a:t>
            </a:r>
          </a:p>
          <a:p>
            <a:r>
              <a:rPr lang="ro-RO" dirty="0"/>
              <a:t>Hipertensiune arterială gr. III</a:t>
            </a:r>
          </a:p>
          <a:p>
            <a:r>
              <a:rPr lang="ro-RO" dirty="0"/>
              <a:t>Cardiopatie hipertensivă</a:t>
            </a:r>
          </a:p>
          <a:p>
            <a:r>
              <a:rPr lang="ro-RO" dirty="0"/>
              <a:t>Obezitate gr. III</a:t>
            </a:r>
          </a:p>
          <a:p>
            <a:r>
              <a:rPr lang="ro-RO" dirty="0"/>
              <a:t>Sindrom de citoliză hepatică</a:t>
            </a:r>
          </a:p>
          <a:p>
            <a:r>
              <a:rPr lang="ro-RO" dirty="0"/>
              <a:t>Hiponatremie</a:t>
            </a:r>
            <a:endParaRPr lang="en-US" dirty="0"/>
          </a:p>
          <a:p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5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2060848"/>
            <a:ext cx="77724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200" dirty="0"/>
              <a:t>Pacienții tineri care prezintă comorbidități necesită investigare atentă, aceștia putând dezvolta forme severe de boală, cu evoluție lent favorabilă.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21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714000"/>
            <a:ext cx="7772400" cy="883352"/>
          </a:xfrm>
        </p:spPr>
        <p:txBody>
          <a:bodyPr/>
          <a:lstStyle/>
          <a:p>
            <a:r>
              <a:rPr lang="ro-RO" dirty="0"/>
              <a:t>             Vă mulțumesc!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"/>
            <a:ext cx="9144000" cy="5678111"/>
          </a:xfrm>
        </p:spPr>
      </p:pic>
    </p:spTree>
    <p:extLst>
      <p:ext uri="{BB962C8B-B14F-4D97-AF65-F5344CB8AC3E}">
        <p14:creationId xmlns:p14="http://schemas.microsoft.com/office/powerpoint/2010/main" val="119557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71" y="141216"/>
            <a:ext cx="7772400" cy="864096"/>
          </a:xfrm>
        </p:spPr>
        <p:txBody>
          <a:bodyPr>
            <a:normAutofit/>
          </a:bodyPr>
          <a:lstStyle/>
          <a:p>
            <a:r>
              <a:rPr lang="ro-RO" dirty="0"/>
              <a:t>Introducere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4539" y="1169368"/>
            <a:ext cx="8291264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400" dirty="0"/>
              <a:t>  COVID-19 (</a:t>
            </a:r>
            <a:r>
              <a:rPr lang="ro-RO" sz="2400" b="1" dirty="0"/>
              <a:t>co</a:t>
            </a:r>
            <a:r>
              <a:rPr lang="ro-RO" sz="2400" dirty="0"/>
              <a:t>rona</a:t>
            </a:r>
            <a:r>
              <a:rPr lang="ro-RO" sz="2400" b="1" dirty="0"/>
              <a:t>vi</a:t>
            </a:r>
            <a:r>
              <a:rPr lang="ro-RO" sz="2400" dirty="0"/>
              <a:t>rus </a:t>
            </a:r>
            <a:r>
              <a:rPr lang="ro-RO" sz="2400" b="1" dirty="0"/>
              <a:t>d</a:t>
            </a:r>
            <a:r>
              <a:rPr lang="ro-RO" sz="2400" dirty="0"/>
              <a:t>isease 20</a:t>
            </a:r>
            <a:r>
              <a:rPr lang="ro-RO" sz="2400" b="1" dirty="0"/>
              <a:t>19</a:t>
            </a:r>
            <a:r>
              <a:rPr lang="ro-RO" sz="2400" dirty="0"/>
              <a:t>) este un sindrom respirator viral cauzat de SARS-CoV-2 (coronavirusul sindromului respirator acut sever 2), un virus de tip ARN </a:t>
            </a:r>
            <a:r>
              <a:rPr lang="ro-RO" sz="2400" dirty="0" err="1"/>
              <a:t>monocatenar</a:t>
            </a:r>
            <a:r>
              <a:rPr lang="ro-RO" sz="2400" dirty="0"/>
              <a:t>, cu polaritate pozitivă, care face  parte din familia </a:t>
            </a:r>
            <a:r>
              <a:rPr lang="ro-RO" sz="2400" dirty="0" err="1"/>
              <a:t>coronaviridae</a:t>
            </a:r>
            <a:r>
              <a:rPr lang="ro-RO" sz="2400" dirty="0"/>
              <a:t>, genul </a:t>
            </a:r>
            <a:r>
              <a:rPr lang="ro-RO" sz="2400" dirty="0" err="1"/>
              <a:t>betacoronavirus</a:t>
            </a:r>
            <a:r>
              <a:rPr lang="ro-RO" sz="2400" dirty="0"/>
              <a:t>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Acesta</a:t>
            </a:r>
            <a:r>
              <a:rPr lang="en-US" sz="2400" dirty="0"/>
              <a:t>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ro-RO" sz="2400" dirty="0"/>
              <a:t>identificat in Wuhan, primele cazuri suspecte fiind notificate de OMS pe 31 decembrie 2019.</a:t>
            </a:r>
            <a:r>
              <a:rPr lang="en-US" sz="2400" dirty="0"/>
              <a:t> </a:t>
            </a:r>
            <a:r>
              <a:rPr lang="ro-RO" sz="2400" dirty="0"/>
              <a:t>În România primul caz confirmat a fost pe 26 februarie 2020 la un bărbat din județul Gorj.</a:t>
            </a:r>
          </a:p>
          <a:p>
            <a:pPr marL="0" indent="0">
              <a:buNone/>
            </a:pPr>
            <a:r>
              <a:rPr lang="ro-RO" sz="2400" dirty="0"/>
              <a:t>  Transmiterea se face de la om la om prin picături de secreții respiratorii, perioada de incubație fiind intre 2 si 14 zile.</a:t>
            </a:r>
          </a:p>
          <a:p>
            <a:pPr marL="0" indent="0">
              <a:buNone/>
            </a:pPr>
            <a:r>
              <a:rPr lang="ro-RO" sz="2400" dirty="0"/>
              <a:t>  Se cunosc 3 epidemii determinate de coronavirus si anume:</a:t>
            </a:r>
          </a:p>
          <a:p>
            <a:pPr>
              <a:buFontTx/>
              <a:buChar char="-"/>
            </a:pPr>
            <a:r>
              <a:rPr lang="ro-RO" sz="2400" dirty="0"/>
              <a:t>SARS in 2003</a:t>
            </a:r>
          </a:p>
          <a:p>
            <a:pPr>
              <a:buFontTx/>
              <a:buChar char="-"/>
            </a:pPr>
            <a:r>
              <a:rPr lang="ro-RO" sz="2400" dirty="0"/>
              <a:t>MERS in 2012</a:t>
            </a:r>
          </a:p>
          <a:p>
            <a:pPr>
              <a:buFontTx/>
              <a:buChar char="-"/>
            </a:pPr>
            <a:r>
              <a:rPr lang="ro-RO" sz="2400" dirty="0"/>
              <a:t>SARS-CoV-2 in 2019 </a:t>
            </a:r>
          </a:p>
          <a:p>
            <a:pPr>
              <a:buFontTx/>
              <a:buChar char="-"/>
            </a:pPr>
            <a:endParaRPr lang="ro-RO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2841"/>
            <a:ext cx="1113132" cy="12372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29200"/>
            <a:ext cx="1193105" cy="132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5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Istoric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Pacient</a:t>
            </a:r>
            <a:r>
              <a:rPr lang="en-US" dirty="0"/>
              <a:t> </a:t>
            </a:r>
            <a:r>
              <a:rPr lang="ro-RO" i="1" dirty="0"/>
              <a:t> </a:t>
            </a:r>
            <a:r>
              <a:rPr lang="ro-RO" dirty="0"/>
              <a:t>în vârst</a:t>
            </a:r>
            <a:r>
              <a:rPr lang="vi-VN" dirty="0">
                <a:cs typeface="Calibri"/>
              </a:rPr>
              <a:t>ă</a:t>
            </a:r>
            <a:r>
              <a:rPr lang="ro-RO" dirty="0">
                <a:cs typeface="Calibri"/>
              </a:rPr>
              <a:t> de 37 de ani, din mediul urban, fumător, obez, cunoscut in antecedente cu HTA in tratament, acuză debutul simptomatologiei în urmă cu 7 zile cu febră, frisoane, tuse seacă și dispnee, ce s-au accentuat progresiv. </a:t>
            </a:r>
          </a:p>
          <a:p>
            <a:pPr marL="0" indent="0">
              <a:buNone/>
            </a:pPr>
            <a:r>
              <a:rPr lang="ro-RO" dirty="0">
                <a:cs typeface="Calibri"/>
              </a:rPr>
              <a:t>Pacientul afirmă că nu a avut contact cu persoane confirmate cu infecție SARS-CoV2 sau care s-au întors recent dintr-o zonă cu risc epidemiologic.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0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>
            <a:normAutofit/>
          </a:bodyPr>
          <a:lstStyle/>
          <a:p>
            <a:r>
              <a:rPr lang="ro-RO" dirty="0"/>
              <a:t>Exmen obiectiv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568952" cy="496855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o-RO" sz="2500" dirty="0"/>
              <a:t>Febril (38.7˚C)</a:t>
            </a:r>
          </a:p>
          <a:p>
            <a:pPr>
              <a:buFont typeface="Arial" pitchFamily="34" charset="0"/>
              <a:buChar char="•"/>
            </a:pPr>
            <a:r>
              <a:rPr lang="ro-RO" sz="2500" dirty="0"/>
              <a:t>Stare generală medie</a:t>
            </a:r>
          </a:p>
          <a:p>
            <a:pPr>
              <a:buFont typeface="Arial" pitchFamily="34" charset="0"/>
              <a:buChar char="•"/>
            </a:pPr>
            <a:r>
              <a:rPr lang="ro-RO" sz="2500" dirty="0"/>
              <a:t>Obez  (IMC = 44.6)</a:t>
            </a:r>
          </a:p>
          <a:p>
            <a:pPr>
              <a:buFont typeface="Arial" pitchFamily="34" charset="0"/>
              <a:buChar char="•"/>
            </a:pPr>
            <a:r>
              <a:rPr lang="ro-RO" sz="2500" dirty="0"/>
              <a:t>Facies cianotic</a:t>
            </a:r>
          </a:p>
          <a:p>
            <a:pPr>
              <a:buFont typeface="Arial" pitchFamily="34" charset="0"/>
              <a:buChar char="•"/>
            </a:pPr>
            <a:r>
              <a:rPr lang="ro-RO" sz="2500" dirty="0"/>
              <a:t>Tegumente calde, transpirate</a:t>
            </a:r>
          </a:p>
          <a:p>
            <a:pPr>
              <a:buFont typeface="Arial" pitchFamily="34" charset="0"/>
              <a:buChar char="•"/>
            </a:pPr>
            <a:r>
              <a:rPr lang="ro-RO" sz="2500" dirty="0"/>
              <a:t>Aparat respirator: CRS permeabile, torace normal conformat,SaO2= 82%</a:t>
            </a:r>
          </a:p>
          <a:p>
            <a:pPr>
              <a:buFont typeface="Arial" pitchFamily="34" charset="0"/>
              <a:buChar char="•"/>
            </a:pPr>
            <a:r>
              <a:rPr lang="ro-RO" sz="2500" dirty="0"/>
              <a:t>Aparat cardiovascular: zgomote cardiace ritmice, TA = 200/111mmHg, </a:t>
            </a:r>
          </a:p>
          <a:p>
            <a:pPr marL="0" indent="0">
              <a:buNone/>
            </a:pPr>
            <a:r>
              <a:rPr lang="ro-RO" sz="2500" dirty="0"/>
              <a:t>AV = 120b/min</a:t>
            </a:r>
          </a:p>
          <a:p>
            <a:pPr>
              <a:buFont typeface="Arial" pitchFamily="34" charset="0"/>
              <a:buChar char="•"/>
            </a:pPr>
            <a:r>
              <a:rPr lang="ro-RO" sz="2500" dirty="0"/>
              <a:t>Aparat digestiv: abdomen destins prin panicul adipos, mobil cu respirația, nedureros spontan și la palpare</a:t>
            </a:r>
          </a:p>
          <a:p>
            <a:pPr>
              <a:buFont typeface="Arial" pitchFamily="34" charset="0"/>
              <a:buChar char="•"/>
            </a:pPr>
            <a:r>
              <a:rPr lang="ro-RO" sz="2500" dirty="0"/>
              <a:t>Ficat și splina în limite normale</a:t>
            </a:r>
          </a:p>
          <a:p>
            <a:pPr>
              <a:buFont typeface="Arial" pitchFamily="34" charset="0"/>
              <a:buChar char="•"/>
            </a:pPr>
            <a:r>
              <a:rPr lang="ro-RO" sz="2500" dirty="0"/>
              <a:t>Aparat uro-genital: loje renale suple, nedureroase, rinichi nepalpabili</a:t>
            </a:r>
          </a:p>
          <a:p>
            <a:pPr>
              <a:buFont typeface="Arial" pitchFamily="34" charset="0"/>
              <a:buChar char="•"/>
            </a:pPr>
            <a:r>
              <a:rPr lang="ro-RO" sz="2500" dirty="0"/>
              <a:t>Orientat temporo-spațial, conștient, cooperant, fără semne de iritație meningeală </a:t>
            </a:r>
          </a:p>
          <a:p>
            <a:pPr>
              <a:buFont typeface="Arial" pitchFamily="34" charset="0"/>
              <a:buChar char="•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0995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864096"/>
          </a:xfrm>
        </p:spPr>
        <p:txBody>
          <a:bodyPr>
            <a:normAutofit/>
          </a:bodyPr>
          <a:lstStyle/>
          <a:p>
            <a:r>
              <a:rPr lang="ro-RO" dirty="0"/>
              <a:t>Analize de laborator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74313"/>
              </p:ext>
            </p:extLst>
          </p:nvPr>
        </p:nvGraphicFramePr>
        <p:xfrm>
          <a:off x="395536" y="1124744"/>
          <a:ext cx="8208913" cy="520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8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6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4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03.05.2020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05.05.2020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10.05.2020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14.05 2020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16.05.2020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170">
                <a:tc>
                  <a:txBody>
                    <a:bodyPr/>
                    <a:lstStyle/>
                    <a:p>
                      <a:r>
                        <a:rPr lang="en-US" dirty="0" err="1"/>
                        <a:t>Leucocite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4.300/mm³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7.900/mm³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12.400/mm³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12.000/mm³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9.800/mm³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704">
                <a:tc>
                  <a:txBody>
                    <a:bodyPr/>
                    <a:lstStyle/>
                    <a:p>
                      <a:r>
                        <a:rPr lang="ro-RO" dirty="0"/>
                        <a:t>Limfocite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33.8%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18%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12.8%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26.3%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704">
                <a:tc>
                  <a:txBody>
                    <a:bodyPr/>
                    <a:lstStyle/>
                    <a:p>
                      <a:r>
                        <a:rPr lang="ro-RO" dirty="0"/>
                        <a:t>Monocite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4.6%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5.6%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6.1%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15.1%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704">
                <a:tc>
                  <a:txBody>
                    <a:bodyPr/>
                    <a:lstStyle/>
                    <a:p>
                      <a:r>
                        <a:rPr lang="ro-RO" dirty="0"/>
                        <a:t>Eozinofile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0.9%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1.8%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704">
                <a:tc>
                  <a:txBody>
                    <a:bodyPr/>
                    <a:lstStyle/>
                    <a:p>
                      <a:r>
                        <a:rPr lang="ro-RO" dirty="0"/>
                        <a:t>Bazofile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1.2%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6753">
                <a:tc>
                  <a:txBody>
                    <a:bodyPr/>
                    <a:lstStyle/>
                    <a:p>
                      <a:r>
                        <a:rPr lang="ro-RO" dirty="0"/>
                        <a:t>Neutrofile</a:t>
                      </a:r>
                    </a:p>
                    <a:p>
                      <a:r>
                        <a:rPr lang="ro-RO" dirty="0"/>
                        <a:t>nesegmentate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6%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4728">
                <a:tc>
                  <a:txBody>
                    <a:bodyPr/>
                    <a:lstStyle/>
                    <a:p>
                      <a:r>
                        <a:rPr lang="ro-RO" dirty="0"/>
                        <a:t>Neutrofile segmentate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66%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77%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58%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4728">
                <a:tc>
                  <a:txBody>
                    <a:bodyPr/>
                    <a:lstStyle/>
                    <a:p>
                      <a:r>
                        <a:rPr lang="ro-RO" dirty="0"/>
                        <a:t>Hemoglobină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14.8g/dl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15.9g/dl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15.8g/dl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15g/dl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16g/dl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73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59162"/>
              </p:ext>
            </p:extLst>
          </p:nvPr>
        </p:nvGraphicFramePr>
        <p:xfrm>
          <a:off x="251525" y="174484"/>
          <a:ext cx="8640954" cy="6575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12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44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44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53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03.05.2020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05.05.2020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10.05.2020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12.05.2020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14.05.2020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16.05.2020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/>
                        <a:t>VSH 1h/2h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55mm/90mm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40mm/80mm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/>
                        <a:t>Proteina C reactivă</a:t>
                      </a:r>
                      <a:endParaRPr lang="en-US" sz="17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61.3µg/ml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17.7µg/dl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/>
                        <a:t>1.0µg/ml</a:t>
                      </a:r>
                      <a:endParaRPr lang="en-US" sz="1600" dirty="0"/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/>
                        <a:t>1.0µg/ml</a:t>
                      </a:r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5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/>
                        <a:t>Timp</a:t>
                      </a:r>
                      <a:r>
                        <a:rPr lang="ro-RO" sz="1800" baseline="0" dirty="0"/>
                        <a:t> Quick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/>
                        <a:t>11.9sec</a:t>
                      </a:r>
                      <a:endParaRPr lang="en-US" sz="1600" dirty="0"/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12.9sec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12.6sec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12.8sec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/>
                        <a:t>D-dimerii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833.5ng/ml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1419ng/ml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1160ng/ml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430ng/ml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/>
                        <a:t>200ng/ml</a:t>
                      </a:r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952">
                <a:tc>
                  <a:txBody>
                    <a:bodyPr/>
                    <a:lstStyle/>
                    <a:p>
                      <a:r>
                        <a:rPr lang="ro-RO" dirty="0"/>
                        <a:t>GPT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91 U/L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118U/L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169U/L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280U/L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952">
                <a:tc>
                  <a:txBody>
                    <a:bodyPr/>
                    <a:lstStyle/>
                    <a:p>
                      <a:r>
                        <a:rPr lang="ro-RO" dirty="0"/>
                        <a:t>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133U/L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chemeClr val="tx1"/>
                          </a:solidFill>
                        </a:rPr>
                        <a:t>36U/L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36.8U/L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44U/L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5367">
                <a:tc>
                  <a:txBody>
                    <a:bodyPr/>
                    <a:lstStyle/>
                    <a:p>
                      <a:r>
                        <a:rPr lang="ro-RO" dirty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134mmol/L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133mmol/L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130mmol/L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131mmol/L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FF0000"/>
                          </a:solidFill>
                        </a:rPr>
                        <a:t>128mmol/L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136mmol/L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5367">
                <a:tc>
                  <a:txBody>
                    <a:bodyPr/>
                    <a:lstStyle/>
                    <a:p>
                      <a:r>
                        <a:rPr lang="ro-RO" dirty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3.5mmol/L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4mmol/L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3.5mmol/L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3.7mmol/L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3.5mmol/L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4.4mmol/L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7952">
                <a:tc>
                  <a:txBody>
                    <a:bodyPr/>
                    <a:lstStyle/>
                    <a:p>
                      <a:r>
                        <a:rPr lang="ro-RO" dirty="0"/>
                        <a:t>Uree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21mg/dl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53mg/dl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1278">
                <a:tc>
                  <a:txBody>
                    <a:bodyPr/>
                    <a:lstStyle/>
                    <a:p>
                      <a:r>
                        <a:rPr lang="ro-RO" dirty="0"/>
                        <a:t>Creatinină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0.90mg/dl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0.69mg/dl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79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Analize de laborator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RT-PCR SARS CoV-2: 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03.05.2020 – detectat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12.05.2020 – nedetectat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14.05.2020 – detectat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19.05.2020 – detectat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23.05.2020 – nedetectat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24.05.2020 - nedetectat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1479625" cy="16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29200"/>
            <a:ext cx="129370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90" y="3140968"/>
            <a:ext cx="2409415" cy="2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28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792088"/>
          </a:xfrm>
        </p:spPr>
        <p:txBody>
          <a:bodyPr/>
          <a:lstStyle/>
          <a:p>
            <a:r>
              <a:rPr lang="ro-RO" dirty="0"/>
              <a:t>Paraclinic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63888" y="256746"/>
            <a:ext cx="3168352" cy="1127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Radiografie pulmonară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20573"/>
            <a:ext cx="7560840" cy="59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Consult cardiologic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7772400" cy="3600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o-RO" dirty="0"/>
              <a:t>Stare generală alterată, SaO2 = 90% cu oxigenoterapie, </a:t>
            </a:r>
          </a:p>
          <a:p>
            <a:pPr marL="0" indent="0">
              <a:buNone/>
            </a:pPr>
            <a:r>
              <a:rPr lang="ro-RO" dirty="0"/>
              <a:t>TA = 135/85mmHg, AV = 100b/min.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ECG: ritm sinusal, ax QRS la + 45º, unda T negativa in D1,D2, aVL, V3-V6, QTc = 428ms.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ETT: hipertrofie concentrică a pereților ventricului stâng.</a:t>
            </a:r>
          </a:p>
        </p:txBody>
      </p:sp>
    </p:spTree>
    <p:extLst>
      <p:ext uri="{BB962C8B-B14F-4D97-AF65-F5344CB8AC3E}">
        <p14:creationId xmlns:p14="http://schemas.microsoft.com/office/powerpoint/2010/main" val="1811362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9638</TotalTime>
  <Words>854</Words>
  <Application>Microsoft Office PowerPoint</Application>
  <PresentationFormat>On-screen Show (4:3)</PresentationFormat>
  <Paragraphs>189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COVID-19 -prezentare de caz-</vt:lpstr>
      <vt:lpstr>Introducere</vt:lpstr>
      <vt:lpstr>Istoric</vt:lpstr>
      <vt:lpstr>Exmen obiectiv</vt:lpstr>
      <vt:lpstr>Analize de laborator</vt:lpstr>
      <vt:lpstr>PowerPoint Presentation</vt:lpstr>
      <vt:lpstr>Analize de laborator</vt:lpstr>
      <vt:lpstr>Paraclinic</vt:lpstr>
      <vt:lpstr>Consult cardiologic</vt:lpstr>
      <vt:lpstr>CT torace</vt:lpstr>
      <vt:lpstr>PowerPoint Presentation</vt:lpstr>
      <vt:lpstr>PowerPoint Presentation</vt:lpstr>
      <vt:lpstr>Diagnostic de etapă</vt:lpstr>
      <vt:lpstr>Evoluție</vt:lpstr>
      <vt:lpstr>Tratament</vt:lpstr>
      <vt:lpstr>Diagnostic la externare:</vt:lpstr>
      <vt:lpstr>Concluzii</vt:lpstr>
      <vt:lpstr>             Vă mulțumesc!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19 -prezentare de caz-</dc:title>
  <dc:creator>Ilona</dc:creator>
  <cp:lastModifiedBy>Ilona</cp:lastModifiedBy>
  <cp:revision>88</cp:revision>
  <dcterms:created xsi:type="dcterms:W3CDTF">2020-06-11T17:30:39Z</dcterms:created>
  <dcterms:modified xsi:type="dcterms:W3CDTF">2020-06-19T08:12:08Z</dcterms:modified>
</cp:coreProperties>
</file>