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customXml/itemProps5.xml" ContentType="application/vnd.openxmlformats-officedocument.customXmlPropertie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63" r:id="rId6"/>
    <p:sldMasterId id="2147484672" r:id="rId7"/>
    <p:sldMasterId id="2147484681" r:id="rId8"/>
    <p:sldMasterId id="2147484690" r:id="rId9"/>
  </p:sldMasterIdLst>
  <p:notesMasterIdLst>
    <p:notesMasterId r:id="rId94"/>
  </p:notesMasterIdLst>
  <p:handoutMasterIdLst>
    <p:handoutMasterId r:id="rId95"/>
  </p:handoutMasterIdLst>
  <p:sldIdLst>
    <p:sldId id="2141411912" r:id="rId10"/>
    <p:sldId id="2141411884" r:id="rId11"/>
    <p:sldId id="2141411886" r:id="rId12"/>
    <p:sldId id="2141411887" r:id="rId13"/>
    <p:sldId id="2141411888" r:id="rId14"/>
    <p:sldId id="2141411891" r:id="rId15"/>
    <p:sldId id="2141411892" r:id="rId16"/>
    <p:sldId id="2141411893" r:id="rId17"/>
    <p:sldId id="2141411895" r:id="rId18"/>
    <p:sldId id="2141411896" r:id="rId19"/>
    <p:sldId id="2141411898" r:id="rId20"/>
    <p:sldId id="2141411899" r:id="rId21"/>
    <p:sldId id="2141411900" r:id="rId22"/>
    <p:sldId id="2141411901" r:id="rId23"/>
    <p:sldId id="2141411934" r:id="rId24"/>
    <p:sldId id="2141411935" r:id="rId25"/>
    <p:sldId id="2141411937" r:id="rId26"/>
    <p:sldId id="2141411938" r:id="rId27"/>
    <p:sldId id="2141411939" r:id="rId28"/>
    <p:sldId id="2141411940" r:id="rId29"/>
    <p:sldId id="2141411941" r:id="rId30"/>
    <p:sldId id="2141411943" r:id="rId31"/>
    <p:sldId id="2141411944" r:id="rId32"/>
    <p:sldId id="2141411945" r:id="rId33"/>
    <p:sldId id="2141411947" r:id="rId34"/>
    <p:sldId id="2141412022" r:id="rId35"/>
    <p:sldId id="2141411955" r:id="rId36"/>
    <p:sldId id="2141411956" r:id="rId37"/>
    <p:sldId id="2141411957" r:id="rId38"/>
    <p:sldId id="2141411958" r:id="rId39"/>
    <p:sldId id="2141411959" r:id="rId40"/>
    <p:sldId id="2141411960" r:id="rId41"/>
    <p:sldId id="2141411961" r:id="rId42"/>
    <p:sldId id="2141411962" r:id="rId43"/>
    <p:sldId id="2141411964" r:id="rId44"/>
    <p:sldId id="2141411965" r:id="rId45"/>
    <p:sldId id="2141411966" r:id="rId46"/>
    <p:sldId id="2141411967" r:id="rId47"/>
    <p:sldId id="2141411968" r:id="rId48"/>
    <p:sldId id="2141411969" r:id="rId49"/>
    <p:sldId id="2141411970" r:id="rId50"/>
    <p:sldId id="2141411971" r:id="rId51"/>
    <p:sldId id="2141411972" r:id="rId52"/>
    <p:sldId id="2141411973" r:id="rId53"/>
    <p:sldId id="2141411974" r:id="rId54"/>
    <p:sldId id="2141411975" r:id="rId55"/>
    <p:sldId id="2141411976" r:id="rId56"/>
    <p:sldId id="2141411977" r:id="rId57"/>
    <p:sldId id="2141411978" r:id="rId58"/>
    <p:sldId id="2141411979" r:id="rId59"/>
    <p:sldId id="2141411980" r:id="rId60"/>
    <p:sldId id="2141411981" r:id="rId61"/>
    <p:sldId id="2141411982" r:id="rId62"/>
    <p:sldId id="2141411983" r:id="rId63"/>
    <p:sldId id="2141411984" r:id="rId64"/>
    <p:sldId id="2141411985" r:id="rId65"/>
    <p:sldId id="2141411988" r:id="rId66"/>
    <p:sldId id="2141411994" r:id="rId67"/>
    <p:sldId id="2141411995" r:id="rId68"/>
    <p:sldId id="2141411996" r:id="rId69"/>
    <p:sldId id="2141411997" r:id="rId70"/>
    <p:sldId id="2141411998" r:id="rId71"/>
    <p:sldId id="2141411999" r:id="rId72"/>
    <p:sldId id="2141412001" r:id="rId73"/>
    <p:sldId id="2141412002" r:id="rId74"/>
    <p:sldId id="2141412003" r:id="rId75"/>
    <p:sldId id="2141412004" r:id="rId76"/>
    <p:sldId id="2141412005" r:id="rId77"/>
    <p:sldId id="2141412006" r:id="rId78"/>
    <p:sldId id="2141412007" r:id="rId79"/>
    <p:sldId id="2141412008" r:id="rId80"/>
    <p:sldId id="2141412009" r:id="rId81"/>
    <p:sldId id="2141412010" r:id="rId82"/>
    <p:sldId id="2141412011" r:id="rId83"/>
    <p:sldId id="2141412012" r:id="rId84"/>
    <p:sldId id="2141412013" r:id="rId85"/>
    <p:sldId id="2141412014" r:id="rId86"/>
    <p:sldId id="2141412015" r:id="rId87"/>
    <p:sldId id="2141412016" r:id="rId88"/>
    <p:sldId id="2141412017" r:id="rId89"/>
    <p:sldId id="2141412018" r:id="rId90"/>
    <p:sldId id="2141412019" r:id="rId91"/>
    <p:sldId id="2141412020" r:id="rId92"/>
    <p:sldId id="2141412023" r:id="rId93"/>
  </p:sldIdLst>
  <p:sldSz cx="12192000" cy="6858000"/>
  <p:notesSz cx="7315200" cy="9601200"/>
  <p:custDataLst>
    <p:tags r:id="rId9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="" xmlns:p14="http://schemas.microsoft.com/office/powerpoint/2010/main">
        <p14:section name="Intro" id="{4D2DEB08-08FE-1E45-95E3-5A0B6E2255EC}">
          <p14:sldIdLst/>
        </p14:section>
        <p14:section name="Global Epidemiology" id="{2914E266-52BD-E044-BF4B-A190890F4532}">
          <p14:sldIdLst/>
        </p14:section>
        <p14:section name="Epidemiology in HCWs" id="{3829DDC9-FC7D-4762-B8C6-54CADA5CE83B}">
          <p14:sldIdLst/>
        </p14:section>
        <p14:section name="Racial/Sociodemographic Disparities" id="{EEFB3055-240B-4D5E-9AC9-6075D0311D27}">
          <p14:sldIdLst/>
        </p14:section>
        <p14:section name="Screening and Diagnosis" id="{8AF8F153-E290-5D40-8669-41DFEE2EFB94}">
          <p14:sldIdLst>
            <p14:sldId id="4757"/>
            <p14:sldId id="1993219353"/>
            <p14:sldId id="2141411767"/>
            <p14:sldId id="4745"/>
            <p14:sldId id="4746"/>
          </p14:sldIdLst>
        </p14:section>
        <p14:section name="Natural History" id="{AC32A87A-8DA6-534D-8D86-81BED784BB94}">
          <p14:sldIdLst>
            <p14:sldId id="535"/>
            <p14:sldId id="4780"/>
            <p14:sldId id="574"/>
            <p14:sldId id="4781"/>
            <p14:sldId id="4801"/>
            <p14:sldId id="590"/>
            <p14:sldId id="589"/>
            <p14:sldId id="4783"/>
            <p14:sldId id="2141411651"/>
            <p14:sldId id="2141411652"/>
            <p14:sldId id="2141411655"/>
            <p14:sldId id="2141411656"/>
            <p14:sldId id="2141411658"/>
            <p14:sldId id="2141411659"/>
          </p14:sldIdLst>
        </p14:section>
        <p14:section name="Coinfection" id="{D91F6C45-1E8B-44E3-BF56-316E0C92C76A}">
          <p14:sldIdLst>
            <p14:sldId id="2141411756"/>
            <p14:sldId id="2141411692"/>
            <p14:sldId id="2141411693"/>
            <p14:sldId id="1993219053"/>
          </p14:sldIdLst>
        </p14:section>
        <p14:section name="Assessing Severity and Risk" id="{6A2B5231-2F3E-7840-9869-6B77F0F5AA24}">
          <p14:sldIdLst>
            <p14:sldId id="4805"/>
            <p14:sldId id="2141411768"/>
            <p14:sldId id="4784"/>
            <p14:sldId id="579"/>
            <p14:sldId id="2141411769"/>
            <p14:sldId id="4786"/>
            <p14:sldId id="4787"/>
          </p14:sldIdLst>
        </p14:section>
        <p14:section name="Current Non-Therapeutic Management" id="{2CD3CBF7-2103-684D-AF9B-664FC61195F9}">
          <p14:sldIdLst>
            <p14:sldId id="537"/>
            <p14:sldId id="4806"/>
            <p14:sldId id="4807"/>
            <p14:sldId id="4789"/>
            <p14:sldId id="4839"/>
            <p14:sldId id="585"/>
            <p14:sldId id="599"/>
            <p14:sldId id="4790"/>
            <p14:sldId id="4825"/>
          </p14:sldIdLst>
        </p14:section>
        <p14:section name="Therapeutic Management" id="{199916BB-F130-E24D-B06C-85E8BC10553A}">
          <p14:sldIdLst>
            <p14:sldId id="538"/>
            <p14:sldId id="4772"/>
            <p14:sldId id="1993219006"/>
            <p14:sldId id="595"/>
            <p14:sldId id="2141411707"/>
            <p14:sldId id="4808"/>
            <p14:sldId id="1993219048"/>
            <p14:sldId id="2141411766"/>
            <p14:sldId id="1993219046"/>
            <p14:sldId id="1993219049"/>
          </p14:sldIdLst>
        </p14:section>
        <p14:section name="Remdesivir" id="{6F2DA6AA-FF4D-054F-9D0C-2B49A1807544}">
          <p14:sldIdLst>
            <p14:sldId id="541"/>
            <p14:sldId id="2141411708"/>
            <p14:sldId id="2141411709"/>
            <p14:sldId id="2141411710"/>
            <p14:sldId id="545"/>
            <p14:sldId id="543"/>
            <p14:sldId id="544"/>
            <p14:sldId id="546"/>
            <p14:sldId id="547"/>
            <p14:sldId id="262"/>
            <p14:sldId id="4751"/>
            <p14:sldId id="258"/>
            <p14:sldId id="4773"/>
            <p14:sldId id="2141411711"/>
            <p14:sldId id="2141411712"/>
            <p14:sldId id="2141411713"/>
            <p14:sldId id="2141411714"/>
            <p14:sldId id="2141411715"/>
            <p14:sldId id="2141411721"/>
            <p14:sldId id="4854"/>
            <p14:sldId id="4855"/>
            <p14:sldId id="4856"/>
            <p14:sldId id="4836"/>
            <p14:sldId id="1993219354"/>
            <p14:sldId id="1993219355"/>
            <p14:sldId id="1993219356"/>
            <p14:sldId id="4793"/>
            <p14:sldId id="4794"/>
            <p14:sldId id="1993219028"/>
            <p14:sldId id="1993219029"/>
            <p14:sldId id="1107"/>
            <p14:sldId id="1993219030"/>
            <p14:sldId id="548"/>
            <p14:sldId id="1103"/>
            <p14:sldId id="1104"/>
            <p14:sldId id="1105"/>
            <p14:sldId id="580"/>
            <p14:sldId id="581"/>
            <p14:sldId id="582"/>
            <p14:sldId id="4795"/>
            <p14:sldId id="4796"/>
            <p14:sldId id="1993219014"/>
          </p14:sldIdLst>
        </p14:section>
        <p14:section name="Corticosteroids" id="{226EA0FE-31C5-40D9-8329-020D3093A282}">
          <p14:sldIdLst>
            <p14:sldId id="2141411757"/>
            <p14:sldId id="4830"/>
            <p14:sldId id="4831"/>
            <p14:sldId id="4842"/>
            <p14:sldId id="4827"/>
            <p14:sldId id="1993219020"/>
            <p14:sldId id="1993219021"/>
            <p14:sldId id="1993219022"/>
            <p14:sldId id="4828"/>
            <p14:sldId id="1993219023"/>
            <p14:sldId id="2141411675"/>
            <p14:sldId id="2141411676"/>
            <p14:sldId id="2141411677"/>
            <p14:sldId id="2141411678"/>
            <p14:sldId id="4736"/>
            <p14:sldId id="2141411679"/>
            <p14:sldId id="2141411680"/>
            <p14:sldId id="2141411681"/>
            <p14:sldId id="4835"/>
            <p14:sldId id="4824"/>
          </p14:sldIdLst>
        </p14:section>
        <p14:section name="Coagulopathy" id="{0E6CDFDA-E367-4662-ABF6-4EC3D364D093}">
          <p14:sldIdLst>
            <p14:sldId id="2141411758"/>
            <p14:sldId id="1993219344"/>
            <p14:sldId id="1993219345"/>
            <p14:sldId id="1993219346"/>
            <p14:sldId id="1825"/>
            <p14:sldId id="4782"/>
            <p14:sldId id="1993219348"/>
            <p14:sldId id="1993219349"/>
            <p14:sldId id="1993219350"/>
            <p14:sldId id="1993219351"/>
            <p14:sldId id="1993219352"/>
          </p14:sldIdLst>
        </p14:section>
        <p14:section name="Immunocompromised Patients" id="{9FB3E875-BDA0-413D-AD83-B2D800CF15EE}">
          <p14:sldIdLst>
            <p14:sldId id="2141411759"/>
            <p14:sldId id="1993218999"/>
            <p14:sldId id="1993219007"/>
            <p14:sldId id="1993219008"/>
            <p14:sldId id="1993219003"/>
            <p14:sldId id="1993219002"/>
            <p14:sldId id="1993219009"/>
            <p14:sldId id="1993219010"/>
            <p14:sldId id="1993219000"/>
            <p14:sldId id="2141411673"/>
            <p14:sldId id="1993219011"/>
            <p14:sldId id="1993219012"/>
            <p14:sldId id="1993219001"/>
          </p14:sldIdLst>
        </p14:section>
        <p14:section name="Pregnancy" id="{17C95BAB-6A0E-4D64-A7C0-64AC080EC4D3}">
          <p14:sldIdLst>
            <p14:sldId id="2141411760"/>
            <p14:sldId id="1993219327"/>
            <p14:sldId id="4840"/>
            <p14:sldId id="1993219320"/>
            <p14:sldId id="1993219332"/>
            <p14:sldId id="1993219323"/>
            <p14:sldId id="1993219333"/>
            <p14:sldId id="1993219325"/>
            <p14:sldId id="1993219334"/>
            <p14:sldId id="1993219328"/>
            <p14:sldId id="1993219336"/>
            <p14:sldId id="1993219315"/>
            <p14:sldId id="1993219338"/>
            <p14:sldId id="1993219337"/>
          </p14:sldIdLst>
        </p14:section>
        <p14:section name="Children" id="{06151EDE-B27F-416C-9F62-611AD68E4AA2}">
          <p14:sldIdLst>
            <p14:sldId id="2141411761"/>
            <p14:sldId id="322"/>
            <p14:sldId id="2141411742"/>
            <p14:sldId id="4775"/>
            <p14:sldId id="1993219340"/>
            <p14:sldId id="1993219341"/>
            <p14:sldId id="1993219342"/>
            <p14:sldId id="1993219343"/>
            <p14:sldId id="312"/>
          </p14:sldIdLst>
        </p14:section>
        <p14:section name="Vaccine Development" id="{83DB3E6F-E270-4FB1-8EA5-EBC84917AD2D}">
          <p14:sldIdLst/>
        </p14:section>
        <p14:section name="Immunity Duration" id="{B71699E6-DDFC-4756-A42A-210C6F20420D}">
          <p14:sldIdLst/>
        </p14:section>
        <p14:section name="Reinfection" id="{FC4F66EC-9EFB-4C50-8CEA-84ADCAE71B8A}">
          <p14:sldIdLst/>
        </p14:section>
        <p14:section name="Convalescent Plasma" id="{705E3779-0E83-4E81-B9C5-D87B102C61D8}">
          <p14:sldIdLst/>
        </p14:section>
        <p14:section name="Immunomodulatory Therapies" id="{612FA7E3-8C0A-4069-9B5F-2AA9057E0508}">
          <p14:sldIdLst>
            <p14:sldId id="2141411765"/>
            <p14:sldId id="2141411697"/>
            <p14:sldId id="2141411633"/>
            <p14:sldId id="2141411698"/>
            <p14:sldId id="2141411699"/>
            <p14:sldId id="2141411700"/>
            <p14:sldId id="2141411701"/>
            <p14:sldId id="2141411702"/>
            <p14:sldId id="2141411632"/>
            <p14:sldId id="2141411703"/>
            <p14:sldId id="2141411704"/>
            <p14:sldId id="2141411705"/>
          </p14:sldIdLst>
        </p14:section>
        <p14:section name="Investigational Treatments" id="{D0BF9224-9A4E-9B4C-BE24-3A30006EED26}">
          <p14:sldIdLst>
            <p14:sldId id="554"/>
            <p14:sldId id="4797"/>
            <p14:sldId id="607"/>
            <p14:sldId id="2141411674"/>
            <p14:sldId id="608"/>
            <p14:sldId id="2141411716"/>
            <p14:sldId id="2141411717"/>
            <p14:sldId id="2141411718"/>
            <p14:sldId id="2141411719"/>
            <p14:sldId id="2141411720"/>
          </p14:sldIdLst>
        </p14:section>
        <p14:section name="Go Online for More!" id="{64D6167A-85CE-144B-AFC3-A6E84B26897F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4128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orient="horz" pos="4032" userDrawn="1">
          <p15:clr>
            <a:srgbClr val="A4A3A4"/>
          </p15:clr>
        </p15:guide>
        <p15:guide id="4" orient="horz" pos="151" userDrawn="1">
          <p15:clr>
            <a:srgbClr val="A4A3A4"/>
          </p15:clr>
        </p15:guide>
        <p15:guide id="5" orient="horz" pos="264" userDrawn="1">
          <p15:clr>
            <a:srgbClr val="A4A3A4"/>
          </p15:clr>
        </p15:guide>
        <p15:guide id="6" orient="horz" pos="3888" userDrawn="1">
          <p15:clr>
            <a:srgbClr val="A4A3A4"/>
          </p15:clr>
        </p15:guide>
        <p15:guide id="8" pos="312" userDrawn="1">
          <p15:clr>
            <a:srgbClr val="A4A3A4"/>
          </p15:clr>
        </p15:guide>
        <p15:guide id="9" pos="7416" userDrawn="1">
          <p15:clr>
            <a:srgbClr val="A4A3A4"/>
          </p15:clr>
        </p15:guide>
        <p15:guide id="10" pos="3840" userDrawn="1">
          <p15:clr>
            <a:srgbClr val="A4A3A4"/>
          </p15:clr>
        </p15:guide>
        <p15:guide id="11" pos="453" userDrawn="1">
          <p15:clr>
            <a:srgbClr val="A4A3A4"/>
          </p15:clr>
        </p15:guide>
        <p15:guide id="13" pos="7233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3" name="Jennifer Swanson" initials="JS" lastIdx="50" clrIdx="22">
    <p:extLst>
      <p:ext uri="{19B8F6BF-5375-455C-9EA6-DF929625EA0E}">
        <p15:presenceInfo xmlns="" xmlns:p15="http://schemas.microsoft.com/office/powerpoint/2012/main" userId="S::jswanson@clinicaloptions.com::de29bbcd-be0a-4ba1-9c58-595da9e8410c" providerId="AD"/>
      </p:ext>
    </p:extLst>
  </p:cmAuthor>
  <p:cmAuthor id="1" name="Taryn Gross" initials="TG" lastIdx="115" clrIdx="6"/>
  <p:cmAuthor id="24" name="Brittany Salatino" initials="BS" lastIdx="13" clrIdx="23">
    <p:extLst>
      <p:ext uri="{19B8F6BF-5375-455C-9EA6-DF929625EA0E}">
        <p15:presenceInfo xmlns="" xmlns:p15="http://schemas.microsoft.com/office/powerpoint/2012/main" userId="S::bsalatino@clinicaloptions.com::acf53b8f-10a6-4003-b8f1-19b4ef5a869d" providerId="AD"/>
      </p:ext>
    </p:extLst>
  </p:cmAuthor>
  <p:cmAuthor id="2" name="Melanie Couton" initials="MAC" lastIdx="4" clrIdx="3"/>
  <p:cmAuthor id="3" name="ralfieri" initials="ra" lastIdx="2" clrIdx="8"/>
  <p:cmAuthor id="4" name="Megan Capel" initials="MC" lastIdx="11" clrIdx="0"/>
  <p:cmAuthor id="5" name="Andrew Bowser" initials="AB" lastIdx="8" clrIdx="2"/>
  <p:cmAuthor id="6" name="mcalloway" initials="mc" lastIdx="1" clrIdx="4"/>
  <p:cmAuthor id="7" name="agoldman" initials="a" lastIdx="4" clrIdx="9"/>
  <p:cmAuthor id="8" name="Devin Overbey" initials="DO" lastIdx="6" clrIdx="7"/>
  <p:cmAuthor id="9" name="Erik Brady" initials="EB" lastIdx="2" clrIdx="5"/>
  <p:cmAuthor id="10" name=" " initials="MAC" lastIdx="21" clrIdx="1"/>
  <p:cmAuthor id="11" name="alison.heintz@gmail.com" initials="a" lastIdx="3" clrIdx="10"/>
  <p:cmAuthor id="12" name="Tiffany Hensley-McBain" initials="TH" lastIdx="132" clrIdx="11"/>
  <p:cmAuthor id="13" name="Megan Murphy" initials="" lastIdx="308" clrIdx="12"/>
  <p:cmAuthor id="14" name="Melanie Couton" initials="MC" lastIdx="20" clrIdx="13"/>
  <p:cmAuthor id="15" name="Jennifer Blanchette" initials="JB" lastIdx="22" clrIdx="14"/>
  <p:cmAuthor id="16" name="Jill Sakai" initials="JS" lastIdx="48" clrIdx="15"/>
  <p:cmAuthor id="17" name="aboecler@clinicaloptions.com" initials="a" lastIdx="5" clrIdx="16"/>
  <p:cmAuthor id="18" name="Jennifer Eimers" initials="JE" lastIdx="7" clrIdx="17"/>
  <p:cmAuthor id="19" name="Ed King" initials="EK" lastIdx="34" clrIdx="18"/>
  <p:cmAuthor id="20" name="CLINICALOPTIONS\jeimers" initials="C" lastIdx="5" clrIdx="19"/>
  <p:cmAuthor id="21" name="Kiran D. Mir-Hudgeons" initials="KDM" lastIdx="2" clrIdx="20"/>
  <p:cmAuthor id="22" name="Petra Cravens" initials="PC" lastIdx="3" clrIdx="2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4C7D6"/>
    <a:srgbClr val="4DA1BB"/>
    <a:srgbClr val="B8D9E4"/>
    <a:srgbClr val="347588"/>
    <a:srgbClr val="DAEBF0"/>
    <a:srgbClr val="FED188"/>
    <a:srgbClr val="D9FBE9"/>
    <a:srgbClr val="017599"/>
    <a:srgbClr val="2F6778"/>
    <a:srgbClr val="E9725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426" autoAdjust="0"/>
    <p:restoredTop sz="94265" autoAdjust="0"/>
  </p:normalViewPr>
  <p:slideViewPr>
    <p:cSldViewPr snapToGrid="0" showGuides="1">
      <p:cViewPr>
        <p:scale>
          <a:sx n="70" d="100"/>
          <a:sy n="70" d="100"/>
        </p:scale>
        <p:origin x="-642" y="-72"/>
      </p:cViewPr>
      <p:guideLst>
        <p:guide orient="horz" pos="4128"/>
        <p:guide orient="horz" pos="1008"/>
        <p:guide orient="horz" pos="4032"/>
        <p:guide orient="horz" pos="151"/>
        <p:guide orient="horz" pos="264"/>
        <p:guide orient="horz" pos="3888"/>
        <p:guide pos="312"/>
        <p:guide pos="7416"/>
        <p:guide pos="3840"/>
        <p:guide pos="453"/>
        <p:guide pos="7233"/>
      </p:guideLst>
    </p:cSldViewPr>
  </p:slideViewPr>
  <p:outlineViewPr>
    <p:cViewPr>
      <p:scale>
        <a:sx n="33" d="100"/>
        <a:sy n="33" d="100"/>
      </p:scale>
      <p:origin x="288" y="552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10878"/>
    </p:cViewPr>
  </p:sorterViewPr>
  <p:notesViewPr>
    <p:cSldViewPr snapToGrid="0" showGuides="1">
      <p:cViewPr varScale="1">
        <p:scale>
          <a:sx n="88" d="100"/>
          <a:sy n="88" d="100"/>
        </p:scale>
        <p:origin x="-3750" y="-120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97" Type="http://schemas.openxmlformats.org/officeDocument/2006/relationships/commentAuthors" Target="commentAuthors.xml"/><Relationship Id="rId7" Type="http://schemas.openxmlformats.org/officeDocument/2006/relationships/slideMaster" Target="slideMasters/slideMaster2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5" Type="http://schemas.openxmlformats.org/officeDocument/2006/relationships/customXml" Target="../customXml/item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notesMaster" Target="notesMasters/notesMaster1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umit\Documents\2020\articole\covidrevistaBI\COVIDlivi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o-RO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Sheet2!$J$45</c:f>
              <c:strCache>
                <c:ptCount val="1"/>
                <c:pt idx="0">
                  <c:v>masculin</c:v>
                </c:pt>
              </c:strCache>
            </c:strRef>
          </c:tx>
          <c:cat>
            <c:strRef>
              <c:f>Sheet2!$I$46:$I$55</c:f>
              <c:strCache>
                <c:ptCount val="10"/>
                <c:pt idx="0">
                  <c:v>sugar</c:v>
                </c:pt>
                <c:pt idx="1">
                  <c:v>1-9 ani</c:v>
                </c:pt>
                <c:pt idx="2">
                  <c:v>10-19 ani</c:v>
                </c:pt>
                <c:pt idx="3">
                  <c:v>20-29 ani</c:v>
                </c:pt>
                <c:pt idx="4">
                  <c:v>30-39 ani</c:v>
                </c:pt>
                <c:pt idx="5">
                  <c:v>40-49 ani</c:v>
                </c:pt>
                <c:pt idx="6">
                  <c:v>50-59 ani</c:v>
                </c:pt>
                <c:pt idx="7">
                  <c:v>60-69 ani</c:v>
                </c:pt>
                <c:pt idx="8">
                  <c:v>70-79 ani</c:v>
                </c:pt>
                <c:pt idx="9">
                  <c:v>peste 80 ani</c:v>
                </c:pt>
              </c:strCache>
            </c:strRef>
          </c:cat>
          <c:val>
            <c:numRef>
              <c:f>Sheet2!$J$46:$J$55</c:f>
              <c:numCache>
                <c:formatCode>General</c:formatCode>
                <c:ptCount val="10"/>
                <c:pt idx="0">
                  <c:v>3</c:v>
                </c:pt>
                <c:pt idx="1">
                  <c:v>6</c:v>
                </c:pt>
                <c:pt idx="2">
                  <c:v>2</c:v>
                </c:pt>
                <c:pt idx="3">
                  <c:v>16</c:v>
                </c:pt>
                <c:pt idx="4">
                  <c:v>34</c:v>
                </c:pt>
                <c:pt idx="5">
                  <c:v>27</c:v>
                </c:pt>
                <c:pt idx="6">
                  <c:v>21</c:v>
                </c:pt>
                <c:pt idx="7">
                  <c:v>11</c:v>
                </c:pt>
                <c:pt idx="8">
                  <c:v>5</c:v>
                </c:pt>
                <c:pt idx="9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Sheet2!$K$45</c:f>
              <c:strCache>
                <c:ptCount val="1"/>
                <c:pt idx="0">
                  <c:v>feminin</c:v>
                </c:pt>
              </c:strCache>
            </c:strRef>
          </c:tx>
          <c:cat>
            <c:strRef>
              <c:f>Sheet2!$I$46:$I$55</c:f>
              <c:strCache>
                <c:ptCount val="10"/>
                <c:pt idx="0">
                  <c:v>sugar</c:v>
                </c:pt>
                <c:pt idx="1">
                  <c:v>1-9 ani</c:v>
                </c:pt>
                <c:pt idx="2">
                  <c:v>10-19 ani</c:v>
                </c:pt>
                <c:pt idx="3">
                  <c:v>20-29 ani</c:v>
                </c:pt>
                <c:pt idx="4">
                  <c:v>30-39 ani</c:v>
                </c:pt>
                <c:pt idx="5">
                  <c:v>40-49 ani</c:v>
                </c:pt>
                <c:pt idx="6">
                  <c:v>50-59 ani</c:v>
                </c:pt>
                <c:pt idx="7">
                  <c:v>60-69 ani</c:v>
                </c:pt>
                <c:pt idx="8">
                  <c:v>70-79 ani</c:v>
                </c:pt>
                <c:pt idx="9">
                  <c:v>peste 80 ani</c:v>
                </c:pt>
              </c:strCache>
            </c:strRef>
          </c:cat>
          <c:val>
            <c:numRef>
              <c:f>Sheet2!$K$46:$K$55</c:f>
              <c:numCache>
                <c:formatCode>General</c:formatCode>
                <c:ptCount val="10"/>
                <c:pt idx="0">
                  <c:v>0</c:v>
                </c:pt>
                <c:pt idx="1">
                  <c:v>7</c:v>
                </c:pt>
                <c:pt idx="2">
                  <c:v>6</c:v>
                </c:pt>
                <c:pt idx="3">
                  <c:v>11</c:v>
                </c:pt>
                <c:pt idx="4">
                  <c:v>18</c:v>
                </c:pt>
                <c:pt idx="5">
                  <c:v>28</c:v>
                </c:pt>
                <c:pt idx="6">
                  <c:v>27</c:v>
                </c:pt>
                <c:pt idx="7">
                  <c:v>13</c:v>
                </c:pt>
                <c:pt idx="8">
                  <c:v>4</c:v>
                </c:pt>
                <c:pt idx="9">
                  <c:v>3</c:v>
                </c:pt>
              </c:numCache>
            </c:numRef>
          </c:val>
        </c:ser>
        <c:shape val="box"/>
        <c:axId val="51769728"/>
        <c:axId val="51771264"/>
        <c:axId val="0"/>
      </c:bar3DChart>
      <c:catAx>
        <c:axId val="51769728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o-RO"/>
          </a:p>
        </c:txPr>
        <c:crossAx val="51771264"/>
        <c:crosses val="autoZero"/>
        <c:auto val="1"/>
        <c:lblAlgn val="ctr"/>
        <c:lblOffset val="100"/>
      </c:catAx>
      <c:valAx>
        <c:axId val="517712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o-RO"/>
          </a:p>
        </c:txPr>
        <c:crossAx val="5176972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>
            <a:extLst>
              <a:ext uri="{FF2B5EF4-FFF2-40B4-BE49-F238E27FC236}">
                <a16:creationId xmlns="" xmlns:a16="http://schemas.microsoft.com/office/drawing/2014/main" id="{E716B656-43AE-41BF-A9E6-BDC9338EEE7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A101DA4B-1035-4FD7-BAE8-D36163A25DF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2430156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="" xmlns:a16="http://schemas.microsoft.com/office/drawing/2014/main" id="{FCE45961-8EBC-4ABB-A06F-A2AB0FB7282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63" name="Rectangle 3">
            <a:extLst>
              <a:ext uri="{FF2B5EF4-FFF2-40B4-BE49-F238E27FC236}">
                <a16:creationId xmlns="" xmlns:a16="http://schemas.microsoft.com/office/drawing/2014/main" id="{69A9B635-F3A6-4A6C-A2A7-3BE84F317E1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>
            <a:extLst>
              <a:ext uri="{FF2B5EF4-FFF2-40B4-BE49-F238E27FC236}">
                <a16:creationId xmlns="" xmlns:a16="http://schemas.microsoft.com/office/drawing/2014/main" id="{3F91814F-6E8B-4495-875C-BBC65746A25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>
            <a:extLst>
              <a:ext uri="{FF2B5EF4-FFF2-40B4-BE49-F238E27FC236}">
                <a16:creationId xmlns="" xmlns:a16="http://schemas.microsoft.com/office/drawing/2014/main" id="{3575FA76-5996-41B2-807C-74C521B1881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="" xmlns:a16="http://schemas.microsoft.com/office/drawing/2014/main" id="{EE30801C-5D2D-4989-97AF-1BB6980EDA5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50361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0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©2012 Clinical Care Options, LLC. All rights reserved</a:t>
            </a:r>
          </a:p>
        </p:txBody>
      </p:sp>
      <p:sp>
        <p:nvSpPr>
          <p:cNvPr id="40967" name="Rectangle 7">
            <a:extLst>
              <a:ext uri="{FF2B5EF4-FFF2-40B4-BE49-F238E27FC236}">
                <a16:creationId xmlns="" xmlns:a16="http://schemas.microsoft.com/office/drawing/2014/main" id="{83D8BBC4-4244-4B4D-899A-EE5002DAC7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2FB72F01-6714-4A31-8C22-8E0F1B091B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277710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CD, cesarean delivery; PPROM, preterm premature rupture of the membranes.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448152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240A311-D8DD-4C50-B8AC-D155EED2988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0F4C8A-8804-4852-9DA2-FD2129DD58D2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4097" name="Rectangle 1">
            <a:extLst>
              <a:ext uri="{FF2B5EF4-FFF2-40B4-BE49-F238E27FC236}">
                <a16:creationId xmlns:a16="http://schemas.microsoft.com/office/drawing/2014/main" xmlns="" id="{D5DA1E7E-F9BC-47E2-BA3B-0B8C67C4289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52121" y="740093"/>
            <a:ext cx="6598919" cy="365545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xmlns="" id="{4987321B-D097-414A-8048-4F40639BBFC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0148" y="4630579"/>
            <a:ext cx="6002866" cy="43872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324" rIns="0" bIns="0"/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765235" algn="l"/>
                <a:tab pos="1530469" algn="l"/>
                <a:tab pos="2295704" algn="l"/>
                <a:tab pos="3060939" algn="l"/>
                <a:tab pos="3826173" algn="l"/>
                <a:tab pos="4591408" algn="l"/>
                <a:tab pos="5356643" algn="l"/>
              </a:tabLst>
            </a:pP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. Download a PDF of the  Research Summary.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529B8C9-3060-47C6-8AB9-32522D0455B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EEC805-4853-4AB5-93B1-1F03A594C87F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4097" name="Rectangle 1">
            <a:extLst>
              <a:ext uri="{FF2B5EF4-FFF2-40B4-BE49-F238E27FC236}">
                <a16:creationId xmlns:a16="http://schemas.microsoft.com/office/drawing/2014/main" xmlns="" id="{09731777-A4B8-4287-9112-54B1FC55F90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01650" y="739775"/>
            <a:ext cx="6500813" cy="36560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xmlns="" id="{FAE4F5F0-5B73-47B3-AB0A-98382A5D1E7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0148" y="4630579"/>
            <a:ext cx="6002866" cy="43872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324" rIns="0" bIns="0"/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765235" algn="l"/>
                <a:tab pos="1530469" algn="l"/>
                <a:tab pos="2295704" algn="l"/>
                <a:tab pos="3060939" algn="l"/>
                <a:tab pos="3826173" algn="l"/>
                <a:tab pos="4591408" algn="l"/>
                <a:tab pos="5356643" algn="l"/>
              </a:tabLst>
            </a:pP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Figure 1. Enrollment and Randomization. The diagram represents all enrolled participants through November 14, 2020. The safety subset (those with a median of 2 months of follow-up, in accordance with application requirements for Emergency Use Authorization) is based on an October 9, 2020, data cut-off date. The further procedures that one participant in the placebo group declined after dose 2 (lower right corner of the diagram) were those involving collection of blood and nasal swab samples.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63E3A02-C441-483F-8246-7C8C03C567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C7FBD-F4A1-4865-8807-CE34BB577A37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4097" name="Rectangle 1">
            <a:extLst>
              <a:ext uri="{FF2B5EF4-FFF2-40B4-BE49-F238E27FC236}">
                <a16:creationId xmlns:a16="http://schemas.microsoft.com/office/drawing/2014/main" xmlns="" id="{D8EE0A9F-38F1-4999-A0D1-A3BD4743AC7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01650" y="739775"/>
            <a:ext cx="6500813" cy="36560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xmlns="" id="{D380DCD8-B535-4008-928B-23DCCC26963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0148" y="4630579"/>
            <a:ext cx="6002866" cy="43872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324" rIns="0" bIns="0"/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765235" algn="l"/>
                <a:tab pos="1530469" algn="l"/>
                <a:tab pos="2295704" algn="l"/>
                <a:tab pos="3060939" algn="l"/>
                <a:tab pos="3826173" algn="l"/>
                <a:tab pos="4591408" algn="l"/>
                <a:tab pos="5356643" algn="l"/>
              </a:tabLst>
            </a:pP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Figure 2. Local and Systemic Reactions Reported within 7 Days after Injection of BNT162b2 or Placebo, According to Age Group. Data on local and systemic reactions and use of medication were collected with electronic diaries from participants in the </a:t>
            </a:r>
            <a:r>
              <a:rPr lang="en-US" altLang="en-US" sz="1100" dirty="0" err="1">
                <a:latin typeface="Arial Unicode MS" pitchFamily="32" charset="0"/>
                <a:cs typeface="Arial Unicode MS" pitchFamily="32" charset="0"/>
              </a:rPr>
              <a:t>reactogenicity</a:t>
            </a: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 subset (8,183 participants) for 7 days after each vaccination. Solicited injection-site (local) reactions are shown in Panel A. Pain at the injection site was assessed according to the following scale: mild, does not interfere with activity; moderate, interferes with activity; severe, prevents daily activity; and grade 4, emergency department visit or hospitalization. Redness and swelling were measured according to the following scale: mild, 2.0 to 5.0 cm in diameter; moderate, &gt;5.0 to 10.0 cm in diameter; severe, &gt;10.0 cm in diameter; and grade 4, necrosis or </a:t>
            </a:r>
            <a:r>
              <a:rPr lang="en-US" altLang="en-US" sz="1100" dirty="0" err="1">
                <a:latin typeface="Arial Unicode MS" pitchFamily="32" charset="0"/>
                <a:cs typeface="Arial Unicode MS" pitchFamily="32" charset="0"/>
              </a:rPr>
              <a:t>exfoliative</a:t>
            </a: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 dermatitis (for redness) and necrosis (for swelling). Systemic events and medication use are shown in Panel B. Fever categories are designated in the key; medication use was not graded. Additional scales were as follows: fatigue, headache, chills, new or worsened muscle pain, new or worsened joint pain (mild: does not interfere with activity; moderate: some interference with activity; or severe: prevents daily activity), vomiting (mild: 1 to 2 times in 24 hours; moderate: &gt;2 times in 24 hours; or severe: requires intravenous hydration), and diarrhea (mild: 2 to 3 loose stools in 24 hours; moderate: 4 to 5 loose stools in 24 hours; or severe: 6 or more loose stools in 24 hours); grade 4 for all events indicated an emergency department visit or hospitalization. 𝙸 bars represent 95% confidence intervals, and numbers above the 𝙸 bars are the percentage of participants who reported the specified reaction.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63E3A02-C441-483F-8246-7C8C03C567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C7FBD-F4A1-4865-8807-CE34BB577A37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4097" name="Rectangle 1">
            <a:extLst>
              <a:ext uri="{FF2B5EF4-FFF2-40B4-BE49-F238E27FC236}">
                <a16:creationId xmlns:a16="http://schemas.microsoft.com/office/drawing/2014/main" xmlns="" id="{D8EE0A9F-38F1-4999-A0D1-A3BD4743AC7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01650" y="739775"/>
            <a:ext cx="6500813" cy="36560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xmlns="" id="{D380DCD8-B535-4008-928B-23DCCC26963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0148" y="4630579"/>
            <a:ext cx="6002866" cy="43872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324" rIns="0" bIns="0"/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765235" algn="l"/>
                <a:tab pos="1530469" algn="l"/>
                <a:tab pos="2295704" algn="l"/>
                <a:tab pos="3060939" algn="l"/>
                <a:tab pos="3826173" algn="l"/>
                <a:tab pos="4591408" algn="l"/>
                <a:tab pos="5356643" algn="l"/>
              </a:tabLst>
            </a:pP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Figure 2. Local and Systemic Reactions Reported within 7 Days after Injection of BNT162b2 or Placebo, According to Age Group. Data on local and systemic reactions and use of medication were collected with electronic diaries from participants in the </a:t>
            </a:r>
            <a:r>
              <a:rPr lang="en-US" altLang="en-US" sz="1100" dirty="0" err="1">
                <a:latin typeface="Arial Unicode MS" pitchFamily="32" charset="0"/>
                <a:cs typeface="Arial Unicode MS" pitchFamily="32" charset="0"/>
              </a:rPr>
              <a:t>reactogenicity</a:t>
            </a: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 subset (8,183 participants) for 7 days after each vaccination. Solicited injection-site (local) reactions are shown in Panel A. Pain at the injection site was assessed according to the following scale: mild, does not interfere with activity; moderate, interferes with activity; severe, prevents daily activity; and grade 4, emergency department visit or hospitalization. Redness and swelling were measured according to the following scale: mild, 2.0 to 5.0 cm in diameter; moderate, &gt;5.0 to 10.0 cm in diameter; severe, &gt;10.0 cm in diameter; and grade 4, necrosis or </a:t>
            </a:r>
            <a:r>
              <a:rPr lang="en-US" altLang="en-US" sz="1100" dirty="0" err="1">
                <a:latin typeface="Arial Unicode MS" pitchFamily="32" charset="0"/>
                <a:cs typeface="Arial Unicode MS" pitchFamily="32" charset="0"/>
              </a:rPr>
              <a:t>exfoliative</a:t>
            </a: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 dermatitis (for redness) and necrosis (for swelling). Systemic events and medication use are shown in Panel B. Fever categories are designated in the key; medication use was not graded. Additional scales were as follows: fatigue, headache, chills, new or worsened muscle pain, new or worsened joint pain (mild: does not interfere with activity; moderate: some interference with activity; or severe: prevents daily activity), vomiting (mild: 1 to 2 times in 24 hours; moderate: &gt;2 times in 24 hours; or severe: requires intravenous hydration), and diarrhea (mild: 2 to 3 loose stools in 24 hours; moderate: 4 to 5 loose stools in 24 hours; or severe: 6 or more loose stools in 24 hours); grade 4 for all events indicated an emergency department visit or hospitalization. 𝙸 bars represent 95% confidence intervals, and numbers above the 𝙸 bars are the percentage of participants who reported the specified reaction.</a:t>
            </a:r>
          </a:p>
        </p:txBody>
      </p:sp>
    </p:spTree>
    <p:extLst>
      <p:ext uri="{BB962C8B-B14F-4D97-AF65-F5344CB8AC3E}">
        <p14:creationId xmlns:p14="http://schemas.microsoft.com/office/powerpoint/2010/main" xmlns="" val="1767911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63E3A02-C441-483F-8246-7C8C03C567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C7FBD-F4A1-4865-8807-CE34BB577A37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4097" name="Rectangle 1">
            <a:extLst>
              <a:ext uri="{FF2B5EF4-FFF2-40B4-BE49-F238E27FC236}">
                <a16:creationId xmlns:a16="http://schemas.microsoft.com/office/drawing/2014/main" xmlns="" id="{D8EE0A9F-38F1-4999-A0D1-A3BD4743AC7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01650" y="739775"/>
            <a:ext cx="6500813" cy="36560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xmlns="" id="{D380DCD8-B535-4008-928B-23DCCC26963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0148" y="4630579"/>
            <a:ext cx="6002866" cy="43872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324" rIns="0" bIns="0"/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765235" algn="l"/>
                <a:tab pos="1530469" algn="l"/>
                <a:tab pos="2295704" algn="l"/>
                <a:tab pos="3060939" algn="l"/>
                <a:tab pos="3826173" algn="l"/>
                <a:tab pos="4591408" algn="l"/>
                <a:tab pos="5356643" algn="l"/>
              </a:tabLst>
            </a:pP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Figure 2. Local and Systemic Reactions Reported within 7 Days after Injection of BNT162b2 or Placebo, According to Age Group. Data on local and systemic reactions and use of medication were collected with electronic diaries from participants in the </a:t>
            </a:r>
            <a:r>
              <a:rPr lang="en-US" altLang="en-US" sz="1100" dirty="0" err="1">
                <a:latin typeface="Arial Unicode MS" pitchFamily="32" charset="0"/>
                <a:cs typeface="Arial Unicode MS" pitchFamily="32" charset="0"/>
              </a:rPr>
              <a:t>reactogenicity</a:t>
            </a: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 subset (8,183 participants) for 7 days after each vaccination. Solicited injection-site (local) reactions are shown in Panel A. Pain at the injection site was assessed according to the following scale: mild, does not interfere with activity; moderate, interferes with activity; severe, prevents daily activity; and grade 4, emergency department visit or hospitalization. Redness and swelling were measured according to the following scale: mild, 2.0 to 5.0 cm in diameter; moderate, &gt;5.0 to 10.0 cm in diameter; severe, &gt;10.0 cm in diameter; and grade 4, necrosis or </a:t>
            </a:r>
            <a:r>
              <a:rPr lang="en-US" altLang="en-US" sz="1100" dirty="0" err="1">
                <a:latin typeface="Arial Unicode MS" pitchFamily="32" charset="0"/>
                <a:cs typeface="Arial Unicode MS" pitchFamily="32" charset="0"/>
              </a:rPr>
              <a:t>exfoliative</a:t>
            </a: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 dermatitis (for redness) and necrosis (for swelling). Systemic events and medication use are shown in Panel B. Fever categories are designated in the key; medication use was not graded. Additional scales were as follows: fatigue, headache, chills, new or worsened muscle pain, new or worsened joint pain (mild: does not interfere with activity; moderate: some interference with activity; or severe: prevents daily activity), vomiting (mild: 1 to 2 times in 24 hours; moderate: &gt;2 times in 24 hours; or severe: requires intravenous hydration), and diarrhea (mild: 2 to 3 loose stools in 24 hours; moderate: 4 to 5 loose stools in 24 hours; or severe: 6 or more loose stools in 24 hours); grade 4 for all events indicated an emergency department visit or hospitalization. 𝙸 bars represent 95% confidence intervals, and numbers above the 𝙸 bars are the percentage of participants who reported the specified reaction.</a:t>
            </a:r>
          </a:p>
        </p:txBody>
      </p:sp>
    </p:spTree>
    <p:extLst>
      <p:ext uri="{BB962C8B-B14F-4D97-AF65-F5344CB8AC3E}">
        <p14:creationId xmlns:p14="http://schemas.microsoft.com/office/powerpoint/2010/main" xmlns="" val="547162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63E3A02-C441-483F-8246-7C8C03C567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C7FBD-F4A1-4865-8807-CE34BB577A37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4097" name="Rectangle 1">
            <a:extLst>
              <a:ext uri="{FF2B5EF4-FFF2-40B4-BE49-F238E27FC236}">
                <a16:creationId xmlns:a16="http://schemas.microsoft.com/office/drawing/2014/main" xmlns="" id="{D8EE0A9F-38F1-4999-A0D1-A3BD4743AC7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01650" y="739775"/>
            <a:ext cx="6500813" cy="36560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xmlns="" id="{D380DCD8-B535-4008-928B-23DCCC26963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0148" y="4630579"/>
            <a:ext cx="6002866" cy="43872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324" rIns="0" bIns="0"/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765235" algn="l"/>
                <a:tab pos="1530469" algn="l"/>
                <a:tab pos="2295704" algn="l"/>
                <a:tab pos="3060939" algn="l"/>
                <a:tab pos="3826173" algn="l"/>
                <a:tab pos="4591408" algn="l"/>
                <a:tab pos="5356643" algn="l"/>
              </a:tabLst>
            </a:pP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Figure 2. Local and Systemic Reactions Reported within 7 Days after Injection of BNT162b2 or Placebo, According to Age Group. Data on local and systemic reactions and use of medication were collected with electronic diaries from participants in the </a:t>
            </a:r>
            <a:r>
              <a:rPr lang="en-US" altLang="en-US" sz="1100" dirty="0" err="1">
                <a:latin typeface="Arial Unicode MS" pitchFamily="32" charset="0"/>
                <a:cs typeface="Arial Unicode MS" pitchFamily="32" charset="0"/>
              </a:rPr>
              <a:t>reactogenicity</a:t>
            </a: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 subset (8,183 participants) for 7 days after each vaccination. Solicited injection-site (local) reactions are shown in Panel A. Pain at the injection site was assessed according to the following scale: mild, does not interfere with activity; moderate, interferes with activity; severe, prevents daily activity; and grade 4, emergency department visit or hospitalization. Redness and swelling were measured according to the following scale: mild, 2.0 to 5.0 cm in diameter; moderate, &gt;5.0 to 10.0 cm in diameter; severe, &gt;10.0 cm in diameter; and grade 4, necrosis or </a:t>
            </a:r>
            <a:r>
              <a:rPr lang="en-US" altLang="en-US" sz="1100" dirty="0" err="1">
                <a:latin typeface="Arial Unicode MS" pitchFamily="32" charset="0"/>
                <a:cs typeface="Arial Unicode MS" pitchFamily="32" charset="0"/>
              </a:rPr>
              <a:t>exfoliative</a:t>
            </a: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 dermatitis (for redness) and necrosis (for swelling). Systemic events and medication use are shown in Panel B. Fever categories are designated in the key; medication use was not graded. Additional scales were as follows: fatigue, headache, chills, new or worsened muscle pain, new or worsened joint pain (mild: does not interfere with activity; moderate: some interference with activity; or severe: prevents daily activity), vomiting (mild: 1 to 2 times in 24 hours; moderate: &gt;2 times in 24 hours; or severe: requires intravenous hydration), and diarrhea (mild: 2 to 3 loose stools in 24 hours; moderate: 4 to 5 loose stools in 24 hours; or severe: 6 or more loose stools in 24 hours); grade 4 for all events indicated an emergency department visit or hospitalization. 𝙸 bars represent 95% confidence intervals, and numbers above the 𝙸 bars are the percentage of participants who reported the specified reaction.</a:t>
            </a:r>
          </a:p>
        </p:txBody>
      </p:sp>
    </p:spTree>
    <p:extLst>
      <p:ext uri="{BB962C8B-B14F-4D97-AF65-F5344CB8AC3E}">
        <p14:creationId xmlns:p14="http://schemas.microsoft.com/office/powerpoint/2010/main" xmlns="" val="4070265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63E3A02-C441-483F-8246-7C8C03C567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C7FBD-F4A1-4865-8807-CE34BB577A37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4097" name="Rectangle 1">
            <a:extLst>
              <a:ext uri="{FF2B5EF4-FFF2-40B4-BE49-F238E27FC236}">
                <a16:creationId xmlns:a16="http://schemas.microsoft.com/office/drawing/2014/main" xmlns="" id="{D8EE0A9F-38F1-4999-A0D1-A3BD4743AC7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01650" y="739775"/>
            <a:ext cx="6500813" cy="36560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xmlns="" id="{D380DCD8-B535-4008-928B-23DCCC26963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0148" y="4630579"/>
            <a:ext cx="6002866" cy="43872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324" rIns="0" bIns="0"/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765235" algn="l"/>
                <a:tab pos="1530469" algn="l"/>
                <a:tab pos="2295704" algn="l"/>
                <a:tab pos="3060939" algn="l"/>
                <a:tab pos="3826173" algn="l"/>
                <a:tab pos="4591408" algn="l"/>
                <a:tab pos="5356643" algn="l"/>
              </a:tabLst>
            </a:pP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Figure 2. Local and Systemic Reactions Reported within 7 Days after Injection of BNT162b2 or Placebo, According to Age Group. Data on local and systemic reactions and use of medication were collected with electronic diaries from participants in the </a:t>
            </a:r>
            <a:r>
              <a:rPr lang="en-US" altLang="en-US" sz="1100" dirty="0" err="1">
                <a:latin typeface="Arial Unicode MS" pitchFamily="32" charset="0"/>
                <a:cs typeface="Arial Unicode MS" pitchFamily="32" charset="0"/>
              </a:rPr>
              <a:t>reactogenicity</a:t>
            </a: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 subset (8,183 participants) for 7 days after each vaccination. Solicited injection-site (local) reactions are shown in Panel A. Pain at the injection site was assessed according to the following scale: mild, does not interfere with activity; moderate, interferes with activity; severe, prevents daily activity; and grade 4, emergency department visit or hospitalization. Redness and swelling were measured according to the following scale: mild, 2.0 to 5.0 cm in diameter; moderate, &gt;5.0 to 10.0 cm in diameter; severe, &gt;10.0 cm in diameter; and grade 4, necrosis or </a:t>
            </a:r>
            <a:r>
              <a:rPr lang="en-US" altLang="en-US" sz="1100" dirty="0" err="1">
                <a:latin typeface="Arial Unicode MS" pitchFamily="32" charset="0"/>
                <a:cs typeface="Arial Unicode MS" pitchFamily="32" charset="0"/>
              </a:rPr>
              <a:t>exfoliative</a:t>
            </a: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 dermatitis (for redness) and necrosis (for swelling). Systemic events and medication use are shown in Panel B. Fever categories are designated in the key; medication use was not graded. Additional scales were as follows: fatigue, headache, chills, new or worsened muscle pain, new or worsened joint pain (mild: does not interfere with activity; moderate: some interference with activity; or severe: prevents daily activity), vomiting (mild: 1 to 2 times in 24 hours; moderate: &gt;2 times in 24 hours; or severe: requires intravenous hydration), and diarrhea (mild: 2 to 3 loose stools in 24 hours; moderate: 4 to 5 loose stools in 24 hours; or severe: 6 or more loose stools in 24 hours); grade 4 for all events indicated an emergency department visit or hospitalization. 𝙸 bars represent 95% confidence intervals, and numbers above the 𝙸 bars are the percentage of participants who reported the specified reaction.</a:t>
            </a:r>
          </a:p>
        </p:txBody>
      </p:sp>
    </p:spTree>
    <p:extLst>
      <p:ext uri="{BB962C8B-B14F-4D97-AF65-F5344CB8AC3E}">
        <p14:creationId xmlns:p14="http://schemas.microsoft.com/office/powerpoint/2010/main" xmlns="" val="2193740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63E3A02-C441-483F-8246-7C8C03C567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C7FBD-F4A1-4865-8807-CE34BB577A37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4097" name="Rectangle 1">
            <a:extLst>
              <a:ext uri="{FF2B5EF4-FFF2-40B4-BE49-F238E27FC236}">
                <a16:creationId xmlns:a16="http://schemas.microsoft.com/office/drawing/2014/main" xmlns="" id="{D8EE0A9F-38F1-4999-A0D1-A3BD4743AC7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01650" y="739775"/>
            <a:ext cx="6500813" cy="36560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xmlns="" id="{D380DCD8-B535-4008-928B-23DCCC26963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0148" y="4630579"/>
            <a:ext cx="6002866" cy="43872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324" rIns="0" bIns="0"/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765235" algn="l"/>
                <a:tab pos="1530469" algn="l"/>
                <a:tab pos="2295704" algn="l"/>
                <a:tab pos="3060939" algn="l"/>
                <a:tab pos="3826173" algn="l"/>
                <a:tab pos="4591408" algn="l"/>
                <a:tab pos="5356643" algn="l"/>
              </a:tabLst>
            </a:pP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Figure 2. Local and Systemic Reactions Reported within 7 Days after Injection of BNT162b2 or Placebo, According to Age Group. Data on local and systemic reactions and use of medication were collected with electronic diaries from participants in the </a:t>
            </a:r>
            <a:r>
              <a:rPr lang="en-US" altLang="en-US" sz="1100" dirty="0" err="1">
                <a:latin typeface="Arial Unicode MS" pitchFamily="32" charset="0"/>
                <a:cs typeface="Arial Unicode MS" pitchFamily="32" charset="0"/>
              </a:rPr>
              <a:t>reactogenicity</a:t>
            </a: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 subset (8,183 participants) for 7 days after each vaccination. Solicited injection-site (local) reactions are shown in Panel A. Pain at the injection site was assessed according to the following scale: mild, does not interfere with activity; moderate, interferes with activity; severe, prevents daily activity; and grade 4, emergency department visit or hospitalization. Redness and swelling were measured according to the following scale: mild, 2.0 to 5.0 cm in diameter; moderate, &gt;5.0 to 10.0 cm in diameter; severe, &gt;10.0 cm in diameter; and grade 4, necrosis or </a:t>
            </a:r>
            <a:r>
              <a:rPr lang="en-US" altLang="en-US" sz="1100" dirty="0" err="1">
                <a:latin typeface="Arial Unicode MS" pitchFamily="32" charset="0"/>
                <a:cs typeface="Arial Unicode MS" pitchFamily="32" charset="0"/>
              </a:rPr>
              <a:t>exfoliative</a:t>
            </a:r>
            <a:r>
              <a:rPr lang="en-US" altLang="en-US" sz="1100" dirty="0">
                <a:latin typeface="Arial Unicode MS" pitchFamily="32" charset="0"/>
                <a:cs typeface="Arial Unicode MS" pitchFamily="32" charset="0"/>
              </a:rPr>
              <a:t> dermatitis (for redness) and necrosis (for swelling). Systemic events and medication use are shown in Panel B. Fever categories are designated in the key; medication use was not graded. Additional scales were as follows: fatigue, headache, chills, new or worsened muscle pain, new or worsened joint pain (mild: does not interfere with activity; moderate: some interference with activity; or severe: prevents daily activity), vomiting (mild: 1 to 2 times in 24 hours; moderate: &gt;2 times in 24 hours; or severe: requires intravenous hydration), and diarrhea (mild: 2 to 3 loose stools in 24 hours; moderate: 4 to 5 loose stools in 24 hours; or severe: 6 or more loose stools in 24 hours); grade 4 for all events indicated an emergency department visit or hospitalization. 𝙸 bars represent 95% confidence intervals, and numbers above the 𝙸 bars are the percentage of participants who reported the specified reaction.</a:t>
            </a:r>
          </a:p>
        </p:txBody>
      </p:sp>
    </p:spTree>
    <p:extLst>
      <p:ext uri="{BB962C8B-B14F-4D97-AF65-F5344CB8AC3E}">
        <p14:creationId xmlns:p14="http://schemas.microsoft.com/office/powerpoint/2010/main" xmlns="" val="2497410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xmlns="" id="{EB37316E-B643-477E-A472-432AC26B34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xmlns="" id="{8D8DE3D4-17EF-4E06-AC98-2D8F17E7EC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altLang="ro-RO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xmlns="" id="{3F480B23-D9CF-4D25-92AA-B167A9F1D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ADD5ECA-4630-4117-948B-3F6BCB365A46}" type="slidenum">
              <a:rPr lang="en-US" altLang="ro-RO"/>
              <a:pPr/>
              <a:t>57</a:t>
            </a:fld>
            <a:endParaRPr lang="en-US" altLang="ro-R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CD, cesarean delivery; RDV, remdesivir.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795697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IUGR, intrauterine growth restriction; RT-PCR, reverse transcriptase polymerase chain reaction.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3106585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i="1" dirty="0"/>
              <a:t>EUA, emergency use authorization; PTL, preterm labor; MFM, maternal–fetal medicine; VTE, venous thromboembolism.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90611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i="1" dirty="0"/>
              <a:t>ALT, alanine aminotransferase; AST, aspartate aminotransferase.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71988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ECMO,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extracorporeal membrane oxygenation; </a:t>
            </a:r>
            <a:r>
              <a:rPr lang="en-US" i="1" dirty="0"/>
              <a:t>SpO</a:t>
            </a:r>
            <a:r>
              <a:rPr lang="en-US" i="1" baseline="-25000" dirty="0"/>
              <a:t>2</a:t>
            </a:r>
            <a:r>
              <a:rPr lang="en-US" i="1" dirty="0"/>
              <a:t>, oxygen saturation.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178F02-FFE0-45A1-BB2C-1066C487A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7689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CRP, C-reactive protein; ESR, erythrocyte sedimentation rate; LDH, lactic acid dehydrogenase; RT, reverse transcriptase.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178F02-FFE0-45A1-BB2C-1066C487A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5764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AAP, American Academy of Pediatrics;</a:t>
            </a:r>
            <a:r>
              <a:rPr lang="en-US" sz="800" i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ACR, American</a:t>
            </a:r>
            <a:r>
              <a:rPr lang="en-US" sz="800" i="1" baseline="0" dirty="0">
                <a:latin typeface="Arial" panose="020B0604020202020204" pitchFamily="34" charset="0"/>
                <a:cs typeface="Arial" panose="020B0604020202020204" pitchFamily="34" charset="0"/>
              </a:rPr>
              <a:t> College of Rheumatology;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CRP, C-reactive protein; </a:t>
            </a:r>
            <a:r>
              <a:rPr lang="en-US" sz="800" i="1" dirty="0"/>
              <a:t>ECMO, </a:t>
            </a:r>
            <a:r>
              <a:rPr lang="en-US" sz="8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extracorporeal membrane oxygenation;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ESR, erythrocyte sedimentation rate; IVIG,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intravenous immunoglobulin;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LDH, lactic acid dehydrogenase; RT, reverse transcriptase.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178F02-FFE0-45A1-BB2C-1066C487A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8004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MIS-C, m</a:t>
            </a:r>
            <a:r>
              <a:rPr lang="en-US" sz="1200" i="1" dirty="0"/>
              <a:t>ultisystem inflammatory syndrome in children.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178F02-FFE0-45A1-BB2C-1066C487A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2578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BA33C57-2955-4059-BBCD-82A8AEE1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575" y="3665838"/>
            <a:ext cx="6076950" cy="320040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=""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="" xmlns:a16="http://schemas.microsoft.com/office/drawing/2014/main" id="{DE77B297-BA66-4928-B55A-853A709359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7818" y="317827"/>
            <a:ext cx="2671682" cy="96233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50270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631742-69F5-4BB1-BEC0-961B7919C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50D94A-1514-4E9C-A9F9-80A1B140F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440368-CD2B-4DFC-BCDE-415198ACC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11DC1B-A9CA-463C-8B8D-D58D044D3C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9BC5E-868C-4A90-BE14-E46CAF728AA4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5AA492-AC3D-4AA5-B13F-78665EE1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5DD75F-BDF3-4902-AF69-1CE0E614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5D84E-8DC9-47EC-9E65-88FACD5F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9432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38E820-D559-459E-B385-46271D6AE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8CBDBE0-8B3B-4023-BBB4-4B65C5D1E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FE5C80-FDCA-485C-A9D1-413743A55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E265F3-6BB5-4CF3-AA7D-9DE5A669A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9BC5E-868C-4A90-BE14-E46CAF728AA4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17BC1F-EDC3-4FCC-97F7-BCC35712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15D89C-C667-4E6B-84F8-618A44CA9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5D84E-8DC9-47EC-9E65-88FACD5F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8262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7A29D4-0456-4F09-8BE1-88DF21E83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634" y="3669529"/>
            <a:ext cx="6076950" cy="3200400"/>
          </a:xfrm>
          <a:prstGeom prst="rect">
            <a:avLst/>
          </a:prstGeom>
        </p:spPr>
      </p:pic>
      <p:pic>
        <p:nvPicPr>
          <p:cNvPr id="18" name="Picture 17" descr="A close up of a tree&#10;&#10;Description automatically generated">
            <a:extLst>
              <a:ext uri="{FF2B5EF4-FFF2-40B4-BE49-F238E27FC236}">
                <a16:creationId xmlns="" xmlns:a16="http://schemas.microsoft.com/office/drawing/2014/main" id="{B37AB7C2-8247-4F1A-86B0-B1B04D5E36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468" y="3673011"/>
            <a:ext cx="6086475" cy="3200400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="" xmlns:a16="http://schemas.microsoft.com/office/drawing/2014/main" id="{79D7DDCA-6029-4F77-B2A7-840E64B769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7818" y="317827"/>
            <a:ext cx="2671682" cy="962333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=""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29365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2102139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AE3A72E3-C1BB-41C0-975D-BD50CDE81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2163" y="5357813"/>
            <a:ext cx="377666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94860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4336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51963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87304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50352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>
            <a:extLst>
              <a:ext uri="{FF2B5EF4-FFF2-40B4-BE49-F238E27FC236}">
                <a16:creationId xmlns="" xmlns:a16="http://schemas.microsoft.com/office/drawing/2014/main" id="{8747257F-EDEA-4B19-A521-737D316575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1225" y="3414242"/>
            <a:ext cx="36576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=""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="" xmlns:a16="http://schemas.microsoft.com/office/drawing/2014/main" id="{AF4F9F73-BEC1-4E4B-A964-017445771F6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148638" y="6231265"/>
            <a:ext cx="3686175" cy="26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24133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16182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BA33C57-2955-4059-BBCD-82A8AEE1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575" y="3665838"/>
            <a:ext cx="6076950" cy="320040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=""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1AC4A6A-A295-4A78-B630-039E4A0AB4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289" y="328613"/>
            <a:ext cx="1740838" cy="9386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0454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40654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AE3A72E3-C1BB-41C0-975D-BD50CDE81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2163" y="5357813"/>
            <a:ext cx="377666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41302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27674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3773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24624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77193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>
            <a:extLst>
              <a:ext uri="{FF2B5EF4-FFF2-40B4-BE49-F238E27FC236}">
                <a16:creationId xmlns="" xmlns:a16="http://schemas.microsoft.com/office/drawing/2014/main" id="{8747257F-EDEA-4B19-A521-737D316575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1225" y="3414242"/>
            <a:ext cx="36576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=""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="" xmlns:a16="http://schemas.microsoft.com/office/drawing/2014/main" id="{AF4F9F73-BEC1-4E4B-A964-017445771F6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148638" y="6231265"/>
            <a:ext cx="3686175" cy="26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32682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7A29D4-0456-4F09-8BE1-88DF21E83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634" y="3669529"/>
            <a:ext cx="6076950" cy="3200400"/>
          </a:xfrm>
          <a:prstGeom prst="rect">
            <a:avLst/>
          </a:prstGeom>
        </p:spPr>
      </p:pic>
      <p:pic>
        <p:nvPicPr>
          <p:cNvPr id="18" name="Picture 17" descr="A close up of a tree&#10;&#10;Description automatically generated">
            <a:extLst>
              <a:ext uri="{FF2B5EF4-FFF2-40B4-BE49-F238E27FC236}">
                <a16:creationId xmlns="" xmlns:a16="http://schemas.microsoft.com/office/drawing/2014/main" id="{B37AB7C2-8247-4F1A-86B0-B1B04D5E36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468" y="3673011"/>
            <a:ext cx="6086475" cy="3200400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="" xmlns:a16="http://schemas.microsoft.com/office/drawing/2014/main" id="{79D7DDCA-6029-4F77-B2A7-840E64B769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7818" y="317827"/>
            <a:ext cx="2671682" cy="962333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=""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37065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56068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AE3A72E3-C1BB-41C0-975D-BD50CDE81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2163" y="5357813"/>
            <a:ext cx="377666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857454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AE3A72E3-C1BB-41C0-975D-BD50CDE81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2163" y="5357813"/>
            <a:ext cx="377666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5201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4011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1116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10350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78970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>
            <a:extLst>
              <a:ext uri="{FF2B5EF4-FFF2-40B4-BE49-F238E27FC236}">
                <a16:creationId xmlns="" xmlns:a16="http://schemas.microsoft.com/office/drawing/2014/main" id="{8747257F-EDEA-4B19-A521-737D316575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1225" y="3414242"/>
            <a:ext cx="36576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=""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="" xmlns:a16="http://schemas.microsoft.com/office/drawing/2014/main" id="{AF4F9F73-BEC1-4E4B-A964-017445771F6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148638" y="6231265"/>
            <a:ext cx="3686175" cy="26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49316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8804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22788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435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09716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>
            <a:extLst>
              <a:ext uri="{FF2B5EF4-FFF2-40B4-BE49-F238E27FC236}">
                <a16:creationId xmlns="" xmlns:a16="http://schemas.microsoft.com/office/drawing/2014/main" id="{8747257F-EDEA-4B19-A521-737D316575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1225" y="3414242"/>
            <a:ext cx="36576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=""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="" xmlns:a16="http://schemas.microsoft.com/office/drawing/2014/main" id="{AF4F9F73-BEC1-4E4B-A964-017445771F6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148638" y="6231265"/>
            <a:ext cx="3686175" cy="26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33880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441A69-F3F0-4744-A19A-300BA85E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70" y="365593"/>
            <a:ext cx="10514061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01238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=""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=""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400246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64" r:id="rId1"/>
    <p:sldLayoutId id="2147484665" r:id="rId2"/>
    <p:sldLayoutId id="2147484666" r:id="rId3"/>
    <p:sldLayoutId id="2147484667" r:id="rId4"/>
    <p:sldLayoutId id="2147484668" r:id="rId5"/>
    <p:sldLayoutId id="2147484669" r:id="rId6"/>
    <p:sldLayoutId id="2147484670" r:id="rId7"/>
    <p:sldLayoutId id="2147484671" r:id="rId8"/>
    <p:sldLayoutId id="2147484699" r:id="rId9"/>
    <p:sldLayoutId id="2147484700" r:id="rId10"/>
    <p:sldLayoutId id="214748470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=""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=""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215081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73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=""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=""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242498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82" r:id="rId1"/>
    <p:sldLayoutId id="2147484683" r:id="rId2"/>
    <p:sldLayoutId id="2147484684" r:id="rId3"/>
    <p:sldLayoutId id="2147484685" r:id="rId4"/>
    <p:sldLayoutId id="2147484686" r:id="rId5"/>
    <p:sldLayoutId id="2147484687" r:id="rId6"/>
    <p:sldLayoutId id="2147484688" r:id="rId7"/>
    <p:sldLayoutId id="2147484689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=""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=""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398418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91" r:id="rId1"/>
    <p:sldLayoutId id="2147484692" r:id="rId2"/>
    <p:sldLayoutId id="2147484693" r:id="rId3"/>
    <p:sldLayoutId id="2147484694" r:id="rId4"/>
    <p:sldLayoutId id="2147484695" r:id="rId5"/>
    <p:sldLayoutId id="2147484696" r:id="rId6"/>
    <p:sldLayoutId id="2147484697" r:id="rId7"/>
    <p:sldLayoutId id="2147484698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clinicaloptions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clinicaloptions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clinicaloptions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linicaloptions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linicaloptions.com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phar.2020.00937" TargetMode="External"/><Relationship Id="rId2" Type="http://schemas.openxmlformats.org/officeDocument/2006/relationships/hyperlink" Target="https://www.frontiersin.org/people/u/1142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hutterstock.com/image-vector/central-dogma-gene-expression-infographic-diagram-695774158?src=kUBfI4HLKocLDGDGpB4tHw-1-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people/u/1142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3389/fphar.2020.00937" TargetMode="External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skatechteacher.com/what-happens-when-technology-fails-3-ways-to-work-around-this-inevitability/surprised-smiley-with-glasses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hutterstock.com/image-vector/central-dogma-gene-expression-infographic-diagram-695774158?src=kUBfI4HLKocLDGDGpB4tHw-1-1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etroviral" TargetMode="External"/><Relationship Id="rId2" Type="http://schemas.openxmlformats.org/officeDocument/2006/relationships/hyperlink" Target="https://en.wikipedia.org/wiki/Endogenous_viral_elem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linicaloptions.com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skepticalraptor.com/skepticalraptorblog.php/bells-palsy-and-covid-19-mrna-vaccines-lets-temper-the-concern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clinicaloptions.com/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u 3"/>
          <p:cNvSpPr>
            <a:spLocks noGrp="1"/>
          </p:cNvSpPr>
          <p:nvPr>
            <p:ph type="title"/>
          </p:nvPr>
        </p:nvSpPr>
        <p:spPr>
          <a:xfrm>
            <a:off x="1378424" y="1160059"/>
            <a:ext cx="9416956" cy="3575713"/>
          </a:xfrm>
        </p:spPr>
        <p:txBody>
          <a:bodyPr/>
          <a:lstStyle/>
          <a:p>
            <a:pPr algn="ctr"/>
            <a:r>
              <a:rPr lang="ro-RO" dirty="0" smtClean="0">
                <a:solidFill>
                  <a:schemeClr val="bg1"/>
                </a:solidFill>
                <a:latin typeface="+mj-lt"/>
              </a:rPr>
              <a:t>Particularități ale infecției cu SARS Co-V2</a:t>
            </a:r>
            <a:r>
              <a:rPr lang="ro-RO" dirty="0" smtClean="0">
                <a:solidFill>
                  <a:schemeClr val="bg1"/>
                </a:solidFill>
                <a:latin typeface="+mj-lt"/>
              </a:rPr>
              <a:t> la categorii speciale de pacienți</a:t>
            </a:r>
            <a:br>
              <a:rPr lang="ro-RO" dirty="0" smtClean="0">
                <a:solidFill>
                  <a:schemeClr val="bg1"/>
                </a:solidFill>
                <a:latin typeface="+mj-lt"/>
              </a:rPr>
            </a:br>
            <a:r>
              <a:rPr lang="ro-RO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o-RO" dirty="0" smtClean="0">
                <a:solidFill>
                  <a:schemeClr val="bg1"/>
                </a:solidFill>
                <a:latin typeface="+mj-lt"/>
              </a:rPr>
            </a:br>
            <a:r>
              <a:rPr lang="ro-RO" dirty="0" smtClean="0">
                <a:solidFill>
                  <a:schemeClr val="bg1"/>
                </a:solidFill>
                <a:latin typeface="+mj-lt"/>
              </a:rPr>
              <a:t>Vacccinarea anti-COVID-19</a:t>
            </a:r>
            <a:endParaRPr lang="ro-RO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ubstituent conținut 4"/>
          <p:cNvSpPr>
            <a:spLocks noGrp="1"/>
          </p:cNvSpPr>
          <p:nvPr>
            <p:ph idx="1"/>
          </p:nvPr>
        </p:nvSpPr>
        <p:spPr>
          <a:xfrm>
            <a:off x="0" y="4954137"/>
            <a:ext cx="12191999" cy="1903863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400" dirty="0" smtClean="0">
                <a:latin typeface="Arial" pitchFamily="34" charset="0"/>
                <a:cs typeface="Arial" pitchFamily="34" charset="0"/>
              </a:rPr>
              <a:t>Șef lucrări dr. Florentina Dumitrescu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400" dirty="0" smtClean="0">
                <a:latin typeface="Arial" pitchFamily="34" charset="0"/>
                <a:cs typeface="Arial" pitchFamily="34" charset="0"/>
              </a:rPr>
              <a:t>Craiova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1C841302-3EBB-46B0-8A31-9DE0FA0F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06" y="238127"/>
            <a:ext cx="10872444" cy="110331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Compassionate Use of Remdesivir in Pregnant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Women With Severe COVID-19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="" xmlns:a16="http://schemas.microsoft.com/office/drawing/2014/main" id="{340C4B1B-E8CC-4982-ACAA-44C54AB28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9" y="6358845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Burwick. IAS COVID-19 2020. Abstr 11694. </a:t>
            </a:r>
            <a:endParaRPr lang="en-US" altLang="en-US" sz="1200" b="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1665406-5A0A-4196-9498-8F15DE9EC85F}"/>
              </a:ext>
            </a:extLst>
          </p:cNvPr>
          <p:cNvGrpSpPr>
            <a:grpSpLocks/>
          </p:cNvGrpSpPr>
          <p:nvPr/>
        </p:nvGrpSpPr>
        <p:grpSpPr bwMode="auto">
          <a:xfrm>
            <a:off x="9392911" y="6213768"/>
            <a:ext cx="2488502" cy="449064"/>
            <a:chOff x="9602074" y="3550251"/>
            <a:chExt cx="2488502" cy="449257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DBA6DB76-6C3F-4557-9B90-43972957BC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8">
              <a:extLst>
                <a:ext uri="{FF2B5EF4-FFF2-40B4-BE49-F238E27FC236}">
                  <a16:creationId xmlns="" xmlns:a16="http://schemas.microsoft.com/office/drawing/2014/main" id="{8757EE90-D1B4-4481-8B69-2026BF346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488502" cy="30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4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12" name="Group 3">
            <a:extLst>
              <a:ext uri="{FF2B5EF4-FFF2-40B4-BE49-F238E27FC236}">
                <a16:creationId xmlns="" xmlns:a16="http://schemas.microsoft.com/office/drawing/2014/main" id="{C942997C-5289-4CB7-ACC4-A84ABC61C4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82680435"/>
              </p:ext>
            </p:extLst>
          </p:nvPr>
        </p:nvGraphicFramePr>
        <p:xfrm>
          <a:off x="495393" y="1610437"/>
          <a:ext cx="5486400" cy="4206304"/>
        </p:xfrm>
        <a:graphic>
          <a:graphicData uri="http://schemas.openxmlformats.org/drawingml/2006/table">
            <a:tbl>
              <a:tblPr/>
              <a:tblGrid>
                <a:gridCol w="19202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="" xmlns:a16="http://schemas.microsoft.com/office/drawing/2014/main" val="3273186207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Patients With </a:t>
                      </a:r>
                      <a:b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Lab Abnormality, n (%)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86)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Pregnant 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 = 67)</a:t>
                      </a:r>
                    </a:p>
                  </a:txBody>
                  <a:tcPr marT="36576" marB="365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Postpartum (n = 19)</a:t>
                      </a:r>
                    </a:p>
                  </a:txBody>
                  <a:tcPr marT="36576" marB="365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Any grade 3/4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 (17)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 (18)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 (16)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ALT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Grade 1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Grade 2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Grade 3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Grade 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 = 81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 (16)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 (11)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 (9)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 = 64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 (16)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 (13)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 (9)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 = 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 (18)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 (6)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 (6)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AST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sv-SE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Grade 1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sv-SE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Grade 2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sv-SE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Grade 3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sv-SE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Grade 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 = 79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 (20)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 (18)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 (5)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 = 62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 (16)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 (19)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 (5)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 = 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 (35)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 (12)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 (6)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Group 3">
            <a:extLst>
              <a:ext uri="{FF2B5EF4-FFF2-40B4-BE49-F238E27FC236}">
                <a16:creationId xmlns="" xmlns:a16="http://schemas.microsoft.com/office/drawing/2014/main" id="{D2A272F1-DD02-419B-8515-29F7276B8A70}"/>
              </a:ext>
            </a:extLst>
          </p:cNvPr>
          <p:cNvGraphicFramePr>
            <a:graphicFrameLocks/>
          </p:cNvGraphicFramePr>
          <p:nvPr/>
        </p:nvGraphicFramePr>
        <p:xfrm>
          <a:off x="6282501" y="1610437"/>
          <a:ext cx="5486400" cy="2377472"/>
        </p:xfrm>
        <a:graphic>
          <a:graphicData uri="http://schemas.openxmlformats.org/drawingml/2006/table">
            <a:tbl>
              <a:tblPr/>
              <a:tblGrid>
                <a:gridCol w="19202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="" xmlns:a16="http://schemas.microsoft.com/office/drawing/2014/main" val="3273186207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Patients With </a:t>
                      </a:r>
                      <a:b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Lab Abnormality, n (%)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86)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Pregnant (n = 67)</a:t>
                      </a:r>
                    </a:p>
                  </a:txBody>
                  <a:tcPr marT="36576" marB="365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Postpartum (n = 19)</a:t>
                      </a:r>
                    </a:p>
                  </a:txBody>
                  <a:tcPr marT="36576" marB="365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Creatinine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Grade 1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Grade 2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Grade 3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Grade 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 = 83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 (5)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 (8)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 (4)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 (4)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 = 65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 (3)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 (8)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 (2)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 (5)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 = 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 (11)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 (11)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 (11)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6346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08477D-6F80-4353-883D-7AABC73FA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NIH: </a:t>
            </a:r>
            <a:r>
              <a:rPr lang="ro-RO" dirty="0" smtClean="0">
                <a:solidFill>
                  <a:schemeClr val="bg1"/>
                </a:solidFill>
              </a:rPr>
              <a:t>Considerații speciale pentru COVID-19 la copii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CBE75D-724F-47BB-AF22-31283EC1B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820" y="1278718"/>
            <a:ext cx="5309278" cy="467873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o-RO" sz="2200" dirty="0" smtClean="0"/>
              <a:t>Datele privind severitatea bolii și patogeneza infecției cu SARS-CoV-2 la copii sunt limitate</a:t>
            </a:r>
          </a:p>
          <a:p>
            <a:pPr>
              <a:spcAft>
                <a:spcPts val="0"/>
              </a:spcAft>
            </a:pPr>
            <a:r>
              <a:rPr lang="ro-RO" sz="2200" dirty="0" smtClean="0"/>
              <a:t>Mai multe studii epidemiologice sugerează că infecția acută se manifestă mai puțin sever la copii față de adulți</a:t>
            </a:r>
          </a:p>
          <a:p>
            <a:pPr lvl="1">
              <a:spcAft>
                <a:spcPts val="0"/>
              </a:spcAft>
            </a:pPr>
            <a:r>
              <a:rPr lang="ro-RO" sz="2000" dirty="0" smtClean="0"/>
              <a:t>Datele </a:t>
            </a:r>
            <a:r>
              <a:rPr lang="en-US" sz="2000" dirty="0" smtClean="0"/>
              <a:t>CDC</a:t>
            </a:r>
            <a:r>
              <a:rPr lang="ro-RO" sz="2000" dirty="0" smtClean="0"/>
              <a:t> arată rate de spitalizare mai mici la copii vs adulți</a:t>
            </a:r>
            <a:endParaRPr lang="en-US" sz="2000" dirty="0" smtClean="0"/>
          </a:p>
          <a:p>
            <a:pPr lvl="1">
              <a:spcAft>
                <a:spcPts val="0"/>
              </a:spcAft>
            </a:pPr>
            <a:r>
              <a:rPr lang="ro-RO" sz="2000" dirty="0" smtClean="0"/>
              <a:t>Cazurile severe sunt asociate cu vârsta mai mică și condiții patologice preexistente</a:t>
            </a:r>
            <a:endParaRPr lang="en-US" sz="2000" dirty="0"/>
          </a:p>
          <a:p>
            <a:pPr lvl="1">
              <a:spcAft>
                <a:spcPts val="0"/>
              </a:spcAft>
            </a:pPr>
            <a:r>
              <a:rPr lang="ro-RO" sz="2000" dirty="0" smtClean="0"/>
              <a:t>Au fost raportate cazuri de COVID-19 la copii, ce au necesitat Terapie Intensivă</a:t>
            </a:r>
            <a:endParaRPr lang="en-US" sz="2000" dirty="0"/>
          </a:p>
          <a:p>
            <a:pPr>
              <a:spcAft>
                <a:spcPts val="0"/>
              </a:spcAft>
            </a:pPr>
            <a:r>
              <a:rPr lang="ro-RO" sz="2200" dirty="0" smtClean="0"/>
              <a:t>Sindromul inflamator multisistemic a fost raportat la copii</a:t>
            </a:r>
            <a:r>
              <a:rPr lang="en-US" sz="2200" dirty="0" smtClean="0"/>
              <a:t>(MIS-C</a:t>
            </a:r>
            <a:r>
              <a:rPr lang="en-US" sz="2200" dirty="0"/>
              <a:t>)</a:t>
            </a:r>
          </a:p>
          <a:p>
            <a:pPr>
              <a:spcAft>
                <a:spcPts val="0"/>
              </a:spcAft>
            </a:pPr>
            <a:endParaRPr lang="en-US" sz="2000" dirty="0"/>
          </a:p>
          <a:p>
            <a:pPr>
              <a:spcAft>
                <a:spcPts val="0"/>
              </a:spcAft>
            </a:pPr>
            <a:endParaRPr lang="en-US" sz="2000" dirty="0"/>
          </a:p>
        </p:txBody>
      </p:sp>
      <p:sp>
        <p:nvSpPr>
          <p:cNvPr id="4" name="Text Box 15">
            <a:extLst>
              <a:ext uri="{FF2B5EF4-FFF2-40B4-BE49-F238E27FC236}">
                <a16:creationId xmlns="" xmlns:a16="http://schemas.microsoft.com/office/drawing/2014/main" id="{32B8CF51-FC60-46B6-9C2B-9504412A2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21" y="6362020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NIH COVID-19 Treatment Guidelines. Last updated June 11, 2020. www.covid19treatmentguidelines.nih.gov. 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="" xmlns:a16="http://schemas.microsoft.com/office/drawing/2014/main" id="{8FE774C3-3802-412E-B1AE-E9851CAC8071}"/>
              </a:ext>
            </a:extLst>
          </p:cNvPr>
          <p:cNvGrpSpPr>
            <a:grpSpLocks/>
          </p:cNvGrpSpPr>
          <p:nvPr/>
        </p:nvGrpSpPr>
        <p:grpSpPr bwMode="auto">
          <a:xfrm>
            <a:off x="9392911" y="6213768"/>
            <a:ext cx="2488502" cy="449064"/>
            <a:chOff x="9602074" y="3550251"/>
            <a:chExt cx="2488502" cy="449257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2BBC68A3-C623-4C26-A32E-17467D47C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D17FFC3E-4FE2-4155-AA01-78C5B31C7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488502" cy="30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4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69D9E55-BB49-4D4C-B858-A1053B3C0966}"/>
              </a:ext>
            </a:extLst>
          </p:cNvPr>
          <p:cNvSpPr txBox="1"/>
          <p:nvPr/>
        </p:nvSpPr>
        <p:spPr bwMode="auto">
          <a:xfrm>
            <a:off x="6045321" y="5671738"/>
            <a:ext cx="56790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Sever</a:t>
            </a:r>
            <a:r>
              <a:rPr kumimoji="0" lang="ro-RO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ă</a:t>
            </a:r>
            <a:r>
              <a:rPr kumimoji="0" lang="ro-RO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def</a:t>
            </a:r>
            <a:r>
              <a:rPr kumimoji="0" lang="ro-RO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inită</a:t>
            </a:r>
            <a:r>
              <a:rPr kumimoji="0" lang="ro-RO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ca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SpO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≤ 94% </a:t>
            </a:r>
            <a:r>
              <a:rPr kumimoji="0" lang="ro-RO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în aerul ambiental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o-RO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necesitând oxigen suplimentar, ventilație</a:t>
            </a:r>
            <a:r>
              <a:rPr kumimoji="0" lang="ro-RO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mecanică sau ECMO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A8ABB890-ECCE-4B02-A21E-6C72660ADA33}"/>
              </a:ext>
            </a:extLst>
          </p:cNvPr>
          <p:cNvSpPr/>
          <p:nvPr/>
        </p:nvSpPr>
        <p:spPr bwMode="auto">
          <a:xfrm>
            <a:off x="5962314" y="1482727"/>
            <a:ext cx="5760720" cy="27833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lang="ro-RO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 baza datelor preliminare ale studiilor clinice, agentul antiviral remdesivir este recomandat pentru tratamentul COVID-19 la pacienții spitalizați cu boală severă * (a se vedea Remdesivir pentru informații detaliate). De remarcat, remdesivirul nu a fost evaluat în studiile clinice care includ copii cu COVID-19. Remdesivir este disponibil pentru copii printr-o Autorizație de Utilizare de Urgență a FDA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.”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04EA3105-63C8-45C3-91AF-515630D9E5C8}"/>
              </a:ext>
            </a:extLst>
          </p:cNvPr>
          <p:cNvSpPr/>
          <p:nvPr/>
        </p:nvSpPr>
        <p:spPr bwMode="auto">
          <a:xfrm>
            <a:off x="5962314" y="4357661"/>
            <a:ext cx="576072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lang="ro-RO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Pentru alți agenți descriși în ghiduri, nu există date suficiente pentru a recomanda sau nu utilizarea unor antivirale sau agenți imunomodulatori specifici pentru tratamentul COVID-19 la copii și adolescenți.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.”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A1C8549-8437-4B65-968D-E7938CF81C33}"/>
              </a:ext>
            </a:extLst>
          </p:cNvPr>
          <p:cNvSpPr/>
          <p:nvPr/>
        </p:nvSpPr>
        <p:spPr>
          <a:xfrm>
            <a:off x="11064126" y="460881"/>
            <a:ext cx="58221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New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839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36B5F10-AA33-4E69-ABA6-DCC30E0184CB}"/>
              </a:ext>
            </a:extLst>
          </p:cNvPr>
          <p:cNvSpPr txBox="1"/>
          <p:nvPr/>
        </p:nvSpPr>
        <p:spPr bwMode="auto">
          <a:xfrm>
            <a:off x="460088" y="3862601"/>
            <a:ext cx="39657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Fără diagnostice alternative plauzibile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21C452-B723-44D7-8D89-A493A832E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CDC </a:t>
            </a:r>
            <a:r>
              <a:rPr lang="ro-RO" dirty="0" smtClean="0">
                <a:solidFill>
                  <a:schemeClr val="bg1"/>
                </a:solidFill>
              </a:rPr>
              <a:t>Definiție de caz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ro-RO" dirty="0" smtClean="0">
                <a:solidFill>
                  <a:schemeClr val="bg1"/>
                </a:solidFill>
              </a:rPr>
              <a:t>Sindrom inflamator multisistemic la copii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ECB1B2-68C2-42CD-9BA2-FDA0848852F9}"/>
              </a:ext>
            </a:extLst>
          </p:cNvPr>
          <p:cNvSpPr/>
          <p:nvPr/>
        </p:nvSpPr>
        <p:spPr bwMode="auto">
          <a:xfrm>
            <a:off x="538730" y="1613760"/>
            <a:ext cx="11200572" cy="166585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50826B1-FC8B-4DEA-86D1-AF4A4BE69F24}"/>
              </a:ext>
            </a:extLst>
          </p:cNvPr>
          <p:cNvSpPr txBox="1"/>
          <p:nvPr/>
        </p:nvSpPr>
        <p:spPr bwMode="auto">
          <a:xfrm>
            <a:off x="907794" y="1664524"/>
            <a:ext cx="104131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ro-RO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Persoană cu vârsta &lt;21 ani care prezintă febră, * analize de laborator ce sugerează inflamația† și dovezi clinice ale unei boli severe care necesită spitalizare cu implicarea a ≥ 2 sisteme (cardiac, renal, respirator, hematologic, gastro-intestinal, dermatologic sau neurologic)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68A1F7C-994D-4E24-8761-9A53F08E8AF1}"/>
              </a:ext>
            </a:extLst>
          </p:cNvPr>
          <p:cNvSpPr txBox="1"/>
          <p:nvPr/>
        </p:nvSpPr>
        <p:spPr bwMode="auto">
          <a:xfrm>
            <a:off x="1813532" y="3272146"/>
            <a:ext cx="1275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Și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831BEA2-08DB-443F-A550-4DA44D49607A}"/>
              </a:ext>
            </a:extLst>
          </p:cNvPr>
          <p:cNvSpPr/>
          <p:nvPr/>
        </p:nvSpPr>
        <p:spPr bwMode="auto">
          <a:xfrm>
            <a:off x="515705" y="3734856"/>
            <a:ext cx="3913503" cy="1081588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83E8901-D5AE-4EB0-A65D-E6F60D4F5A49}"/>
              </a:ext>
            </a:extLst>
          </p:cNvPr>
          <p:cNvSpPr txBox="1"/>
          <p:nvPr/>
        </p:nvSpPr>
        <p:spPr bwMode="auto">
          <a:xfrm>
            <a:off x="4752198" y="4004364"/>
            <a:ext cx="32389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Infecție recentă cu SARS-CoV-2 dovedită prin RT-PCR, serologie sau test antigen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139DC27-DF02-46AB-8F53-3CAB8416BE85}"/>
              </a:ext>
            </a:extLst>
          </p:cNvPr>
          <p:cNvSpPr txBox="1"/>
          <p:nvPr/>
        </p:nvSpPr>
        <p:spPr bwMode="auto">
          <a:xfrm>
            <a:off x="8326947" y="3798522"/>
            <a:ext cx="345598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Expunerea la un caz COVID-19 suspect sau confirmat în decurs de 4 săptămâni anterior debutului simptomatologiei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9B96BD7-BF9B-48A4-BE97-96712AA50F5A}"/>
              </a:ext>
            </a:extLst>
          </p:cNvPr>
          <p:cNvSpPr/>
          <p:nvPr/>
        </p:nvSpPr>
        <p:spPr bwMode="auto">
          <a:xfrm>
            <a:off x="4647359" y="3726778"/>
            <a:ext cx="3448629" cy="2396658"/>
          </a:xfrm>
          <a:prstGeom prst="rect">
            <a:avLst/>
          </a:prstGeom>
          <a:noFill/>
          <a:ln w="28575">
            <a:solidFill>
              <a:schemeClr val="accent4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43D1D6E-28A4-4A09-86E9-F1715CEF2349}"/>
              </a:ext>
            </a:extLst>
          </p:cNvPr>
          <p:cNvSpPr/>
          <p:nvPr/>
        </p:nvSpPr>
        <p:spPr bwMode="auto">
          <a:xfrm>
            <a:off x="8317528" y="3725991"/>
            <a:ext cx="3405853" cy="2396658"/>
          </a:xfrm>
          <a:prstGeom prst="rect">
            <a:avLst/>
          </a:prstGeom>
          <a:noFill/>
          <a:ln w="28575">
            <a:solidFill>
              <a:schemeClr val="accent4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1">
            <a:extLst>
              <a:ext uri="{FF2B5EF4-FFF2-40B4-BE49-F238E27FC236}">
                <a16:creationId xmlns="" xmlns:a16="http://schemas.microsoft.com/office/drawing/2014/main" id="{FF59B95E-0AE0-4BA8-9F6D-C114F01215C6}"/>
              </a:ext>
            </a:extLst>
          </p:cNvPr>
          <p:cNvGrpSpPr>
            <a:grpSpLocks/>
          </p:cNvGrpSpPr>
          <p:nvPr/>
        </p:nvGrpSpPr>
        <p:grpSpPr bwMode="auto">
          <a:xfrm>
            <a:off x="9392911" y="6213768"/>
            <a:ext cx="2488502" cy="449064"/>
            <a:chOff x="9602074" y="3550251"/>
            <a:chExt cx="2488502" cy="449257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67E7F0C4-75FB-4F29-9A6F-31C0E7DDE2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8">
              <a:extLst>
                <a:ext uri="{FF2B5EF4-FFF2-40B4-BE49-F238E27FC236}">
                  <a16:creationId xmlns="" xmlns:a16="http://schemas.microsoft.com/office/drawing/2014/main" id="{F153F296-9D26-42A3-8D3D-610991726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488502" cy="30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4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713A323-C82D-477D-BC74-9903C404C5BF}"/>
              </a:ext>
            </a:extLst>
          </p:cNvPr>
          <p:cNvSpPr txBox="1"/>
          <p:nvPr/>
        </p:nvSpPr>
        <p:spPr bwMode="auto">
          <a:xfrm>
            <a:off x="6480867" y="3264326"/>
            <a:ext cx="4164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Și 1 din următoarele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1655E4D-6080-4DD2-BBE4-6C506DDD59DB}"/>
              </a:ext>
            </a:extLst>
          </p:cNvPr>
          <p:cNvSpPr txBox="1"/>
          <p:nvPr/>
        </p:nvSpPr>
        <p:spPr bwMode="auto">
          <a:xfrm>
            <a:off x="574941" y="4870118"/>
            <a:ext cx="37360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Fe</a:t>
            </a:r>
            <a:r>
              <a:rPr kumimoji="0" lang="ro-RO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bră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≥ 38°C </a:t>
            </a:r>
            <a:r>
              <a:rPr kumimoji="0" lang="ro-RO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pentru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≥ 24 </a:t>
            </a:r>
            <a:r>
              <a:rPr lang="ro-RO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ore sau febră persistentă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≥ 24 </a:t>
            </a:r>
            <a:r>
              <a:rPr lang="ro-RO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ore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†</a:t>
            </a:r>
            <a:r>
              <a:rPr lang="vi-VN" sz="14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Inclusiv, dar fără a se limita la CRP crescut</a:t>
            </a:r>
            <a:r>
              <a:rPr lang="ro-RO" sz="14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vi-VN" sz="14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VSH, fibrinogen, procalcitonină, </a:t>
            </a:r>
            <a:r>
              <a:rPr lang="ro-RO" sz="14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D-dimeri</a:t>
            </a:r>
            <a:r>
              <a:rPr lang="vi-VN" sz="14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feritină, LDH sau IL-6</a:t>
            </a:r>
            <a:r>
              <a:rPr lang="ro-RO" sz="14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număr</a:t>
            </a:r>
            <a:r>
              <a:rPr lang="vi-VN" sz="14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neutrofile crescute; </a:t>
            </a:r>
            <a:r>
              <a:rPr lang="ro-RO" sz="14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număr </a:t>
            </a:r>
            <a:r>
              <a:rPr lang="vi-VN" sz="14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limfocite redus</a:t>
            </a:r>
            <a:r>
              <a:rPr lang="ro-RO" sz="14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4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și albumină scăzută.</a:t>
            </a:r>
          </a:p>
          <a:p>
            <a:r>
              <a:rPr lang="vi-VN" sz="1400" dirty="0" smtClean="0"/>
              <a:t/>
            </a:r>
            <a:br>
              <a:rPr lang="vi-VN" sz="1400" dirty="0" smtClean="0"/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5">
            <a:extLst>
              <a:ext uri="{FF2B5EF4-FFF2-40B4-BE49-F238E27FC236}">
                <a16:creationId xmlns="" xmlns:a16="http://schemas.microsoft.com/office/drawing/2014/main" id="{34559C7C-DCFD-4D3A-9FA2-71BD7C7A9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85" y="6362020"/>
            <a:ext cx="8318499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CDC. Multisystem Inflammatory Syndrome in Children (MIS-C). Last reviewed August 28, 2020. https://www.cdc.gov/mis-c/hcp/ </a:t>
            </a:r>
          </a:p>
        </p:txBody>
      </p:sp>
    </p:spTree>
    <p:extLst>
      <p:ext uri="{BB962C8B-B14F-4D97-AF65-F5344CB8AC3E}">
        <p14:creationId xmlns="" xmlns:p14="http://schemas.microsoft.com/office/powerpoint/2010/main" val="35398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21C452-B723-44D7-8D89-A493A832E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CDC: </a:t>
            </a:r>
            <a:r>
              <a:rPr lang="ro-RO" dirty="0" smtClean="0">
                <a:solidFill>
                  <a:schemeClr val="bg1"/>
                </a:solidFill>
              </a:rPr>
              <a:t>Evaluarea și managementul sindromului inflamator multisistemic la copii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F70B68-B2B3-436F-BAA8-02DAAD6B5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1193603"/>
          </a:xfrm>
        </p:spPr>
        <p:txBody>
          <a:bodyPr/>
          <a:lstStyle/>
          <a:p>
            <a:r>
              <a:rPr lang="ro-RO" sz="2400" dirty="0" smtClean="0"/>
              <a:t>Prezentarea clinică variază, dar include, de obicei, febră persistentă, dureri abdominale, vărsături, diaree, erupții cutanate, leziuni cutaneo-mucoase, markeri inflamatori crescuți și markeri ce indică leziuni cardiace</a:t>
            </a:r>
            <a:endParaRPr lang="en-US" dirty="0"/>
          </a:p>
        </p:txBody>
      </p:sp>
      <p:sp>
        <p:nvSpPr>
          <p:cNvPr id="15" name="Text Box 15">
            <a:extLst>
              <a:ext uri="{FF2B5EF4-FFF2-40B4-BE49-F238E27FC236}">
                <a16:creationId xmlns="" xmlns:a16="http://schemas.microsoft.com/office/drawing/2014/main" id="{B2584E31-D4DD-4CF7-AFC0-6344FC90D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85" y="6362020"/>
            <a:ext cx="8191499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CDC. Multisystem Inflammatory Syndrome in Children (MIS-C). Last reviewed August 28, 2020. https://www.cdc.gov/mis-c/hcp/ 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="" xmlns:a16="http://schemas.microsoft.com/office/drawing/2014/main" id="{FF59B95E-0AE0-4BA8-9F6D-C114F01215C6}"/>
              </a:ext>
            </a:extLst>
          </p:cNvPr>
          <p:cNvGrpSpPr>
            <a:grpSpLocks/>
          </p:cNvGrpSpPr>
          <p:nvPr/>
        </p:nvGrpSpPr>
        <p:grpSpPr bwMode="auto">
          <a:xfrm>
            <a:off x="9392911" y="6213768"/>
            <a:ext cx="2488502" cy="449064"/>
            <a:chOff x="9602074" y="3550251"/>
            <a:chExt cx="2488502" cy="449257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67E7F0C4-75FB-4F29-9A6F-31C0E7DDE2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8">
              <a:extLst>
                <a:ext uri="{FF2B5EF4-FFF2-40B4-BE49-F238E27FC236}">
                  <a16:creationId xmlns="" xmlns:a16="http://schemas.microsoft.com/office/drawing/2014/main" id="{F153F296-9D26-42A3-8D3D-610991726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488502" cy="30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4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1" name="Group 3">
            <a:extLst>
              <a:ext uri="{FF2B5EF4-FFF2-40B4-BE49-F238E27FC236}">
                <a16:creationId xmlns="" xmlns:a16="http://schemas.microsoft.com/office/drawing/2014/main" id="{8D1B72E3-053A-4561-85FD-5A104830A400}"/>
              </a:ext>
            </a:extLst>
          </p:cNvPr>
          <p:cNvGraphicFramePr>
            <a:graphicFrameLocks/>
          </p:cNvGraphicFramePr>
          <p:nvPr/>
        </p:nvGraphicFramePr>
        <p:xfrm>
          <a:off x="724305" y="2706650"/>
          <a:ext cx="5367338" cy="3566272"/>
        </p:xfrm>
        <a:graphic>
          <a:graphicData uri="http://schemas.openxmlformats.org/drawingml/2006/table">
            <a:tbl>
              <a:tblPr/>
              <a:tblGrid>
                <a:gridCol w="53673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Teste de laborator/Evaluări</a:t>
                      </a:r>
                      <a:endParaRPr kumimoji="0" lang="en-US" sz="1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Markeri de inflamație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: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CRP, </a:t>
                      </a:r>
                      <a:r>
                        <a:rPr lang="ro-RO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VSH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fibrinogen,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procalciton</a:t>
                      </a:r>
                      <a:r>
                        <a:rPr lang="ro-RO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ină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, D-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dimer</a:t>
                      </a:r>
                      <a:r>
                        <a:rPr lang="ro-RO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feritin</a:t>
                      </a:r>
                      <a:r>
                        <a:rPr lang="ro-RO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ă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LDH, IL-6,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neutro</a:t>
                      </a:r>
                      <a:r>
                        <a:rPr lang="ro-RO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f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il</a:t>
                      </a:r>
                      <a:r>
                        <a:rPr lang="ro-RO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, l</a:t>
                      </a:r>
                      <a:r>
                        <a:rPr lang="ro-RO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ro-RO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f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oc</a:t>
                      </a:r>
                      <a:r>
                        <a:rPr lang="ro-RO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te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, albumin</a:t>
                      </a:r>
                      <a:r>
                        <a:rPr lang="ro-RO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ă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Detecție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SARS-CoV-2 </a:t>
                      </a: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prin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RT-PCR </a:t>
                      </a: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sau test antigen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lang="ro-RO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Se recomandă efectuarea serologiei SARS-CoV-2, chiar și în prezența unui test RT-PCR pozitiv sau antigen; orice test serologic trebuie efectuat înainte de administrarea IVIG sau a tratamentelor cu anticorpi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Ecocardiografie și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electrocardiogram</a:t>
                      </a: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ă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Enzime cardiace sau troponină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6211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Peptidul natriuretic de tip 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(BNP) </a:t>
                      </a: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sau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NT-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proBNP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9478420"/>
                  </a:ext>
                </a:extLst>
              </a:tr>
            </a:tbl>
          </a:graphicData>
        </a:graphic>
      </p:graphicFrame>
      <p:graphicFrame>
        <p:nvGraphicFramePr>
          <p:cNvPr id="22" name="Group 3">
            <a:extLst>
              <a:ext uri="{FF2B5EF4-FFF2-40B4-BE49-F238E27FC236}">
                <a16:creationId xmlns="" xmlns:a16="http://schemas.microsoft.com/office/drawing/2014/main" id="{7849C3A3-CB8B-4978-AECC-E70B8785498D}"/>
              </a:ext>
            </a:extLst>
          </p:cNvPr>
          <p:cNvGraphicFramePr>
            <a:graphicFrameLocks/>
          </p:cNvGraphicFramePr>
          <p:nvPr/>
        </p:nvGraphicFramePr>
        <p:xfrm>
          <a:off x="6384926" y="2706650"/>
          <a:ext cx="5097277" cy="2255616"/>
        </p:xfrm>
        <a:graphic>
          <a:graphicData uri="http://schemas.openxmlformats.org/drawingml/2006/table">
            <a:tbl>
              <a:tblPr/>
              <a:tblGrid>
                <a:gridCol w="50972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60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Management*</a:t>
                      </a:r>
                      <a:endParaRPr kumimoji="0" lang="en-US" sz="1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22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Terapie suportivă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: </a:t>
                      </a: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terapie cu fluide, suport inotrop, suport respirator și ECMO dacă este necesar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60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IVIG </a:t>
                      </a: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și steroizi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60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Aspirin</a:t>
                      </a: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ă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60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Antibiotic</a:t>
                      </a: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60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Profilaxie antitrombotică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F7449CA-12C9-4BBE-A52F-5DCEEDF11FB9}"/>
              </a:ext>
            </a:extLst>
          </p:cNvPr>
          <p:cNvSpPr txBox="1"/>
          <p:nvPr/>
        </p:nvSpPr>
        <p:spPr bwMode="auto">
          <a:xfrm>
            <a:off x="6398573" y="5355844"/>
            <a:ext cx="52610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lang="ro-RO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nu sunt studii care să compare eficacitatea opțiunilor terapeutice. Asademia Americană de pediatrie  și Colegiul American de Reumatologie au publicat ghiduri pentru managementul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MIS-C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70E7AC7-A155-4EF3-A97D-BDBD8CC1342A}"/>
              </a:ext>
            </a:extLst>
          </p:cNvPr>
          <p:cNvSpPr/>
          <p:nvPr/>
        </p:nvSpPr>
        <p:spPr>
          <a:xfrm>
            <a:off x="11064126" y="460881"/>
            <a:ext cx="58221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New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892905" y="460881"/>
            <a:ext cx="92465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Updated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728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5B4551-73F0-46E0-A003-572AAE2DC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 smtClean="0">
                <a:solidFill>
                  <a:schemeClr val="bg1"/>
                </a:solidFill>
              </a:rPr>
              <a:t>Sindromul inflamator multisistemic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o-RO" dirty="0" smtClean="0">
                <a:solidFill>
                  <a:schemeClr val="bg1"/>
                </a:solidFill>
              </a:rPr>
              <a:t>la copii și adolescenți în SUA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E8191C6-86CB-478A-998F-9672AEA00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323" y="1362922"/>
            <a:ext cx="10877529" cy="957737"/>
          </a:xfrm>
        </p:spPr>
        <p:txBody>
          <a:bodyPr/>
          <a:lstStyle/>
          <a:p>
            <a:r>
              <a:rPr lang="ro-RO" dirty="0" smtClean="0"/>
              <a:t>Studiu pentru sindromul inflamator sistemic la copii în perioada 15 martie - 20 mai 2020, în Centrele de Pediatrie din 26 de state americane (N = 186)</a:t>
            </a:r>
            <a:endParaRPr lang="en-US" dirty="0"/>
          </a:p>
        </p:txBody>
      </p:sp>
      <p:sp>
        <p:nvSpPr>
          <p:cNvPr id="6" name="Text Box 15">
            <a:extLst>
              <a:ext uri="{FF2B5EF4-FFF2-40B4-BE49-F238E27FC236}">
                <a16:creationId xmlns="" xmlns:a16="http://schemas.microsoft.com/office/drawing/2014/main" id="{A38AA7F3-E057-4DBF-BD21-58808850D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21" y="6362020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Feldstein. NEJM. 2020;383:334.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="" xmlns:a16="http://schemas.microsoft.com/office/drawing/2014/main" id="{B1C949CE-2D12-4660-A63C-521B3EC4C2FE}"/>
              </a:ext>
            </a:extLst>
          </p:cNvPr>
          <p:cNvGrpSpPr>
            <a:grpSpLocks/>
          </p:cNvGrpSpPr>
          <p:nvPr/>
        </p:nvGrpSpPr>
        <p:grpSpPr bwMode="auto">
          <a:xfrm>
            <a:off x="9392911" y="6213768"/>
            <a:ext cx="2488502" cy="449064"/>
            <a:chOff x="9602074" y="3550251"/>
            <a:chExt cx="2488502" cy="449257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FB060495-4B31-477C-A22D-48BB20804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05D9CB4C-6ED4-4AA3-BA12-32E703D85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488502" cy="30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4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2" name="Group 3">
            <a:extLst>
              <a:ext uri="{FF2B5EF4-FFF2-40B4-BE49-F238E27FC236}">
                <a16:creationId xmlns="" xmlns:a16="http://schemas.microsoft.com/office/drawing/2014/main" id="{41D6203B-857A-414C-A7A1-0A1A3755B756}"/>
              </a:ext>
            </a:extLst>
          </p:cNvPr>
          <p:cNvGraphicFramePr>
            <a:graphicFrameLocks/>
          </p:cNvGraphicFramePr>
          <p:nvPr/>
        </p:nvGraphicFramePr>
        <p:xfrm>
          <a:off x="720428" y="2633528"/>
          <a:ext cx="5366039" cy="3383344"/>
        </p:xfrm>
        <a:graphic>
          <a:graphicData uri="http://schemas.openxmlformats.org/drawingml/2006/table">
            <a:tbl>
              <a:tblPr/>
              <a:tblGrid>
                <a:gridCol w="3245446">
                  <a:extLst>
                    <a:ext uri="{9D8B030D-6E8A-4147-A177-3AD203B41FA5}">
                      <a16:colId xmlns="" xmlns:a16="http://schemas.microsoft.com/office/drawing/2014/main" val="611372518"/>
                    </a:ext>
                  </a:extLst>
                </a:gridCol>
                <a:gridCol w="2120593">
                  <a:extLst>
                    <a:ext uri="{9D8B030D-6E8A-4147-A177-3AD203B41FA5}">
                      <a16:colId xmlns="" xmlns:a16="http://schemas.microsoft.com/office/drawing/2014/main" val="1909095922"/>
                    </a:ext>
                  </a:extLst>
                </a:gridCol>
              </a:tblGrid>
              <a:tr h="263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o-RO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aracteristici</a:t>
                      </a: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 (%)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o-RO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Toți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(N = 186)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Anterior sănătoși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135 (73)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Nr de sisteme implicate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≥ 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 (10)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 (19)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132 (71)</a:t>
                      </a:r>
                    </a:p>
                  </a:txBody>
                  <a:tcPr marL="121699" marR="121699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57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Rezultate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ro-R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Încă spitalizați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*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ro-R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Externați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o-R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ecedați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52 (28)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130 (70)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 (2)</a:t>
                      </a:r>
                    </a:p>
                  </a:txBody>
                  <a:tcPr marL="121699" marR="121699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4" name="Group 3">
            <a:extLst>
              <a:ext uri="{FF2B5EF4-FFF2-40B4-BE49-F238E27FC236}">
                <a16:creationId xmlns="" xmlns:a16="http://schemas.microsoft.com/office/drawing/2014/main" id="{4F10FA7A-D28E-4296-8DDD-22912E75AFC8}"/>
              </a:ext>
            </a:extLst>
          </p:cNvPr>
          <p:cNvGraphicFramePr>
            <a:graphicFrameLocks/>
          </p:cNvGraphicFramePr>
          <p:nvPr/>
        </p:nvGraphicFramePr>
        <p:xfrm>
          <a:off x="6268181" y="2619880"/>
          <a:ext cx="5227855" cy="3200432"/>
        </p:xfrm>
        <a:graphic>
          <a:graphicData uri="http://schemas.openxmlformats.org/drawingml/2006/table">
            <a:tbl>
              <a:tblPr/>
              <a:tblGrid>
                <a:gridCol w="3161871">
                  <a:extLst>
                    <a:ext uri="{9D8B030D-6E8A-4147-A177-3AD203B41FA5}">
                      <a16:colId xmlns="" xmlns:a16="http://schemas.microsoft.com/office/drawing/2014/main" val="611372518"/>
                    </a:ext>
                  </a:extLst>
                </a:gridCol>
                <a:gridCol w="2065984">
                  <a:extLst>
                    <a:ext uri="{9D8B030D-6E8A-4147-A177-3AD203B41FA5}">
                      <a16:colId xmlns="" xmlns:a16="http://schemas.microsoft.com/office/drawing/2014/main" val="1909095922"/>
                    </a:ext>
                  </a:extLst>
                </a:gridCol>
              </a:tblGrid>
              <a:tr h="263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o-RO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Caracteristici</a:t>
                      </a: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 (%)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o-RO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Toți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(N = 186)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57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Sisteme implicate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Gastrointestinal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Cardiovascular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Hematologic/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trombotic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ro-R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Cutaneo-mucos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Respirator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Musculo</a:t>
                      </a:r>
                      <a:r>
                        <a:rPr kumimoji="0" lang="ro-R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o-R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eletal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Renal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Neurologic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171 (92)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149 (80)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142 (76)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137 (74)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131 (70)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43 (23)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 (8)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 (6)</a:t>
                      </a:r>
                    </a:p>
                  </a:txBody>
                  <a:tcPr marL="121699" marR="121699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F607CC8-FCF7-4A68-A135-C53576E33468}"/>
              </a:ext>
            </a:extLst>
          </p:cNvPr>
          <p:cNvSpPr txBox="1"/>
          <p:nvPr/>
        </p:nvSpPr>
        <p:spPr bwMode="auto">
          <a:xfrm>
            <a:off x="720429" y="6038916"/>
            <a:ext cx="53755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ro-RO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Începând</a:t>
            </a:r>
            <a:r>
              <a:rPr kumimoji="0" lang="ro-RO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cu 20 mai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2020.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4BBA3EB-D7D5-4722-9F18-9D03B1266ADC}"/>
              </a:ext>
            </a:extLst>
          </p:cNvPr>
          <p:cNvSpPr/>
          <p:nvPr/>
        </p:nvSpPr>
        <p:spPr>
          <a:xfrm>
            <a:off x="11064126" y="460881"/>
            <a:ext cx="58221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New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88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6388" y="450376"/>
            <a:ext cx="9039225" cy="581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stituent conținut 5"/>
          <p:cNvSpPr>
            <a:spLocks noGrp="1"/>
          </p:cNvSpPr>
          <p:nvPr>
            <p:ph sz="half" idx="4294967295"/>
          </p:nvPr>
        </p:nvSpPr>
        <p:spPr>
          <a:xfrm>
            <a:off x="436728" y="1037230"/>
            <a:ext cx="4449171" cy="4490113"/>
          </a:xfrm>
        </p:spPr>
        <p:txBody>
          <a:bodyPr/>
          <a:lstStyle/>
          <a:p>
            <a:pPr algn="ctr">
              <a:buNone/>
            </a:pPr>
            <a:r>
              <a:rPr lang="ro-RO" b="1" dirty="0" smtClean="0">
                <a:latin typeface="Arial" pitchFamily="34" charset="0"/>
                <a:cs typeface="Arial" pitchFamily="34" charset="0"/>
              </a:rPr>
              <a:t>Obiective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evaluarea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aspectelor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epidemiolo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ice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și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clinico-evolutive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ale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cazurilor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 COVID-19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spitalizate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la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Spitalul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Clinic de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Boli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Infecțioase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și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Pneumoftiziologie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“Victor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Babeș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 din Craiova,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România</a:t>
            </a:r>
            <a:endParaRPr lang="ro-R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stituent conținut 3"/>
          <p:cNvSpPr>
            <a:spLocks noGrp="1"/>
          </p:cNvSpPr>
          <p:nvPr>
            <p:ph sz="half" idx="4294967295"/>
          </p:nvPr>
        </p:nvSpPr>
        <p:spPr>
          <a:xfrm>
            <a:off x="4954137" y="300252"/>
            <a:ext cx="7237863" cy="5889412"/>
          </a:xfrm>
        </p:spPr>
        <p:txBody>
          <a:bodyPr/>
          <a:lstStyle/>
          <a:p>
            <a:pPr algn="ctr">
              <a:buNone/>
            </a:pPr>
            <a:r>
              <a:rPr lang="ro-RO" b="1" dirty="0" smtClean="0">
                <a:latin typeface="Arial" pitchFamily="34" charset="0"/>
                <a:cs typeface="Arial" pitchFamily="34" charset="0"/>
              </a:rPr>
              <a:t>Material și metode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studiu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retrospectiv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cu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analiza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datelor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consemnate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în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documentele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medicale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pentru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pacienții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spitalizați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cu COVID-19,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în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perioada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01.03.2020-31.05.2020.</a:t>
            </a:r>
            <a:endParaRPr lang="ro-RO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o-RO" sz="24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u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fost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evaluate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datele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demografice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epidemiologice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datele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clinice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parametrii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biologici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și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rezultatele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investigațiilor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și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consulturilor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paraclinice</a:t>
            </a:r>
            <a:endParaRPr lang="ro-RO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o-RO" sz="24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onfirmarea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infecției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cu SARS- CoV-2 s-a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efectuat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prin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RT-PCR din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exudatul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nazo-faringian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externarea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pacienților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vindecați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s-a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efectuat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după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obținerea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două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rezultate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RT-PCR SARS-CoV-2 consecutive negative 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recoltate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la interval de minim 24 ore)</a:t>
            </a:r>
            <a:r>
              <a:rPr lang="ro-RO" sz="2400" dirty="0" smtClean="0">
                <a:latin typeface="Arial" pitchFamily="34" charset="0"/>
                <a:cs typeface="Arial" pitchFamily="34" charset="0"/>
              </a:rPr>
              <a:t>, conform recomandărilor INSP de la acel moment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o-RO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o-RO" sz="2000" dirty="0"/>
          </a:p>
        </p:txBody>
      </p:sp>
    </p:spTree>
    <p:extLst>
      <p:ext uri="{BB962C8B-B14F-4D97-AF65-F5344CB8AC3E}">
        <p14:creationId xmlns="" xmlns:p14="http://schemas.microsoft.com/office/powerpoint/2010/main" val="6253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u 4"/>
          <p:cNvSpPr>
            <a:spLocks noGrp="1"/>
          </p:cNvSpPr>
          <p:nvPr>
            <p:ph type="title"/>
          </p:nvPr>
        </p:nvSpPr>
        <p:spPr>
          <a:xfrm>
            <a:off x="838200" y="668741"/>
            <a:ext cx="10515600" cy="655092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Rezultate</a:t>
            </a:r>
            <a:endParaRPr lang="ro-RO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stituent conținut 3"/>
          <p:cNvSpPr>
            <a:spLocks noGrp="1"/>
          </p:cNvSpPr>
          <p:nvPr>
            <p:ph sz="half" idx="1"/>
          </p:nvPr>
        </p:nvSpPr>
        <p:spPr>
          <a:xfrm>
            <a:off x="640080" y="1542197"/>
            <a:ext cx="5379720" cy="4634765"/>
          </a:xfrm>
        </p:spPr>
        <p:txBody>
          <a:bodyPr>
            <a:normAutofit/>
          </a:bodyPr>
          <a:lstStyle/>
          <a:p>
            <a:r>
              <a:rPr lang="en-US" dirty="0" err="1" smtClean="0"/>
              <a:t>Lotul</a:t>
            </a:r>
            <a:r>
              <a:rPr lang="en-US" dirty="0" smtClean="0"/>
              <a:t> </a:t>
            </a:r>
            <a:r>
              <a:rPr lang="en-US" dirty="0" err="1" smtClean="0"/>
              <a:t>studiat</a:t>
            </a:r>
            <a:r>
              <a:rPr lang="en-US" dirty="0" smtClean="0"/>
              <a:t> a </a:t>
            </a:r>
            <a:r>
              <a:rPr lang="en-US" dirty="0" err="1" smtClean="0"/>
              <a:t>cuprins</a:t>
            </a:r>
            <a:r>
              <a:rPr lang="en-US" dirty="0" smtClean="0"/>
              <a:t> 245 de </a:t>
            </a:r>
            <a:r>
              <a:rPr lang="en-US" dirty="0" err="1" smtClean="0"/>
              <a:t>pacienți</a:t>
            </a:r>
            <a:r>
              <a:rPr lang="ro-RO" dirty="0" smtClean="0"/>
              <a:t> internați</a:t>
            </a:r>
            <a:r>
              <a:rPr lang="en-US" dirty="0" smtClean="0"/>
              <a:t> cu COVID-19 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perioada</a:t>
            </a:r>
            <a:r>
              <a:rPr lang="en-US" dirty="0" smtClean="0"/>
              <a:t> 01.03.-31.05.2020, la </a:t>
            </a:r>
            <a:r>
              <a:rPr lang="en-US" dirty="0" err="1" smtClean="0"/>
              <a:t>Spitalul</a:t>
            </a:r>
            <a:r>
              <a:rPr lang="en-US" dirty="0" smtClean="0"/>
              <a:t> Clinic de </a:t>
            </a:r>
            <a:r>
              <a:rPr lang="en-US" dirty="0" err="1" smtClean="0"/>
              <a:t>Boli</a:t>
            </a:r>
            <a:r>
              <a:rPr lang="en-US" dirty="0" smtClean="0"/>
              <a:t> </a:t>
            </a:r>
            <a:r>
              <a:rPr lang="en-US" dirty="0" err="1" smtClean="0"/>
              <a:t>Infecțioase</a:t>
            </a:r>
            <a:r>
              <a:rPr lang="en-US" dirty="0" smtClean="0"/>
              <a:t> </a:t>
            </a:r>
            <a:r>
              <a:rPr lang="en-US" dirty="0" err="1" smtClean="0"/>
              <a:t>și</a:t>
            </a:r>
            <a:r>
              <a:rPr lang="en-US" dirty="0" smtClean="0"/>
              <a:t> </a:t>
            </a:r>
            <a:r>
              <a:rPr lang="en-US" dirty="0" err="1" smtClean="0"/>
              <a:t>Pneumoftiziologie</a:t>
            </a:r>
            <a:r>
              <a:rPr lang="en-US" dirty="0" smtClean="0"/>
              <a:t> “Victor </a:t>
            </a:r>
            <a:r>
              <a:rPr lang="en-US" dirty="0" err="1" smtClean="0"/>
              <a:t>Babeș</a:t>
            </a:r>
            <a:r>
              <a:rPr lang="en-US" dirty="0" smtClean="0"/>
              <a:t>” din Craiova. </a:t>
            </a:r>
            <a:r>
              <a:rPr lang="ro-RO" dirty="0" smtClean="0"/>
              <a:t> Cele mai multe cazuri au fost internate în săptămâna 24-30 aprilie 2020</a:t>
            </a:r>
            <a:endParaRPr lang="ro-RO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12220" y="1433015"/>
            <a:ext cx="5784162" cy="346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253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u 4"/>
          <p:cNvSpPr>
            <a:spLocks noGrp="1"/>
          </p:cNvSpPr>
          <p:nvPr>
            <p:ph type="title"/>
          </p:nvPr>
        </p:nvSpPr>
        <p:spPr>
          <a:xfrm>
            <a:off x="838200" y="777923"/>
            <a:ext cx="10515600" cy="573206"/>
          </a:xfrm>
        </p:spPr>
        <p:txBody>
          <a:bodyPr>
            <a:noAutofit/>
          </a:bodyPr>
          <a:lstStyle/>
          <a:p>
            <a:pPr algn="ctr"/>
            <a:r>
              <a:rPr lang="ro-RO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Rezultate</a:t>
            </a:r>
            <a:endParaRPr lang="ro-RO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Chart 1"/>
          <p:cNvGraphicFramePr>
            <a:graphicFrameLocks noGrp="1"/>
          </p:cNvGraphicFramePr>
          <p:nvPr>
            <p:ph sz="half" idx="2"/>
          </p:nvPr>
        </p:nvGraphicFramePr>
        <p:xfrm>
          <a:off x="5936776" y="1538491"/>
          <a:ext cx="6032311" cy="4343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145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0264" y="1651380"/>
            <a:ext cx="5290456" cy="438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253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u 4"/>
          <p:cNvSpPr>
            <a:spLocks noGrp="1"/>
          </p:cNvSpPr>
          <p:nvPr>
            <p:ph type="title"/>
          </p:nvPr>
        </p:nvSpPr>
        <p:spPr>
          <a:xfrm>
            <a:off x="838200" y="696037"/>
            <a:ext cx="10515600" cy="655092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Rezultate</a:t>
            </a:r>
            <a:endParaRPr lang="ro-RO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stituent conținut 3"/>
          <p:cNvSpPr>
            <a:spLocks noGrp="1"/>
          </p:cNvSpPr>
          <p:nvPr>
            <p:ph sz="half" idx="1"/>
          </p:nvPr>
        </p:nvSpPr>
        <p:spPr>
          <a:xfrm>
            <a:off x="838200" y="1883391"/>
            <a:ext cx="5181600" cy="4293571"/>
          </a:xfrm>
        </p:spPr>
        <p:txBody>
          <a:bodyPr>
            <a:normAutofit/>
          </a:bodyPr>
          <a:lstStyle/>
          <a:p>
            <a:r>
              <a:rPr lang="en-US" dirty="0" smtClean="0"/>
              <a:t>Au </a:t>
            </a:r>
            <a:r>
              <a:rPr lang="en-US" dirty="0" err="1" smtClean="0"/>
              <a:t>fost</a:t>
            </a:r>
            <a:r>
              <a:rPr lang="en-US" dirty="0" smtClean="0"/>
              <a:t> </a:t>
            </a:r>
            <a:r>
              <a:rPr lang="en-US" dirty="0" err="1" smtClean="0"/>
              <a:t>spitalizați</a:t>
            </a:r>
            <a:r>
              <a:rPr lang="en-US" dirty="0" smtClean="0"/>
              <a:t> 213 </a:t>
            </a:r>
            <a:r>
              <a:rPr lang="en-US" dirty="0" err="1" smtClean="0"/>
              <a:t>pacienți</a:t>
            </a:r>
            <a:r>
              <a:rPr lang="en-US" dirty="0" smtClean="0"/>
              <a:t> din </a:t>
            </a:r>
            <a:r>
              <a:rPr lang="en-US" dirty="0" err="1" smtClean="0"/>
              <a:t>județul</a:t>
            </a:r>
            <a:r>
              <a:rPr lang="en-US" dirty="0" smtClean="0"/>
              <a:t> </a:t>
            </a:r>
            <a:r>
              <a:rPr lang="en-US" dirty="0" err="1" smtClean="0"/>
              <a:t>Dolj</a:t>
            </a:r>
            <a:r>
              <a:rPr lang="en-US" dirty="0" smtClean="0"/>
              <a:t> </a:t>
            </a:r>
            <a:r>
              <a:rPr lang="en-US" dirty="0" err="1" smtClean="0"/>
              <a:t>și</a:t>
            </a:r>
            <a:r>
              <a:rPr lang="en-US" dirty="0" smtClean="0"/>
              <a:t> 23 din </a:t>
            </a:r>
            <a:r>
              <a:rPr lang="en-US" dirty="0" err="1" smtClean="0"/>
              <a:t>județele</a:t>
            </a:r>
            <a:r>
              <a:rPr lang="en-US" dirty="0" smtClean="0"/>
              <a:t> </a:t>
            </a:r>
            <a:r>
              <a:rPr lang="en-US" dirty="0" err="1" smtClean="0"/>
              <a:t>limitrofe</a:t>
            </a:r>
            <a:r>
              <a:rPr lang="en-US" dirty="0" smtClean="0"/>
              <a:t> ( 10-Olt, 6-Gorj, 11- </a:t>
            </a:r>
            <a:r>
              <a:rPr lang="en-US" dirty="0" err="1" smtClean="0"/>
              <a:t>Mehedinți</a:t>
            </a:r>
            <a:r>
              <a:rPr lang="en-US" dirty="0" smtClean="0"/>
              <a:t>, 5- </a:t>
            </a:r>
            <a:r>
              <a:rPr lang="en-US" dirty="0" err="1" smtClean="0"/>
              <a:t>Vâlcea</a:t>
            </a:r>
            <a:r>
              <a:rPr lang="en-US" dirty="0" smtClean="0"/>
              <a:t>); </a:t>
            </a:r>
            <a:r>
              <a:rPr lang="en-US" dirty="0" err="1" smtClean="0"/>
              <a:t>numărul</a:t>
            </a:r>
            <a:r>
              <a:rPr lang="en-US" dirty="0" smtClean="0"/>
              <a:t> </a:t>
            </a:r>
            <a:r>
              <a:rPr lang="en-US" dirty="0" err="1" smtClean="0"/>
              <a:t>cel</a:t>
            </a:r>
            <a:r>
              <a:rPr lang="en-US" dirty="0" smtClean="0"/>
              <a:t> </a:t>
            </a:r>
            <a:r>
              <a:rPr lang="en-US" dirty="0" err="1" smtClean="0"/>
              <a:t>mai</a:t>
            </a:r>
            <a:r>
              <a:rPr lang="en-US" dirty="0" smtClean="0"/>
              <a:t> mare de </a:t>
            </a:r>
            <a:r>
              <a:rPr lang="en-US" dirty="0" err="1" smtClean="0"/>
              <a:t>pacienți</a:t>
            </a:r>
            <a:r>
              <a:rPr lang="en-US" dirty="0" smtClean="0"/>
              <a:t> din </a:t>
            </a:r>
            <a:r>
              <a:rPr lang="en-US" dirty="0" err="1" smtClean="0"/>
              <a:t>judetul</a:t>
            </a:r>
            <a:r>
              <a:rPr lang="en-US" dirty="0" smtClean="0"/>
              <a:t> </a:t>
            </a:r>
            <a:r>
              <a:rPr lang="en-US" dirty="0" err="1" smtClean="0"/>
              <a:t>Dolj</a:t>
            </a:r>
            <a:r>
              <a:rPr lang="en-US" dirty="0" smtClean="0"/>
              <a:t> a </a:t>
            </a:r>
            <a:r>
              <a:rPr lang="en-US" dirty="0" err="1" smtClean="0"/>
              <a:t>fost</a:t>
            </a:r>
            <a:r>
              <a:rPr lang="en-US" dirty="0" smtClean="0"/>
              <a:t> </a:t>
            </a:r>
            <a:r>
              <a:rPr lang="en-US" dirty="0" err="1" smtClean="0"/>
              <a:t>înregistrat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urbană</a:t>
            </a:r>
            <a:r>
              <a:rPr lang="en-US" dirty="0" smtClean="0"/>
              <a:t>  Craiova - 137 </a:t>
            </a:r>
            <a:r>
              <a:rPr lang="en-US" dirty="0" err="1" smtClean="0"/>
              <a:t>cazuri</a:t>
            </a:r>
            <a:endParaRPr lang="ro-RO" dirty="0"/>
          </a:p>
        </p:txBody>
      </p:sp>
      <p:pic>
        <p:nvPicPr>
          <p:cNvPr id="8" name="Picture 14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37145" y="1596788"/>
            <a:ext cx="4651710" cy="4580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53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AFBBBC2-46AD-4215-9F47-48E97B8B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CDC: COVID-19 </a:t>
            </a:r>
            <a:r>
              <a:rPr lang="ro-RO" dirty="0" smtClean="0">
                <a:solidFill>
                  <a:schemeClr val="bg1"/>
                </a:solidFill>
              </a:rPr>
              <a:t>și pacienții imunocompromiși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98C93973-3635-40A1-ABDF-3A456ACC1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“</a:t>
            </a:r>
            <a:r>
              <a:rPr lang="ro-RO" i="1" dirty="0" smtClean="0"/>
              <a:t>Mai multe afecțiuni și tratamente pot determina ca o persoană să devină imunocompromisă sau să aiba un sistem imunitar slăbit</a:t>
            </a:r>
            <a:r>
              <a:rPr lang="en-US" i="1" dirty="0" smtClean="0"/>
              <a:t>”</a:t>
            </a:r>
            <a:endParaRPr lang="en-US" i="1" dirty="0"/>
          </a:p>
          <a:p>
            <a:pPr lvl="1"/>
            <a:r>
              <a:rPr lang="ro-RO" dirty="0" smtClean="0"/>
              <a:t>Transplant de organe, transplant de măduvă osoasă, deficiențe imune, infecția cu HIV cu număr scăzut de limfocite CD4 sau fără tratament, utilizarea prelungită a corticoterapiei sau a altor medicamente ce determină scăderea imunității</a:t>
            </a:r>
            <a:endParaRPr lang="en-US" dirty="0" smtClean="0"/>
          </a:p>
          <a:p>
            <a:r>
              <a:rPr lang="ro-RO" dirty="0" smtClean="0"/>
              <a:t>Un sistem imunitar slăbit poate crește riscul instalării formelor severe de COVID-19</a:t>
            </a:r>
            <a:endParaRPr lang="en-US" dirty="0"/>
          </a:p>
          <a:p>
            <a:r>
              <a:rPr lang="ro-RO" dirty="0" smtClean="0"/>
              <a:t>Riscul pacienților cu infecție cu HIV, bine controlată terapeutic, de a dezvolta forme severe de COVID-19, este minim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xmlns="" id="{CA8D41D0-6403-4859-925B-B6B4CF5F8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38" y="6176744"/>
            <a:ext cx="8595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it-IT" alt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CDC. People with </a:t>
            </a:r>
            <a:r>
              <a:rPr lang="it-IT" altLang="en-US" sz="1200" b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</a:t>
            </a:r>
            <a:r>
              <a:rPr lang="it-IT" alt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en-US" sz="1200" b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</a:t>
            </a:r>
            <a:r>
              <a:rPr lang="it-IT" alt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en-US" sz="1200" b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it-IT" alt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altLang="en-US" sz="1200" b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Updated</a:t>
            </a:r>
            <a:r>
              <a:rPr lang="it-IT" alt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en-US" sz="1200" b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</a:t>
            </a:r>
            <a:r>
              <a:rPr lang="it-IT" alt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11, 2020.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en-US" sz="1200" b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it-IT" alt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it-IT" altLang="en-US" sz="1200" b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www.cdc.gov</a:t>
            </a:r>
            <a:r>
              <a:rPr lang="it-IT" alt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/coronavirus/2019-ncov/</a:t>
            </a:r>
            <a:r>
              <a:rPr lang="it-IT" altLang="en-US" sz="1200" b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it-IT" alt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-extra-</a:t>
            </a:r>
            <a:r>
              <a:rPr lang="it-IT" altLang="en-US" sz="1200" b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precautions</a:t>
            </a:r>
            <a:r>
              <a:rPr lang="it-IT" alt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altLang="en-US" sz="1200" b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it-IT" alt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-with-</a:t>
            </a:r>
            <a:r>
              <a:rPr lang="it-IT" altLang="en-US" sz="1200" b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</a:t>
            </a:r>
            <a:r>
              <a:rPr lang="it-IT" alt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altLang="en-US" sz="1200" b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conditions.html</a:t>
            </a:r>
            <a:endParaRPr lang="it-IT" altLang="en-US" sz="1200" b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E293C4-D2E6-4661-8D42-3EF4A589E1AB}"/>
              </a:ext>
            </a:extLst>
          </p:cNvPr>
          <p:cNvGrpSpPr>
            <a:grpSpLocks/>
          </p:cNvGrpSpPr>
          <p:nvPr/>
        </p:nvGrpSpPr>
        <p:grpSpPr bwMode="auto">
          <a:xfrm>
            <a:off x="9392911" y="6213768"/>
            <a:ext cx="2488502" cy="449064"/>
            <a:chOff x="9602074" y="3550251"/>
            <a:chExt cx="2488502" cy="44925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B2A642E-8CFA-4E62-AE69-43E33F240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xmlns="" id="{4112FC53-A7DE-42BB-9061-B5D3BE04C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488502" cy="30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2943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u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Rezultate</a:t>
            </a:r>
            <a:endParaRPr lang="ro-RO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u 6"/>
          <p:cNvSpPr>
            <a:spLocks noGrp="1"/>
          </p:cNvSpPr>
          <p:nvPr>
            <p:ph idx="1"/>
          </p:nvPr>
        </p:nvSpPr>
        <p:spPr>
          <a:xfrm>
            <a:off x="604675" y="1513047"/>
            <a:ext cx="11064161" cy="4650686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ro-RO" dirty="0" smtClean="0"/>
              <a:t> </a:t>
            </a:r>
            <a:r>
              <a:rPr lang="en-US" dirty="0" smtClean="0"/>
              <a:t>133 </a:t>
            </a:r>
            <a:r>
              <a:rPr lang="en-US" dirty="0" err="1" smtClean="0"/>
              <a:t>pacienți</a:t>
            </a:r>
            <a:r>
              <a:rPr lang="en-US" dirty="0" smtClean="0"/>
              <a:t> (54</a:t>
            </a:r>
            <a:r>
              <a:rPr lang="ro-RO" dirty="0" smtClean="0"/>
              <a:t>,</a:t>
            </a:r>
            <a:r>
              <a:rPr lang="en-US" dirty="0" smtClean="0"/>
              <a:t>3%) </a:t>
            </a:r>
            <a:r>
              <a:rPr lang="ro-RO" dirty="0" smtClean="0"/>
              <a:t>au avut</a:t>
            </a:r>
            <a:r>
              <a:rPr lang="en-US" dirty="0" smtClean="0"/>
              <a:t> contact cu </a:t>
            </a:r>
            <a:r>
              <a:rPr lang="en-US" dirty="0" err="1" smtClean="0"/>
              <a:t>caz</a:t>
            </a:r>
            <a:r>
              <a:rPr lang="en-US" dirty="0" smtClean="0"/>
              <a:t> </a:t>
            </a:r>
            <a:r>
              <a:rPr lang="en-US" dirty="0" err="1" smtClean="0"/>
              <a:t>confirmat</a:t>
            </a:r>
            <a:endParaRPr lang="ro-RO" dirty="0" smtClean="0"/>
          </a:p>
          <a:p>
            <a:pPr algn="l">
              <a:buFont typeface="Arial" pitchFamily="34" charset="0"/>
              <a:buChar char="•"/>
            </a:pPr>
            <a:r>
              <a:rPr lang="ro-RO" dirty="0" smtClean="0"/>
              <a:t>c</a:t>
            </a:r>
            <a:r>
              <a:rPr lang="en-US" dirty="0" err="1" smtClean="0"/>
              <a:t>azurile</a:t>
            </a:r>
            <a:r>
              <a:rPr lang="en-US" dirty="0" smtClean="0"/>
              <a:t> de import au </a:t>
            </a:r>
            <a:r>
              <a:rPr lang="en-US" dirty="0" err="1" smtClean="0"/>
              <a:t>reprezentat</a:t>
            </a:r>
            <a:r>
              <a:rPr lang="en-US" dirty="0" smtClean="0"/>
              <a:t> 28</a:t>
            </a:r>
            <a:r>
              <a:rPr lang="ro-RO" dirty="0" smtClean="0"/>
              <a:t>,</a:t>
            </a:r>
            <a:r>
              <a:rPr lang="en-US" dirty="0" smtClean="0"/>
              <a:t>9% din lot, </a:t>
            </a:r>
            <a:r>
              <a:rPr lang="en-US" dirty="0" err="1" smtClean="0"/>
              <a:t>cele</a:t>
            </a:r>
            <a:r>
              <a:rPr lang="en-US" dirty="0" smtClean="0"/>
              <a:t>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multe</a:t>
            </a:r>
            <a:r>
              <a:rPr lang="en-US" dirty="0" smtClean="0"/>
              <a:t> </a:t>
            </a:r>
            <a:r>
              <a:rPr lang="en-US" dirty="0" err="1" smtClean="0"/>
              <a:t>fiind</a:t>
            </a:r>
            <a:r>
              <a:rPr lang="en-US" dirty="0" smtClean="0"/>
              <a:t> </a:t>
            </a:r>
            <a:r>
              <a:rPr lang="en-US" dirty="0" err="1" smtClean="0"/>
              <a:t>asociate</a:t>
            </a:r>
            <a:r>
              <a:rPr lang="en-US" dirty="0" smtClean="0"/>
              <a:t> cu </a:t>
            </a:r>
            <a:r>
              <a:rPr lang="en-US" dirty="0" err="1" smtClean="0"/>
              <a:t>istoric</a:t>
            </a:r>
            <a:r>
              <a:rPr lang="en-US" dirty="0" smtClean="0"/>
              <a:t> recent de </a:t>
            </a:r>
            <a:r>
              <a:rPr lang="en-US" dirty="0" err="1" smtClean="0"/>
              <a:t>călătorie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Italia (28), Anglia (22), </a:t>
            </a:r>
            <a:r>
              <a:rPr lang="en-US" dirty="0" err="1" smtClean="0"/>
              <a:t>Spania</a:t>
            </a:r>
            <a:r>
              <a:rPr lang="en-US" dirty="0" smtClean="0"/>
              <a:t> (5)</a:t>
            </a:r>
            <a:endParaRPr lang="ro-RO" dirty="0" smtClean="0"/>
          </a:p>
          <a:p>
            <a:pPr algn="l">
              <a:buFont typeface="Arial" pitchFamily="34" charset="0"/>
              <a:buChar char="•"/>
            </a:pPr>
            <a:r>
              <a:rPr lang="ro-RO" dirty="0" smtClean="0"/>
              <a:t>a</a:t>
            </a:r>
            <a:r>
              <a:rPr lang="en-US" dirty="0" smtClean="0"/>
              <a:t>u </a:t>
            </a:r>
            <a:r>
              <a:rPr lang="en-US" dirty="0" err="1" smtClean="0"/>
              <a:t>fost</a:t>
            </a:r>
            <a:r>
              <a:rPr lang="en-US" dirty="0" smtClean="0"/>
              <a:t> </a:t>
            </a:r>
            <a:r>
              <a:rPr lang="en-US" dirty="0" err="1" smtClean="0"/>
              <a:t>identificate</a:t>
            </a:r>
            <a:r>
              <a:rPr lang="en-US" dirty="0" smtClean="0"/>
              <a:t>  3 </a:t>
            </a:r>
            <a:r>
              <a:rPr lang="en-US" dirty="0" err="1" smtClean="0"/>
              <a:t>focare</a:t>
            </a:r>
            <a:r>
              <a:rPr lang="en-US" dirty="0" smtClean="0"/>
              <a:t> </a:t>
            </a:r>
            <a:r>
              <a:rPr lang="en-US" dirty="0" err="1" smtClean="0"/>
              <a:t>familiale</a:t>
            </a:r>
            <a:r>
              <a:rPr lang="en-US" dirty="0" smtClean="0"/>
              <a:t> cu </a:t>
            </a:r>
            <a:r>
              <a:rPr lang="en-US" dirty="0" err="1" smtClean="0"/>
              <a:t>număr</a:t>
            </a:r>
            <a:r>
              <a:rPr lang="en-US" dirty="0" smtClean="0"/>
              <a:t> mare de </a:t>
            </a:r>
            <a:r>
              <a:rPr lang="en-US" dirty="0" err="1" smtClean="0"/>
              <a:t>cazuri</a:t>
            </a:r>
            <a:r>
              <a:rPr lang="en-US" dirty="0" smtClean="0"/>
              <a:t> -20, 13, </a:t>
            </a:r>
            <a:r>
              <a:rPr lang="en-US" dirty="0" err="1" smtClean="0"/>
              <a:t>respectiv</a:t>
            </a:r>
            <a:r>
              <a:rPr lang="en-US" dirty="0" smtClean="0"/>
              <a:t> 9 </a:t>
            </a:r>
            <a:r>
              <a:rPr lang="en-US" dirty="0" err="1" smtClean="0"/>
              <a:t>persoane</a:t>
            </a:r>
            <a:r>
              <a:rPr lang="en-US" dirty="0" smtClean="0"/>
              <a:t> </a:t>
            </a:r>
            <a:r>
              <a:rPr lang="en-US" dirty="0" err="1" smtClean="0"/>
              <a:t>și</a:t>
            </a:r>
            <a:r>
              <a:rPr lang="en-US" dirty="0" smtClean="0"/>
              <a:t> un </a:t>
            </a:r>
            <a:r>
              <a:rPr lang="en-US" dirty="0" err="1" smtClean="0"/>
              <a:t>focar</a:t>
            </a:r>
            <a:r>
              <a:rPr lang="en-US" dirty="0" smtClean="0"/>
              <a:t> colectiv-28 </a:t>
            </a:r>
            <a:r>
              <a:rPr lang="en-US" dirty="0" err="1" smtClean="0"/>
              <a:t>jandarmi</a:t>
            </a:r>
            <a:r>
              <a:rPr lang="en-US" dirty="0" smtClean="0"/>
              <a:t>; </a:t>
            </a:r>
            <a:endParaRPr lang="ro-RO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s-au </a:t>
            </a:r>
            <a:r>
              <a:rPr lang="en-US" dirty="0" err="1" smtClean="0"/>
              <a:t>înregistrat</a:t>
            </a:r>
            <a:r>
              <a:rPr lang="en-US" dirty="0" smtClean="0"/>
              <a:t> 29 </a:t>
            </a:r>
            <a:r>
              <a:rPr lang="en-US" dirty="0" err="1" smtClean="0"/>
              <a:t>cazuri</a:t>
            </a:r>
            <a:r>
              <a:rPr lang="en-US" dirty="0" smtClean="0"/>
              <a:t> (11</a:t>
            </a:r>
            <a:r>
              <a:rPr lang="ro-RO" dirty="0" smtClean="0"/>
              <a:t>,</a:t>
            </a:r>
            <a:r>
              <a:rPr lang="en-US" dirty="0" smtClean="0"/>
              <a:t>8%) la cadre </a:t>
            </a:r>
            <a:r>
              <a:rPr lang="en-US" dirty="0" err="1" smtClean="0"/>
              <a:t>medicale</a:t>
            </a:r>
            <a:r>
              <a:rPr lang="en-US" dirty="0" smtClean="0"/>
              <a:t> (2 </a:t>
            </a:r>
            <a:r>
              <a:rPr lang="en-US" dirty="0" err="1" smtClean="0"/>
              <a:t>medici</a:t>
            </a:r>
            <a:r>
              <a:rPr lang="en-US" dirty="0" smtClean="0"/>
              <a:t>, 19 </a:t>
            </a:r>
            <a:r>
              <a:rPr lang="en-US" dirty="0" err="1" smtClean="0"/>
              <a:t>asistente</a:t>
            </a:r>
            <a:r>
              <a:rPr lang="en-US" dirty="0" smtClean="0"/>
              <a:t>, 8 </a:t>
            </a:r>
            <a:r>
              <a:rPr lang="en-US" dirty="0" err="1" smtClean="0"/>
              <a:t>infirmiere</a:t>
            </a:r>
            <a:r>
              <a:rPr lang="en-US" dirty="0" smtClean="0"/>
              <a:t>)</a:t>
            </a:r>
            <a:endParaRPr lang="ro-RO" dirty="0"/>
          </a:p>
        </p:txBody>
      </p:sp>
    </p:spTree>
    <p:extLst>
      <p:ext uri="{BB962C8B-B14F-4D97-AF65-F5344CB8AC3E}">
        <p14:creationId xmlns="" xmlns:p14="http://schemas.microsoft.com/office/powerpoint/2010/main" val="6253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u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Rezultate</a:t>
            </a:r>
            <a:endParaRPr lang="ro-RO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u 6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798980" cy="4678738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ro-RO" dirty="0" smtClean="0"/>
              <a:t> c</a:t>
            </a:r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frecvente</a:t>
            </a:r>
            <a:r>
              <a:rPr lang="en-US" dirty="0" smtClean="0"/>
              <a:t> </a:t>
            </a:r>
            <a:r>
              <a:rPr lang="en-US" dirty="0" err="1" smtClean="0"/>
              <a:t>comorbidități</a:t>
            </a:r>
            <a:r>
              <a:rPr lang="en-US" dirty="0" smtClean="0"/>
              <a:t> au </a:t>
            </a:r>
            <a:r>
              <a:rPr lang="en-US" dirty="0" err="1" smtClean="0"/>
              <a:t>fost</a:t>
            </a:r>
            <a:r>
              <a:rPr lang="en-US" dirty="0" smtClean="0"/>
              <a:t> cardio-</a:t>
            </a:r>
            <a:r>
              <a:rPr lang="en-US" dirty="0" err="1" smtClean="0"/>
              <a:t>vasculare</a:t>
            </a:r>
            <a:r>
              <a:rPr lang="en-US" dirty="0" smtClean="0"/>
              <a:t>: 81 </a:t>
            </a:r>
            <a:r>
              <a:rPr lang="en-US" dirty="0" err="1" smtClean="0"/>
              <a:t>pacienți</a:t>
            </a:r>
            <a:r>
              <a:rPr lang="en-US" dirty="0" smtClean="0"/>
              <a:t> (33</a:t>
            </a:r>
            <a:r>
              <a:rPr lang="ro-RO" dirty="0" smtClean="0"/>
              <a:t>,</a:t>
            </a:r>
            <a:r>
              <a:rPr lang="en-US" dirty="0" smtClean="0"/>
              <a:t>1%) -</a:t>
            </a:r>
            <a:r>
              <a:rPr lang="en-US" dirty="0" err="1" smtClean="0"/>
              <a:t>hipertensiune</a:t>
            </a:r>
            <a:r>
              <a:rPr lang="en-US" dirty="0" smtClean="0"/>
              <a:t> arterial</a:t>
            </a:r>
            <a:r>
              <a:rPr lang="ro-RO" dirty="0" smtClean="0"/>
              <a:t>ă</a:t>
            </a:r>
            <a:r>
              <a:rPr lang="en-US" dirty="0" smtClean="0"/>
              <a:t> (HTA), 43 (17</a:t>
            </a:r>
            <a:r>
              <a:rPr lang="ro-RO" dirty="0" smtClean="0"/>
              <a:t>,</a:t>
            </a:r>
            <a:r>
              <a:rPr lang="en-US" dirty="0" smtClean="0"/>
              <a:t>6%)-</a:t>
            </a:r>
            <a:r>
              <a:rPr lang="en-US" dirty="0" err="1" smtClean="0"/>
              <a:t>alte</a:t>
            </a:r>
            <a:r>
              <a:rPr lang="en-US" dirty="0" smtClean="0"/>
              <a:t> </a:t>
            </a:r>
            <a:r>
              <a:rPr lang="en-US" dirty="0" err="1" smtClean="0"/>
              <a:t>suferințe</a:t>
            </a:r>
            <a:r>
              <a:rPr lang="en-US" dirty="0" smtClean="0"/>
              <a:t> cardio-</a:t>
            </a:r>
            <a:r>
              <a:rPr lang="en-US" dirty="0" err="1" smtClean="0"/>
              <a:t>vasculare</a:t>
            </a:r>
            <a:r>
              <a:rPr lang="en-US" dirty="0" smtClean="0"/>
              <a:t> </a:t>
            </a:r>
            <a:endParaRPr lang="ro-RO" dirty="0" smtClean="0"/>
          </a:p>
          <a:p>
            <a:pPr algn="l">
              <a:buFont typeface="Arial" pitchFamily="34" charset="0"/>
              <a:buChar char="•"/>
            </a:pPr>
            <a:r>
              <a:rPr lang="ro-RO" dirty="0" smtClean="0"/>
              <a:t> </a:t>
            </a:r>
            <a:r>
              <a:rPr lang="en-US" dirty="0" err="1" smtClean="0"/>
              <a:t>obezitatea</a:t>
            </a:r>
            <a:r>
              <a:rPr lang="en-US" dirty="0" smtClean="0"/>
              <a:t>- 44 </a:t>
            </a:r>
            <a:r>
              <a:rPr lang="en-US" dirty="0" err="1" smtClean="0"/>
              <a:t>cazuri</a:t>
            </a:r>
            <a:r>
              <a:rPr lang="en-US" dirty="0" smtClean="0"/>
              <a:t> (17</a:t>
            </a:r>
            <a:r>
              <a:rPr lang="ro-RO" dirty="0" smtClean="0"/>
              <a:t>,</a:t>
            </a:r>
            <a:r>
              <a:rPr lang="en-US" dirty="0" smtClean="0"/>
              <a:t>9%)</a:t>
            </a:r>
            <a:endParaRPr lang="ro-RO" dirty="0" smtClean="0"/>
          </a:p>
          <a:p>
            <a:pPr algn="l">
              <a:buFont typeface="Arial" pitchFamily="34" charset="0"/>
              <a:buChar char="•"/>
            </a:pPr>
            <a:r>
              <a:rPr lang="ro-RO" dirty="0" smtClean="0"/>
              <a:t> </a:t>
            </a:r>
            <a:r>
              <a:rPr lang="en-US" dirty="0" err="1" smtClean="0"/>
              <a:t>diabet</a:t>
            </a:r>
            <a:r>
              <a:rPr lang="en-US" dirty="0" smtClean="0"/>
              <a:t> </a:t>
            </a:r>
            <a:r>
              <a:rPr lang="en-US" dirty="0" err="1" smtClean="0"/>
              <a:t>zaharat</a:t>
            </a:r>
            <a:r>
              <a:rPr lang="en-US" dirty="0" smtClean="0"/>
              <a:t>  -32 </a:t>
            </a:r>
            <a:r>
              <a:rPr lang="en-US" dirty="0" err="1" smtClean="0"/>
              <a:t>pacienți</a:t>
            </a:r>
            <a:r>
              <a:rPr lang="en-US" dirty="0" smtClean="0"/>
              <a:t> (13</a:t>
            </a:r>
            <a:r>
              <a:rPr lang="ro-RO" dirty="0" smtClean="0"/>
              <a:t>,</a:t>
            </a:r>
            <a:r>
              <a:rPr lang="en-US" dirty="0" smtClean="0"/>
              <a:t>1%) </a:t>
            </a:r>
            <a:endParaRPr lang="ro-RO" dirty="0" smtClean="0"/>
          </a:p>
          <a:p>
            <a:pPr algn="l">
              <a:buFont typeface="Arial" pitchFamily="34" charset="0"/>
              <a:buChar char="•"/>
            </a:pPr>
            <a:r>
              <a:rPr lang="ro-RO" dirty="0" smtClean="0"/>
              <a:t> </a:t>
            </a:r>
            <a:r>
              <a:rPr lang="en-US" dirty="0" smtClean="0"/>
              <a:t>s-au </a:t>
            </a:r>
            <a:r>
              <a:rPr lang="en-US" dirty="0" err="1" smtClean="0"/>
              <a:t>înregistrat</a:t>
            </a:r>
            <a:r>
              <a:rPr lang="en-US" dirty="0" smtClean="0"/>
              <a:t> 8 </a:t>
            </a:r>
            <a:r>
              <a:rPr lang="en-US" dirty="0" err="1" smtClean="0"/>
              <a:t>cazuri</a:t>
            </a:r>
            <a:r>
              <a:rPr lang="en-US" dirty="0" smtClean="0"/>
              <a:t> la </a:t>
            </a:r>
            <a:r>
              <a:rPr lang="en-US" dirty="0" err="1" smtClean="0"/>
              <a:t>pacienți</a:t>
            </a:r>
            <a:r>
              <a:rPr lang="en-US" dirty="0" smtClean="0"/>
              <a:t> cu </a:t>
            </a:r>
            <a:r>
              <a:rPr lang="en-US" dirty="0" err="1" smtClean="0"/>
              <a:t>neoplazii</a:t>
            </a:r>
            <a:r>
              <a:rPr lang="en-US" dirty="0" smtClean="0"/>
              <a:t>. </a:t>
            </a:r>
            <a:endParaRPr lang="ro-RO" dirty="0" smtClean="0"/>
          </a:p>
          <a:p>
            <a:pPr algn="l">
              <a:buFont typeface="Arial" pitchFamily="34" charset="0"/>
              <a:buChar char="•"/>
            </a:pPr>
            <a:endParaRPr lang="ro-RO" dirty="0"/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64825" y="1173707"/>
            <a:ext cx="4121624" cy="526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253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u 4"/>
          <p:cNvSpPr>
            <a:spLocks noGrp="1"/>
          </p:cNvSpPr>
          <p:nvPr>
            <p:ph type="title"/>
          </p:nvPr>
        </p:nvSpPr>
        <p:spPr>
          <a:xfrm>
            <a:off x="838200" y="491320"/>
            <a:ext cx="10515600" cy="941696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Rezultate</a:t>
            </a:r>
            <a:endParaRPr lang="ro-RO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u 6"/>
          <p:cNvSpPr>
            <a:spLocks noGrp="1"/>
          </p:cNvSpPr>
          <p:nvPr>
            <p:ph idx="1"/>
          </p:nvPr>
        </p:nvSpPr>
        <p:spPr>
          <a:xfrm>
            <a:off x="838200" y="1624084"/>
            <a:ext cx="10515600" cy="45528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Au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primit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medicație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cu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acțiune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antivirală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176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pacienți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(71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8%):</a:t>
            </a: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70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cazuri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lopinavir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ritonavir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(LPV/r)+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hidroxicloroquină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(HCQ), </a:t>
            </a: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53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cazuri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-LPV/r</a:t>
            </a: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50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cazuri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-HCQ</a:t>
            </a: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3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cazuri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HCQ+darunavir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cobicistat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;</a:t>
            </a: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6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pacienți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au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fost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tratați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și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cu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tocilizumab</a:t>
            </a: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18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cazuri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au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necesitat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corticoterapie</a:t>
            </a: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o-RO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3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u 4"/>
          <p:cNvSpPr>
            <a:spLocks noGrp="1"/>
          </p:cNvSpPr>
          <p:nvPr>
            <p:ph type="title"/>
          </p:nvPr>
        </p:nvSpPr>
        <p:spPr>
          <a:xfrm>
            <a:off x="838200" y="559559"/>
            <a:ext cx="10515600" cy="818865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Rezultate</a:t>
            </a:r>
            <a:endParaRPr lang="ro-RO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u 6"/>
          <p:cNvSpPr>
            <a:spLocks noGrp="1"/>
          </p:cNvSpPr>
          <p:nvPr>
            <p:ph idx="1"/>
          </p:nvPr>
        </p:nvSpPr>
        <p:spPr>
          <a:xfrm>
            <a:off x="838200" y="1610436"/>
            <a:ext cx="10515600" cy="4566527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Au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predominat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formele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ușoare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boală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– 117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cazuri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(47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8%)</a:t>
            </a: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formele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medii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45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cazuri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 (18,4%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o-RO" dirty="0" err="1" smtClean="0">
                <a:latin typeface="Arial" pitchFamily="34" charset="0"/>
                <a:cs typeface="Arial" pitchFamily="34" charset="0"/>
              </a:rPr>
              <a:t>ș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severe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28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cazuri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 (11,4%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55 de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pacienți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(22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4%) au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fost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asimptomatici</a:t>
            </a: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Copiii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au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prezentat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forme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ușoare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boală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formele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severe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fiind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întâlnite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la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pacienți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vârstnici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cu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comorbidități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Au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necesitat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internare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în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terapie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intensivă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31 de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pacienți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10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fiind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intubați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orotraheal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și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ventilați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mecanic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suplimet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oxigen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mască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ventilație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mecanică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non-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invazivă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au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necesitat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alți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25 de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pacienți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o-RO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3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u 4"/>
          <p:cNvSpPr>
            <a:spLocks noGrp="1"/>
          </p:cNvSpPr>
          <p:nvPr>
            <p:ph type="title"/>
          </p:nvPr>
        </p:nvSpPr>
        <p:spPr>
          <a:xfrm>
            <a:off x="838200" y="491319"/>
            <a:ext cx="10515600" cy="900753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Rezultate</a:t>
            </a:r>
            <a:endParaRPr lang="ro-RO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u 6"/>
          <p:cNvSpPr>
            <a:spLocks noGrp="1"/>
          </p:cNvSpPr>
          <p:nvPr>
            <p:ph idx="1"/>
          </p:nvPr>
        </p:nvSpPr>
        <p:spPr>
          <a:xfrm>
            <a:off x="613955" y="1542198"/>
            <a:ext cx="11232302" cy="4648414"/>
          </a:xfrm>
        </p:spPr>
        <p:txBody>
          <a:bodyPr>
            <a:noAutofit/>
          </a:bodyPr>
          <a:lstStyle/>
          <a:p>
            <a:pPr fontAlgn="base"/>
            <a:r>
              <a:rPr lang="ro-RO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finalul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perioadei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studiu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erau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externați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202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pacienți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192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vindecați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(78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4%), 10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decese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(4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1%); 43 de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pacienți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erau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încă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spitalizați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urata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spitalizare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pentru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cazurile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vindecate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fost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 13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zile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(8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35), cu o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mediana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 12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zile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(8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23)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pentru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cazurile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asimptomatice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15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zile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( 8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29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pentru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cazurile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ușoare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15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zile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(8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35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pentru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cazurile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medii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și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19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zile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(9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26)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pentru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cazurile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severe.</a:t>
            </a: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o-RO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ecesele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au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fost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asociate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cu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vârsta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peste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60 de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ani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(p˂0.0001), HTA (p=0.01)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și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DZ (p=0.002).</a:t>
            </a: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o-RO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3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u 4"/>
          <p:cNvSpPr>
            <a:spLocks noGrp="1"/>
          </p:cNvSpPr>
          <p:nvPr>
            <p:ph type="title"/>
          </p:nvPr>
        </p:nvSpPr>
        <p:spPr>
          <a:xfrm>
            <a:off x="838200" y="286604"/>
            <a:ext cx="10515600" cy="668740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În loc de  concluzii...</a:t>
            </a:r>
            <a:endParaRPr lang="ro-RO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u 6"/>
          <p:cNvSpPr>
            <a:spLocks noGrp="1"/>
          </p:cNvSpPr>
          <p:nvPr>
            <p:ph sz="half" idx="1"/>
          </p:nvPr>
        </p:nvSpPr>
        <p:spPr>
          <a:xfrm>
            <a:off x="391886" y="1091821"/>
            <a:ext cx="5627914" cy="4503762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ro-RO" b="1" dirty="0" smtClean="0">
                <a:latin typeface="Arial" pitchFamily="34" charset="0"/>
                <a:cs typeface="Arial" pitchFamily="34" charset="0"/>
              </a:rPr>
              <a:t>La 15 septembrie (total=2028):</a:t>
            </a:r>
          </a:p>
          <a:p>
            <a:pPr algn="l">
              <a:buFontTx/>
              <a:buChar char="-"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203 internați ( 8 în TI)</a:t>
            </a:r>
          </a:p>
          <a:p>
            <a:pPr algn="l">
              <a:buFontTx/>
              <a:buChar char="-"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1794 externați vindecați</a:t>
            </a:r>
          </a:p>
          <a:p>
            <a:pPr algn="l">
              <a:buFontTx/>
              <a:buChar char="-"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43 transferați</a:t>
            </a:r>
          </a:p>
          <a:p>
            <a:pPr algn="l">
              <a:buFontTx/>
              <a:buChar char="-"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663 externați la cerere</a:t>
            </a:r>
          </a:p>
          <a:p>
            <a:pPr algn="l">
              <a:buFontTx/>
              <a:buChar char="-"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168 externați nevindecați</a:t>
            </a:r>
          </a:p>
          <a:p>
            <a:pPr algn="l">
              <a:buFontTx/>
              <a:buChar char="-"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31 decese</a:t>
            </a:r>
          </a:p>
          <a:p>
            <a:pPr algn="l">
              <a:buFontTx/>
              <a:buChar char="-"/>
            </a:pP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o-R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6172200" y="996287"/>
            <a:ext cx="5181600" cy="470847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o-RO" b="1" dirty="0" smtClean="0">
                <a:latin typeface="Arial" pitchFamily="34" charset="0"/>
                <a:cs typeface="Arial" pitchFamily="34" charset="0"/>
              </a:rPr>
              <a:t>La 12 octombrie (total=3166):</a:t>
            </a:r>
          </a:p>
          <a:p>
            <a:pPr>
              <a:buFontTx/>
              <a:buChar char="-"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266 internați ( 10 în TI)</a:t>
            </a:r>
          </a:p>
          <a:p>
            <a:pPr>
              <a:buFontTx/>
              <a:buChar char="-"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2857 externați vindecați</a:t>
            </a:r>
          </a:p>
          <a:p>
            <a:pPr>
              <a:buFontTx/>
              <a:buChar char="-"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63 transferați</a:t>
            </a:r>
          </a:p>
          <a:p>
            <a:pPr>
              <a:buFontTx/>
              <a:buChar char="-"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1351 externați la cerere</a:t>
            </a:r>
          </a:p>
          <a:p>
            <a:pPr>
              <a:buFontTx/>
              <a:buChar char="-"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214 externați nevindecați</a:t>
            </a:r>
          </a:p>
          <a:p>
            <a:pPr>
              <a:buFontTx/>
              <a:buChar char="-"/>
            </a:pPr>
            <a:r>
              <a:rPr lang="ro-RO" dirty="0" smtClean="0">
                <a:latin typeface="Arial" pitchFamily="34" charset="0"/>
                <a:cs typeface="Arial" pitchFamily="34" charset="0"/>
              </a:rPr>
              <a:t>43 decese</a:t>
            </a:r>
          </a:p>
          <a:p>
            <a:pPr>
              <a:buFontTx/>
              <a:buChar char="-"/>
            </a:pPr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endParaRPr lang="ro-RO" dirty="0"/>
          </a:p>
        </p:txBody>
      </p:sp>
      <p:sp>
        <p:nvSpPr>
          <p:cNvPr id="6" name="Dreptunghi 5"/>
          <p:cNvSpPr/>
          <p:nvPr/>
        </p:nvSpPr>
        <p:spPr>
          <a:xfrm>
            <a:off x="1841863" y="5240740"/>
            <a:ext cx="8530436" cy="1617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o-RO" sz="2000" dirty="0" smtClean="0">
                <a:latin typeface="Arial" pitchFamily="34" charset="0"/>
                <a:cs typeface="Arial" pitchFamily="34" charset="0"/>
              </a:rPr>
              <a:t>La 18 decembrie 2020- total =4901 pacienți (10 în TI), 2159 externați vindecați, 108 transferați, 2057 externați la cerere, 384 externați nevindecați, 71 decese</a:t>
            </a:r>
          </a:p>
          <a:p>
            <a:pPr algn="ctr"/>
            <a:r>
              <a:rPr lang="ro-RO" sz="2000" dirty="0" smtClean="0">
                <a:latin typeface="Arial" pitchFamily="34" charset="0"/>
                <a:cs typeface="Arial" pitchFamily="34" charset="0"/>
              </a:rPr>
              <a:t>236 </a:t>
            </a:r>
            <a:r>
              <a:rPr lang="ro-RO" sz="2000" b="1" dirty="0" smtClean="0">
                <a:latin typeface="Arial" pitchFamily="34" charset="0"/>
                <a:cs typeface="Arial" pitchFamily="34" charset="0"/>
              </a:rPr>
              <a:t>pacienți în terapie intensivă de la începutul pandemiei!</a:t>
            </a:r>
          </a:p>
        </p:txBody>
      </p:sp>
    </p:spTree>
    <p:extLst>
      <p:ext uri="{BB962C8B-B14F-4D97-AF65-F5344CB8AC3E}">
        <p14:creationId xmlns="" xmlns:p14="http://schemas.microsoft.com/office/powerpoint/2010/main" val="6253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u 4"/>
          <p:cNvSpPr>
            <a:spLocks noGrp="1"/>
          </p:cNvSpPr>
          <p:nvPr>
            <p:ph type="title"/>
          </p:nvPr>
        </p:nvSpPr>
        <p:spPr>
          <a:xfrm>
            <a:off x="838970" y="365592"/>
            <a:ext cx="10514061" cy="4916091"/>
          </a:xfrm>
        </p:spPr>
        <p:txBody>
          <a:bodyPr/>
          <a:lstStyle/>
          <a:p>
            <a:pPr algn="ctr"/>
            <a:r>
              <a:rPr lang="ro-R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Vaccinarea anti-COVID-19</a:t>
            </a:r>
            <a:endParaRPr lang="ro-RO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BE0E1D-C812-49F2-BC0D-F64726944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794"/>
            <a:ext cx="12192000" cy="6168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25D667-2195-47D6-B42F-233F5E025477}"/>
              </a:ext>
            </a:extLst>
          </p:cNvPr>
          <p:cNvSpPr txBox="1"/>
          <p:nvPr/>
        </p:nvSpPr>
        <p:spPr>
          <a:xfrm>
            <a:off x="1207008" y="6455664"/>
            <a:ext cx="5223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https://www.bloomberg.com/graphics/covid-vaccine-tracker-global-distribution/</a:t>
            </a:r>
          </a:p>
        </p:txBody>
      </p:sp>
    </p:spTree>
    <p:extLst>
      <p:ext uri="{BB962C8B-B14F-4D97-AF65-F5344CB8AC3E}">
        <p14:creationId xmlns:p14="http://schemas.microsoft.com/office/powerpoint/2010/main" xmlns="" val="8328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CAE426-BE9F-4B2F-A208-BCD0B5892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" y="74817"/>
            <a:ext cx="11846035" cy="6518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892501-7539-4B5D-BBEA-65BA87DC485C}"/>
              </a:ext>
            </a:extLst>
          </p:cNvPr>
          <p:cNvSpPr txBox="1"/>
          <p:nvPr/>
        </p:nvSpPr>
        <p:spPr>
          <a:xfrm>
            <a:off x="1170432" y="6550239"/>
            <a:ext cx="5223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https://www.bloomberg.com/graphics/covid-vaccine-tracker-global-distribution/</a:t>
            </a:r>
          </a:p>
        </p:txBody>
      </p:sp>
    </p:spTree>
    <p:extLst>
      <p:ext uri="{BB962C8B-B14F-4D97-AF65-F5344CB8AC3E}">
        <p14:creationId xmlns:p14="http://schemas.microsoft.com/office/powerpoint/2010/main" xmlns="" val="36667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F0B86B-C4FA-4288-962C-AF7ED5C1F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652"/>
            <a:ext cx="12192000" cy="4718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33775F-62A1-49E8-A3B0-C4C6F29542DA}"/>
              </a:ext>
            </a:extLst>
          </p:cNvPr>
          <p:cNvSpPr txBox="1"/>
          <p:nvPr/>
        </p:nvSpPr>
        <p:spPr>
          <a:xfrm>
            <a:off x="1207008" y="6455664"/>
            <a:ext cx="5223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/>
              <a:t>https://www.bloomberg.com/graphics/covid-vaccine-tracker-global-distribution/</a:t>
            </a:r>
          </a:p>
        </p:txBody>
      </p:sp>
    </p:spTree>
    <p:extLst>
      <p:ext uri="{BB962C8B-B14F-4D97-AF65-F5344CB8AC3E}">
        <p14:creationId xmlns:p14="http://schemas.microsoft.com/office/powerpoint/2010/main" xmlns="" val="410072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8360ED-6EF3-4E3E-948D-BE6BFD69C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880989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COVID-19 </a:t>
            </a:r>
            <a:r>
              <a:rPr lang="ro-RO" dirty="0" smtClean="0">
                <a:solidFill>
                  <a:schemeClr val="bg1"/>
                </a:solidFill>
              </a:rPr>
              <a:t>în sarcină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124232-6801-44BA-8606-F6915E392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820" y="1146412"/>
            <a:ext cx="5494180" cy="504305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o-RO" sz="2400" dirty="0" smtClean="0"/>
              <a:t>Simptomatologie COVID-19 similară în rândul femeilor însărcinate și celor care nu sunt însărcinate</a:t>
            </a:r>
            <a:endParaRPr lang="en-US" sz="2400" dirty="0" smtClean="0"/>
          </a:p>
          <a:p>
            <a:pPr>
              <a:spcAft>
                <a:spcPts val="0"/>
              </a:spcAft>
            </a:pPr>
            <a:r>
              <a:rPr lang="ro-RO" sz="2400" dirty="0" smtClean="0"/>
              <a:t>Datele din revizuirea sistematică a studiilor până la 29 aprilie 2020 au sugerat că femeile însărcinate au prezentat o evoluție similară cu cea a femeilor care nu erau însărcinate</a:t>
            </a:r>
            <a:r>
              <a:rPr lang="en-US" sz="2400" baseline="30000" dirty="0" smtClean="0"/>
              <a:t>[1]</a:t>
            </a:r>
          </a:p>
          <a:p>
            <a:pPr>
              <a:spcAft>
                <a:spcPts val="0"/>
              </a:spcAft>
              <a:buNone/>
            </a:pPr>
            <a:endParaRPr lang="en-US" sz="2400" baseline="30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9755523-899D-480D-AA8B-6A8FD19AF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2633" y="1187355"/>
            <a:ext cx="5470793" cy="5002837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o-RO" sz="2400" dirty="0" smtClean="0"/>
              <a:t>Cu toate acestea, mai multe studii recente au demonstrat o rată mai crescută a spitalizărilor, îngrijirilor de terapie intensivă și a ventilației mecanice, dar nu și a mortalității, în rândul femeilor însărcinate vs grupurile de control ce au inclus femei de aceeași vârstă, care nu erau însărcinate</a:t>
            </a:r>
            <a:r>
              <a:rPr lang="en-US" sz="2400" baseline="30000" dirty="0" smtClean="0"/>
              <a:t>[2-4]</a:t>
            </a:r>
          </a:p>
          <a:p>
            <a:endParaRPr lang="en-US" dirty="0"/>
          </a:p>
        </p:txBody>
      </p:sp>
      <p:sp>
        <p:nvSpPr>
          <p:cNvPr id="9" name="Text Box 15">
            <a:extLst>
              <a:ext uri="{FF2B5EF4-FFF2-40B4-BE49-F238E27FC236}">
                <a16:creationId xmlns="" xmlns:a16="http://schemas.microsoft.com/office/drawing/2014/main" id="{6FBFDC6F-9A6C-41BC-84DD-8FCF7E1FB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86" y="6177354"/>
            <a:ext cx="7853362" cy="461665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 Huntley. Obstet Gynecol. 2020;136:303. 2.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Ellington. MMWR. 2020;69:769.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3. Badr. Am J 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Obstet Gynecol</a:t>
            </a:r>
            <a:r>
              <a:rPr lang="en-US" altLang="en-US" sz="1200" b="0" spc="-10" dirty="0">
                <a:solidFill>
                  <a:srgbClr val="455560"/>
                </a:solidFill>
                <a:latin typeface="Calibri" panose="020F0502020204030204" pitchFamily="34" charset="0"/>
                <a:cs typeface="+mn-cs"/>
              </a:rPr>
              <a:t>.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2020;[Epub]. 4. </a:t>
            </a:r>
            <a:r>
              <a:rPr kumimoji="0" lang="da-DK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Blitz.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Am J 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Obstet Gynecol</a:t>
            </a:r>
            <a:r>
              <a:rPr lang="en-US" altLang="en-US" sz="1200" b="0" spc="-10" dirty="0">
                <a:solidFill>
                  <a:srgbClr val="455560"/>
                </a:solidFill>
                <a:latin typeface="Calibri" panose="020F0502020204030204" pitchFamily="34" charset="0"/>
                <a:cs typeface="+mn-cs"/>
              </a:rPr>
              <a:t>.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2020;</a:t>
            </a:r>
            <a:r>
              <a: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  <a:cs typeface="+mn-cs"/>
              </a:rPr>
              <a:t>223:290.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11" name="Group 3">
            <a:extLst>
              <a:ext uri="{FF2B5EF4-FFF2-40B4-BE49-F238E27FC236}">
                <a16:creationId xmlns="" xmlns:a16="http://schemas.microsoft.com/office/drawing/2014/main" id="{5FCCEFEB-AC21-4F18-8CB1-3DC42DF804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42131318"/>
              </p:ext>
            </p:extLst>
          </p:nvPr>
        </p:nvGraphicFramePr>
        <p:xfrm>
          <a:off x="3466530" y="4012439"/>
          <a:ext cx="5800300" cy="1910950"/>
        </p:xfrm>
        <a:graphic>
          <a:graphicData uri="http://schemas.openxmlformats.org/drawingml/2006/table">
            <a:tbl>
              <a:tblPr/>
              <a:tblGrid>
                <a:gridCol w="33580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422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69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o-RO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Rezultate 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(95% CI)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 (N = 538*)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69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Formă severă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15.3 (11.1-20.8)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9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Formă critică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1.4 (0.5-4.1)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69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Admitere în TI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3.0 (1.6-5.9)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032494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D7B4B80-3E75-4312-B46E-040AB2855364}"/>
              </a:ext>
            </a:extLst>
          </p:cNvPr>
          <p:cNvSpPr txBox="1"/>
          <p:nvPr/>
        </p:nvSpPr>
        <p:spPr bwMode="auto">
          <a:xfrm>
            <a:off x="699017" y="5964072"/>
            <a:ext cx="51206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*China, n = 420; US, n = 76; Europe, n = 42.</a:t>
            </a:r>
          </a:p>
        </p:txBody>
      </p:sp>
    </p:spTree>
    <p:extLst>
      <p:ext uri="{BB962C8B-B14F-4D97-AF65-F5344CB8AC3E}">
        <p14:creationId xmlns="" xmlns:p14="http://schemas.microsoft.com/office/powerpoint/2010/main" val="360311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1D0AAE-558E-49E3-9F57-0B0D3BF6A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69" y="1737193"/>
            <a:ext cx="10514061" cy="132509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b="1" dirty="0">
                <a:solidFill>
                  <a:schemeClr val="bg1"/>
                </a:solidFill>
              </a:rPr>
              <a:t>Mecanismele de acțiune  a vaccinurilor </a:t>
            </a:r>
            <a:r>
              <a:rPr lang="ro-RO" sz="5400" b="1" dirty="0" smtClean="0">
                <a:solidFill>
                  <a:schemeClr val="bg1"/>
                </a:solidFill>
              </a:rPr>
              <a:t>anti-</a:t>
            </a:r>
            <a:r>
              <a:rPr lang="it-IT" sz="5400" b="1" dirty="0" smtClean="0">
                <a:solidFill>
                  <a:schemeClr val="bg1"/>
                </a:solidFill>
              </a:rPr>
              <a:t>SARS </a:t>
            </a:r>
            <a:r>
              <a:rPr lang="it-IT" sz="5400" b="1" dirty="0">
                <a:solidFill>
                  <a:schemeClr val="bg1"/>
                </a:solidFill>
              </a:rPr>
              <a:t>CoV2</a:t>
            </a:r>
          </a:p>
        </p:txBody>
      </p:sp>
    </p:spTree>
    <p:extLst>
      <p:ext uri="{BB962C8B-B14F-4D97-AF65-F5344CB8AC3E}">
        <p14:creationId xmlns:p14="http://schemas.microsoft.com/office/powerpoint/2010/main" xmlns="" val="376261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5FF8D0-1A4D-4CB1-8784-C0C566E15C4A}"/>
              </a:ext>
            </a:extLst>
          </p:cNvPr>
          <p:cNvSpPr txBox="1"/>
          <p:nvPr/>
        </p:nvSpPr>
        <p:spPr>
          <a:xfrm>
            <a:off x="275208" y="6423025"/>
            <a:ext cx="11203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100" b="1" dirty="0">
                <a:solidFill>
                  <a:srgbClr val="020202"/>
                </a:solidFill>
                <a:latin typeface="MuseoSans"/>
                <a:hlinkClick r:id="rId2"/>
              </a:rPr>
              <a:t>C. D. Funk</a:t>
            </a:r>
            <a:r>
              <a:rPr lang="en-US" altLang="en-US" sz="1100" b="1" dirty="0">
                <a:solidFill>
                  <a:srgbClr val="020202"/>
                </a:solidFill>
                <a:latin typeface="MuseoSans"/>
              </a:rPr>
              <a:t> et all, A Snapshot of the Global Race for Vaccines Targeting SARS-CoV-2 and the COVID-19 Pandemic;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20202"/>
                </a:solidFill>
                <a:effectLst/>
                <a:latin typeface="MuseoSans"/>
              </a:rPr>
              <a:t>Front.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latin typeface="MuseoSans"/>
              </a:rPr>
              <a:t>Pharmacol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20202"/>
                </a:solidFill>
                <a:effectLst/>
                <a:latin typeface="MuseoSans"/>
              </a:rPr>
              <a:t>., 19 June 2020 | 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D54449"/>
                </a:solidFill>
                <a:effectLst/>
                <a:latin typeface="MuseoSans"/>
                <a:hlinkClick r:id="rId3"/>
              </a:rPr>
              <a:t>https://doi.org/10.3389/fphar.2020.00937</a:t>
            </a:r>
            <a:endParaRPr lang="en-US" sz="11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E3B3736-CC9F-4150-B7A6-96B91DF00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4632" y="864859"/>
            <a:ext cx="9503837" cy="531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617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49B5AD-4E03-48D6-884A-FEEE41638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22773" y="164866"/>
            <a:ext cx="4225959" cy="56963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FE95D1B-459E-4581-88D0-27ACFCFD0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5188" y="393471"/>
            <a:ext cx="5243144" cy="52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B78514-E2FF-4CA0-8BFF-4D5AA26D771D}"/>
              </a:ext>
            </a:extLst>
          </p:cNvPr>
          <p:cNvSpPr txBox="1"/>
          <p:nvPr/>
        </p:nvSpPr>
        <p:spPr>
          <a:xfrm>
            <a:off x="838200" y="6311900"/>
            <a:ext cx="8955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https://www.shutterstock.com/image-vector/central-dogma-gene-expression-infographic-diagram-695774158?src=kUBfI4HLKocLDGDGpB4tHw-1-1</a:t>
            </a:r>
            <a:endParaRPr lang="en-US" sz="1100" dirty="0"/>
          </a:p>
          <a:p>
            <a:r>
              <a:rPr lang="en-US" sz="1100" dirty="0"/>
              <a:t>https://www.shutterstock.com/image-vector/protein-synthesis-vector-illustration-labeled-transcription-1205986015</a:t>
            </a:r>
          </a:p>
        </p:txBody>
      </p:sp>
    </p:spTree>
    <p:extLst>
      <p:ext uri="{BB962C8B-B14F-4D97-AF65-F5344CB8AC3E}">
        <p14:creationId xmlns:p14="http://schemas.microsoft.com/office/powerpoint/2010/main" xmlns="" val="396614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FADCB-82BF-440F-8AA9-DB42F19A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38" y="1804696"/>
            <a:ext cx="6444090" cy="1371600"/>
          </a:xfrm>
        </p:spPr>
        <p:txBody>
          <a:bodyPr anchor="t">
            <a:normAutofit/>
          </a:bodyPr>
          <a:lstStyle/>
          <a:p>
            <a:r>
              <a:rPr lang="ro-RO" sz="3600" b="1" dirty="0"/>
              <a:t>Tipuri de vaccinuri în studii clinice</a:t>
            </a:r>
            <a:endParaRPr lang="en-US" sz="36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CB2D938-8673-4E0B-8C3B-78DF83DCD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86600" y="228600"/>
            <a:ext cx="4426632" cy="533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E73CB8-7D03-4AFC-80BD-A66FB59E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38" y="4367504"/>
            <a:ext cx="6105525" cy="1181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CCD7A11-6603-42F4-BC02-6C58DDCAD728}"/>
              </a:ext>
            </a:extLst>
          </p:cNvPr>
          <p:cNvSpPr/>
          <p:nvPr/>
        </p:nvSpPr>
        <p:spPr>
          <a:xfrm>
            <a:off x="7086600" y="5791200"/>
            <a:ext cx="4495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800" dirty="0" err="1">
                <a:solidFill>
                  <a:schemeClr val="tx1"/>
                </a:solidFill>
              </a:rPr>
              <a:t>Calina</a:t>
            </a:r>
            <a:r>
              <a:rPr lang="en-US" sz="800" dirty="0">
                <a:solidFill>
                  <a:schemeClr val="tx1"/>
                </a:solidFill>
              </a:rPr>
              <a:t> D, </a:t>
            </a:r>
            <a:r>
              <a:rPr lang="en-US" sz="800" dirty="0" err="1">
                <a:solidFill>
                  <a:schemeClr val="tx1"/>
                </a:solidFill>
              </a:rPr>
              <a:t>Docea</a:t>
            </a:r>
            <a:r>
              <a:rPr lang="en-US" sz="800" dirty="0">
                <a:solidFill>
                  <a:schemeClr val="tx1"/>
                </a:solidFill>
              </a:rPr>
              <a:t> AO, </a:t>
            </a:r>
            <a:r>
              <a:rPr lang="en-US" sz="1000" dirty="0">
                <a:solidFill>
                  <a:schemeClr val="tx1"/>
                </a:solidFill>
              </a:rPr>
              <a:t>Petrakis</a:t>
            </a:r>
            <a:r>
              <a:rPr lang="en-US" sz="800" dirty="0">
                <a:solidFill>
                  <a:schemeClr val="tx1"/>
                </a:solidFill>
              </a:rPr>
              <a:t> D, </a:t>
            </a:r>
            <a:r>
              <a:rPr lang="en-US" sz="800" dirty="0" err="1">
                <a:solidFill>
                  <a:schemeClr val="tx1"/>
                </a:solidFill>
              </a:rPr>
              <a:t>Egorov</a:t>
            </a:r>
            <a:r>
              <a:rPr lang="en-US" sz="800" dirty="0">
                <a:solidFill>
                  <a:schemeClr val="tx1"/>
                </a:solidFill>
              </a:rPr>
              <a:t> AM, </a:t>
            </a:r>
            <a:r>
              <a:rPr lang="en-US" sz="800" dirty="0" err="1">
                <a:solidFill>
                  <a:schemeClr val="tx1"/>
                </a:solidFill>
              </a:rPr>
              <a:t>Ishmukhametov</a:t>
            </a:r>
            <a:r>
              <a:rPr lang="en-US" sz="800" dirty="0">
                <a:solidFill>
                  <a:schemeClr val="tx1"/>
                </a:solidFill>
              </a:rPr>
              <a:t> AA, </a:t>
            </a:r>
            <a:r>
              <a:rPr lang="en-US" sz="800" dirty="0" err="1">
                <a:solidFill>
                  <a:schemeClr val="tx1"/>
                </a:solidFill>
              </a:rPr>
              <a:t>Gabibov</a:t>
            </a:r>
            <a:r>
              <a:rPr lang="en-US" sz="800" dirty="0">
                <a:solidFill>
                  <a:schemeClr val="tx1"/>
                </a:solidFill>
              </a:rPr>
              <a:t> AG, </a:t>
            </a:r>
            <a:r>
              <a:rPr lang="en-US" sz="800" dirty="0" err="1">
                <a:solidFill>
                  <a:schemeClr val="tx1"/>
                </a:solidFill>
              </a:rPr>
              <a:t>Shtilman</a:t>
            </a:r>
            <a:r>
              <a:rPr lang="en-US" sz="800" dirty="0">
                <a:solidFill>
                  <a:schemeClr val="tx1"/>
                </a:solidFill>
              </a:rPr>
              <a:t> MI, </a:t>
            </a:r>
            <a:r>
              <a:rPr lang="en-US" sz="800" dirty="0" err="1">
                <a:solidFill>
                  <a:schemeClr val="tx1"/>
                </a:solidFill>
              </a:rPr>
              <a:t>Kostoff</a:t>
            </a:r>
            <a:r>
              <a:rPr lang="en-US" sz="800" dirty="0">
                <a:solidFill>
                  <a:schemeClr val="tx1"/>
                </a:solidFill>
              </a:rPr>
              <a:t> R, Carvalho F, </a:t>
            </a:r>
            <a:r>
              <a:rPr lang="en-US" sz="800" dirty="0" err="1">
                <a:solidFill>
                  <a:schemeClr val="tx1"/>
                </a:solidFill>
              </a:rPr>
              <a:t>Vinceti</a:t>
            </a:r>
            <a:r>
              <a:rPr lang="en-US" sz="800" dirty="0">
                <a:solidFill>
                  <a:schemeClr val="tx1"/>
                </a:solidFill>
              </a:rPr>
              <a:t> M, </a:t>
            </a:r>
            <a:r>
              <a:rPr lang="en-US" sz="800" dirty="0" err="1">
                <a:solidFill>
                  <a:schemeClr val="tx1"/>
                </a:solidFill>
              </a:rPr>
              <a:t>Vinceti</a:t>
            </a:r>
            <a:r>
              <a:rPr lang="en-US" sz="800" dirty="0">
                <a:solidFill>
                  <a:schemeClr val="tx1"/>
                </a:solidFill>
              </a:rPr>
              <a:t> M, et al: Towards effective COVID‑19 vaccines: Updates, perspectives </a:t>
            </a:r>
            <a:r>
              <a:rPr lang="en-US" sz="800" dirty="0" err="1">
                <a:solidFill>
                  <a:schemeClr val="tx1"/>
                </a:solidFill>
              </a:rPr>
              <a:t>nd</a:t>
            </a:r>
            <a:r>
              <a:rPr lang="en-US" sz="800" dirty="0">
                <a:solidFill>
                  <a:schemeClr val="tx1"/>
                </a:solidFill>
              </a:rPr>
              <a:t> challenges (Review). Int J Mol Med 46: 3-16,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96E3FCD-E015-4997-9239-4061B366B12A}"/>
              </a:ext>
            </a:extLst>
          </p:cNvPr>
          <p:cNvSpPr txBox="1"/>
          <p:nvPr/>
        </p:nvSpPr>
        <p:spPr>
          <a:xfrm>
            <a:off x="460883" y="5750867"/>
            <a:ext cx="6134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Nature analysis based on: WHO COVID-19 Vaccine Landscape/Milken Institute COVID-19 Treatment and Vaccine Tracker/T. Thanh Le et al. Nature Rev. Drug. Disc. http://doi.org/ggrnbr (2020)/F. </a:t>
            </a:r>
            <a:r>
              <a:rPr lang="en-US" sz="800" dirty="0" err="1"/>
              <a:t>Amanat</a:t>
            </a:r>
            <a:r>
              <a:rPr lang="en-US" sz="800" dirty="0"/>
              <a:t> &amp; F. </a:t>
            </a:r>
            <a:r>
              <a:rPr lang="en-US" sz="800" dirty="0" err="1"/>
              <a:t>Krammer</a:t>
            </a:r>
            <a:r>
              <a:rPr lang="en-US" sz="800" dirty="0"/>
              <a:t> Immunity 52, 583–589 (2020)/W. Shang et al. </a:t>
            </a:r>
            <a:r>
              <a:rPr lang="en-US" sz="800" dirty="0" err="1"/>
              <a:t>npj</a:t>
            </a:r>
            <a:r>
              <a:rPr lang="en-US" sz="800" dirty="0"/>
              <a:t> Vaccines 5, 18 (2020).</a:t>
            </a:r>
          </a:p>
        </p:txBody>
      </p:sp>
    </p:spTree>
    <p:extLst>
      <p:ext uri="{BB962C8B-B14F-4D97-AF65-F5344CB8AC3E}">
        <p14:creationId xmlns:p14="http://schemas.microsoft.com/office/powerpoint/2010/main" xmlns="" val="1153912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8FA43F-1E38-4BA7-9158-E9A5411EF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</a:rPr>
              <a:t>Plaforme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CB88171-C4DE-4E17-A8A7-E87BE9930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556" y="1825625"/>
            <a:ext cx="8474887" cy="4351338"/>
          </a:xfrm>
          <a:prstGeom prst="rect">
            <a:avLst/>
          </a:prstGeom>
        </p:spPr>
      </p:pic>
      <p:pic>
        <p:nvPicPr>
          <p:cNvPr id="1028" name="Picture 4">
            <a:hlinkClick r:id="rId3"/>
            <a:extLst>
              <a:ext uri="{FF2B5EF4-FFF2-40B4-BE49-F238E27FC236}">
                <a16:creationId xmlns:a16="http://schemas.microsoft.com/office/drawing/2014/main" xmlns="" id="{14E0CCBB-EDB3-4032-8FA3-AA6818EA0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434975"/>
            <a:ext cx="6607686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5FF8D0-1A4D-4CB1-8784-C0C566E15C4A}"/>
              </a:ext>
            </a:extLst>
          </p:cNvPr>
          <p:cNvSpPr txBox="1"/>
          <p:nvPr/>
        </p:nvSpPr>
        <p:spPr>
          <a:xfrm>
            <a:off x="275208" y="6423025"/>
            <a:ext cx="11203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100" b="1" dirty="0">
                <a:solidFill>
                  <a:srgbClr val="020202"/>
                </a:solidFill>
                <a:latin typeface="MuseoSans"/>
                <a:hlinkClick r:id="rId3"/>
              </a:rPr>
              <a:t>C. D. Funk</a:t>
            </a:r>
            <a:r>
              <a:rPr lang="en-US" altLang="en-US" sz="1100" b="1" dirty="0">
                <a:solidFill>
                  <a:srgbClr val="020202"/>
                </a:solidFill>
                <a:latin typeface="MuseoSans"/>
              </a:rPr>
              <a:t> et all, A Snapshot of the Global Race for Vaccines Targeting SARS-CoV-2 and the COVID-19 Pandemic;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20202"/>
                </a:solidFill>
                <a:effectLst/>
                <a:latin typeface="MuseoSans"/>
              </a:rPr>
              <a:t>Front.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20202"/>
                </a:solidFill>
                <a:effectLst/>
                <a:latin typeface="MuseoSans"/>
              </a:rPr>
              <a:t>Pharmacol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20202"/>
                </a:solidFill>
                <a:effectLst/>
                <a:latin typeface="MuseoSans"/>
              </a:rPr>
              <a:t>., 19 June 2020 | 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D54449"/>
                </a:solidFill>
                <a:effectLst/>
                <a:latin typeface="MuseoSans"/>
                <a:hlinkClick r:id="rId5"/>
              </a:rPr>
              <a:t>https://doi.org/10.3389/fphar.2020.00937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xmlns="" val="83589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993FD7-2FEA-44EA-82D5-881239FE7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538162"/>
            <a:ext cx="5905500" cy="5781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015C44-5C81-4D64-91C4-CF6B16733BE1}"/>
              </a:ext>
            </a:extLst>
          </p:cNvPr>
          <p:cNvSpPr txBox="1"/>
          <p:nvPr/>
        </p:nvSpPr>
        <p:spPr>
          <a:xfrm>
            <a:off x="2029968" y="6485989"/>
            <a:ext cx="114574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200" dirty="0"/>
              <a:t>https://www.sciencefocus.com/news/covid-19-oxford-vaccine-produces-robust-response-in-older-adults/</a:t>
            </a:r>
          </a:p>
        </p:txBody>
      </p:sp>
    </p:spTree>
    <p:extLst>
      <p:ext uri="{BB962C8B-B14F-4D97-AF65-F5344CB8AC3E}">
        <p14:creationId xmlns:p14="http://schemas.microsoft.com/office/powerpoint/2010/main" xmlns="" val="358631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xmlns="" id="{5F9EBCE1-4054-46B4-94BC-F48A4630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6056" y="6447585"/>
            <a:ext cx="2255184" cy="34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F4A4B285-4FF9-4E8E-A560-FE242F6746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16755" y="6429375"/>
            <a:ext cx="6194051" cy="32076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 dirty="0">
                <a:cs typeface="Arial Unicode MS" pitchFamily="32" charset="0"/>
              </a:rPr>
              <a:t>FP Polack et al. N </a:t>
            </a:r>
            <a:r>
              <a:rPr lang="en-US" altLang="en-US" sz="1059" b="1" dirty="0" err="1">
                <a:cs typeface="Arial Unicode MS" pitchFamily="32" charset="0"/>
              </a:rPr>
              <a:t>Engl</a:t>
            </a:r>
            <a:r>
              <a:rPr lang="en-US" altLang="en-US" sz="1059" b="1" dirty="0">
                <a:cs typeface="Arial Unicode MS" pitchFamily="32" charset="0"/>
              </a:rPr>
              <a:t> J Med 2020. DOI: 10.1056/NEJMoa2034577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xmlns="" id="{5D1BB3AD-0E3E-4331-A8C4-F9E7A4337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6588" y="134031"/>
            <a:ext cx="4707311" cy="618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AutoShape 4">
            <a:extLst>
              <a:ext uri="{FF2B5EF4-FFF2-40B4-BE49-F238E27FC236}">
                <a16:creationId xmlns:a16="http://schemas.microsoft.com/office/drawing/2014/main" xmlns="" id="{B5F7954E-F0FE-4CAF-B3FC-11E8912F0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883" y="292754"/>
            <a:ext cx="8068235" cy="645739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o-RO" sz="1588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8EF824-3573-47E6-A954-87CBBB594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Avantajele</a:t>
            </a:r>
            <a:r>
              <a:rPr lang="en-US" dirty="0"/>
              <a:t> </a:t>
            </a:r>
            <a:r>
              <a:rPr lang="en-US" dirty="0" err="1"/>
              <a:t>vaccinurilor</a:t>
            </a:r>
            <a:r>
              <a:rPr lang="en-US" dirty="0"/>
              <a:t> </a:t>
            </a:r>
            <a:r>
              <a:rPr lang="en-US" dirty="0" err="1"/>
              <a:t>bazate</a:t>
            </a:r>
            <a:r>
              <a:rPr lang="en-US" dirty="0"/>
              <a:t> pe </a:t>
            </a:r>
            <a:r>
              <a:rPr lang="en-US" dirty="0" err="1"/>
              <a:t>ARNm</a:t>
            </a:r>
            <a:endParaRPr lang="ro-R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90E29A-D612-405B-B7D3-5DA1ACA6B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834"/>
            <a:ext cx="12192000" cy="209433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C217D05-E18B-4C9A-9D77-1F352AC87D39}"/>
              </a:ext>
            </a:extLst>
          </p:cNvPr>
          <p:cNvCxnSpPr>
            <a:cxnSpLocks/>
          </p:cNvCxnSpPr>
          <p:nvPr/>
        </p:nvCxnSpPr>
        <p:spPr>
          <a:xfrm>
            <a:off x="763480" y="2086252"/>
            <a:ext cx="10866268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58B26D-2DFE-4B3B-8F2C-59367633E2D7}"/>
              </a:ext>
            </a:extLst>
          </p:cNvPr>
          <p:cNvSpPr txBox="1"/>
          <p:nvPr/>
        </p:nvSpPr>
        <p:spPr>
          <a:xfrm>
            <a:off x="5295749" y="1646056"/>
            <a:ext cx="1495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</a:rPr>
              <a:t>Eficacitate</a:t>
            </a:r>
            <a:endParaRPr lang="ro-RO" sz="2400" b="1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16253F8-A053-4540-A4E1-98CDCB84F551}"/>
              </a:ext>
            </a:extLst>
          </p:cNvPr>
          <p:cNvSpPr txBox="1"/>
          <p:nvPr/>
        </p:nvSpPr>
        <p:spPr>
          <a:xfrm>
            <a:off x="838200" y="1620596"/>
            <a:ext cx="1390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</a:rPr>
              <a:t>Siguranță</a:t>
            </a:r>
            <a:endParaRPr lang="ro-RO" sz="2400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0BE95A-8C71-47A9-BCE4-AAE6E9F4D8BC}"/>
              </a:ext>
            </a:extLst>
          </p:cNvPr>
          <p:cNvSpPr txBox="1"/>
          <p:nvPr/>
        </p:nvSpPr>
        <p:spPr>
          <a:xfrm>
            <a:off x="9723156" y="1646056"/>
            <a:ext cx="198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</a:rPr>
              <a:t>Răspuns</a:t>
            </a:r>
            <a:r>
              <a:rPr lang="en-US" sz="2400" b="1" dirty="0">
                <a:solidFill>
                  <a:schemeClr val="accent1"/>
                </a:solidFill>
              </a:rPr>
              <a:t> rapid</a:t>
            </a:r>
            <a:endParaRPr lang="ro-RO" sz="2400" b="1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F99B6F7-383E-461C-9959-59031F2D8778}"/>
              </a:ext>
            </a:extLst>
          </p:cNvPr>
          <p:cNvSpPr txBox="1"/>
          <p:nvPr/>
        </p:nvSpPr>
        <p:spPr>
          <a:xfrm>
            <a:off x="346229" y="4784863"/>
            <a:ext cx="4589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 err="1">
                <a:solidFill>
                  <a:schemeClr val="bg1"/>
                </a:solidFill>
              </a:rPr>
              <a:t>Neinfecțios</a:t>
            </a:r>
            <a:r>
              <a:rPr lang="ro-RO" dirty="0">
                <a:solidFill>
                  <a:schemeClr val="bg1"/>
                </a:solidFill>
              </a:rPr>
              <a:t>,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Produs</a:t>
            </a:r>
            <a:r>
              <a:rPr lang="ro-RO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inginerie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o-RO" dirty="0">
                <a:solidFill>
                  <a:schemeClr val="bg1"/>
                </a:solidFill>
              </a:rPr>
              <a:t>chimic, 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solidFill>
                  <a:schemeClr val="bg1"/>
                </a:solidFill>
              </a:rPr>
              <a:t>Nu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conține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o-RO" dirty="0">
                <a:solidFill>
                  <a:schemeClr val="bg1"/>
                </a:solidFill>
              </a:rPr>
              <a:t>proteine </a:t>
            </a:r>
            <a:r>
              <a:rPr lang="ro-RO" dirty="0"/>
              <a:t>străine virale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A086189-3C05-416E-BFF3-93F35DBE0C88}"/>
              </a:ext>
            </a:extLst>
          </p:cNvPr>
          <p:cNvSpPr txBox="1"/>
          <p:nvPr/>
        </p:nvSpPr>
        <p:spPr>
          <a:xfrm>
            <a:off x="4199138" y="4622190"/>
            <a:ext cx="3622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solidFill>
                  <a:schemeClr val="bg1"/>
                </a:solidFill>
              </a:rPr>
              <a:t>Răspunsuri imune </a:t>
            </a:r>
            <a:r>
              <a:rPr lang="en-US" dirty="0" err="1">
                <a:solidFill>
                  <a:schemeClr val="bg1"/>
                </a:solidFill>
              </a:rPr>
              <a:t>robuste</a:t>
            </a:r>
            <a:r>
              <a:rPr lang="ro-RO" dirty="0">
                <a:solidFill>
                  <a:schemeClr val="bg1"/>
                </a:solidFill>
              </a:rPr>
              <a:t>, 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solidFill>
                  <a:schemeClr val="bg1"/>
                </a:solidFill>
              </a:rPr>
              <a:t>risc minim de </a:t>
            </a:r>
            <a:r>
              <a:rPr lang="en-US" dirty="0" err="1">
                <a:solidFill>
                  <a:schemeClr val="bg1"/>
                </a:solidFill>
              </a:rPr>
              <a:t>dezvoltare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unei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o-RO" dirty="0" err="1">
                <a:solidFill>
                  <a:schemeClr val="bg1"/>
                </a:solidFill>
              </a:rPr>
              <a:t>imunit</a:t>
            </a:r>
            <a:r>
              <a:rPr lang="en-US" dirty="0" err="1">
                <a:solidFill>
                  <a:schemeClr val="bg1"/>
                </a:solidFill>
              </a:rPr>
              <a:t>ăți</a:t>
            </a:r>
            <a:r>
              <a:rPr lang="ro-RO" dirty="0">
                <a:solidFill>
                  <a:schemeClr val="bg1"/>
                </a:solidFill>
              </a:rPr>
              <a:t> anti-vector și 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solidFill>
                  <a:schemeClr val="bg1"/>
                </a:solidFill>
              </a:rPr>
              <a:t>permite </a:t>
            </a:r>
            <a:r>
              <a:rPr lang="en-US" dirty="0" err="1">
                <a:solidFill>
                  <a:schemeClr val="bg1"/>
                </a:solidFill>
              </a:rPr>
              <a:t>rapel</a:t>
            </a:r>
            <a:r>
              <a:rPr lang="ro-RO" dirty="0">
                <a:solidFill>
                  <a:schemeClr val="bg1"/>
                </a:solidFill>
              </a:rPr>
              <a:t> frecvent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D37711-7A84-44ED-A515-F32307DD4D72}"/>
              </a:ext>
            </a:extLst>
          </p:cNvPr>
          <p:cNvSpPr txBox="1"/>
          <p:nvPr/>
        </p:nvSpPr>
        <p:spPr>
          <a:xfrm>
            <a:off x="9253183" y="4626627"/>
            <a:ext cx="2500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Tehnologia permite dezvoltarea rapidă și creșterea rapidă a producției</a:t>
            </a:r>
            <a:endParaRPr lang="ro-RO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2CA7920-7068-48FE-BDA2-86A25C4C6879}"/>
              </a:ext>
            </a:extLst>
          </p:cNvPr>
          <p:cNvSpPr txBox="1"/>
          <p:nvPr/>
        </p:nvSpPr>
        <p:spPr>
          <a:xfrm>
            <a:off x="914400" y="6587231"/>
            <a:ext cx="97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Preluat</a:t>
            </a:r>
            <a:r>
              <a:rPr lang="en-US" dirty="0"/>
              <a:t>: 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xmlns="" val="2919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B98699-E09D-433B-85ED-31BEEDEA7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79" y="1"/>
            <a:ext cx="10515600" cy="118960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Modul de </a:t>
            </a:r>
            <a:r>
              <a:rPr lang="en-US" b="1" dirty="0" err="1">
                <a:solidFill>
                  <a:schemeClr val="accent1"/>
                </a:solidFill>
              </a:rPr>
              <a:t>acțiune</a:t>
            </a:r>
            <a:r>
              <a:rPr lang="en-US" b="1" dirty="0">
                <a:solidFill>
                  <a:schemeClr val="accent1"/>
                </a:solidFill>
              </a:rPr>
              <a:t> al </a:t>
            </a:r>
            <a:r>
              <a:rPr lang="en-US" b="1" dirty="0" err="1">
                <a:solidFill>
                  <a:schemeClr val="accent1"/>
                </a:solidFill>
              </a:rPr>
              <a:t>vaccinului</a:t>
            </a:r>
            <a:r>
              <a:rPr lang="en-US" b="1" dirty="0">
                <a:solidFill>
                  <a:schemeClr val="accent1"/>
                </a:solidFill>
              </a:rPr>
              <a:t> BNT162</a:t>
            </a:r>
            <a:endParaRPr lang="ro-RO" b="1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B0E6F3-8640-4362-91DA-9E744DD13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375"/>
            <a:ext cx="12192000" cy="572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9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B98699-E09D-433B-85ED-31BEEDEA7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24" y="86535"/>
            <a:ext cx="11795463" cy="1189608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1"/>
                </a:solidFill>
              </a:rPr>
              <a:t>Selectia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vaccinului</a:t>
            </a:r>
            <a:r>
              <a:rPr lang="en-US" b="1" dirty="0">
                <a:solidFill>
                  <a:schemeClr val="accent1"/>
                </a:solidFill>
              </a:rPr>
              <a:t> Pfizer/</a:t>
            </a:r>
            <a:r>
              <a:rPr lang="en-US" b="1" dirty="0" err="1">
                <a:solidFill>
                  <a:schemeClr val="accent1"/>
                </a:solidFill>
              </a:rPr>
              <a:t>BioNTech</a:t>
            </a:r>
            <a:r>
              <a:rPr lang="en-US" b="1" dirty="0">
                <a:solidFill>
                  <a:schemeClr val="accent1"/>
                </a:solidFill>
              </a:rPr>
              <a:t> COVID-19 BNT162b2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15EE69-B107-4BA7-986C-B53972C61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344"/>
            <a:ext cx="12192000" cy="565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517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E66897-84B7-43A1-88C1-9DB062710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COVID-19 </a:t>
            </a:r>
            <a:r>
              <a:rPr lang="ro-RO" dirty="0" smtClean="0">
                <a:solidFill>
                  <a:schemeClr val="bg1"/>
                </a:solidFill>
              </a:rPr>
              <a:t>și sarcina (SUA-N=91.412)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98D915A0-3CE2-4447-9541-3F690EC54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1189681"/>
            <a:ext cx="10877529" cy="899373"/>
          </a:xfrm>
        </p:spPr>
        <p:txBody>
          <a:bodyPr/>
          <a:lstStyle/>
          <a:p>
            <a:r>
              <a:rPr lang="ro-RO" sz="2200" dirty="0" smtClean="0"/>
              <a:t>Evaluarea incidenței spitalizării și a ventilației în rândul femeilor însărcinate vs femeile care nu erau însărcinate, la vârstă fertilă, cu infecție cu SARS-CoV-2 confirmată în SUA 22 ianuarie-07 iunie 2020 </a:t>
            </a:r>
            <a:r>
              <a:rPr lang="en-US" sz="2200" dirty="0" smtClean="0"/>
              <a:t>(N </a:t>
            </a:r>
            <a:r>
              <a:rPr lang="en-US" sz="2200" dirty="0"/>
              <a:t>= </a:t>
            </a:r>
            <a:r>
              <a:rPr lang="en-US" sz="2200" dirty="0" smtClean="0"/>
              <a:t>9</a:t>
            </a:r>
            <a:r>
              <a:rPr lang="ro-RO" sz="2200" dirty="0" smtClean="0"/>
              <a:t>1.</a:t>
            </a:r>
            <a:r>
              <a:rPr lang="en-US" sz="2200" dirty="0" smtClean="0"/>
              <a:t>412</a:t>
            </a:r>
            <a:r>
              <a:rPr lang="en-US" sz="2200" dirty="0"/>
              <a:t>)</a:t>
            </a:r>
          </a:p>
          <a:p>
            <a:endParaRPr lang="en-US" sz="2000" dirty="0"/>
          </a:p>
        </p:txBody>
      </p:sp>
      <p:sp>
        <p:nvSpPr>
          <p:cNvPr id="6" name="Text Box 15">
            <a:extLst>
              <a:ext uri="{FF2B5EF4-FFF2-40B4-BE49-F238E27FC236}">
                <a16:creationId xmlns="" xmlns:a16="http://schemas.microsoft.com/office/drawing/2014/main" id="{AA2A306B-9049-4163-8114-6DD3A216F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01" y="6360340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1200" b="0" dirty="0">
                <a:solidFill>
                  <a:schemeClr val="bg2"/>
                </a:solidFill>
                <a:latin typeface="Calibri" panose="020F0502020204030204" pitchFamily="34" charset="0"/>
              </a:rPr>
              <a:t>Ellington. MMWR. 2020;69:769.</a:t>
            </a:r>
          </a:p>
        </p:txBody>
      </p:sp>
      <p:graphicFrame>
        <p:nvGraphicFramePr>
          <p:cNvPr id="9" name="Group 3">
            <a:extLst>
              <a:ext uri="{FF2B5EF4-FFF2-40B4-BE49-F238E27FC236}">
                <a16:creationId xmlns="" xmlns:a16="http://schemas.microsoft.com/office/drawing/2014/main" id="{19CB2B8A-22C8-457C-97F8-301E260F2B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3949600"/>
              </p:ext>
            </p:extLst>
          </p:nvPr>
        </p:nvGraphicFramePr>
        <p:xfrm>
          <a:off x="691468" y="2230963"/>
          <a:ext cx="5259047" cy="4023424"/>
        </p:xfrm>
        <a:graphic>
          <a:graphicData uri="http://schemas.openxmlformats.org/drawingml/2006/table">
            <a:tbl>
              <a:tblPr/>
              <a:tblGrid>
                <a:gridCol w="16688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999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90299">
                  <a:extLst>
                    <a:ext uri="{9D8B030D-6E8A-4147-A177-3AD203B41FA5}">
                      <a16:colId xmlns="" xmlns:a16="http://schemas.microsoft.com/office/drawing/2014/main" val="2424624872"/>
                    </a:ext>
                  </a:extLst>
                </a:gridCol>
              </a:tblGrid>
              <a:tr h="3365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Caracteristic</a:t>
                      </a: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 (%)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Gravide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8207)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Femei care nu erau gravide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83,205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9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Vârstă, ani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15-24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25-34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35-44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1921 (23.4)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4469 (54.4)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1817 (22.1)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19,557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(23.5)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31,818 (38.2)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31,830 (38.3)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0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mptomatic</a:t>
                      </a: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5199 (97.1)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72,549 (96.9)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076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im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ptom</a:t>
                      </a: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Tuse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bră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ialgii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Frisoane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Cefalee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ispnee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1799 (51.8)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1190 (34.3)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1323 (38.1)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989 (28.5)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1409 (40.6)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1045 (30.1)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23,554 (53.7)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18,474 (42.1)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20,693 (47.2)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15,630 (35.6)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22,899 (52.2)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13,292 (30.3)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0324943"/>
                  </a:ext>
                </a:extLst>
              </a:tr>
            </a:tbl>
          </a:graphicData>
        </a:graphic>
      </p:graphicFrame>
      <p:graphicFrame>
        <p:nvGraphicFramePr>
          <p:cNvPr id="10" name="Group 3">
            <a:extLst>
              <a:ext uri="{FF2B5EF4-FFF2-40B4-BE49-F238E27FC236}">
                <a16:creationId xmlns="" xmlns:a16="http://schemas.microsoft.com/office/drawing/2014/main" id="{D5E02C9F-CBBB-4EAD-9269-4739554A37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86896420"/>
              </p:ext>
            </p:extLst>
          </p:nvPr>
        </p:nvGraphicFramePr>
        <p:xfrm>
          <a:off x="6209509" y="2230963"/>
          <a:ext cx="5259047" cy="4169837"/>
        </p:xfrm>
        <a:graphic>
          <a:graphicData uri="http://schemas.openxmlformats.org/drawingml/2006/table">
            <a:tbl>
              <a:tblPr/>
              <a:tblGrid>
                <a:gridCol w="25796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28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26569">
                  <a:extLst>
                    <a:ext uri="{9D8B030D-6E8A-4147-A177-3AD203B41FA5}">
                      <a16:colId xmlns="" xmlns:a16="http://schemas.microsoft.com/office/drawing/2014/main" val="2424624872"/>
                    </a:ext>
                  </a:extLst>
                </a:gridCol>
              </a:tblGrid>
              <a:tr h="87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Caracteristic</a:t>
                      </a: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 (%)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Gravide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8207)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o-RO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Femei care nu erau gravide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83,205)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899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DA1BB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o-R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Simptome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o-R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Odinofagie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Diar</a:t>
                      </a:r>
                      <a:r>
                        <a:rPr kumimoji="0" lang="ro-R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o-R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Greață/vărsături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o-R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Anosmie/Ageuzie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942 (27.1)</a:t>
                      </a:r>
                    </a:p>
                    <a:p>
                      <a:pPr algn="ctr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497 (14.3)</a:t>
                      </a:r>
                    </a:p>
                    <a:p>
                      <a:pPr algn="ctr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682 (19.6)</a:t>
                      </a:r>
                    </a:p>
                    <a:p>
                      <a:pPr marL="0" algn="ctr" defTabSz="914400" rtl="0" eaLnBrk="1" latinLnBrk="0" hangingPunct="1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587 (16.9)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13,681 (31.2)</a:t>
                      </a:r>
                    </a:p>
                    <a:p>
                      <a:pPr marL="0" algn="ctr" defTabSz="914400" rtl="0" eaLnBrk="1" latinLnBrk="0" hangingPunct="1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10,113 (23.1)</a:t>
                      </a:r>
                    </a:p>
                    <a:p>
                      <a:pPr marL="0" algn="ctr" defTabSz="914400" rtl="0" eaLnBrk="1" latinLnBrk="0" hangingPunct="1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6,795 (15.5)</a:t>
                      </a:r>
                    </a:p>
                    <a:p>
                      <a:pPr marL="0" algn="ctr" defTabSz="914400" rtl="0" eaLnBrk="1" latinLnBrk="0" hangingPunct="1"/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7,262 (16.6)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7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o-RO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Comorbidități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Diabet</a:t>
                      </a:r>
                      <a:r>
                        <a:rPr kumimoji="0" lang="ro-R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zaharat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o-R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Boală pulmonară cronică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o-R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Boală cardiovasculară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o-R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Boală renală cronică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o-R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Boală cronică hepatică 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Im</a:t>
                      </a:r>
                      <a:r>
                        <a:rPr kumimoji="0" lang="ro-R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55560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unodepresie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55560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1878 (22.9)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288 (15.3)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409 (21.8)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262 (14.0)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 (0.6)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 (0.4)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66 (3.5)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29,142 (35.0)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1866 (6.4)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3006 (10.3)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2082 (7.1)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266 (0.9)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141 (0.5)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811 (2.8)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022496D-BA4F-46B2-8157-87A9791B44C1}"/>
              </a:ext>
            </a:extLst>
          </p:cNvPr>
          <p:cNvSpPr/>
          <p:nvPr/>
        </p:nvSpPr>
        <p:spPr>
          <a:xfrm>
            <a:off x="11064126" y="460881"/>
            <a:ext cx="58221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New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82612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E7A19D-E463-4FB9-9073-7BE22207B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061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Priorități</a:t>
            </a:r>
            <a:r>
              <a:rPr lang="en-US" b="1" dirty="0">
                <a:solidFill>
                  <a:schemeClr val="accent1"/>
                </a:solidFill>
              </a:rPr>
              <a:t> la </a:t>
            </a:r>
            <a:r>
              <a:rPr lang="en-US" b="1" dirty="0" err="1">
                <a:solidFill>
                  <a:schemeClr val="accent1"/>
                </a:solidFill>
              </a:rPr>
              <a:t>dezvoltarea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vaccinului</a:t>
            </a:r>
            <a:r>
              <a:rPr lang="en-US" b="1" dirty="0">
                <a:solidFill>
                  <a:schemeClr val="accent1"/>
                </a:solidFill>
              </a:rPr>
              <a:t> Pfizer</a:t>
            </a:r>
            <a:endParaRPr lang="ro-RO" b="1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25CD8A-D9F5-48B1-8FEF-7DB973433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568"/>
            <a:ext cx="12192000" cy="569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042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1D0AAE-558E-49E3-9F57-0B0D3BF6A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69" y="1737193"/>
            <a:ext cx="10514061" cy="1325096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>
                <a:solidFill>
                  <a:schemeClr val="bg1"/>
                </a:solidFill>
              </a:rPr>
              <a:t>Date disponibile privind siguranța</a:t>
            </a:r>
          </a:p>
        </p:txBody>
      </p:sp>
    </p:spTree>
    <p:extLst>
      <p:ext uri="{BB962C8B-B14F-4D97-AF65-F5344CB8AC3E}">
        <p14:creationId xmlns:p14="http://schemas.microsoft.com/office/powerpoint/2010/main" xmlns="" val="155653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xmlns="" id="{5E2006E3-D72A-45F6-AE41-3A99FBA3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6056" y="6447585"/>
            <a:ext cx="2255184" cy="34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F94F3FE1-B680-4890-B9AD-646C23609B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16755" y="6429375"/>
            <a:ext cx="6194051" cy="32076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>
                <a:cs typeface="Arial Unicode MS" pitchFamily="32" charset="0"/>
              </a:rPr>
              <a:t>FP Polack et al. N Engl J Med 2020. DOI: 10.1056/NEJMoa2034577</a:t>
            </a:r>
          </a:p>
        </p:txBody>
      </p:sp>
      <p:sp>
        <p:nvSpPr>
          <p:cNvPr id="3076" name="AutoShape 4">
            <a:extLst>
              <a:ext uri="{FF2B5EF4-FFF2-40B4-BE49-F238E27FC236}">
                <a16:creationId xmlns:a16="http://schemas.microsoft.com/office/drawing/2014/main" xmlns="" id="{E8B3C6FD-FDBB-4659-B621-E8CB6AF65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883" y="292754"/>
            <a:ext cx="8068235" cy="645739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18" b="1" dirty="0">
                <a:cs typeface="Arial Unicode MS" pitchFamily="32" charset="0"/>
              </a:rPr>
              <a:t>Enrollment and Randomization.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028FB4-A314-4397-9E95-3B608EB30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5118"/>
            <a:ext cx="12192000" cy="52907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C2D9F484-D388-4EC2-9EA8-0E8B302D3E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59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chemeClr val="bg1"/>
                </a:solidFill>
              </a:rPr>
              <a:t>Caracteristici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demografice</a:t>
            </a:r>
            <a:r>
              <a:rPr lang="en-US" b="1" dirty="0">
                <a:solidFill>
                  <a:schemeClr val="bg1"/>
                </a:solidFill>
              </a:rPr>
              <a:t> – </a:t>
            </a:r>
            <a:r>
              <a:rPr lang="en-US" b="1" dirty="0" err="1">
                <a:solidFill>
                  <a:schemeClr val="bg1"/>
                </a:solidFill>
              </a:rPr>
              <a:t>studiul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faza</a:t>
            </a:r>
            <a:r>
              <a:rPr lang="en-US" b="1" dirty="0">
                <a:solidFill>
                  <a:schemeClr val="bg1"/>
                </a:solidFill>
              </a:rPr>
              <a:t> 2/3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xmlns="" id="{F0131F12-87AE-493B-8433-E0512B0C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6056" y="6447585"/>
            <a:ext cx="2255184" cy="34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5358FE55-54D1-4601-8E8C-DC4BF8C50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30760" y="6515606"/>
            <a:ext cx="6194051" cy="32076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 dirty="0">
                <a:cs typeface="Arial Unicode MS" pitchFamily="32" charset="0"/>
              </a:rPr>
              <a:t>FP Polack et al. N </a:t>
            </a:r>
            <a:r>
              <a:rPr lang="en-US" altLang="en-US" sz="1059" b="1" dirty="0" err="1">
                <a:cs typeface="Arial Unicode MS" pitchFamily="32" charset="0"/>
              </a:rPr>
              <a:t>Engl</a:t>
            </a:r>
            <a:r>
              <a:rPr lang="en-US" altLang="en-US" sz="1059" b="1" dirty="0">
                <a:cs typeface="Arial Unicode MS" pitchFamily="32" charset="0"/>
              </a:rPr>
              <a:t> J Med 2020. DOI: 10.1056/NEJMoa2034577</a:t>
            </a:r>
          </a:p>
        </p:txBody>
      </p:sp>
      <p:sp>
        <p:nvSpPr>
          <p:cNvPr id="3076" name="AutoShape 4">
            <a:extLst>
              <a:ext uri="{FF2B5EF4-FFF2-40B4-BE49-F238E27FC236}">
                <a16:creationId xmlns:a16="http://schemas.microsoft.com/office/drawing/2014/main" xmlns="" id="{DC91AC73-4558-4D39-826D-49C844803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883" y="292754"/>
            <a:ext cx="8068235" cy="645739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eDiary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: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Evenimente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locale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în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termen de 7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zile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de la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doza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1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și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2 </a:t>
            </a:r>
            <a:r>
              <a:rPr lang="en-US" altLang="en-US" sz="2118" b="1" dirty="0">
                <a:solidFill>
                  <a:schemeClr val="tx1"/>
                </a:solidFill>
                <a:cs typeface="Arial Unicode MS" pitchFamily="32" charset="0"/>
              </a:rPr>
              <a:t>la 16-55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și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&gt; 55 de ani (N = 8.183)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00BFB2-958D-44BA-BE97-64906D516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913301"/>
            <a:ext cx="11881104" cy="556848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xmlns="" id="{F0131F12-87AE-493B-8433-E0512B0C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6056" y="6447585"/>
            <a:ext cx="2255184" cy="34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5358FE55-54D1-4601-8E8C-DC4BF8C50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30760" y="6515606"/>
            <a:ext cx="6194051" cy="32076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 dirty="0">
                <a:cs typeface="Arial Unicode MS" pitchFamily="32" charset="0"/>
              </a:rPr>
              <a:t>FP Polack et al. N </a:t>
            </a:r>
            <a:r>
              <a:rPr lang="en-US" altLang="en-US" sz="1059" b="1" dirty="0" err="1">
                <a:cs typeface="Arial Unicode MS" pitchFamily="32" charset="0"/>
              </a:rPr>
              <a:t>Engl</a:t>
            </a:r>
            <a:r>
              <a:rPr lang="en-US" altLang="en-US" sz="1059" b="1" dirty="0">
                <a:cs typeface="Arial Unicode MS" pitchFamily="32" charset="0"/>
              </a:rPr>
              <a:t> J Med 2020. DOI: 10.1056/NEJMoa2034577</a:t>
            </a:r>
          </a:p>
        </p:txBody>
      </p:sp>
      <p:sp>
        <p:nvSpPr>
          <p:cNvPr id="3076" name="AutoShape 4">
            <a:extLst>
              <a:ext uri="{FF2B5EF4-FFF2-40B4-BE49-F238E27FC236}">
                <a16:creationId xmlns:a16="http://schemas.microsoft.com/office/drawing/2014/main" xmlns="" id="{DC91AC73-4558-4D39-826D-49C844803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883" y="292754"/>
            <a:ext cx="8068235" cy="645739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eDiary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: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Evenimente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sistemice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în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termen de 7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zile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de la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doza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1 </a:t>
            </a:r>
            <a:r>
              <a:rPr lang="en-US" altLang="en-US" sz="2118" b="1" dirty="0">
                <a:solidFill>
                  <a:schemeClr val="tx1"/>
                </a:solidFill>
                <a:cs typeface="Arial Unicode MS" pitchFamily="32" charset="0"/>
              </a:rPr>
              <a:t>la 16-55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și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&gt; 55 de ani (N = 8.183)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10C133-6EA0-41B2-B69F-59D59CF1B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0749"/>
            <a:ext cx="12192000" cy="567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9443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xmlns="" id="{F0131F12-87AE-493B-8433-E0512B0C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6056" y="6447585"/>
            <a:ext cx="2255184" cy="34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5358FE55-54D1-4601-8E8C-DC4BF8C50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30760" y="6515606"/>
            <a:ext cx="6194051" cy="32076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 dirty="0">
                <a:cs typeface="Arial Unicode MS" pitchFamily="32" charset="0"/>
              </a:rPr>
              <a:t>FP Polack et al. N </a:t>
            </a:r>
            <a:r>
              <a:rPr lang="en-US" altLang="en-US" sz="1059" b="1" dirty="0" err="1">
                <a:cs typeface="Arial Unicode MS" pitchFamily="32" charset="0"/>
              </a:rPr>
              <a:t>Engl</a:t>
            </a:r>
            <a:r>
              <a:rPr lang="en-US" altLang="en-US" sz="1059" b="1" dirty="0">
                <a:cs typeface="Arial Unicode MS" pitchFamily="32" charset="0"/>
              </a:rPr>
              <a:t> J Med 2020. DOI: 10.1056/NEJMoa2034577</a:t>
            </a:r>
          </a:p>
        </p:txBody>
      </p:sp>
      <p:sp>
        <p:nvSpPr>
          <p:cNvPr id="3076" name="AutoShape 4">
            <a:extLst>
              <a:ext uri="{FF2B5EF4-FFF2-40B4-BE49-F238E27FC236}">
                <a16:creationId xmlns:a16="http://schemas.microsoft.com/office/drawing/2014/main" xmlns="" id="{DC91AC73-4558-4D39-826D-49C844803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883" y="292754"/>
            <a:ext cx="8068235" cy="645739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eDiary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: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Evenimente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sistemice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în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termen de 7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zile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de la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doza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2 la 16-55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și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&gt; 55 de ani (N = 8.183)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096803-D0BF-4F1E-9A0F-E5C5D5428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9468"/>
            <a:ext cx="12192000" cy="55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2946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xmlns="" id="{F0131F12-87AE-493B-8433-E0512B0C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6056" y="6447585"/>
            <a:ext cx="2255184" cy="34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5358FE55-54D1-4601-8E8C-DC4BF8C50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30760" y="6515606"/>
            <a:ext cx="6194051" cy="32076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 dirty="0">
                <a:cs typeface="Arial Unicode MS" pitchFamily="32" charset="0"/>
              </a:rPr>
              <a:t>FP Polack et al. N </a:t>
            </a:r>
            <a:r>
              <a:rPr lang="en-US" altLang="en-US" sz="1059" b="1" dirty="0" err="1">
                <a:cs typeface="Arial Unicode MS" pitchFamily="32" charset="0"/>
              </a:rPr>
              <a:t>Engl</a:t>
            </a:r>
            <a:r>
              <a:rPr lang="en-US" altLang="en-US" sz="1059" b="1" dirty="0">
                <a:cs typeface="Arial Unicode MS" pitchFamily="32" charset="0"/>
              </a:rPr>
              <a:t> J Med 2020. DOI: 10.1056/NEJMoa2034577</a:t>
            </a:r>
          </a:p>
        </p:txBody>
      </p:sp>
      <p:sp>
        <p:nvSpPr>
          <p:cNvPr id="3076" name="AutoShape 4">
            <a:extLst>
              <a:ext uri="{FF2B5EF4-FFF2-40B4-BE49-F238E27FC236}">
                <a16:creationId xmlns:a16="http://schemas.microsoft.com/office/drawing/2014/main" xmlns="" id="{DC91AC73-4558-4D39-826D-49C844803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061" y="292754"/>
            <a:ext cx="10849970" cy="645739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eDiary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: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Evenimente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sistemice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pe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zile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de la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doza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2 la 16-55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și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&gt; 55 de ani (N = 8.183)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1DA1C2-5368-407A-9B75-9069721EC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4245"/>
            <a:ext cx="12192000" cy="547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5347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xmlns="" id="{F0131F12-87AE-493B-8433-E0512B0C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6056" y="6447585"/>
            <a:ext cx="2255184" cy="34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5358FE55-54D1-4601-8E8C-DC4BF8C50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30760" y="6515606"/>
            <a:ext cx="6194051" cy="32076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 dirty="0">
                <a:cs typeface="Arial Unicode MS" pitchFamily="32" charset="0"/>
              </a:rPr>
              <a:t>FP Polack et al. N </a:t>
            </a:r>
            <a:r>
              <a:rPr lang="en-US" altLang="en-US" sz="1059" b="1" dirty="0" err="1">
                <a:cs typeface="Arial Unicode MS" pitchFamily="32" charset="0"/>
              </a:rPr>
              <a:t>Engl</a:t>
            </a:r>
            <a:r>
              <a:rPr lang="en-US" altLang="en-US" sz="1059" b="1" dirty="0">
                <a:cs typeface="Arial Unicode MS" pitchFamily="32" charset="0"/>
              </a:rPr>
              <a:t> J Med 2020. DOI: 10.1056/NEJMoa2034577</a:t>
            </a:r>
          </a:p>
        </p:txBody>
      </p:sp>
      <p:sp>
        <p:nvSpPr>
          <p:cNvPr id="3076" name="AutoShape 4">
            <a:extLst>
              <a:ext uri="{FF2B5EF4-FFF2-40B4-BE49-F238E27FC236}">
                <a16:creationId xmlns:a16="http://schemas.microsoft.com/office/drawing/2014/main" xmlns="" id="{DC91AC73-4558-4D39-826D-49C844803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292754"/>
            <a:ext cx="11722607" cy="645739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 err="1">
                <a:solidFill>
                  <a:schemeClr val="bg1"/>
                </a:solidFill>
                <a:cs typeface="Arial Unicode MS" pitchFamily="32" charset="0"/>
              </a:rPr>
              <a:t>Evenimente</a:t>
            </a:r>
            <a:r>
              <a:rPr lang="en-US" altLang="en-US" b="1" dirty="0">
                <a:solidFill>
                  <a:schemeClr val="bg1"/>
                </a:solidFill>
                <a:cs typeface="Arial Unicode MS" pitchFamily="32" charset="0"/>
              </a:rPr>
              <a:t> adverse grave </a:t>
            </a:r>
            <a:r>
              <a:rPr lang="en-US" altLang="en-US" b="1" dirty="0" err="1">
                <a:solidFill>
                  <a:schemeClr val="bg1"/>
                </a:solidFill>
                <a:cs typeface="Arial Unicode MS" pitchFamily="32" charset="0"/>
              </a:rPr>
              <a:t>în</a:t>
            </a:r>
            <a:r>
              <a:rPr lang="en-US" altLang="en-US" b="1" dirty="0">
                <a:solidFill>
                  <a:schemeClr val="bg1"/>
                </a:solidFill>
                <a:cs typeface="Arial Unicode MS" pitchFamily="32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cs typeface="Arial Unicode MS" pitchFamily="32" charset="0"/>
              </a:rPr>
              <a:t>funcție</a:t>
            </a:r>
            <a:r>
              <a:rPr lang="en-US" altLang="en-US" b="1" dirty="0">
                <a:solidFill>
                  <a:schemeClr val="bg1"/>
                </a:solidFill>
                <a:cs typeface="Arial Unicode MS" pitchFamily="32" charset="0"/>
              </a:rPr>
              <a:t> de </a:t>
            </a:r>
            <a:r>
              <a:rPr lang="en-US" altLang="en-US" b="1" dirty="0" err="1">
                <a:solidFill>
                  <a:schemeClr val="bg1"/>
                </a:solidFill>
                <a:cs typeface="Arial Unicode MS" pitchFamily="32" charset="0"/>
              </a:rPr>
              <a:t>clasa</a:t>
            </a:r>
            <a:r>
              <a:rPr lang="en-US" altLang="en-US" b="1" dirty="0">
                <a:solidFill>
                  <a:schemeClr val="bg1"/>
                </a:solidFill>
                <a:cs typeface="Arial Unicode MS" pitchFamily="32" charset="0"/>
              </a:rPr>
              <a:t> de </a:t>
            </a:r>
            <a:r>
              <a:rPr lang="en-US" altLang="en-US" b="1" dirty="0" err="1">
                <a:solidFill>
                  <a:schemeClr val="bg1"/>
                </a:solidFill>
                <a:cs typeface="Arial Unicode MS" pitchFamily="32" charset="0"/>
              </a:rPr>
              <a:t>sisteme</a:t>
            </a:r>
            <a:r>
              <a:rPr lang="en-US" altLang="en-US" b="1" dirty="0">
                <a:solidFill>
                  <a:schemeClr val="bg1"/>
                </a:solidFill>
                <a:cs typeface="Arial Unicode MS" pitchFamily="32" charset="0"/>
              </a:rPr>
              <a:t> de </a:t>
            </a:r>
            <a:r>
              <a:rPr lang="en-US" altLang="en-US" b="1" dirty="0" err="1">
                <a:solidFill>
                  <a:schemeClr val="bg1"/>
                </a:solidFill>
                <a:cs typeface="Arial Unicode MS" pitchFamily="32" charset="0"/>
              </a:rPr>
              <a:t>organe</a:t>
            </a:r>
            <a:r>
              <a:rPr lang="en-US" altLang="en-US" b="1" dirty="0">
                <a:solidFill>
                  <a:schemeClr val="bg1"/>
                </a:solidFill>
                <a:cs typeface="Arial Unicode MS" pitchFamily="32" charset="0"/>
              </a:rPr>
              <a:t> ≥0,1%</a:t>
            </a:r>
          </a:p>
          <a:p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Toți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subiecții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înscriși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</a:t>
            </a:r>
            <a:r>
              <a:rPr lang="en-US" altLang="en-US" sz="2118" b="1" dirty="0">
                <a:solidFill>
                  <a:schemeClr val="tx1"/>
                </a:solidFill>
                <a:cs typeface="Arial Unicode MS" pitchFamily="32" charset="0"/>
              </a:rPr>
              <a:t>(N = 43.448)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E765D5-80FA-4032-9AE1-FB8B2D7B3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954149"/>
            <a:ext cx="11917680" cy="54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8889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xmlns="" id="{F0131F12-87AE-493B-8433-E0512B0C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6056" y="6447585"/>
            <a:ext cx="2255184" cy="34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5358FE55-54D1-4601-8E8C-DC4BF8C50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30760" y="6515606"/>
            <a:ext cx="6194051" cy="32076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 dirty="0">
                <a:cs typeface="Arial Unicode MS" pitchFamily="32" charset="0"/>
              </a:rPr>
              <a:t>FP Polack et al. N </a:t>
            </a:r>
            <a:r>
              <a:rPr lang="en-US" altLang="en-US" sz="1059" b="1" dirty="0" err="1">
                <a:cs typeface="Arial Unicode MS" pitchFamily="32" charset="0"/>
              </a:rPr>
              <a:t>Engl</a:t>
            </a:r>
            <a:r>
              <a:rPr lang="en-US" altLang="en-US" sz="1059" b="1" dirty="0">
                <a:cs typeface="Arial Unicode MS" pitchFamily="32" charset="0"/>
              </a:rPr>
              <a:t> J Med 2020. DOI: 10.1056/NEJMoa2034577</a:t>
            </a:r>
          </a:p>
        </p:txBody>
      </p:sp>
      <p:sp>
        <p:nvSpPr>
          <p:cNvPr id="3076" name="AutoShape 4">
            <a:extLst>
              <a:ext uri="{FF2B5EF4-FFF2-40B4-BE49-F238E27FC236}">
                <a16:creationId xmlns:a16="http://schemas.microsoft.com/office/drawing/2014/main" xmlns="" id="{DC91AC73-4558-4D39-826D-49C844803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292754"/>
            <a:ext cx="11722607" cy="645739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cs typeface="Arial Unicode MS" pitchFamily="32" charset="0"/>
              </a:rPr>
              <a:t>DECESE</a:t>
            </a:r>
          </a:p>
          <a:p>
            <a:pPr algn="ctr"/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Toți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subiecții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</a:t>
            </a:r>
            <a:r>
              <a:rPr lang="en-US" altLang="en-US" sz="2118" b="1" dirty="0" err="1">
                <a:solidFill>
                  <a:schemeClr val="bg1"/>
                </a:solidFill>
                <a:cs typeface="Arial Unicode MS" pitchFamily="32" charset="0"/>
              </a:rPr>
              <a:t>înscriși</a:t>
            </a:r>
            <a:r>
              <a:rPr lang="en-US" altLang="en-US" sz="2118" b="1" dirty="0">
                <a:solidFill>
                  <a:schemeClr val="bg1"/>
                </a:solidFill>
                <a:cs typeface="Arial Unicode MS" pitchFamily="32" charset="0"/>
              </a:rPr>
              <a:t> (N = 43.448)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BC2FB5-90C9-4CD5-9CD0-5BA3EEBF3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95500"/>
            <a:ext cx="12192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38511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1D0AAE-558E-49E3-9F57-0B0D3BF6A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69" y="1737193"/>
            <a:ext cx="10514061" cy="1325096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/>
              <a:t>Date disponibile privind eficacitatea</a:t>
            </a:r>
          </a:p>
        </p:txBody>
      </p:sp>
    </p:spTree>
    <p:extLst>
      <p:ext uri="{BB962C8B-B14F-4D97-AF65-F5344CB8AC3E}">
        <p14:creationId xmlns:p14="http://schemas.microsoft.com/office/powerpoint/2010/main" xmlns="" val="190975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E66897-84B7-43A1-88C1-9DB062710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COVID-19 </a:t>
            </a:r>
            <a:r>
              <a:rPr lang="ro-RO" dirty="0" smtClean="0">
                <a:solidFill>
                  <a:schemeClr val="bg1"/>
                </a:solidFill>
              </a:rPr>
              <a:t>și sarcina (SUA-N=91.412)</a:t>
            </a:r>
            <a:endParaRPr lang="en-US" dirty="0"/>
          </a:p>
        </p:txBody>
      </p:sp>
      <p:sp>
        <p:nvSpPr>
          <p:cNvPr id="6" name="Text Box 15">
            <a:extLst>
              <a:ext uri="{FF2B5EF4-FFF2-40B4-BE49-F238E27FC236}">
                <a16:creationId xmlns="" xmlns:a16="http://schemas.microsoft.com/office/drawing/2014/main" id="{AA2A306B-9049-4163-8114-6DD3A216F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01" y="6360340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Ellington. MMWR. 2020;69:769.</a:t>
            </a:r>
          </a:p>
        </p:txBody>
      </p:sp>
      <p:graphicFrame>
        <p:nvGraphicFramePr>
          <p:cNvPr id="8" name="Group 3">
            <a:extLst>
              <a:ext uri="{FF2B5EF4-FFF2-40B4-BE49-F238E27FC236}">
                <a16:creationId xmlns="" xmlns:a16="http://schemas.microsoft.com/office/drawing/2014/main" id="{2270DFDB-8BC0-4BE7-B8E0-39C57B683E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784292427"/>
              </p:ext>
            </p:extLst>
          </p:nvPr>
        </p:nvGraphicFramePr>
        <p:xfrm>
          <a:off x="727867" y="3098455"/>
          <a:ext cx="10754521" cy="2377520"/>
        </p:xfrm>
        <a:graphic>
          <a:graphicData uri="http://schemas.openxmlformats.org/drawingml/2006/table">
            <a:tbl>
              <a:tblPr/>
              <a:tblGrid>
                <a:gridCol w="22616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30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19400">
                  <a:extLst>
                    <a:ext uri="{9D8B030D-6E8A-4147-A177-3AD203B41FA5}">
                      <a16:colId xmlns="" xmlns:a16="http://schemas.microsoft.com/office/drawing/2014/main" val="2424624872"/>
                    </a:ext>
                  </a:extLst>
                </a:gridCol>
                <a:gridCol w="1995817">
                  <a:extLst>
                    <a:ext uri="{9D8B030D-6E8A-4147-A177-3AD203B41FA5}">
                      <a16:colId xmlns="" xmlns:a16="http://schemas.microsoft.com/office/drawing/2014/main" val="3318242402"/>
                    </a:ext>
                  </a:extLst>
                </a:gridCol>
                <a:gridCol w="2446810">
                  <a:extLst>
                    <a:ext uri="{9D8B030D-6E8A-4147-A177-3AD203B41FA5}">
                      <a16:colId xmlns="" xmlns:a16="http://schemas.microsoft.com/office/drawing/2014/main" val="807596966"/>
                    </a:ext>
                  </a:extLst>
                </a:gridCol>
              </a:tblGrid>
              <a:tr h="224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Outcome, n (%)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Pregnant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8207)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Nonpregnant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83,205)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Crude Risk Ratio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(95% CI)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Adjusted Risk Ratio*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(95% CI)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67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Hospitalization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†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2587 (31.5)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4840 (5.8)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5.4 (5.2-5.7)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5.4 (5.1-5.6)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67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ICU admission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‡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120 (1.5)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757 (0.9)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1.6 (1.3-1.9)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1.5 (1.2-1.8)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4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Mechanical ventilation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§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42 (0.5)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225 (0.3)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1.9 (1.4-2.6)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1.7 (1.2-2.4)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0324943"/>
                  </a:ext>
                </a:extLst>
              </a:tr>
              <a:tr h="1267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Death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ǁ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 (0.2)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208 (0.2)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0.8 (0.5-1.3)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0.9 (0.5-1.5)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375524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B94DCD-253F-4592-85A2-1F0E037F0D09}"/>
              </a:ext>
            </a:extLst>
          </p:cNvPr>
          <p:cNvSpPr txBox="1"/>
          <p:nvPr/>
        </p:nvSpPr>
        <p:spPr bwMode="auto">
          <a:xfrm>
            <a:off x="702856" y="5376727"/>
            <a:ext cx="10686248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Adjusted for age as continuous variable, yes/no for presence of underlying conditions, categorical race/ethnicity variable; nonpregnant women are the reference group.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Missing information for 1539 (18%) pregnant women and 9744 (12%) nonpregnant women, who were assumed to have not been hospitalized.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Missing information for 6079 (74%) pregnant women and 58,888 (71%) nonpregnant women, who were assumed to have not been admitted to ICU.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§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Missing information for 6351 (77%) pregnant women and 63,893 (77%) nonpregnant women, who were assumed to have not required mechanical ventilation.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ǁ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Missing information for 3819 (47%) pregnant women and 17,420 (21%) nonpregnant women, who were assumed to have survived.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DAFDDC1-3C14-4539-AEC5-C09FBFE139AC}"/>
              </a:ext>
            </a:extLst>
          </p:cNvPr>
          <p:cNvSpPr txBox="1"/>
          <p:nvPr/>
        </p:nvSpPr>
        <p:spPr bwMode="auto">
          <a:xfrm>
            <a:off x="614930" y="1269243"/>
            <a:ext cx="10872444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Increased rates of hospitalization, ICU care, and mechanical ventilation, but no increase in symptomatic disease or mortality 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Char char="—"/>
              <a:tabLst/>
              <a:defRPr/>
            </a:pP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ndication for hospitalization not recorded (may have tested positive during hospitalization for labor and delivery)</a:t>
            </a:r>
          </a:p>
        </p:txBody>
      </p:sp>
      <p:grpSp>
        <p:nvGrpSpPr>
          <p:cNvPr id="3" name="Group 1">
            <a:extLst>
              <a:ext uri="{FF2B5EF4-FFF2-40B4-BE49-F238E27FC236}">
                <a16:creationId xmlns="" xmlns:a16="http://schemas.microsoft.com/office/drawing/2014/main" id="{A8990169-4FEC-464D-B71D-B76BCAF65CCA}"/>
              </a:ext>
            </a:extLst>
          </p:cNvPr>
          <p:cNvGrpSpPr>
            <a:grpSpLocks/>
          </p:cNvGrpSpPr>
          <p:nvPr/>
        </p:nvGrpSpPr>
        <p:grpSpPr bwMode="auto">
          <a:xfrm>
            <a:off x="9392911" y="6213768"/>
            <a:ext cx="2488502" cy="449064"/>
            <a:chOff x="9602074" y="3550251"/>
            <a:chExt cx="2488502" cy="449257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35C6DC3-EC85-4D59-B74E-FDAEF2CDD4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8">
              <a:extLst>
                <a:ext uri="{FF2B5EF4-FFF2-40B4-BE49-F238E27FC236}">
                  <a16:creationId xmlns="" xmlns:a16="http://schemas.microsoft.com/office/drawing/2014/main" id="{2ACF4E54-6E5F-4D7E-B476-D4E5208BE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488502" cy="30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  <a:hlinkClick r:id="rId3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058D9DA-8A2A-4DD7-9AC9-27DE25EB690D}"/>
              </a:ext>
            </a:extLst>
          </p:cNvPr>
          <p:cNvSpPr/>
          <p:nvPr/>
        </p:nvSpPr>
        <p:spPr>
          <a:xfrm>
            <a:off x="11064126" y="460881"/>
            <a:ext cx="58221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New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76988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620271-6CC4-487B-8C6C-BD50F819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8845"/>
          </a:xfrm>
        </p:spPr>
        <p:txBody>
          <a:bodyPr/>
          <a:lstStyle/>
          <a:p>
            <a:r>
              <a:rPr lang="en-US" b="1" dirty="0" err="1"/>
              <a:t>Incidența</a:t>
            </a:r>
            <a:r>
              <a:rPr lang="en-US" b="1" dirty="0"/>
              <a:t> </a:t>
            </a:r>
            <a:r>
              <a:rPr lang="en-US" b="1" dirty="0" err="1"/>
              <a:t>cumulativă</a:t>
            </a:r>
            <a:endParaRPr lang="ro-RO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26FC7F5-1E51-4498-97FE-8923FF6139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3807" y="1826842"/>
            <a:ext cx="5745994" cy="29210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03616B5F-B396-4229-AEFA-A3ED406751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826842"/>
            <a:ext cx="6082388" cy="279414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4F3B2D-E3F5-4440-97EF-36673264ED31}"/>
              </a:ext>
            </a:extLst>
          </p:cNvPr>
          <p:cNvSpPr txBox="1"/>
          <p:nvPr/>
        </p:nvSpPr>
        <p:spPr>
          <a:xfrm>
            <a:off x="2478024" y="1303622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Moderna</a:t>
            </a:r>
            <a:endParaRPr lang="ro-RO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7C23DE-1BAF-4101-ACF4-E5A5A611AB03}"/>
              </a:ext>
            </a:extLst>
          </p:cNvPr>
          <p:cNvSpPr txBox="1"/>
          <p:nvPr/>
        </p:nvSpPr>
        <p:spPr>
          <a:xfrm>
            <a:off x="8833104" y="1429078"/>
            <a:ext cx="1025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Pfizer</a:t>
            </a:r>
            <a:endParaRPr lang="ro-RO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B36CA35-8BB2-4E03-AF54-BB4C4BBBB1E5}"/>
              </a:ext>
            </a:extLst>
          </p:cNvPr>
          <p:cNvSpPr txBox="1"/>
          <p:nvPr/>
        </p:nvSpPr>
        <p:spPr>
          <a:xfrm>
            <a:off x="7525512" y="6400800"/>
            <a:ext cx="40446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b="1" dirty="0">
                <a:cs typeface="Arial Unicode MS" pitchFamily="32" charset="0"/>
              </a:rPr>
              <a:t>FP Polack et al. N </a:t>
            </a:r>
            <a:r>
              <a:rPr lang="en-US" altLang="en-US" sz="1100" b="1" dirty="0" err="1">
                <a:cs typeface="Arial Unicode MS" pitchFamily="32" charset="0"/>
              </a:rPr>
              <a:t>Engl</a:t>
            </a:r>
            <a:r>
              <a:rPr lang="en-US" altLang="en-US" sz="1100" b="1" dirty="0">
                <a:cs typeface="Arial Unicode MS" pitchFamily="32" charset="0"/>
              </a:rPr>
              <a:t> J Med 2020. DOI: 10.1056/NEJMoa2034577</a:t>
            </a:r>
            <a:endParaRPr lang="ro-RO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4B77BA8-79DF-494B-B585-085C9EA3B03D}"/>
              </a:ext>
            </a:extLst>
          </p:cNvPr>
          <p:cNvSpPr txBox="1"/>
          <p:nvPr/>
        </p:nvSpPr>
        <p:spPr>
          <a:xfrm>
            <a:off x="731520" y="6400800"/>
            <a:ext cx="2909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100" dirty="0"/>
              <a:t>https://www.fda.gov/media/144434/download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2F9333-0E7E-4639-9BB1-E54DD054C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13" y="4747882"/>
            <a:ext cx="4005263" cy="15632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D242D1D-C21B-46E3-A323-C25E7B0D499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0484" y="4683779"/>
            <a:ext cx="3825240" cy="165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20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87B1F8-A859-4E06-81C2-8F8F86D4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Primul</a:t>
            </a:r>
            <a:r>
              <a:rPr lang="en-US" b="1" dirty="0">
                <a:solidFill>
                  <a:schemeClr val="bg1"/>
                </a:solidFill>
              </a:rPr>
              <a:t> end-point – </a:t>
            </a:r>
            <a:r>
              <a:rPr lang="en-US" b="1" dirty="0" err="1">
                <a:solidFill>
                  <a:schemeClr val="bg1"/>
                </a:solidFill>
              </a:rPr>
              <a:t>definiția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caz</a:t>
            </a:r>
            <a:r>
              <a:rPr lang="en-US" b="1" dirty="0">
                <a:solidFill>
                  <a:schemeClr val="bg1"/>
                </a:solidFill>
              </a:rPr>
              <a:t> CDC</a:t>
            </a:r>
            <a:endParaRPr lang="ro-RO" b="1" dirty="0">
              <a:solidFill>
                <a:schemeClr val="bg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22A78F4-C24F-46EE-9B68-3F9E986916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549843"/>
            <a:ext cx="10515600" cy="4869032"/>
          </a:xfr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53895898-328B-4757-9BDC-C4479261A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760" y="6515606"/>
            <a:ext cx="6194051" cy="3207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>
                <a:cs typeface="Arial Unicode MS" pitchFamily="32" charset="0"/>
              </a:rPr>
              <a:t>FP Polack et al. N Engl J Med 2020. DOI: 10.1056/NEJMoa2034577</a:t>
            </a:r>
            <a:endParaRPr lang="en-US" altLang="en-US" sz="1059" b="1" dirty="0">
              <a:cs typeface="Arial Unicode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4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896A8C-12D4-4DA0-832A-D36B66566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128017"/>
            <a:ext cx="12006072" cy="1562672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Primele</a:t>
            </a:r>
            <a:r>
              <a:rPr lang="en-US" b="1" dirty="0"/>
              <a:t> </a:t>
            </a:r>
            <a:r>
              <a:rPr lang="en-US" b="1" dirty="0" err="1"/>
              <a:t>cazuri</a:t>
            </a:r>
            <a:r>
              <a:rPr lang="en-US" b="1" dirty="0"/>
              <a:t> </a:t>
            </a:r>
            <a:r>
              <a:rPr lang="en-US" b="1" dirty="0" err="1"/>
              <a:t>apărute</a:t>
            </a:r>
            <a:r>
              <a:rPr lang="en-US" b="1" dirty="0"/>
              <a:t> la </a:t>
            </a:r>
            <a:r>
              <a:rPr lang="en-US" b="1" dirty="0" err="1"/>
              <a:t>mai</a:t>
            </a:r>
            <a:r>
              <a:rPr lang="en-US" b="1" dirty="0"/>
              <a:t> </a:t>
            </a:r>
            <a:r>
              <a:rPr lang="en-US" b="1" dirty="0" err="1"/>
              <a:t>mult</a:t>
            </a:r>
            <a:r>
              <a:rPr lang="en-US" b="1" dirty="0"/>
              <a:t> de 7 </a:t>
            </a:r>
            <a:r>
              <a:rPr lang="en-US" b="1" dirty="0" err="1"/>
              <a:t>zile</a:t>
            </a:r>
            <a:r>
              <a:rPr lang="en-US" b="1" dirty="0"/>
              <a:t> </a:t>
            </a:r>
            <a:r>
              <a:rPr lang="en-US" b="1" dirty="0" err="1"/>
              <a:t>după</a:t>
            </a:r>
            <a:r>
              <a:rPr lang="en-US" b="1" dirty="0"/>
              <a:t> </a:t>
            </a:r>
            <a:r>
              <a:rPr lang="en-US" b="1" dirty="0" err="1"/>
              <a:t>doza</a:t>
            </a:r>
            <a:r>
              <a:rPr lang="en-US" b="1" dirty="0"/>
              <a:t> 2</a:t>
            </a:r>
            <a:br>
              <a:rPr lang="en-US" b="1" dirty="0"/>
            </a:br>
            <a:r>
              <a:rPr lang="en-US" sz="4400" b="1" dirty="0"/>
              <a:t>La </a:t>
            </a:r>
            <a:r>
              <a:rPr lang="en-US" sz="4400" b="1" dirty="0" err="1"/>
              <a:t>subiecții</a:t>
            </a:r>
            <a:r>
              <a:rPr lang="en-US" sz="4400" b="1" dirty="0"/>
              <a:t> </a:t>
            </a:r>
            <a:r>
              <a:rPr lang="en-US" sz="4400" b="1" dirty="0" err="1"/>
              <a:t>fără</a:t>
            </a:r>
            <a:r>
              <a:rPr lang="en-US" sz="4400" b="1" dirty="0"/>
              <a:t> </a:t>
            </a:r>
            <a:r>
              <a:rPr lang="en-US" sz="4400" b="1" dirty="0" err="1"/>
              <a:t>evidențe</a:t>
            </a:r>
            <a:r>
              <a:rPr lang="en-US" sz="4400" b="1" dirty="0"/>
              <a:t> </a:t>
            </a:r>
            <a:r>
              <a:rPr lang="en-US" sz="4400" b="1" dirty="0" err="1"/>
              <a:t>anterioare</a:t>
            </a:r>
            <a:r>
              <a:rPr lang="en-US" sz="4400" b="1" dirty="0"/>
              <a:t> de </a:t>
            </a:r>
            <a:r>
              <a:rPr lang="en-US" sz="4400" b="1" dirty="0" err="1"/>
              <a:t>boală</a:t>
            </a:r>
            <a:endParaRPr lang="ro-RO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EBD34C-4164-466B-9468-7CE8BAC9C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056" y="2660145"/>
            <a:ext cx="12192000" cy="332993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E9D12452-F5CE-491E-8779-71E6BADB4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760" y="6515606"/>
            <a:ext cx="6194051" cy="3207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>
                <a:cs typeface="Arial Unicode MS" pitchFamily="32" charset="0"/>
              </a:rPr>
              <a:t>FP Polack et al. N Engl J Med 2020. DOI: 10.1056/NEJMoa2034577</a:t>
            </a:r>
            <a:endParaRPr lang="en-US" altLang="en-US" sz="1059" b="1" dirty="0">
              <a:cs typeface="Arial Unicode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59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34925B-CC35-47EC-9E44-227515604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31" y="1690688"/>
            <a:ext cx="11652738" cy="44702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EA6856F-5199-4BC9-B117-2D4BEA1FF903}"/>
              </a:ext>
            </a:extLst>
          </p:cNvPr>
          <p:cNvSpPr txBox="1">
            <a:spLocks/>
          </p:cNvSpPr>
          <p:nvPr/>
        </p:nvSpPr>
        <p:spPr>
          <a:xfrm>
            <a:off x="0" y="128016"/>
            <a:ext cx="12006072" cy="1562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</a:rPr>
              <a:t>Primele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cazuri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apărute</a:t>
            </a:r>
            <a:r>
              <a:rPr lang="en-US" b="1" dirty="0">
                <a:solidFill>
                  <a:schemeClr val="bg1"/>
                </a:solidFill>
              </a:rPr>
              <a:t> la </a:t>
            </a:r>
            <a:r>
              <a:rPr lang="en-US" b="1" dirty="0" err="1">
                <a:solidFill>
                  <a:schemeClr val="bg1"/>
                </a:solidFill>
              </a:rPr>
              <a:t>mai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mult</a:t>
            </a:r>
            <a:r>
              <a:rPr lang="en-US" b="1" dirty="0">
                <a:solidFill>
                  <a:schemeClr val="bg1"/>
                </a:solidFill>
              </a:rPr>
              <a:t> de 7 </a:t>
            </a:r>
            <a:r>
              <a:rPr lang="en-US" b="1" dirty="0" err="1">
                <a:solidFill>
                  <a:schemeClr val="bg1"/>
                </a:solidFill>
              </a:rPr>
              <a:t>zile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după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doza</a:t>
            </a:r>
            <a:r>
              <a:rPr lang="en-US" b="1" dirty="0">
                <a:solidFill>
                  <a:schemeClr val="bg1"/>
                </a:solidFill>
              </a:rPr>
              <a:t> 2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La </a:t>
            </a:r>
            <a:r>
              <a:rPr lang="en-US" b="1" dirty="0" err="1">
                <a:solidFill>
                  <a:schemeClr val="bg1"/>
                </a:solidFill>
              </a:rPr>
              <a:t>subiecții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fără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evidențe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anterioare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boală</a:t>
            </a:r>
            <a:endParaRPr lang="ro-RO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4D17EBD0-D50B-4873-B57D-406F5FC4EC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30760" y="6515606"/>
            <a:ext cx="6194051" cy="32076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 dirty="0">
                <a:cs typeface="Arial Unicode MS" pitchFamily="32" charset="0"/>
              </a:rPr>
              <a:t>FP Polack et al. N </a:t>
            </a:r>
            <a:r>
              <a:rPr lang="en-US" altLang="en-US" sz="1059" b="1" dirty="0" err="1">
                <a:cs typeface="Arial Unicode MS" pitchFamily="32" charset="0"/>
              </a:rPr>
              <a:t>Engl</a:t>
            </a:r>
            <a:r>
              <a:rPr lang="en-US" altLang="en-US" sz="1059" b="1" dirty="0">
                <a:cs typeface="Arial Unicode MS" pitchFamily="32" charset="0"/>
              </a:rPr>
              <a:t> J Med 2020. DOI: 10.1056/NEJMoa2034577</a:t>
            </a:r>
          </a:p>
        </p:txBody>
      </p:sp>
    </p:spTree>
    <p:extLst>
      <p:ext uri="{BB962C8B-B14F-4D97-AF65-F5344CB8AC3E}">
        <p14:creationId xmlns:p14="http://schemas.microsoft.com/office/powerpoint/2010/main" xmlns="" val="261436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206355-3DBA-4D3A-BD08-F2BB27DA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008" y="2010031"/>
            <a:ext cx="12192000" cy="45935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2FBB0323-6FAB-4D38-89A3-3DF41BFC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128017"/>
            <a:ext cx="12006072" cy="15626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Primele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cazuri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apărute</a:t>
            </a:r>
            <a:r>
              <a:rPr lang="en-US" b="1" dirty="0">
                <a:solidFill>
                  <a:schemeClr val="bg1"/>
                </a:solidFill>
              </a:rPr>
              <a:t> la </a:t>
            </a:r>
            <a:r>
              <a:rPr lang="en-US" b="1" dirty="0" err="1">
                <a:solidFill>
                  <a:schemeClr val="bg1"/>
                </a:solidFill>
              </a:rPr>
              <a:t>mai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mult</a:t>
            </a:r>
            <a:r>
              <a:rPr lang="en-US" b="1" dirty="0">
                <a:solidFill>
                  <a:schemeClr val="bg1"/>
                </a:solidFill>
              </a:rPr>
              <a:t> de 7 </a:t>
            </a:r>
            <a:r>
              <a:rPr lang="en-US" b="1" dirty="0" err="1">
                <a:solidFill>
                  <a:schemeClr val="bg1"/>
                </a:solidFill>
              </a:rPr>
              <a:t>zile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după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doza</a:t>
            </a:r>
            <a:r>
              <a:rPr lang="en-US" b="1" dirty="0">
                <a:solidFill>
                  <a:schemeClr val="bg1"/>
                </a:solidFill>
              </a:rPr>
              <a:t> 2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La </a:t>
            </a:r>
            <a:r>
              <a:rPr lang="en-US" sz="4400" b="1" dirty="0" err="1">
                <a:solidFill>
                  <a:schemeClr val="bg1"/>
                </a:solidFill>
              </a:rPr>
              <a:t>subiecții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fără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evidențe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anterioare</a:t>
            </a:r>
            <a:r>
              <a:rPr lang="en-US" sz="4400" b="1" dirty="0">
                <a:solidFill>
                  <a:schemeClr val="bg1"/>
                </a:solidFill>
              </a:rPr>
              <a:t> de </a:t>
            </a:r>
            <a:r>
              <a:rPr lang="en-US" sz="4400" b="1" dirty="0" err="1">
                <a:solidFill>
                  <a:schemeClr val="bg1"/>
                </a:solidFill>
              </a:rPr>
              <a:t>boală</a:t>
            </a:r>
            <a:endParaRPr lang="ro-RO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62C3EC45-5D1E-4ECD-8587-2A2E71812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760" y="6515606"/>
            <a:ext cx="6194051" cy="3207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>
                <a:cs typeface="Arial Unicode MS" pitchFamily="32" charset="0"/>
              </a:rPr>
              <a:t>FP Polack et al. N Engl J Med 2020. DOI: 10.1056/NEJMoa2034577</a:t>
            </a:r>
            <a:endParaRPr lang="en-US" altLang="en-US" sz="1059" b="1" dirty="0">
              <a:cs typeface="Arial Unicode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492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40FADF-174C-48BE-BAB3-CFD1AF2EB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4736"/>
            <a:ext cx="12192000" cy="473326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6EBD04E-19BD-469C-808D-8131EEA8D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128017"/>
            <a:ext cx="12006072" cy="15626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Primele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cazuri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apărute</a:t>
            </a:r>
            <a:r>
              <a:rPr lang="en-US" b="1" dirty="0">
                <a:solidFill>
                  <a:schemeClr val="bg1"/>
                </a:solidFill>
              </a:rPr>
              <a:t> la </a:t>
            </a:r>
            <a:r>
              <a:rPr lang="en-US" b="1" dirty="0" err="1">
                <a:solidFill>
                  <a:schemeClr val="bg1"/>
                </a:solidFill>
              </a:rPr>
              <a:t>mai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mult</a:t>
            </a:r>
            <a:r>
              <a:rPr lang="en-US" b="1" dirty="0">
                <a:solidFill>
                  <a:schemeClr val="bg1"/>
                </a:solidFill>
              </a:rPr>
              <a:t> de 7 </a:t>
            </a:r>
            <a:r>
              <a:rPr lang="en-US" b="1" dirty="0" err="1">
                <a:solidFill>
                  <a:schemeClr val="bg1"/>
                </a:solidFill>
              </a:rPr>
              <a:t>zile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după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doza</a:t>
            </a:r>
            <a:r>
              <a:rPr lang="en-US" b="1" dirty="0">
                <a:solidFill>
                  <a:schemeClr val="bg1"/>
                </a:solidFill>
              </a:rPr>
              <a:t> 2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La </a:t>
            </a:r>
            <a:r>
              <a:rPr lang="en-US" sz="4400" b="1" dirty="0" err="1">
                <a:solidFill>
                  <a:schemeClr val="bg1"/>
                </a:solidFill>
              </a:rPr>
              <a:t>subiecții</a:t>
            </a:r>
            <a:r>
              <a:rPr lang="en-US" sz="4400" b="1" dirty="0">
                <a:solidFill>
                  <a:schemeClr val="bg1"/>
                </a:solidFill>
              </a:rPr>
              <a:t> cu </a:t>
            </a:r>
            <a:r>
              <a:rPr lang="en-US" sz="4400" b="1" dirty="0" err="1">
                <a:solidFill>
                  <a:schemeClr val="bg1"/>
                </a:solidFill>
              </a:rPr>
              <a:t>sau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fără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evidențe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anterioare</a:t>
            </a:r>
            <a:r>
              <a:rPr lang="en-US" sz="4400" b="1" dirty="0">
                <a:solidFill>
                  <a:schemeClr val="bg1"/>
                </a:solidFill>
              </a:rPr>
              <a:t> de </a:t>
            </a:r>
            <a:r>
              <a:rPr lang="en-US" sz="4400" b="1" dirty="0" err="1">
                <a:solidFill>
                  <a:schemeClr val="bg1"/>
                </a:solidFill>
              </a:rPr>
              <a:t>boală</a:t>
            </a:r>
            <a:endParaRPr lang="ro-RO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E4752317-8AB4-496E-8E9B-EA9D46FDD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760" y="6515606"/>
            <a:ext cx="6194051" cy="3207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>
                <a:cs typeface="Arial Unicode MS" pitchFamily="32" charset="0"/>
              </a:rPr>
              <a:t>FP Polack et al. N Engl J Med 2020. DOI: 10.1056/NEJMoa2034577</a:t>
            </a:r>
            <a:endParaRPr lang="en-US" altLang="en-US" sz="1059" b="1" dirty="0">
              <a:cs typeface="Arial Unicode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794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BD1FB-6DD5-46EB-AC9D-0C745D96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7491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Al </a:t>
            </a:r>
            <a:r>
              <a:rPr lang="en-US" b="1" dirty="0" err="1">
                <a:solidFill>
                  <a:schemeClr val="bg1"/>
                </a:solidFill>
              </a:rPr>
              <a:t>doilea</a:t>
            </a:r>
            <a:r>
              <a:rPr lang="en-US" b="1" dirty="0">
                <a:solidFill>
                  <a:schemeClr val="bg1"/>
                </a:solidFill>
              </a:rPr>
              <a:t> end-point: </a:t>
            </a:r>
            <a:r>
              <a:rPr lang="en-US" b="1" dirty="0" err="1">
                <a:solidFill>
                  <a:schemeClr val="bg1"/>
                </a:solidFill>
              </a:rPr>
              <a:t>cazurile</a:t>
            </a:r>
            <a:r>
              <a:rPr lang="en-US" b="1" dirty="0">
                <a:solidFill>
                  <a:schemeClr val="bg1"/>
                </a:solidFill>
              </a:rPr>
              <a:t> severe</a:t>
            </a:r>
            <a:endParaRPr lang="ro-RO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1C9735-A2E9-4BCA-9035-168033F33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2616"/>
            <a:ext cx="12192000" cy="572538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E3F6DC11-5521-40B4-A068-8911CF666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845" y="6537231"/>
            <a:ext cx="6194051" cy="3207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>
                <a:cs typeface="Arial Unicode MS" pitchFamily="32" charset="0"/>
              </a:rPr>
              <a:t>FP Polack et al. N Engl J Med 2020. DOI: 10.1056/NEJMoa2034577</a:t>
            </a:r>
            <a:endParaRPr lang="en-US" altLang="en-US" sz="1059" b="1" dirty="0">
              <a:cs typeface="Arial Unicode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16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29F2631-03B5-4033-8925-9A59873703B1}"/>
              </a:ext>
            </a:extLst>
          </p:cNvPr>
          <p:cNvSpPr/>
          <p:nvPr/>
        </p:nvSpPr>
        <p:spPr>
          <a:xfrm>
            <a:off x="3255963" y="1881188"/>
            <a:ext cx="5832475" cy="1800225"/>
          </a:xfrm>
          <a:prstGeom prst="rect">
            <a:avLst/>
          </a:prstGeom>
          <a:pattFill prst="pct10">
            <a:fgClr>
              <a:srgbClr val="C00000"/>
            </a:fgClr>
            <a:bgClr>
              <a:schemeClr val="bg1"/>
            </a:bgClr>
          </a:pattFill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19" name="Title 1">
            <a:extLst>
              <a:ext uri="{FF2B5EF4-FFF2-40B4-BE49-F238E27FC236}">
                <a16:creationId xmlns:a16="http://schemas.microsoft.com/office/drawing/2014/main" xmlns="" id="{E4460A6E-9024-4437-8280-7C9DB39DE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557213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ro-RO" b="1"/>
              <a:t/>
            </a:r>
            <a:br>
              <a:rPr lang="en-GB" altLang="ro-RO" b="1"/>
            </a:br>
            <a:r>
              <a:rPr lang="ro-RO" altLang="ro-RO" b="1"/>
              <a:t>Ce este ”</a:t>
            </a:r>
            <a:r>
              <a:rPr lang="en-GB" altLang="ro-RO" b="1"/>
              <a:t>vaccine hesitancy</a:t>
            </a:r>
            <a:r>
              <a:rPr lang="ro-RO" altLang="ro-RO" b="1"/>
              <a:t>”</a:t>
            </a:r>
            <a:r>
              <a:rPr lang="en-GB" altLang="ro-RO" b="1"/>
              <a:t>?</a:t>
            </a:r>
            <a:br>
              <a:rPr lang="en-GB" altLang="ro-RO" b="1"/>
            </a:br>
            <a:r>
              <a:rPr lang="en-GB" altLang="ro-RO" b="1"/>
              <a:t/>
            </a:r>
            <a:br>
              <a:rPr lang="en-GB" altLang="ro-RO" b="1"/>
            </a:br>
            <a:endParaRPr lang="en-US" altLang="ro-RO" b="1"/>
          </a:p>
        </p:txBody>
      </p:sp>
      <p:sp>
        <p:nvSpPr>
          <p:cNvPr id="7172" name="Content Placeholder 2">
            <a:extLst>
              <a:ext uri="{FF2B5EF4-FFF2-40B4-BE49-F238E27FC236}">
                <a16:creationId xmlns:a16="http://schemas.microsoft.com/office/drawing/2014/main" xmlns="" id="{94431A69-F601-4F81-91ED-16ED0D4FB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0" y="4365625"/>
            <a:ext cx="8375650" cy="2087563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o-RO" altLang="ro-RO" sz="2600" b="1"/>
              <a:t>O întârziere în acceptarea unor vaccinuri sau refuzul vaccinului, </a:t>
            </a:r>
            <a:r>
              <a:rPr lang="ro-RO" altLang="ro-RO" sz="2600"/>
              <a:t>în condițiile în care vaccinul și furnizorii de vaccinare sunt disponibili </a:t>
            </a:r>
          </a:p>
          <a:p>
            <a:pPr eaLnBrk="1" hangingPunct="1">
              <a:buFontTx/>
              <a:buChar char="-"/>
            </a:pPr>
            <a:r>
              <a:rPr lang="ro-RO" altLang="ro-RO" sz="2600" b="1"/>
              <a:t>Un fenomen complex  </a:t>
            </a:r>
            <a:r>
              <a:rPr lang="en-GB" altLang="ro-RO" sz="2600" b="1"/>
              <a:t>context</a:t>
            </a:r>
            <a:r>
              <a:rPr lang="ro-RO" altLang="ro-RO" sz="2600" b="1"/>
              <a:t>ual</a:t>
            </a:r>
            <a:r>
              <a:rPr lang="en-GB" altLang="ro-RO" sz="2600" b="1"/>
              <a:t> </a:t>
            </a:r>
            <a:r>
              <a:rPr lang="en-GB" altLang="ro-RO" sz="2600"/>
              <a:t>specific, </a:t>
            </a:r>
            <a:r>
              <a:rPr lang="ro-RO" altLang="ro-RO" sz="2600"/>
              <a:t>fluctuant în funcție de vaccin, zonă sau timp.  </a:t>
            </a:r>
            <a:endParaRPr lang="en-GB" altLang="ro-RO" sz="2600"/>
          </a:p>
        </p:txBody>
      </p:sp>
      <p:grpSp>
        <p:nvGrpSpPr>
          <p:cNvPr id="2" name="Group 25">
            <a:extLst>
              <a:ext uri="{FF2B5EF4-FFF2-40B4-BE49-F238E27FC236}">
                <a16:creationId xmlns:a16="http://schemas.microsoft.com/office/drawing/2014/main" xmlns="" id="{7CA71B83-8DB5-4FEE-9309-FE3DA5E051A0}"/>
              </a:ext>
            </a:extLst>
          </p:cNvPr>
          <p:cNvGrpSpPr>
            <a:grpSpLocks/>
          </p:cNvGrpSpPr>
          <p:nvPr/>
        </p:nvGrpSpPr>
        <p:grpSpPr bwMode="auto">
          <a:xfrm>
            <a:off x="1744663" y="1566863"/>
            <a:ext cx="8599487" cy="2447925"/>
            <a:chOff x="179512" y="737405"/>
            <a:chExt cx="8600376" cy="244827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5DC64722-A892-4297-BCCA-220D96BB6886}"/>
                </a:ext>
              </a:extLst>
            </p:cNvPr>
            <p:cNvSpPr/>
            <p:nvPr/>
          </p:nvSpPr>
          <p:spPr>
            <a:xfrm>
              <a:off x="1665566" y="1259766"/>
              <a:ext cx="1292359" cy="151310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B66FAA74-48CC-4D97-B7A1-72F6D21832F4}"/>
                </a:ext>
              </a:extLst>
            </p:cNvPr>
            <p:cNvSpPr/>
            <p:nvPr/>
          </p:nvSpPr>
          <p:spPr>
            <a:xfrm>
              <a:off x="6076097" y="1181968"/>
              <a:ext cx="1447950" cy="154009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6E0E76A3-5900-4832-859A-C3D7996F58DF}"/>
                </a:ext>
              </a:extLst>
            </p:cNvPr>
            <p:cNvSpPr/>
            <p:nvPr/>
          </p:nvSpPr>
          <p:spPr>
            <a:xfrm>
              <a:off x="7527222" y="1359793"/>
              <a:ext cx="1208212" cy="107012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FF0000"/>
                </a:solidFill>
              </a:endParaRPr>
            </a:p>
          </p:txBody>
        </p:sp>
        <p:grpSp>
          <p:nvGrpSpPr>
            <p:cNvPr id="3" name="Group 29">
              <a:extLst>
                <a:ext uri="{FF2B5EF4-FFF2-40B4-BE49-F238E27FC236}">
                  <a16:creationId xmlns:a16="http://schemas.microsoft.com/office/drawing/2014/main" xmlns="" id="{BDDF6BCE-94A3-4650-999F-E94A5E1E85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512" y="737405"/>
              <a:ext cx="8600376" cy="2448273"/>
              <a:chOff x="220561" y="2733997"/>
              <a:chExt cx="8600376" cy="153709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D8B1B661-C637-47C7-9D75-E87FC9CF7356}"/>
                  </a:ext>
                </a:extLst>
              </p:cNvPr>
              <p:cNvSpPr/>
              <p:nvPr/>
            </p:nvSpPr>
            <p:spPr>
              <a:xfrm>
                <a:off x="323759" y="2733997"/>
                <a:ext cx="1408259" cy="153709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181" name="TextBox 31">
                <a:extLst>
                  <a:ext uri="{FF2B5EF4-FFF2-40B4-BE49-F238E27FC236}">
                    <a16:creationId xmlns:a16="http://schemas.microsoft.com/office/drawing/2014/main" xmlns="" id="{E1172927-C636-4E88-8223-ECC48DFD67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561" y="3199819"/>
                <a:ext cx="1512168" cy="5217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ro-RO" sz="2400" b="1"/>
                  <a:t>ACCEPT </a:t>
                </a:r>
                <a:r>
                  <a:rPr lang="ro-RO" altLang="ro-RO" sz="2400" b="1"/>
                  <a:t>TOT</a:t>
                </a:r>
                <a:endParaRPr lang="en-GB" altLang="ro-RO" sz="2400" b="1"/>
              </a:p>
            </p:txBody>
          </p:sp>
          <p:grpSp>
            <p:nvGrpSpPr>
              <p:cNvPr id="6" name="Group 32">
                <a:extLst>
                  <a:ext uri="{FF2B5EF4-FFF2-40B4-BE49-F238E27FC236}">
                    <a16:creationId xmlns:a16="http://schemas.microsoft.com/office/drawing/2014/main" xmlns="" id="{F99A6FB1-92B6-4A4F-8017-97155A29E6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70711" y="3061949"/>
                <a:ext cx="7250226" cy="949966"/>
                <a:chOff x="1570711" y="3061949"/>
                <a:chExt cx="7250226" cy="949966"/>
              </a:xfrm>
            </p:grpSpPr>
            <p:sp>
              <p:nvSpPr>
                <p:cNvPr id="34" name="Isosceles Triangle 33">
                  <a:extLst>
                    <a:ext uri="{FF2B5EF4-FFF2-40B4-BE49-F238E27FC236}">
                      <a16:creationId xmlns:a16="http://schemas.microsoft.com/office/drawing/2014/main" xmlns="" id="{E33498B0-AC5C-4C52-8FBC-8B8D39947416}"/>
                    </a:ext>
                  </a:extLst>
                </p:cNvPr>
                <p:cNvSpPr/>
                <p:nvPr/>
              </p:nvSpPr>
              <p:spPr>
                <a:xfrm rot="5400000">
                  <a:off x="4083077" y="1977846"/>
                  <a:ext cx="949966" cy="3118172"/>
                </a:xfrm>
                <a:prstGeom prst="triangle">
                  <a:avLst>
                    <a:gd name="adj" fmla="val 5083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7184" name="TextBox 34">
                  <a:extLst>
                    <a:ext uri="{FF2B5EF4-FFF2-40B4-BE49-F238E27FC236}">
                      <a16:creationId xmlns:a16="http://schemas.microsoft.com/office/drawing/2014/main" xmlns="" id="{4C2090F8-0293-4677-9588-B64D4905A22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6234" y="3174570"/>
                  <a:ext cx="2848011" cy="7537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GB" altLang="ro-RO" sz="2400" b="1"/>
                    <a:t>ACCEPT </a:t>
                  </a:r>
                  <a:r>
                    <a:rPr lang="ro-RO" altLang="ro-RO" sz="2400" b="1"/>
                    <a:t>UNELE</a:t>
                  </a:r>
                  <a:r>
                    <a:rPr lang="en-GB" altLang="ro-RO" sz="2400" b="1"/>
                    <a:t>, </a:t>
                  </a:r>
                  <a:r>
                    <a:rPr lang="ro-RO" altLang="ro-RO" sz="2400" b="1"/>
                    <a:t>ÎNTÂRZIE ȘI REFUZĂ UNELE</a:t>
                  </a:r>
                  <a:r>
                    <a:rPr lang="en-GB" altLang="ro-RO" sz="2400" b="1"/>
                    <a:t> </a:t>
                  </a:r>
                  <a:endParaRPr lang="en-US" altLang="ro-RO" sz="2400" b="1"/>
                </a:p>
              </p:txBody>
            </p:sp>
            <p:sp>
              <p:nvSpPr>
                <p:cNvPr id="7185" name="TextBox 35">
                  <a:extLst>
                    <a:ext uri="{FF2B5EF4-FFF2-40B4-BE49-F238E27FC236}">
                      <a16:creationId xmlns:a16="http://schemas.microsoft.com/office/drawing/2014/main" xmlns="" id="{3C802E60-4B04-44D7-8DD6-69905B3D79E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70711" y="3083880"/>
                  <a:ext cx="1623504" cy="7537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GB" altLang="ro-RO" sz="2400" b="1"/>
                    <a:t>ACCEPT </a:t>
                  </a:r>
                  <a:r>
                    <a:rPr lang="ro-RO" altLang="ro-RO" sz="2400" b="1"/>
                    <a:t>DAR NESIGUR</a:t>
                  </a:r>
                  <a:endParaRPr lang="en-US" altLang="ro-RO" sz="2400" b="1"/>
                </a:p>
              </p:txBody>
            </p:sp>
            <p:sp>
              <p:nvSpPr>
                <p:cNvPr id="7186" name="TextBox 36">
                  <a:extLst>
                    <a:ext uri="{FF2B5EF4-FFF2-40B4-BE49-F238E27FC236}">
                      <a16:creationId xmlns:a16="http://schemas.microsoft.com/office/drawing/2014/main" xmlns="" id="{5EFBD34D-D9E4-4A6F-B93D-93396D08E00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24793" y="3235381"/>
                  <a:ext cx="1296144" cy="521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GB" altLang="ro-RO" sz="2400" b="1"/>
                    <a:t>REFU</a:t>
                  </a:r>
                  <a:r>
                    <a:rPr lang="ro-RO" altLang="ro-RO" sz="2400" b="1"/>
                    <a:t>ZĂ</a:t>
                  </a:r>
                  <a:r>
                    <a:rPr lang="en-GB" altLang="ro-RO" sz="2400" b="1"/>
                    <a:t> </a:t>
                  </a: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ro-RO" altLang="ro-RO" sz="2400" b="1"/>
                    <a:t>TOT</a:t>
                  </a:r>
                  <a:endParaRPr lang="en-US" altLang="ro-RO" sz="2400" b="1"/>
                </a:p>
              </p:txBody>
            </p:sp>
            <p:sp>
              <p:nvSpPr>
                <p:cNvPr id="7187" name="TextBox 37">
                  <a:extLst>
                    <a:ext uri="{FF2B5EF4-FFF2-40B4-BE49-F238E27FC236}">
                      <a16:creationId xmlns:a16="http://schemas.microsoft.com/office/drawing/2014/main" xmlns="" id="{FFF0B72C-718E-4711-B225-FEA63C4D44D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7489" y="3096074"/>
                  <a:ext cx="1477888" cy="7537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GB" altLang="ro-RO" sz="2400" b="1"/>
                    <a:t>REFU</a:t>
                  </a:r>
                  <a:r>
                    <a:rPr lang="ro-RO" altLang="ro-RO" sz="2400" b="1"/>
                    <a:t>ZĂ</a:t>
                  </a:r>
                  <a:r>
                    <a:rPr lang="en-GB" altLang="ro-RO" sz="2400" b="1"/>
                    <a:t> </a:t>
                  </a:r>
                  <a:r>
                    <a:rPr lang="ro-RO" altLang="ro-RO" sz="2400" b="1"/>
                    <a:t>DAR NESIGUR</a:t>
                  </a:r>
                  <a:endParaRPr lang="en-US" altLang="ro-RO" sz="2400" b="1"/>
                </a:p>
              </p:txBody>
            </p:sp>
          </p:grp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4B1A01-26BB-460F-A925-EF59B8093B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5CACE7B-5B97-43BF-9D13-AFD35AF22234}" type="slidenum">
              <a:rPr lang="en-US" altLang="en-US">
                <a:solidFill>
                  <a:srgbClr val="898989"/>
                </a:solidFill>
              </a:rPr>
              <a:pPr/>
              <a:t>57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2FED6D-3893-4EA9-A9EE-AB2182FFA504}"/>
              </a:ext>
            </a:extLst>
          </p:cNvPr>
          <p:cNvSpPr txBox="1"/>
          <p:nvPr/>
        </p:nvSpPr>
        <p:spPr>
          <a:xfrm>
            <a:off x="5345113" y="1484313"/>
            <a:ext cx="2265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2000" b="1" i="1" kern="1700" spc="320" dirty="0">
                <a:solidFill>
                  <a:srgbClr val="FF0000"/>
                </a:solidFill>
                <a:latin typeface="+mn-lt"/>
              </a:rPr>
              <a:t>EZITARE</a:t>
            </a:r>
            <a:endParaRPr lang="en-US" sz="2000" b="1" i="1" kern="1700" spc="32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1D0AAE-558E-49E3-9F57-0B0D3BF6A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69" y="1737193"/>
            <a:ext cx="10514061" cy="1325096"/>
          </a:xfrm>
        </p:spPr>
        <p:txBody>
          <a:bodyPr>
            <a:normAutofit fontScale="90000"/>
          </a:bodyPr>
          <a:lstStyle/>
          <a:p>
            <a:pPr algn="ctr"/>
            <a:r>
              <a:rPr lang="ro-RO" sz="5400" b="1" dirty="0"/>
              <a:t>Mituri privind vaccinarea anti </a:t>
            </a:r>
            <a:r>
              <a:rPr lang="ro-RO" sz="5400" b="1" dirty="0" err="1"/>
              <a:t>Covid</a:t>
            </a:r>
            <a:r>
              <a:rPr lang="ro-RO" sz="5400" b="1" dirty="0"/>
              <a:t> 19</a:t>
            </a:r>
            <a:endParaRPr lang="ro-RO" sz="8000" b="1" dirty="0"/>
          </a:p>
        </p:txBody>
      </p:sp>
    </p:spTree>
    <p:extLst>
      <p:ext uri="{BB962C8B-B14F-4D97-AF65-F5344CB8AC3E}">
        <p14:creationId xmlns:p14="http://schemas.microsoft.com/office/powerpoint/2010/main" xmlns="" val="165504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88930D-50CD-4D02-A1BB-92A9B6D7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365125"/>
            <a:ext cx="11786616" cy="1325563"/>
          </a:xfrm>
        </p:spPr>
        <p:txBody>
          <a:bodyPr/>
          <a:lstStyle/>
          <a:p>
            <a:r>
              <a:rPr lang="en-US" b="1" dirty="0" err="1"/>
              <a:t>Vaccinul</a:t>
            </a:r>
            <a:r>
              <a:rPr lang="en-US" b="1" dirty="0"/>
              <a:t> </a:t>
            </a:r>
            <a:r>
              <a:rPr lang="en-US" b="1" dirty="0" err="1"/>
              <a:t>mARN</a:t>
            </a:r>
            <a:r>
              <a:rPr lang="en-US" b="1" dirty="0"/>
              <a:t> </a:t>
            </a:r>
            <a:r>
              <a:rPr lang="en-US" b="1" dirty="0" err="1"/>
              <a:t>provoacă</a:t>
            </a:r>
            <a:r>
              <a:rPr lang="en-US" b="1" dirty="0"/>
              <a:t> </a:t>
            </a:r>
            <a:r>
              <a:rPr lang="en-US" b="1" dirty="0" err="1"/>
              <a:t>modificări</a:t>
            </a:r>
            <a:r>
              <a:rPr lang="en-US" b="1" dirty="0"/>
              <a:t> </a:t>
            </a:r>
            <a:r>
              <a:rPr lang="en-US" b="1" dirty="0" err="1"/>
              <a:t>în</a:t>
            </a:r>
            <a:r>
              <a:rPr lang="en-US" b="1" dirty="0"/>
              <a:t> ADN-ul </a:t>
            </a:r>
            <a:r>
              <a:rPr lang="en-US" b="1" dirty="0" err="1"/>
              <a:t>nostru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226D0-8823-4224-A06E-2C7E32A02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A43D61D-0436-4B66-83BC-580C37D9C9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987795" y="2006600"/>
            <a:ext cx="3268509" cy="34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1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997E3AB9-7552-4814-A587-2D5A0FC27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38128"/>
            <a:ext cx="10872445" cy="717216"/>
          </a:xfrm>
        </p:spPr>
        <p:txBody>
          <a:bodyPr/>
          <a:lstStyle/>
          <a:p>
            <a:pPr algn="ctr"/>
            <a:r>
              <a:rPr lang="ro-RO" dirty="0" smtClean="0">
                <a:solidFill>
                  <a:schemeClr val="bg1"/>
                </a:solidFill>
              </a:rPr>
              <a:t>Nașterea prematură și nașterea prin cezariană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1304FF27-550E-4B90-B175-1CB77F45D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763" y="1196831"/>
            <a:ext cx="5309278" cy="4678738"/>
          </a:xfrm>
        </p:spPr>
        <p:txBody>
          <a:bodyPr/>
          <a:lstStyle/>
          <a:p>
            <a:r>
              <a:rPr lang="ro-RO" sz="2600" dirty="0" smtClean="0"/>
              <a:t>Femeile însărcinate, cu forme severe de COVID-19, par să aibă un risc crescut de naștere prematură și prin cezariană</a:t>
            </a:r>
            <a:endParaRPr lang="en-US" sz="2600" dirty="0"/>
          </a:p>
          <a:p>
            <a:r>
              <a:rPr lang="en-US" sz="2600" dirty="0" smtClean="0"/>
              <a:t>Fe</a:t>
            </a:r>
            <a:r>
              <a:rPr lang="ro-RO" sz="2600" dirty="0" smtClean="0"/>
              <a:t>bra</a:t>
            </a:r>
            <a:r>
              <a:rPr lang="en-US" sz="2600" dirty="0" smtClean="0"/>
              <a:t> </a:t>
            </a:r>
            <a:r>
              <a:rPr lang="ro-RO" sz="2600" dirty="0" smtClean="0"/>
              <a:t>și hipoxemia</a:t>
            </a:r>
            <a:r>
              <a:rPr lang="en-US" sz="2600" dirty="0" smtClean="0"/>
              <a:t>: </a:t>
            </a:r>
            <a:r>
              <a:rPr lang="ro-RO" sz="2600" dirty="0" smtClean="0"/>
              <a:t>factori de risc cunoscuți pentru travaliul prematur și ruptura prematură a membranelor</a:t>
            </a:r>
            <a:endParaRPr lang="en-US" sz="2600" dirty="0"/>
          </a:p>
          <a:p>
            <a:r>
              <a:rPr lang="ro-RO" sz="2600" dirty="0" smtClean="0"/>
              <a:t>Nașterea prematură prin operație cezariană – pentru îmbunătățirea statusului respirator matern</a:t>
            </a:r>
            <a:endParaRPr lang="en-US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985B0D-1040-4707-A8E1-5E303B7B6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4396" y="1037230"/>
            <a:ext cx="6007604" cy="4798120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2600" dirty="0"/>
              <a:t>Review </a:t>
            </a:r>
            <a:r>
              <a:rPr lang="en-US" sz="2600" dirty="0" smtClean="0"/>
              <a:t>538</a:t>
            </a:r>
            <a:r>
              <a:rPr lang="ro-RO" sz="2600" dirty="0" smtClean="0"/>
              <a:t> cazuri de</a:t>
            </a:r>
            <a:r>
              <a:rPr lang="en-US" sz="2600" dirty="0" smtClean="0"/>
              <a:t> </a:t>
            </a:r>
            <a:r>
              <a:rPr lang="en-US" sz="2600" dirty="0"/>
              <a:t>COVID-19 </a:t>
            </a:r>
            <a:br>
              <a:rPr lang="en-US" sz="2600" dirty="0"/>
            </a:br>
            <a:r>
              <a:rPr lang="en-US" sz="2600" dirty="0"/>
              <a:t>(420 </a:t>
            </a:r>
            <a:r>
              <a:rPr lang="ro-RO" sz="2600" dirty="0" smtClean="0"/>
              <a:t>în China</a:t>
            </a:r>
            <a:r>
              <a:rPr lang="en-US" sz="2600" dirty="0" smtClean="0"/>
              <a:t>)</a:t>
            </a:r>
            <a:r>
              <a:rPr lang="en-US" sz="2600" baseline="30000" dirty="0" smtClean="0"/>
              <a:t>[</a:t>
            </a:r>
            <a:r>
              <a:rPr lang="en-US" sz="2600" baseline="30000" dirty="0"/>
              <a:t>1]</a:t>
            </a:r>
          </a:p>
          <a:p>
            <a:pPr lvl="1">
              <a:spcAft>
                <a:spcPts val="300"/>
              </a:spcAft>
            </a:pPr>
            <a:r>
              <a:rPr lang="en-US" sz="2400" dirty="0"/>
              <a:t>20% </a:t>
            </a:r>
            <a:r>
              <a:rPr lang="ro-RO" sz="2400" dirty="0" smtClean="0"/>
              <a:t>au născut înainte de 37 de săptămâni</a:t>
            </a:r>
            <a:r>
              <a:rPr lang="en-US" sz="2400" dirty="0" smtClean="0"/>
              <a:t>;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85% </a:t>
            </a:r>
            <a:r>
              <a:rPr lang="ro-RO" sz="2400" dirty="0" smtClean="0"/>
              <a:t>au născut prin operație cezariană;</a:t>
            </a:r>
            <a:endParaRPr lang="en-US" sz="2400" dirty="0"/>
          </a:p>
          <a:p>
            <a:pPr>
              <a:spcAft>
                <a:spcPts val="300"/>
              </a:spcAft>
            </a:pPr>
            <a:r>
              <a:rPr lang="ro-RO" sz="2600" dirty="0" smtClean="0"/>
              <a:t>Studiu de cohortă, prospectiv, a </a:t>
            </a:r>
            <a:r>
              <a:rPr lang="en-US" sz="2600" dirty="0" smtClean="0"/>
              <a:t>241 </a:t>
            </a:r>
            <a:r>
              <a:rPr lang="ro-RO" sz="2600" dirty="0" smtClean="0"/>
              <a:t>femei </a:t>
            </a:r>
            <a:r>
              <a:rPr lang="en-US" sz="2600" dirty="0" smtClean="0"/>
              <a:t>SARS-CoV-2+</a:t>
            </a:r>
            <a:r>
              <a:rPr lang="ro-RO" sz="2600" dirty="0" smtClean="0"/>
              <a:t>, în spitalele din</a:t>
            </a:r>
            <a:r>
              <a:rPr lang="en-US" sz="2600" dirty="0" smtClean="0"/>
              <a:t> N</a:t>
            </a:r>
            <a:r>
              <a:rPr lang="ro-RO" sz="2600" dirty="0" smtClean="0"/>
              <a:t>ew York</a:t>
            </a:r>
            <a:r>
              <a:rPr lang="en-US" sz="2800" baseline="30000" dirty="0" smtClean="0"/>
              <a:t>[2</a:t>
            </a:r>
            <a:r>
              <a:rPr lang="en-US" sz="2800" baseline="30000" dirty="0"/>
              <a:t>]</a:t>
            </a:r>
            <a:endParaRPr lang="en-US" sz="2600" dirty="0"/>
          </a:p>
          <a:p>
            <a:pPr lvl="1">
              <a:spcAft>
                <a:spcPts val="300"/>
              </a:spcAft>
            </a:pPr>
            <a:r>
              <a:rPr lang="en-US" sz="2400" dirty="0"/>
              <a:t>61.4% </a:t>
            </a:r>
            <a:r>
              <a:rPr lang="en-US" sz="2400" dirty="0" smtClean="0"/>
              <a:t>as</a:t>
            </a:r>
            <a:r>
              <a:rPr lang="ro-RO" sz="2400" dirty="0" smtClean="0"/>
              <a:t>i</a:t>
            </a:r>
            <a:r>
              <a:rPr lang="en-US" sz="2400" dirty="0" err="1" smtClean="0"/>
              <a:t>mptomatic</a:t>
            </a:r>
            <a:r>
              <a:rPr lang="ro-RO" sz="2400" dirty="0" smtClean="0"/>
              <a:t>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(31% </a:t>
            </a:r>
            <a:r>
              <a:rPr lang="ro-RO" sz="2400" dirty="0" smtClean="0"/>
              <a:t>ulterior simptomatice</a:t>
            </a:r>
            <a:r>
              <a:rPr lang="en-US" sz="2400" dirty="0" smtClean="0"/>
              <a:t>); </a:t>
            </a:r>
            <a:r>
              <a:rPr lang="en-US" sz="2400" dirty="0"/>
              <a:t>14.6% </a:t>
            </a:r>
            <a:r>
              <a:rPr lang="ro-RO" sz="2400" dirty="0" smtClean="0"/>
              <a:t>nașteri premature</a:t>
            </a:r>
            <a:r>
              <a:rPr lang="en-US" sz="2400" dirty="0"/>
              <a:t>	</a:t>
            </a:r>
          </a:p>
          <a:p>
            <a:pPr lvl="1">
              <a:spcAft>
                <a:spcPts val="300"/>
              </a:spcAft>
            </a:pPr>
            <a:r>
              <a:rPr lang="ro-RO" sz="2400" dirty="0" smtClean="0"/>
              <a:t>Naștere prin cezariană</a:t>
            </a:r>
            <a:r>
              <a:rPr lang="en-US" sz="2400" dirty="0" smtClean="0"/>
              <a:t>: </a:t>
            </a:r>
            <a:r>
              <a:rPr lang="en-US" sz="2400" dirty="0"/>
              <a:t>41.5% </a:t>
            </a:r>
            <a:r>
              <a:rPr lang="ro-RO" sz="2400" dirty="0" smtClean="0"/>
              <a:t>din tot grupul studiat</a:t>
            </a:r>
            <a:r>
              <a:rPr lang="en-US" sz="2400" dirty="0" smtClean="0"/>
              <a:t>, </a:t>
            </a:r>
            <a:r>
              <a:rPr lang="en-US" sz="2400" dirty="0"/>
              <a:t>52.4</a:t>
            </a:r>
            <a:r>
              <a:rPr lang="en-US" sz="2400" dirty="0" smtClean="0"/>
              <a:t>%</a:t>
            </a:r>
            <a:r>
              <a:rPr lang="ro-RO" sz="2400" dirty="0" smtClean="0"/>
              <a:t> cu</a:t>
            </a:r>
            <a:r>
              <a:rPr lang="en-US" sz="2400" dirty="0" smtClean="0"/>
              <a:t> </a:t>
            </a:r>
            <a:r>
              <a:rPr lang="ro-RO" sz="2400" dirty="0" smtClean="0"/>
              <a:t>formă severă</a:t>
            </a:r>
            <a:r>
              <a:rPr lang="en-US" sz="2400" dirty="0" smtClean="0"/>
              <a:t>, </a:t>
            </a:r>
            <a:r>
              <a:rPr lang="en-US" sz="2400" dirty="0"/>
              <a:t>91.7</a:t>
            </a:r>
            <a:r>
              <a:rPr lang="en-US" sz="2400" dirty="0" smtClean="0"/>
              <a:t>%</a:t>
            </a:r>
            <a:r>
              <a:rPr lang="ro-RO" sz="2400" dirty="0" smtClean="0"/>
              <a:t> din  pacientele  cu</a:t>
            </a:r>
            <a:r>
              <a:rPr lang="en-US" sz="2400" dirty="0" smtClean="0"/>
              <a:t> </a:t>
            </a:r>
            <a:r>
              <a:rPr lang="ro-RO" sz="2400" dirty="0" smtClean="0"/>
              <a:t>formă critică</a:t>
            </a:r>
            <a:endParaRPr lang="en-US" sz="2400" dirty="0"/>
          </a:p>
          <a:p>
            <a:pPr>
              <a:spcAft>
                <a:spcPts val="300"/>
              </a:spcAft>
            </a:pPr>
            <a:endParaRPr lang="en-US" sz="2400" dirty="0"/>
          </a:p>
          <a:p>
            <a:pPr>
              <a:spcAft>
                <a:spcPts val="300"/>
              </a:spcAft>
            </a:pPr>
            <a:endParaRPr lang="en-US" sz="2600" dirty="0"/>
          </a:p>
        </p:txBody>
      </p:sp>
      <p:sp>
        <p:nvSpPr>
          <p:cNvPr id="2" name="Text Box 15">
            <a:extLst>
              <a:ext uri="{FF2B5EF4-FFF2-40B4-BE49-F238E27FC236}">
                <a16:creationId xmlns="" xmlns:a16="http://schemas.microsoft.com/office/drawing/2014/main" id="{0FAD928F-E5DC-43F3-A793-C1764A8EC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21" y="6362020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 Huntley. Obstet Gynecol. 2020;136:303. 2. Khoury. Obstet Gynecol. 2020;136:273.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445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49B5AD-4E03-48D6-884A-FEEE41638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22773" y="164866"/>
            <a:ext cx="4225959" cy="56963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FE95D1B-459E-4581-88D0-27ACFCFD0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5188" y="393471"/>
            <a:ext cx="5243144" cy="52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B78514-E2FF-4CA0-8BFF-4D5AA26D771D}"/>
              </a:ext>
            </a:extLst>
          </p:cNvPr>
          <p:cNvSpPr txBox="1"/>
          <p:nvPr/>
        </p:nvSpPr>
        <p:spPr>
          <a:xfrm>
            <a:off x="838200" y="6311900"/>
            <a:ext cx="8955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https://www.shutterstock.com/image-vector/central-dogma-gene-expression-infographic-diagram-695774158?src=kUBfI4HLKocLDGDGpB4tHw-1-1</a:t>
            </a:r>
            <a:endParaRPr lang="en-US" sz="1100" dirty="0"/>
          </a:p>
          <a:p>
            <a:r>
              <a:rPr lang="en-US" sz="1100" dirty="0"/>
              <a:t>https://www.shutterstock.com/image-vector/protein-synthesis-vector-illustration-labeled-transcription-1205986015</a:t>
            </a:r>
          </a:p>
        </p:txBody>
      </p:sp>
    </p:spTree>
    <p:extLst>
      <p:ext uri="{BB962C8B-B14F-4D97-AF65-F5344CB8AC3E}">
        <p14:creationId xmlns:p14="http://schemas.microsoft.com/office/powerpoint/2010/main" xmlns="" val="102507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E1F5F69-A170-4CDB-A7D6-D880C06C5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631" y="610784"/>
            <a:ext cx="7222804" cy="5200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406AC7-1FA3-4E0E-8F8F-BBD27898CEF4}"/>
              </a:ext>
            </a:extLst>
          </p:cNvPr>
          <p:cNvSpPr txBox="1"/>
          <p:nvPr/>
        </p:nvSpPr>
        <p:spPr>
          <a:xfrm>
            <a:off x="838201" y="6285390"/>
            <a:ext cx="10719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Zhang </a:t>
            </a:r>
            <a:r>
              <a:rPr lang="en-US" sz="1100" dirty="0" err="1"/>
              <a:t>Cuiling</a:t>
            </a:r>
            <a:r>
              <a:rPr lang="en-US" sz="1100" dirty="0"/>
              <a:t>, </a:t>
            </a:r>
            <a:r>
              <a:rPr lang="en-US" sz="1100" dirty="0" err="1"/>
              <a:t>Maruggi</a:t>
            </a:r>
            <a:r>
              <a:rPr lang="en-US" sz="1100" dirty="0"/>
              <a:t> Giulietta, Shan Hu, Li </a:t>
            </a:r>
            <a:r>
              <a:rPr lang="en-US" sz="1100" dirty="0" err="1"/>
              <a:t>Junwei</a:t>
            </a:r>
            <a:r>
              <a:rPr lang="en-US" sz="1100" dirty="0"/>
              <a:t>; Advances in mRNA Vaccines for Infectious Diseases; Frontiers in Immunology,10, 2019, 594.</a:t>
            </a:r>
          </a:p>
          <a:p>
            <a:r>
              <a:rPr lang="en-US" sz="1100" dirty="0"/>
              <a:t>Available at: https://www.frontiersin.org/article/10.3389/fimmu.2019.00594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C3A241-5A73-4CB7-A805-4C7E1742C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812" y="2167128"/>
            <a:ext cx="3652921" cy="243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450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88930D-50CD-4D02-A1BB-92A9B6D71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Vaccinul</a:t>
            </a:r>
            <a:r>
              <a:rPr lang="en-US" b="1" dirty="0"/>
              <a:t> </a:t>
            </a:r>
            <a:r>
              <a:rPr lang="en-US" b="1" dirty="0" err="1"/>
              <a:t>mARN</a:t>
            </a:r>
            <a:r>
              <a:rPr lang="en-US" b="1" dirty="0"/>
              <a:t> </a:t>
            </a:r>
            <a:r>
              <a:rPr lang="en-US" b="1" dirty="0" err="1"/>
              <a:t>modifică</a:t>
            </a:r>
            <a:r>
              <a:rPr lang="en-US" b="1" dirty="0"/>
              <a:t> ADN-ul </a:t>
            </a:r>
            <a:r>
              <a:rPr lang="en-US" b="1" dirty="0" err="1"/>
              <a:t>produșilor</a:t>
            </a:r>
            <a:r>
              <a:rPr lang="en-US" b="1" dirty="0"/>
              <a:t> de </a:t>
            </a:r>
            <a:r>
              <a:rPr lang="en-US" b="1" dirty="0" err="1"/>
              <a:t>concepție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226D0-8823-4224-A06E-2C7E32A02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29528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26BCCE-8173-4D22-88B9-50F23EE5507F}"/>
              </a:ext>
            </a:extLst>
          </p:cNvPr>
          <p:cNvSpPr txBox="1"/>
          <p:nvPr/>
        </p:nvSpPr>
        <p:spPr>
          <a:xfrm>
            <a:off x="838200" y="6492875"/>
            <a:ext cx="8038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https://www.skepticalraptor.com/skepticalraptorblog.php/mrna-vaccine-myths-anti-vax-pseudoscience-on-covid-19-vaccines/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3EA2FC6E-9EAC-4746-9D32-95EEB521112C}"/>
              </a:ext>
            </a:extLst>
          </p:cNvPr>
          <p:cNvSpPr txBox="1">
            <a:spLocks/>
          </p:cNvSpPr>
          <p:nvPr/>
        </p:nvSpPr>
        <p:spPr>
          <a:xfrm>
            <a:off x="262128" y="1813306"/>
            <a:ext cx="63215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dirty="0">
                <a:solidFill>
                  <a:schemeClr val="bg1"/>
                </a:solidFill>
              </a:rPr>
              <a:t>Biologia celulară a fătului nu este diferită de cea a adulților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  <a:latin typeface="Tinos"/>
            </a:endParaRPr>
          </a:p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ro-RO" dirty="0" err="1">
                <a:solidFill>
                  <a:schemeClr val="bg1"/>
                </a:solidFill>
              </a:rPr>
              <a:t>ragmentul</a:t>
            </a:r>
            <a:r>
              <a:rPr lang="ro-RO" dirty="0">
                <a:solidFill>
                  <a:schemeClr val="bg1"/>
                </a:solidFill>
              </a:rPr>
              <a:t> de </a:t>
            </a:r>
            <a:r>
              <a:rPr lang="ro-RO" dirty="0" err="1">
                <a:solidFill>
                  <a:schemeClr val="bg1"/>
                </a:solidFill>
              </a:rPr>
              <a:t>ARNm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ro-RO" dirty="0">
                <a:solidFill>
                  <a:schemeClr val="bg1"/>
                </a:solidFill>
              </a:rPr>
              <a:t> probabil nu va traversa bariera sânge-placentă</a:t>
            </a:r>
            <a:endParaRPr lang="en-US" dirty="0">
              <a:solidFill>
                <a:schemeClr val="bg1"/>
              </a:solidFill>
            </a:endParaRPr>
          </a:p>
          <a:p>
            <a:endParaRPr lang="en-US" b="0" i="0" dirty="0">
              <a:solidFill>
                <a:schemeClr val="bg1"/>
              </a:solidFill>
              <a:effectLst/>
              <a:latin typeface="Tinos"/>
            </a:endParaRPr>
          </a:p>
          <a:p>
            <a:r>
              <a:rPr lang="ro-RO" dirty="0">
                <a:solidFill>
                  <a:schemeClr val="bg1"/>
                </a:solidFill>
              </a:rPr>
              <a:t>Dacă o face, tot nu va intra în nucleul celulei și nu va schimba ADN-ul fetal.</a:t>
            </a:r>
            <a:endParaRPr lang="en-US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ro-RO" dirty="0" err="1">
                <a:solidFill>
                  <a:schemeClr val="bg1"/>
                </a:solidFill>
              </a:rPr>
              <a:t>ARNm</a:t>
            </a:r>
            <a:r>
              <a:rPr lang="ro-RO" dirty="0">
                <a:solidFill>
                  <a:schemeClr val="bg1"/>
                </a:solidFill>
              </a:rPr>
              <a:t> funcționează exact la fel la făt și la adult.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A578156-1D14-4D74-938D-88EB33E87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266" y="1718924"/>
            <a:ext cx="3267739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535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88930D-50CD-4D02-A1BB-92A9B6D71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Vaccinul</a:t>
            </a:r>
            <a:r>
              <a:rPr lang="en-US" b="1" dirty="0"/>
              <a:t> </a:t>
            </a:r>
            <a:r>
              <a:rPr lang="en-US" b="1" dirty="0" err="1"/>
              <a:t>mARN</a:t>
            </a:r>
            <a:r>
              <a:rPr lang="en-US" b="1" dirty="0"/>
              <a:t> </a:t>
            </a:r>
            <a:r>
              <a:rPr lang="en-US" b="1" dirty="0" err="1"/>
              <a:t>provoacă</a:t>
            </a:r>
            <a:r>
              <a:rPr lang="en-US" b="1" dirty="0"/>
              <a:t>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226D0-8823-4224-A06E-2C7E32A02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8483DD-FF4F-4AD5-A0F4-C8AEDBDCBC73}"/>
              </a:ext>
            </a:extLst>
          </p:cNvPr>
          <p:cNvSpPr txBox="1"/>
          <p:nvPr/>
        </p:nvSpPr>
        <p:spPr>
          <a:xfrm>
            <a:off x="838200" y="6492875"/>
            <a:ext cx="8038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https://www.skepticalraptor.com/skepticalraptorblog.php/mrna-vaccine-myths-anti-vax-pseudoscience-on-covid-19-vaccines/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6AD2662-BA16-420F-9934-E68BBBB9924D}"/>
              </a:ext>
            </a:extLst>
          </p:cNvPr>
          <p:cNvSpPr txBox="1">
            <a:spLocks/>
          </p:cNvSpPr>
          <p:nvPr/>
        </p:nvSpPr>
        <p:spPr>
          <a:xfrm>
            <a:off x="262128" y="1813306"/>
            <a:ext cx="4953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Vaccinul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conține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doar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”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rețeta</a:t>
            </a:r>
            <a:r>
              <a:rPr lang="en-US" dirty="0">
                <a:solidFill>
                  <a:srgbClr val="333333"/>
                </a:solidFill>
                <a:latin typeface="Tinos"/>
              </a:rPr>
              <a:t>” </a:t>
            </a:r>
            <a:r>
              <a:rPr lang="en-US" dirty="0" err="1">
                <a:solidFill>
                  <a:srgbClr val="333333"/>
                </a:solidFill>
                <a:latin typeface="Tinos"/>
              </a:rPr>
              <a:t>pentru</a:t>
            </a:r>
            <a:r>
              <a:rPr lang="en-US" dirty="0">
                <a:solidFill>
                  <a:srgbClr val="333333"/>
                </a:solidFill>
                <a:latin typeface="Tinos"/>
              </a:rPr>
              <a:t> a </a:t>
            </a:r>
            <a:r>
              <a:rPr lang="en-US" dirty="0" err="1">
                <a:solidFill>
                  <a:srgbClr val="333333"/>
                </a:solidFill>
                <a:latin typeface="Tinos"/>
              </a:rPr>
              <a:t>fabrica</a:t>
            </a:r>
            <a:r>
              <a:rPr lang="en-US" dirty="0">
                <a:solidFill>
                  <a:srgbClr val="333333"/>
                </a:solidFill>
                <a:latin typeface="Tinos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nos"/>
              </a:rPr>
              <a:t>proteina</a:t>
            </a:r>
            <a:r>
              <a:rPr lang="en-US" dirty="0">
                <a:solidFill>
                  <a:srgbClr val="333333"/>
                </a:solidFill>
                <a:latin typeface="Tinos"/>
              </a:rPr>
              <a:t> S</a:t>
            </a:r>
            <a:endParaRPr lang="en-US" b="0" i="0" dirty="0">
              <a:solidFill>
                <a:srgbClr val="333333"/>
              </a:solidFill>
              <a:effectLst/>
              <a:latin typeface="Tino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333333"/>
              </a:solidFill>
              <a:latin typeface="Tino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Proteina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S: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Nu se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poate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reproduce. 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Nu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poate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provoca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nici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o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boală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cunoscută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. 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Nu se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poate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răspândi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prin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aer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.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i="0" dirty="0">
              <a:solidFill>
                <a:srgbClr val="333333"/>
              </a:solidFill>
              <a:effectLst/>
              <a:latin typeface="Tino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i="0" dirty="0" err="1">
                <a:solidFill>
                  <a:srgbClr val="333333"/>
                </a:solidFill>
                <a:effectLst/>
                <a:latin typeface="Tinos"/>
              </a:rPr>
              <a:t>Proteina</a:t>
            </a:r>
            <a:r>
              <a:rPr lang="en-US" b="1" i="0" dirty="0">
                <a:solidFill>
                  <a:srgbClr val="333333"/>
                </a:solidFill>
                <a:effectLst/>
                <a:latin typeface="Tinos"/>
              </a:rPr>
              <a:t> S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nos"/>
              </a:rPr>
              <a:t>este</a:t>
            </a:r>
            <a:r>
              <a:rPr lang="en-US" b="1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nos"/>
              </a:rPr>
              <a:t>inutilă</a:t>
            </a:r>
            <a:r>
              <a:rPr lang="en-US" b="1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nos"/>
              </a:rPr>
              <a:t>fără</a:t>
            </a:r>
            <a:r>
              <a:rPr lang="en-US" b="1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nos"/>
              </a:rPr>
              <a:t>restul</a:t>
            </a:r>
            <a:r>
              <a:rPr lang="en-US" b="1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nos"/>
              </a:rPr>
              <a:t>virusului</a:t>
            </a:r>
            <a:r>
              <a:rPr lang="en-US" b="1" i="0" dirty="0">
                <a:solidFill>
                  <a:srgbClr val="333333"/>
                </a:solidFill>
                <a:effectLst/>
                <a:latin typeface="Tinos"/>
              </a:rPr>
              <a:t>, cu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nos"/>
              </a:rPr>
              <a:t>excepția</a:t>
            </a:r>
            <a:r>
              <a:rPr lang="en-US" b="1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nos"/>
              </a:rPr>
              <a:t>faptului</a:t>
            </a:r>
            <a:r>
              <a:rPr lang="en-US" b="1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nos"/>
              </a:rPr>
              <a:t>că</a:t>
            </a:r>
            <a:r>
              <a:rPr lang="en-US" b="1" i="0" dirty="0">
                <a:solidFill>
                  <a:srgbClr val="333333"/>
                </a:solidFill>
                <a:effectLst/>
                <a:latin typeface="Tinos"/>
              </a:rPr>
              <a:t> induce un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nos"/>
              </a:rPr>
              <a:t>răspuns</a:t>
            </a:r>
            <a:r>
              <a:rPr lang="en-US" b="1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nos"/>
              </a:rPr>
              <a:t>imun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5CE9CC-7204-4077-A8B6-7A1B66CDC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004" y="2107184"/>
            <a:ext cx="4953000" cy="310515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9B3EBFF2-B5D0-4AD7-9BC6-A56A5A39B67D}"/>
              </a:ext>
            </a:extLst>
          </p:cNvPr>
          <p:cNvCxnSpPr/>
          <p:nvPr/>
        </p:nvCxnSpPr>
        <p:spPr>
          <a:xfrm flipH="1">
            <a:off x="9299448" y="1225296"/>
            <a:ext cx="905256" cy="15727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8214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88930D-50CD-4D02-A1BB-92A9B6D7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957"/>
            <a:ext cx="10515600" cy="851027"/>
          </a:xfrm>
        </p:spPr>
        <p:txBody>
          <a:bodyPr/>
          <a:lstStyle/>
          <a:p>
            <a:r>
              <a:rPr lang="en-US" b="1" dirty="0" err="1"/>
              <a:t>Vaccinul</a:t>
            </a:r>
            <a:r>
              <a:rPr lang="en-US" b="1" dirty="0"/>
              <a:t> </a:t>
            </a:r>
            <a:r>
              <a:rPr lang="en-US" b="1" dirty="0" err="1"/>
              <a:t>mARN</a:t>
            </a:r>
            <a:r>
              <a:rPr lang="en-US" b="1" dirty="0"/>
              <a:t> </a:t>
            </a:r>
            <a:r>
              <a:rPr lang="en-US" b="1" dirty="0" err="1"/>
              <a:t>provoacă</a:t>
            </a:r>
            <a:r>
              <a:rPr lang="en-US" b="1" dirty="0"/>
              <a:t> </a:t>
            </a:r>
            <a:r>
              <a:rPr lang="en-US" b="1" dirty="0" err="1"/>
              <a:t>infertilitate</a:t>
            </a:r>
            <a:r>
              <a:rPr lang="en-US" b="1" dirty="0"/>
              <a:t> la </a:t>
            </a:r>
            <a:r>
              <a:rPr lang="en-US" b="1" dirty="0" err="1"/>
              <a:t>femei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226D0-8823-4224-A06E-2C7E32A02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0054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IPOTEZA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 err="1"/>
              <a:t>există</a:t>
            </a:r>
            <a:r>
              <a:rPr lang="en-US" dirty="0"/>
              <a:t> o </a:t>
            </a:r>
            <a:r>
              <a:rPr lang="en-US" dirty="0" err="1"/>
              <a:t>subunitate</a:t>
            </a:r>
            <a:r>
              <a:rPr lang="en-US" dirty="0"/>
              <a:t> </a:t>
            </a:r>
            <a:r>
              <a:rPr lang="en-US" dirty="0" err="1"/>
              <a:t>proteică</a:t>
            </a:r>
            <a:r>
              <a:rPr lang="en-US" dirty="0"/>
              <a:t> pe </a:t>
            </a:r>
            <a:r>
              <a:rPr lang="en-US" dirty="0" err="1"/>
              <a:t>proteina</a:t>
            </a:r>
            <a:r>
              <a:rPr lang="en-US" dirty="0"/>
              <a:t> S care </a:t>
            </a:r>
            <a:r>
              <a:rPr lang="en-US" dirty="0" err="1"/>
              <a:t>este</a:t>
            </a:r>
            <a:r>
              <a:rPr lang="en-US" dirty="0"/>
              <a:t> „</a:t>
            </a:r>
            <a:r>
              <a:rPr lang="en-US" dirty="0" err="1"/>
              <a:t>omoloagă</a:t>
            </a:r>
            <a:r>
              <a:rPr lang="en-US" dirty="0"/>
              <a:t>” cu </a:t>
            </a:r>
            <a:r>
              <a:rPr lang="en-US" dirty="0" err="1"/>
              <a:t>proteina</a:t>
            </a:r>
            <a:r>
              <a:rPr lang="en-US" dirty="0"/>
              <a:t> sincitină-1 care </a:t>
            </a:r>
            <a:r>
              <a:rPr lang="en-US" dirty="0" err="1"/>
              <a:t>facilitează</a:t>
            </a:r>
            <a:r>
              <a:rPr lang="en-US" dirty="0"/>
              <a:t> </a:t>
            </a:r>
            <a:r>
              <a:rPr lang="en-US" dirty="0" err="1"/>
              <a:t>dezvoltarea</a:t>
            </a:r>
            <a:r>
              <a:rPr lang="en-US" dirty="0"/>
              <a:t> </a:t>
            </a:r>
            <a:r>
              <a:rPr lang="en-US" dirty="0" err="1"/>
              <a:t>placentei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Dacă</a:t>
            </a:r>
            <a:r>
              <a:rPr lang="en-US" dirty="0"/>
              <a:t> </a:t>
            </a:r>
            <a:r>
              <a:rPr lang="en-US" dirty="0" err="1"/>
              <a:t>proteinele</a:t>
            </a:r>
            <a:r>
              <a:rPr lang="en-US" dirty="0"/>
              <a:t> sincitin-1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proteina</a:t>
            </a:r>
            <a:r>
              <a:rPr lang="en-US" dirty="0"/>
              <a:t> S a SARS-CoV-2 </a:t>
            </a:r>
            <a:r>
              <a:rPr lang="en-US" dirty="0" err="1"/>
              <a:t>ar</a:t>
            </a:r>
            <a:r>
              <a:rPr lang="en-US" dirty="0"/>
              <a:t> fi </a:t>
            </a:r>
            <a:r>
              <a:rPr lang="en-US" dirty="0" err="1"/>
              <a:t>similare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exact </a:t>
            </a:r>
            <a:r>
              <a:rPr lang="en-US" dirty="0" err="1"/>
              <a:t>asemănătoare</a:t>
            </a:r>
            <a:r>
              <a:rPr lang="en-US" dirty="0"/>
              <a:t>,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</a:t>
            </a:r>
            <a:r>
              <a:rPr lang="en-US" dirty="0" err="1"/>
              <a:t>exista</a:t>
            </a:r>
            <a:r>
              <a:rPr lang="en-US" dirty="0"/>
              <a:t> o </a:t>
            </a:r>
            <a:r>
              <a:rPr lang="en-US" dirty="0" err="1"/>
              <a:t>oarecare</a:t>
            </a:r>
            <a:r>
              <a:rPr lang="en-US" dirty="0"/>
              <a:t> </a:t>
            </a:r>
            <a:r>
              <a:rPr lang="en-US" dirty="0" err="1"/>
              <a:t>reactivitate</a:t>
            </a:r>
            <a:r>
              <a:rPr lang="en-US" dirty="0"/>
              <a:t> </a:t>
            </a:r>
            <a:r>
              <a:rPr lang="en-US" dirty="0" err="1"/>
              <a:t>încrucișată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FC8D6A-AE2C-4FA1-903E-7B3BC2F91CD9}"/>
              </a:ext>
            </a:extLst>
          </p:cNvPr>
          <p:cNvSpPr txBox="1"/>
          <p:nvPr/>
        </p:nvSpPr>
        <p:spPr>
          <a:xfrm>
            <a:off x="838200" y="6492875"/>
            <a:ext cx="8038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https://www.skepticalraptor.com/skepticalraptorblog.php/mrna-vaccine-myths-anti-vax-pseudoscience-on-covid-19-vaccines/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394D1E-26E4-4E81-A399-730F54938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100" y="3242276"/>
            <a:ext cx="3029975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519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88930D-50CD-4D02-A1BB-92A9B6D7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957"/>
            <a:ext cx="10515600" cy="851027"/>
          </a:xfrm>
        </p:spPr>
        <p:txBody>
          <a:bodyPr/>
          <a:lstStyle/>
          <a:p>
            <a:r>
              <a:rPr lang="en-US" b="1" dirty="0" err="1"/>
              <a:t>Vaccinul</a:t>
            </a:r>
            <a:r>
              <a:rPr lang="en-US" b="1" dirty="0"/>
              <a:t> </a:t>
            </a:r>
            <a:r>
              <a:rPr lang="en-US" b="1" dirty="0" err="1"/>
              <a:t>mARN</a:t>
            </a:r>
            <a:r>
              <a:rPr lang="en-US" b="1" dirty="0"/>
              <a:t> </a:t>
            </a:r>
            <a:r>
              <a:rPr lang="en-US" b="1" dirty="0" err="1"/>
              <a:t>provoacă</a:t>
            </a:r>
            <a:r>
              <a:rPr lang="en-US" b="1" dirty="0"/>
              <a:t> </a:t>
            </a:r>
            <a:r>
              <a:rPr lang="en-US" b="1" dirty="0" err="1"/>
              <a:t>infertilitate</a:t>
            </a:r>
            <a:r>
              <a:rPr lang="en-US" b="1" dirty="0"/>
              <a:t> la </a:t>
            </a:r>
            <a:r>
              <a:rPr lang="en-US" b="1" dirty="0" err="1"/>
              <a:t>femei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226D0-8823-4224-A06E-2C7E32A02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616" y="1578260"/>
            <a:ext cx="8296656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CE ESTE SINCITINA – 1?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Sincitina-1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este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un  </a:t>
            </a:r>
            <a:r>
              <a:rPr lang="en-US" b="0" i="0" u="none" strike="noStrike" dirty="0">
                <a:solidFill>
                  <a:srgbClr val="2440E2"/>
                </a:solidFill>
                <a:effectLst/>
                <a:latin typeface="Tinos"/>
                <a:hlinkClick r:id="rId2" tooltip="Element viral endogen"/>
              </a:rPr>
              <a:t>element retroviral endogen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 care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este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rămășița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unei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infecții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Tinos"/>
                <a:hlinkClick r:id="rId3" tooltip="Retroviral"/>
              </a:rPr>
              <a:t>retrovirale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nos"/>
                <a:hlinkClick r:id="rId3" tooltip="Retroviral"/>
              </a:rPr>
              <a:t> de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acum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25 de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milioane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de ani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Aproximativ</a:t>
            </a:r>
            <a:r>
              <a:rPr lang="en-US" dirty="0"/>
              <a:t> 8% din ADN-ul </a:t>
            </a:r>
            <a:r>
              <a:rPr lang="en-US" dirty="0" err="1"/>
              <a:t>uman</a:t>
            </a:r>
            <a:r>
              <a:rPr lang="en-US" dirty="0"/>
              <a:t> </a:t>
            </a:r>
            <a:r>
              <a:rPr lang="en-US" dirty="0" err="1"/>
              <a:t>provine</a:t>
            </a:r>
            <a:r>
              <a:rPr lang="en-US" dirty="0"/>
              <a:t> de la </a:t>
            </a:r>
            <a:r>
              <a:rPr lang="en-US" dirty="0" err="1"/>
              <a:t>virusuri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lungul</a:t>
            </a:r>
            <a:r>
              <a:rPr lang="en-US" dirty="0"/>
              <a:t> </a:t>
            </a:r>
            <a:r>
              <a:rPr lang="en-US" dirty="0" err="1"/>
              <a:t>nostru</a:t>
            </a:r>
            <a:r>
              <a:rPr lang="en-US" dirty="0"/>
              <a:t> </a:t>
            </a:r>
            <a:r>
              <a:rPr lang="en-US" dirty="0" err="1"/>
              <a:t>trecut</a:t>
            </a:r>
            <a:r>
              <a:rPr lang="en-US" dirty="0"/>
              <a:t> </a:t>
            </a:r>
            <a:r>
              <a:rPr lang="en-US" dirty="0" err="1"/>
              <a:t>evolutiv</a:t>
            </a:r>
            <a:r>
              <a:rPr lang="en-US" dirty="0"/>
              <a:t>.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Tinos"/>
            </a:endParaRPr>
          </a:p>
          <a:p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Există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 </a:t>
            </a:r>
            <a:r>
              <a:rPr lang="en-US" dirty="0">
                <a:solidFill>
                  <a:srgbClr val="2440E2"/>
                </a:solidFill>
                <a:latin typeface="Tinos"/>
              </a:rPr>
              <a:t>o </a:t>
            </a:r>
            <a:r>
              <a:rPr lang="en-US" dirty="0" err="1">
                <a:solidFill>
                  <a:srgbClr val="2440E2"/>
                </a:solidFill>
                <a:latin typeface="Tinos"/>
              </a:rPr>
              <a:t>peptidă</a:t>
            </a:r>
            <a:r>
              <a:rPr lang="en-US" dirty="0">
                <a:solidFill>
                  <a:srgbClr val="2440E2"/>
                </a:solidFill>
                <a:latin typeface="Tinos"/>
              </a:rPr>
              <a:t> </a:t>
            </a:r>
            <a:r>
              <a:rPr lang="en-US" dirty="0" err="1">
                <a:solidFill>
                  <a:srgbClr val="2440E2"/>
                </a:solidFill>
                <a:latin typeface="Tinos"/>
              </a:rPr>
              <a:t>mică</a:t>
            </a:r>
            <a:r>
              <a:rPr lang="en-US" dirty="0">
                <a:solidFill>
                  <a:srgbClr val="2440E2"/>
                </a:solidFill>
                <a:latin typeface="Tinos"/>
              </a:rPr>
              <a:t> </a:t>
            </a:r>
            <a:r>
              <a:rPr lang="en-US" dirty="0" err="1">
                <a:solidFill>
                  <a:srgbClr val="2440E2"/>
                </a:solidFill>
                <a:latin typeface="Tinos"/>
              </a:rPr>
              <a:t>în</a:t>
            </a:r>
            <a:r>
              <a:rPr lang="en-US" dirty="0">
                <a:solidFill>
                  <a:srgbClr val="2440E2"/>
                </a:solidFill>
                <a:latin typeface="Tinos"/>
              </a:rPr>
              <a:t> </a:t>
            </a:r>
            <a:r>
              <a:rPr lang="en-US" dirty="0" err="1">
                <a:solidFill>
                  <a:srgbClr val="2440E2"/>
                </a:solidFill>
                <a:latin typeface="Tinos"/>
              </a:rPr>
              <a:t>proteina</a:t>
            </a:r>
            <a:r>
              <a:rPr lang="en-US" dirty="0">
                <a:solidFill>
                  <a:srgbClr val="2440E2"/>
                </a:solidFill>
                <a:latin typeface="Tinos"/>
              </a:rPr>
              <a:t> syncytin-1 , care </a:t>
            </a:r>
            <a:r>
              <a:rPr lang="en-US" dirty="0" err="1">
                <a:solidFill>
                  <a:srgbClr val="2440E2"/>
                </a:solidFill>
                <a:latin typeface="Tinos"/>
              </a:rPr>
              <a:t>este</a:t>
            </a:r>
            <a:r>
              <a:rPr lang="en-US" dirty="0">
                <a:solidFill>
                  <a:srgbClr val="2440E2"/>
                </a:solidFill>
                <a:latin typeface="Tinos"/>
              </a:rPr>
              <a:t> </a:t>
            </a:r>
            <a:r>
              <a:rPr lang="en-US" dirty="0" err="1">
                <a:solidFill>
                  <a:srgbClr val="2440E2"/>
                </a:solidFill>
                <a:latin typeface="Tinos"/>
              </a:rPr>
              <a:t>omolog</a:t>
            </a:r>
            <a:r>
              <a:rPr lang="en-US" dirty="0">
                <a:solidFill>
                  <a:srgbClr val="2440E2"/>
                </a:solidFill>
                <a:latin typeface="Tinos"/>
              </a:rPr>
              <a:t> cu o </a:t>
            </a:r>
            <a:r>
              <a:rPr lang="en-US" dirty="0" err="1">
                <a:solidFill>
                  <a:srgbClr val="2440E2"/>
                </a:solidFill>
                <a:latin typeface="Tinos"/>
              </a:rPr>
              <a:t>peptidă</a:t>
            </a:r>
            <a:r>
              <a:rPr lang="en-US" dirty="0">
                <a:solidFill>
                  <a:srgbClr val="2440E2"/>
                </a:solidFill>
                <a:latin typeface="Tinos"/>
              </a:rPr>
              <a:t> </a:t>
            </a:r>
            <a:r>
              <a:rPr lang="en-US" dirty="0" err="1">
                <a:solidFill>
                  <a:srgbClr val="2440E2"/>
                </a:solidFill>
                <a:latin typeface="Tinos"/>
              </a:rPr>
              <a:t>mică</a:t>
            </a:r>
            <a:r>
              <a:rPr lang="en-US" dirty="0">
                <a:solidFill>
                  <a:srgbClr val="2440E2"/>
                </a:solidFill>
                <a:latin typeface="Tinos"/>
              </a:rPr>
              <a:t> din </a:t>
            </a:r>
            <a:r>
              <a:rPr lang="en-US" dirty="0" err="1">
                <a:solidFill>
                  <a:srgbClr val="2440E2"/>
                </a:solidFill>
                <a:latin typeface="Tinos"/>
              </a:rPr>
              <a:t>proteina</a:t>
            </a:r>
            <a:r>
              <a:rPr lang="en-US" dirty="0">
                <a:solidFill>
                  <a:srgbClr val="2440E2"/>
                </a:solidFill>
                <a:latin typeface="Tinos"/>
              </a:rPr>
              <a:t> S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.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FC8D6A-AE2C-4FA1-903E-7B3BC2F91CD9}"/>
              </a:ext>
            </a:extLst>
          </p:cNvPr>
          <p:cNvSpPr txBox="1"/>
          <p:nvPr/>
        </p:nvSpPr>
        <p:spPr>
          <a:xfrm>
            <a:off x="838200" y="6492875"/>
            <a:ext cx="8038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https://www.skepticalraptor.com/skepticalraptorblog.php/mrna-vaccine-myths-anti-vax-pseudoscience-on-covid-19-vaccines/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394D1E-26E4-4E81-A399-730F54938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100" y="3242276"/>
            <a:ext cx="3029975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052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88930D-50CD-4D02-A1BB-92A9B6D7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957"/>
            <a:ext cx="10515600" cy="851027"/>
          </a:xfrm>
        </p:spPr>
        <p:txBody>
          <a:bodyPr/>
          <a:lstStyle/>
          <a:p>
            <a:r>
              <a:rPr lang="en-US" b="1" dirty="0" err="1"/>
              <a:t>Vaccinul</a:t>
            </a:r>
            <a:r>
              <a:rPr lang="en-US" b="1" dirty="0"/>
              <a:t> </a:t>
            </a:r>
            <a:r>
              <a:rPr lang="en-US" b="1" dirty="0" err="1"/>
              <a:t>mARN</a:t>
            </a:r>
            <a:r>
              <a:rPr lang="en-US" b="1" dirty="0"/>
              <a:t> </a:t>
            </a:r>
            <a:r>
              <a:rPr lang="en-US" b="1" dirty="0" err="1"/>
              <a:t>provoacă</a:t>
            </a:r>
            <a:r>
              <a:rPr lang="en-US" b="1" dirty="0"/>
              <a:t> </a:t>
            </a:r>
            <a:r>
              <a:rPr lang="en-US" b="1" dirty="0" err="1"/>
              <a:t>infertilitate</a:t>
            </a:r>
            <a:r>
              <a:rPr lang="en-US" b="1" dirty="0"/>
              <a:t> la </a:t>
            </a:r>
            <a:r>
              <a:rPr lang="en-US" b="1" dirty="0" err="1"/>
              <a:t>femei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226D0-8823-4224-A06E-2C7E32A02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616" y="1578260"/>
            <a:ext cx="8296656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CE ESTE SINCITINA – 1?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Sincitina-1 are 538 de </a:t>
            </a:r>
            <a:r>
              <a:rPr lang="en-US" b="1" dirty="0" err="1"/>
              <a:t>aminoacizi</a:t>
            </a:r>
            <a:r>
              <a:rPr lang="en-US" b="1" dirty="0"/>
              <a:t>. </a:t>
            </a:r>
          </a:p>
          <a:p>
            <a:pPr marL="0" indent="0">
              <a:buNone/>
            </a:pPr>
            <a:r>
              <a:rPr lang="en-US" b="1" dirty="0" err="1"/>
              <a:t>Proteina</a:t>
            </a:r>
            <a:r>
              <a:rPr lang="en-US" b="1" dirty="0"/>
              <a:t> S </a:t>
            </a:r>
            <a:r>
              <a:rPr lang="en-US" b="1" dirty="0" err="1"/>
              <a:t>conține</a:t>
            </a:r>
            <a:r>
              <a:rPr lang="en-US" b="1" dirty="0"/>
              <a:t> 510 </a:t>
            </a:r>
            <a:r>
              <a:rPr lang="en-US" b="1" dirty="0" err="1"/>
              <a:t>aminoacizi</a:t>
            </a:r>
            <a:r>
              <a:rPr lang="en-US" b="1" dirty="0"/>
              <a:t>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 err="1"/>
              <a:t>Peptida</a:t>
            </a:r>
            <a:r>
              <a:rPr lang="en-US" dirty="0"/>
              <a:t> </a:t>
            </a:r>
            <a:r>
              <a:rPr lang="en-US" dirty="0" err="1"/>
              <a:t>vinovată</a:t>
            </a:r>
            <a:r>
              <a:rPr lang="en-US" dirty="0"/>
              <a:t> se </a:t>
            </a:r>
            <a:r>
              <a:rPr lang="en-US" dirty="0" err="1"/>
              <a:t>numește</a:t>
            </a:r>
            <a:r>
              <a:rPr lang="en-US" dirty="0"/>
              <a:t> „CP-1”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conține</a:t>
            </a:r>
            <a:r>
              <a:rPr lang="en-US" dirty="0"/>
              <a:t>…. 3 </a:t>
            </a:r>
            <a:r>
              <a:rPr lang="en-US" dirty="0" err="1"/>
              <a:t>aminoacizi</a:t>
            </a:r>
            <a:r>
              <a:rPr lang="en-US" b="1" dirty="0"/>
              <a:t>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err="1"/>
              <a:t>În</a:t>
            </a:r>
            <a:r>
              <a:rPr lang="en-US" b="1" dirty="0"/>
              <a:t> general, </a:t>
            </a:r>
            <a:r>
              <a:rPr lang="en-US" b="1" dirty="0" err="1"/>
              <a:t>sistemul</a:t>
            </a:r>
            <a:r>
              <a:rPr lang="en-US" b="1" dirty="0"/>
              <a:t> </a:t>
            </a:r>
            <a:r>
              <a:rPr lang="en-US" b="1" dirty="0" err="1"/>
              <a:t>imunitar</a:t>
            </a:r>
            <a:r>
              <a:rPr lang="en-US" b="1" dirty="0"/>
              <a:t> nu </a:t>
            </a:r>
            <a:r>
              <a:rPr lang="en-US" b="1" dirty="0" err="1"/>
              <a:t>recunoaște</a:t>
            </a:r>
            <a:r>
              <a:rPr lang="en-US" b="1" dirty="0"/>
              <a:t> </a:t>
            </a:r>
            <a:r>
              <a:rPr lang="en-US" b="1" dirty="0" err="1"/>
              <a:t>peptidele</a:t>
            </a:r>
            <a:r>
              <a:rPr lang="en-US" b="1" dirty="0"/>
              <a:t> </a:t>
            </a:r>
            <a:r>
              <a:rPr lang="en-US" b="1" dirty="0" err="1"/>
              <a:t>mici</a:t>
            </a:r>
            <a:r>
              <a:rPr lang="en-US" b="1" dirty="0"/>
              <a:t> ca </a:t>
            </a:r>
            <a:r>
              <a:rPr lang="en-US" b="1" dirty="0" err="1"/>
              <a:t>antigene</a:t>
            </a:r>
            <a:r>
              <a:rPr lang="en-US" b="1" dirty="0"/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FC8D6A-AE2C-4FA1-903E-7B3BC2F91CD9}"/>
              </a:ext>
            </a:extLst>
          </p:cNvPr>
          <p:cNvSpPr txBox="1"/>
          <p:nvPr/>
        </p:nvSpPr>
        <p:spPr>
          <a:xfrm>
            <a:off x="838200" y="6492875"/>
            <a:ext cx="8038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https://www.skepticalraptor.com/skepticalraptorblog.php/mrna-vaccine-myths-anti-vax-pseudoscience-on-covid-19-vaccines/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A661FB-E181-499A-8EB4-26CAF451F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569" y="2051303"/>
            <a:ext cx="2740153" cy="27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160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88930D-50CD-4D02-A1BB-92A9B6D7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957"/>
            <a:ext cx="10515600" cy="851027"/>
          </a:xfrm>
        </p:spPr>
        <p:txBody>
          <a:bodyPr/>
          <a:lstStyle/>
          <a:p>
            <a:r>
              <a:rPr lang="en-US" b="1" dirty="0" err="1"/>
              <a:t>Vaccinul</a:t>
            </a:r>
            <a:r>
              <a:rPr lang="en-US" b="1" dirty="0"/>
              <a:t> </a:t>
            </a:r>
            <a:r>
              <a:rPr lang="en-US" b="1" dirty="0" err="1"/>
              <a:t>mARN</a:t>
            </a:r>
            <a:r>
              <a:rPr lang="en-US" b="1" dirty="0"/>
              <a:t> </a:t>
            </a:r>
            <a:r>
              <a:rPr lang="en-US" b="1" dirty="0" err="1"/>
              <a:t>provoacă</a:t>
            </a:r>
            <a:r>
              <a:rPr lang="en-US" b="1" dirty="0"/>
              <a:t> </a:t>
            </a:r>
            <a:r>
              <a:rPr lang="en-US" b="1" dirty="0" err="1"/>
              <a:t>infertilitate</a:t>
            </a:r>
            <a:r>
              <a:rPr lang="en-US" b="1" dirty="0"/>
              <a:t> la </a:t>
            </a:r>
            <a:r>
              <a:rPr lang="en-US" b="1" dirty="0" err="1"/>
              <a:t>femei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226D0-8823-4224-A06E-2C7E32A02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8614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Nu </a:t>
            </a:r>
            <a:r>
              <a:rPr lang="en-US" dirty="0" err="1"/>
              <a:t>există</a:t>
            </a:r>
            <a:r>
              <a:rPr lang="en-US" dirty="0"/>
              <a:t> </a:t>
            </a:r>
            <a:r>
              <a:rPr lang="en-US" dirty="0" err="1"/>
              <a:t>dovezi</a:t>
            </a:r>
            <a:r>
              <a:rPr lang="en-US" dirty="0"/>
              <a:t> </a:t>
            </a:r>
            <a:r>
              <a:rPr lang="en-US" dirty="0" err="1"/>
              <a:t>publicate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există</a:t>
            </a:r>
            <a:r>
              <a:rPr lang="en-US" dirty="0"/>
              <a:t> o </a:t>
            </a:r>
            <a:r>
              <a:rPr lang="en-US" dirty="0" err="1"/>
              <a:t>oarecare</a:t>
            </a:r>
            <a:r>
              <a:rPr lang="en-US" dirty="0"/>
              <a:t> </a:t>
            </a:r>
            <a:r>
              <a:rPr lang="en-US" dirty="0" err="1"/>
              <a:t>reactivitate</a:t>
            </a:r>
            <a:r>
              <a:rPr lang="en-US" dirty="0"/>
              <a:t> </a:t>
            </a:r>
            <a:r>
              <a:rPr lang="en-US" dirty="0" err="1"/>
              <a:t>imunitară</a:t>
            </a:r>
            <a:r>
              <a:rPr lang="en-US" dirty="0"/>
              <a:t> </a:t>
            </a:r>
            <a:r>
              <a:rPr lang="en-US" dirty="0" err="1"/>
              <a:t>încrucișată</a:t>
            </a:r>
            <a:r>
              <a:rPr lang="en-US" dirty="0"/>
              <a:t> </a:t>
            </a:r>
            <a:r>
              <a:rPr lang="en-US" dirty="0" err="1"/>
              <a:t>între</a:t>
            </a:r>
            <a:r>
              <a:rPr lang="en-US" dirty="0"/>
              <a:t> </a:t>
            </a:r>
            <a:r>
              <a:rPr lang="en-US" dirty="0" err="1"/>
              <a:t>proteina</a:t>
            </a:r>
            <a:r>
              <a:rPr lang="en-US" dirty="0"/>
              <a:t> S </a:t>
            </a:r>
            <a:r>
              <a:rPr lang="en-US" dirty="0" err="1"/>
              <a:t>și</a:t>
            </a:r>
            <a:r>
              <a:rPr lang="en-US" dirty="0"/>
              <a:t> sincitina-1. </a:t>
            </a:r>
          </a:p>
          <a:p>
            <a:endParaRPr lang="en-US" dirty="0"/>
          </a:p>
          <a:p>
            <a:r>
              <a:rPr lang="en-US" dirty="0"/>
              <a:t>Nu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plauzibil</a:t>
            </a:r>
            <a:r>
              <a:rPr lang="en-US" dirty="0"/>
              <a:t> ca o </a:t>
            </a:r>
            <a:r>
              <a:rPr lang="en-US" dirty="0" err="1"/>
              <a:t>mică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a </a:t>
            </a:r>
            <a:r>
              <a:rPr lang="en-US" dirty="0" err="1"/>
              <a:t>peptidei</a:t>
            </a:r>
            <a:r>
              <a:rPr lang="en-US" dirty="0"/>
              <a:t>  din </a:t>
            </a:r>
            <a:r>
              <a:rPr lang="en-US" dirty="0" err="1"/>
              <a:t>aceste</a:t>
            </a:r>
            <a:r>
              <a:rPr lang="en-US" dirty="0"/>
              <a:t> </a:t>
            </a:r>
            <a:r>
              <a:rPr lang="en-US" dirty="0" err="1"/>
              <a:t>două</a:t>
            </a:r>
            <a:r>
              <a:rPr lang="en-US" dirty="0"/>
              <a:t> </a:t>
            </a:r>
            <a:r>
              <a:rPr lang="en-US" dirty="0" err="1"/>
              <a:t>proteine</a:t>
            </a:r>
            <a:r>
              <a:rPr lang="en-US" dirty="0"/>
              <a:t> ​​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inducă</a:t>
            </a:r>
            <a:r>
              <a:rPr lang="en-US" dirty="0"/>
              <a:t> un </a:t>
            </a:r>
            <a:r>
              <a:rPr lang="en-US" dirty="0" err="1"/>
              <a:t>fel</a:t>
            </a:r>
            <a:r>
              <a:rPr lang="en-US" dirty="0"/>
              <a:t> de </a:t>
            </a:r>
            <a:r>
              <a:rPr lang="en-US" dirty="0" err="1"/>
              <a:t>reactivitate</a:t>
            </a:r>
            <a:r>
              <a:rPr lang="en-US" dirty="0"/>
              <a:t> </a:t>
            </a:r>
            <a:r>
              <a:rPr lang="en-US" dirty="0" err="1"/>
              <a:t>încrucișată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La </a:t>
            </a:r>
            <a:r>
              <a:rPr lang="en-US" dirty="0" err="1"/>
              <a:t>femeile</a:t>
            </a:r>
            <a:r>
              <a:rPr lang="en-US" dirty="0"/>
              <a:t> care s-au </a:t>
            </a:r>
            <a:r>
              <a:rPr lang="en-US" dirty="0" err="1"/>
              <a:t>îmbolnăvit</a:t>
            </a:r>
            <a:r>
              <a:rPr lang="en-US" dirty="0"/>
              <a:t> de COVID-19 nu </a:t>
            </a:r>
            <a:r>
              <a:rPr lang="en-US" dirty="0" err="1"/>
              <a:t>există</a:t>
            </a:r>
            <a:r>
              <a:rPr lang="en-US" dirty="0"/>
              <a:t> </a:t>
            </a:r>
            <a:r>
              <a:rPr lang="en-US" dirty="0" err="1"/>
              <a:t>rapoarte</a:t>
            </a:r>
            <a:r>
              <a:rPr lang="en-US" dirty="0"/>
              <a:t> </a:t>
            </a:r>
            <a:r>
              <a:rPr lang="en-US" dirty="0" err="1"/>
              <a:t>privind</a:t>
            </a:r>
            <a:r>
              <a:rPr lang="en-US" dirty="0"/>
              <a:t> </a:t>
            </a:r>
            <a:r>
              <a:rPr lang="en-US" dirty="0" err="1"/>
              <a:t>riscurile</a:t>
            </a:r>
            <a:r>
              <a:rPr lang="en-US" dirty="0"/>
              <a:t> brute de </a:t>
            </a:r>
            <a:r>
              <a:rPr lang="en-US" dirty="0" err="1"/>
              <a:t>infertilitate</a:t>
            </a:r>
            <a:r>
              <a:rPr lang="en-US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FC8D6A-AE2C-4FA1-903E-7B3BC2F91CD9}"/>
              </a:ext>
            </a:extLst>
          </p:cNvPr>
          <p:cNvSpPr txBox="1"/>
          <p:nvPr/>
        </p:nvSpPr>
        <p:spPr>
          <a:xfrm>
            <a:off x="838200" y="6492875"/>
            <a:ext cx="8038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https://www.skepticalraptor.com/skepticalraptorblog.php/mrna-vaccine-myths-anti-vax-pseudoscience-on-covid-19-vaccines/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841A37-4182-44FB-955D-F79B68C7E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524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48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88930D-50CD-4D02-A1BB-92A9B6D7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957"/>
            <a:ext cx="10515600" cy="851027"/>
          </a:xfrm>
        </p:spPr>
        <p:txBody>
          <a:bodyPr/>
          <a:lstStyle/>
          <a:p>
            <a:r>
              <a:rPr lang="en-US" b="1" dirty="0" err="1"/>
              <a:t>Vaccinul</a:t>
            </a:r>
            <a:r>
              <a:rPr lang="en-US" b="1" dirty="0"/>
              <a:t> </a:t>
            </a:r>
            <a:r>
              <a:rPr lang="en-US" b="1" dirty="0" err="1"/>
              <a:t>mARN</a:t>
            </a:r>
            <a:r>
              <a:rPr lang="en-US" b="1" dirty="0"/>
              <a:t> </a:t>
            </a:r>
            <a:r>
              <a:rPr lang="en-US" b="1" dirty="0" err="1"/>
              <a:t>provoacă</a:t>
            </a:r>
            <a:r>
              <a:rPr lang="en-US" b="1" dirty="0"/>
              <a:t> </a:t>
            </a:r>
            <a:r>
              <a:rPr lang="en-US" b="1" dirty="0" err="1"/>
              <a:t>infertilitate</a:t>
            </a:r>
            <a:r>
              <a:rPr lang="en-US" b="1" dirty="0"/>
              <a:t> la </a:t>
            </a:r>
            <a:r>
              <a:rPr lang="en-US" b="1" dirty="0" err="1"/>
              <a:t>femei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226D0-8823-4224-A06E-2C7E32A02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03264" cy="35327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/>
              <a:t>Problemă</a:t>
            </a:r>
            <a:r>
              <a:rPr lang="en-US" b="1" dirty="0"/>
              <a:t> de </a:t>
            </a:r>
            <a:r>
              <a:rPr lang="en-US" b="1" dirty="0" err="1"/>
              <a:t>logică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Infecția</a:t>
            </a:r>
            <a:r>
              <a:rPr lang="en-US" dirty="0"/>
              <a:t> „</a:t>
            </a:r>
            <a:r>
              <a:rPr lang="en-US" dirty="0" err="1"/>
              <a:t>naturală</a:t>
            </a:r>
            <a:r>
              <a:rPr lang="en-US" dirty="0"/>
              <a:t>”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trebui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determine </a:t>
            </a:r>
            <a:r>
              <a:rPr lang="en-US" dirty="0" err="1"/>
              <a:t>infertilitate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FC8D6A-AE2C-4FA1-903E-7B3BC2F91CD9}"/>
              </a:ext>
            </a:extLst>
          </p:cNvPr>
          <p:cNvSpPr txBox="1"/>
          <p:nvPr/>
        </p:nvSpPr>
        <p:spPr>
          <a:xfrm>
            <a:off x="838200" y="6492875"/>
            <a:ext cx="8038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https://www.skepticalraptor.com/skepticalraptorblog.php/mrna-vaccine-myths-anti-vax-pseudoscience-on-covid-19-vaccines/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9C7514-9B16-4F45-823B-41ACCB1A2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642" y="1132517"/>
            <a:ext cx="4566300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391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88930D-50CD-4D02-A1BB-92A9B6D7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957"/>
            <a:ext cx="10515600" cy="851027"/>
          </a:xfrm>
        </p:spPr>
        <p:txBody>
          <a:bodyPr/>
          <a:lstStyle/>
          <a:p>
            <a:r>
              <a:rPr lang="en-US" b="1" dirty="0" err="1"/>
              <a:t>Vaccinul</a:t>
            </a:r>
            <a:r>
              <a:rPr lang="en-US" b="1" dirty="0"/>
              <a:t> </a:t>
            </a:r>
            <a:r>
              <a:rPr lang="en-US" b="1" dirty="0" err="1"/>
              <a:t>mARN</a:t>
            </a:r>
            <a:r>
              <a:rPr lang="en-US" b="1" dirty="0"/>
              <a:t> </a:t>
            </a:r>
            <a:r>
              <a:rPr lang="en-US" b="1" dirty="0" err="1"/>
              <a:t>provoacă</a:t>
            </a:r>
            <a:r>
              <a:rPr lang="en-US" b="1" dirty="0"/>
              <a:t> </a:t>
            </a:r>
            <a:r>
              <a:rPr lang="en-US" b="1" dirty="0" err="1"/>
              <a:t>infertilitate</a:t>
            </a:r>
            <a:r>
              <a:rPr lang="en-US" b="1" dirty="0"/>
              <a:t> la </a:t>
            </a:r>
            <a:r>
              <a:rPr lang="en-US" b="1" dirty="0" err="1"/>
              <a:t>femei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226D0-8823-4224-A06E-2C7E32A02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3447" cy="4351338"/>
          </a:xfrm>
        </p:spPr>
        <p:txBody>
          <a:bodyPr>
            <a:normAutofit/>
          </a:bodyPr>
          <a:lstStyle/>
          <a:p>
            <a:r>
              <a:rPr lang="en-US" dirty="0"/>
              <a:t>23 de </a:t>
            </a:r>
            <a:r>
              <a:rPr lang="en-US" dirty="0" err="1"/>
              <a:t>femei</a:t>
            </a:r>
            <a:r>
              <a:rPr lang="en-US" dirty="0"/>
              <a:t> din </a:t>
            </a:r>
            <a:r>
              <a:rPr lang="en-US" dirty="0" err="1"/>
              <a:t>grupul</a:t>
            </a:r>
            <a:r>
              <a:rPr lang="en-US" dirty="0"/>
              <a:t> care a </a:t>
            </a:r>
            <a:r>
              <a:rPr lang="en-US" dirty="0" err="1"/>
              <a:t>primit</a:t>
            </a:r>
            <a:r>
              <a:rPr lang="en-US" dirty="0"/>
              <a:t> </a:t>
            </a:r>
            <a:r>
              <a:rPr lang="en-US" dirty="0" err="1"/>
              <a:t>vaccinul</a:t>
            </a:r>
            <a:r>
              <a:rPr lang="en-US" dirty="0"/>
              <a:t> au </a:t>
            </a:r>
            <a:r>
              <a:rPr lang="en-US" dirty="0" err="1"/>
              <a:t>rămas</a:t>
            </a:r>
            <a:r>
              <a:rPr lang="en-US" dirty="0"/>
              <a:t> </a:t>
            </a:r>
            <a:r>
              <a:rPr lang="en-US" dirty="0" err="1"/>
              <a:t>deja</a:t>
            </a:r>
            <a:r>
              <a:rPr lang="en-US" dirty="0"/>
              <a:t> </a:t>
            </a:r>
            <a:r>
              <a:rPr lang="en-US" dirty="0" err="1"/>
              <a:t>însărcinate</a:t>
            </a:r>
            <a:r>
              <a:rPr lang="en-US" dirty="0"/>
              <a:t> (Pfizer)</a:t>
            </a:r>
          </a:p>
          <a:p>
            <a:endParaRPr lang="en-US" dirty="0"/>
          </a:p>
          <a:p>
            <a:r>
              <a:rPr lang="en-US" dirty="0"/>
              <a:t>O </a:t>
            </a:r>
            <a:r>
              <a:rPr lang="en-US" dirty="0" err="1"/>
              <a:t>singură</a:t>
            </a:r>
            <a:r>
              <a:rPr lang="en-US" dirty="0"/>
              <a:t> </a:t>
            </a:r>
            <a:r>
              <a:rPr lang="en-US" dirty="0" err="1"/>
              <a:t>femeie</a:t>
            </a:r>
            <a:r>
              <a:rPr lang="en-US" dirty="0"/>
              <a:t>  a </a:t>
            </a:r>
            <a:r>
              <a:rPr lang="en-US" dirty="0" err="1"/>
              <a:t>raportat</a:t>
            </a:r>
            <a:r>
              <a:rPr lang="en-US" dirty="0"/>
              <a:t> </a:t>
            </a:r>
            <a:r>
              <a:rPr lang="en-US" dirty="0" err="1"/>
              <a:t>probleme</a:t>
            </a:r>
            <a:r>
              <a:rPr lang="en-US" dirty="0"/>
              <a:t> de </a:t>
            </a:r>
            <a:r>
              <a:rPr lang="en-US" dirty="0" err="1"/>
              <a:t>fertilitate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a </a:t>
            </a:r>
            <a:r>
              <a:rPr lang="en-US" dirty="0" err="1"/>
              <a:t>primit</a:t>
            </a:r>
            <a:r>
              <a:rPr lang="en-US" dirty="0"/>
              <a:t> placebo!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FC8D6A-AE2C-4FA1-903E-7B3BC2F91CD9}"/>
              </a:ext>
            </a:extLst>
          </p:cNvPr>
          <p:cNvSpPr txBox="1"/>
          <p:nvPr/>
        </p:nvSpPr>
        <p:spPr>
          <a:xfrm>
            <a:off x="838200" y="6492875"/>
            <a:ext cx="6503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https://www.nebraskamed.com/COVID/you-asked-we-answered-can-mrna-vaccines-cause-infertility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E7852E-F3E4-41A4-A10C-156F0AAE2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647" y="2060316"/>
            <a:ext cx="4566300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32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="" xmlns:a16="http://schemas.microsoft.com/office/drawing/2014/main" id="{AC847DD5-D466-4CB6-A4BD-6B3490B725AF}"/>
              </a:ext>
            </a:extLst>
          </p:cNvPr>
          <p:cNvSpPr/>
          <p:nvPr/>
        </p:nvSpPr>
        <p:spPr bwMode="auto">
          <a:xfrm>
            <a:off x="8600891" y="3497026"/>
            <a:ext cx="688645" cy="1943385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="" xmlns:a16="http://schemas.microsoft.com/office/drawing/2014/main" id="{A6EAF85D-0C6D-4D63-8E50-F8BB1446D1E0}"/>
              </a:ext>
            </a:extLst>
          </p:cNvPr>
          <p:cNvSpPr/>
          <p:nvPr/>
        </p:nvSpPr>
        <p:spPr bwMode="auto">
          <a:xfrm>
            <a:off x="9576646" y="3741402"/>
            <a:ext cx="688645" cy="1709583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5AC49606-E95E-486A-8F61-888C510B3288}"/>
              </a:ext>
            </a:extLst>
          </p:cNvPr>
          <p:cNvSpPr/>
          <p:nvPr/>
        </p:nvSpPr>
        <p:spPr bwMode="auto">
          <a:xfrm>
            <a:off x="10547022" y="4156281"/>
            <a:ext cx="688645" cy="1284129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C145E638-2087-4E69-B5D7-65369DD176E4}"/>
              </a:ext>
            </a:extLst>
          </p:cNvPr>
          <p:cNvSpPr/>
          <p:nvPr/>
        </p:nvSpPr>
        <p:spPr bwMode="auto">
          <a:xfrm>
            <a:off x="5427826" y="3940843"/>
            <a:ext cx="688645" cy="1491658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DDC774E1-4248-48A6-A905-12EDAC0BF414}"/>
              </a:ext>
            </a:extLst>
          </p:cNvPr>
          <p:cNvSpPr/>
          <p:nvPr/>
        </p:nvSpPr>
        <p:spPr bwMode="auto">
          <a:xfrm>
            <a:off x="6403581" y="3624144"/>
            <a:ext cx="688645" cy="1801839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598B6EFC-6A2D-495B-AE28-C3EB7940F237}"/>
              </a:ext>
            </a:extLst>
          </p:cNvPr>
          <p:cNvSpPr/>
          <p:nvPr/>
        </p:nvSpPr>
        <p:spPr bwMode="auto">
          <a:xfrm>
            <a:off x="7373957" y="4028585"/>
            <a:ext cx="688645" cy="1402775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A1ACB97-1070-4F70-A778-C4B13746044A}"/>
              </a:ext>
            </a:extLst>
          </p:cNvPr>
          <p:cNvSpPr/>
          <p:nvPr/>
        </p:nvSpPr>
        <p:spPr bwMode="auto">
          <a:xfrm>
            <a:off x="1266743" y="4265407"/>
            <a:ext cx="688645" cy="1168493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A2A2B2D-773A-4999-BFA4-5E931190DDD7}"/>
              </a:ext>
            </a:extLst>
          </p:cNvPr>
          <p:cNvSpPr/>
          <p:nvPr/>
        </p:nvSpPr>
        <p:spPr bwMode="auto">
          <a:xfrm>
            <a:off x="2242498" y="4580473"/>
            <a:ext cx="688645" cy="846910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4AB6D40-0AD6-41DA-87FB-B59102673089}"/>
              </a:ext>
            </a:extLst>
          </p:cNvPr>
          <p:cNvSpPr/>
          <p:nvPr/>
        </p:nvSpPr>
        <p:spPr bwMode="auto">
          <a:xfrm>
            <a:off x="3212874" y="3763505"/>
            <a:ext cx="688645" cy="1669255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17A59B0-8AB3-479C-9027-02F9A4740461}"/>
              </a:ext>
            </a:extLst>
          </p:cNvPr>
          <p:cNvSpPr/>
          <p:nvPr/>
        </p:nvSpPr>
        <p:spPr bwMode="auto">
          <a:xfrm>
            <a:off x="4200646" y="3672976"/>
            <a:ext cx="688645" cy="1751874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="" xmlns:a16="http://schemas.microsoft.com/office/drawing/2014/main" id="{6ADE20CC-3FDC-4DE7-B1E3-5C2B4720E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Pregnancy Outcomes in COVID-19–Positive Pregnant Women Receiving Compassionate Use Remdesivir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182936-A42A-4392-B607-B128CE6A9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sz="2000" dirty="0"/>
              <a:t>Compassionate use of remdesivir among pregnant women hospitalized for COVID-19 Mar 21, 2020, to May 20, 2020 (N = 86)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Among 45 deliveries, CD rate was higher among women who received remdesivir postpartum vs during pregnancy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7DE818A-7A39-42B0-B92A-67A5055A626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3379" y="6084123"/>
            <a:ext cx="2567031" cy="307777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*24-32 wks of gestation.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04472D0-BD19-4F95-9834-1BDA60672D74}"/>
              </a:ext>
            </a:extLst>
          </p:cNvPr>
          <p:cNvSpPr txBox="1"/>
          <p:nvPr/>
        </p:nvSpPr>
        <p:spPr>
          <a:xfrm>
            <a:off x="3356087" y="5482796"/>
            <a:ext cx="393056" cy="215444"/>
          </a:xfrm>
          <a:prstGeom prst="rect">
            <a:avLst/>
          </a:prstGeom>
          <a:noFill/>
          <a:ln>
            <a:noFill/>
          </a:ln>
        </p:spPr>
        <p:txBody>
          <a:bodyPr wrap="none" tIns="0" bIns="0" rtlCol="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EA0E94B-9869-4F71-8FDF-B860B0E6D8B3}"/>
              </a:ext>
            </a:extLst>
          </p:cNvPr>
          <p:cNvSpPr txBox="1"/>
          <p:nvPr/>
        </p:nvSpPr>
        <p:spPr>
          <a:xfrm rot="16200000">
            <a:off x="129960" y="4018068"/>
            <a:ext cx="134652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Deliveries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(%)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4410EC2-6EC0-4520-B523-4D24B5E288D1}"/>
              </a:ext>
            </a:extLst>
          </p:cNvPr>
          <p:cNvSpPr txBox="1"/>
          <p:nvPr/>
        </p:nvSpPr>
        <p:spPr>
          <a:xfrm>
            <a:off x="3370479" y="4985949"/>
            <a:ext cx="412292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37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5E8DB51-3160-419A-BF37-F1DD2C12F707}"/>
              </a:ext>
            </a:extLst>
          </p:cNvPr>
          <p:cNvSpPr txBox="1"/>
          <p:nvPr/>
        </p:nvSpPr>
        <p:spPr>
          <a:xfrm>
            <a:off x="4365719" y="4985949"/>
            <a:ext cx="412292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32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C48DD2B-DD71-430B-90DC-37147E1E73A4}"/>
              </a:ext>
            </a:extLst>
          </p:cNvPr>
          <p:cNvSpPr txBox="1"/>
          <p:nvPr/>
        </p:nvSpPr>
        <p:spPr>
          <a:xfrm>
            <a:off x="5563930" y="4985949"/>
            <a:ext cx="412292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19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4186163-5185-4AD4-BDD8-7A2AB7BFF129}"/>
              </a:ext>
            </a:extLst>
          </p:cNvPr>
          <p:cNvSpPr txBox="1"/>
          <p:nvPr/>
        </p:nvSpPr>
        <p:spPr>
          <a:xfrm>
            <a:off x="4089435" y="5482796"/>
            <a:ext cx="900310" cy="430887"/>
          </a:xfrm>
          <a:prstGeom prst="rect">
            <a:avLst/>
          </a:prstGeom>
          <a:noFill/>
          <a:ln>
            <a:noFill/>
          </a:ln>
        </p:spPr>
        <p:txBody>
          <a:bodyPr wrap="none" tIns="0" bIns="0" rtlCol="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Emergent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7A97697-1BF8-47FB-8BA7-F8A78E6937E4}"/>
              </a:ext>
            </a:extLst>
          </p:cNvPr>
          <p:cNvSpPr txBox="1"/>
          <p:nvPr/>
        </p:nvSpPr>
        <p:spPr>
          <a:xfrm>
            <a:off x="6536359" y="4985949"/>
            <a:ext cx="412292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17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0CE3196-3D4F-4901-8527-AA5F4EEA6CE4}"/>
              </a:ext>
            </a:extLst>
          </p:cNvPr>
          <p:cNvSpPr txBox="1"/>
          <p:nvPr/>
        </p:nvSpPr>
        <p:spPr>
          <a:xfrm>
            <a:off x="7520839" y="4985949"/>
            <a:ext cx="412292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18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B4E9FC0-E119-4B63-8539-B28259168E40}"/>
              </a:ext>
            </a:extLst>
          </p:cNvPr>
          <p:cNvSpPr txBox="1"/>
          <p:nvPr/>
        </p:nvSpPr>
        <p:spPr>
          <a:xfrm>
            <a:off x="5531240" y="5482796"/>
            <a:ext cx="393056" cy="215444"/>
          </a:xfrm>
          <a:prstGeom prst="rect">
            <a:avLst/>
          </a:prstGeom>
          <a:noFill/>
          <a:ln>
            <a:noFill/>
          </a:ln>
        </p:spPr>
        <p:txBody>
          <a:bodyPr wrap="none" tIns="0" bIns="0" rtlCol="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3197153-5B55-4FDE-9745-29B605C5D1B2}"/>
              </a:ext>
            </a:extLst>
          </p:cNvPr>
          <p:cNvSpPr txBox="1"/>
          <p:nvPr/>
        </p:nvSpPr>
        <p:spPr>
          <a:xfrm>
            <a:off x="6292349" y="5482796"/>
            <a:ext cx="900310" cy="430887"/>
          </a:xfrm>
          <a:prstGeom prst="rect">
            <a:avLst/>
          </a:prstGeom>
          <a:noFill/>
          <a:ln>
            <a:noFill/>
          </a:ln>
        </p:spPr>
        <p:txBody>
          <a:bodyPr wrap="none" tIns="0" bIns="0" rtlCol="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Emergent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6CFE198F-FE14-47AB-84FA-38353612136B}"/>
              </a:ext>
            </a:extLst>
          </p:cNvPr>
          <p:cNvSpPr txBox="1"/>
          <p:nvPr/>
        </p:nvSpPr>
        <p:spPr>
          <a:xfrm>
            <a:off x="7194243" y="5482796"/>
            <a:ext cx="1065483" cy="430887"/>
          </a:xfrm>
          <a:prstGeom prst="rect">
            <a:avLst/>
          </a:prstGeom>
          <a:noFill/>
          <a:ln>
            <a:noFill/>
          </a:ln>
        </p:spPr>
        <p:txBody>
          <a:bodyPr wrap="none" tIns="0" bIns="0" rtlCol="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Extremely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Premature*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2503110-8846-4ADB-9363-B9F3651DF88D}"/>
              </a:ext>
            </a:extLst>
          </p:cNvPr>
          <p:cNvSpPr txBox="1"/>
          <p:nvPr/>
        </p:nvSpPr>
        <p:spPr>
          <a:xfrm>
            <a:off x="8739689" y="4985949"/>
            <a:ext cx="412292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18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854365DB-EFC0-4405-A5FF-424DF04619A3}"/>
              </a:ext>
            </a:extLst>
          </p:cNvPr>
          <p:cNvSpPr txBox="1"/>
          <p:nvPr/>
        </p:nvSpPr>
        <p:spPr>
          <a:xfrm>
            <a:off x="9733938" y="4985949"/>
            <a:ext cx="412292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15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2D8B5D3-F54C-42FF-8A53-BB9771D7D3B0}"/>
              </a:ext>
            </a:extLst>
          </p:cNvPr>
          <p:cNvSpPr txBox="1"/>
          <p:nvPr/>
        </p:nvSpPr>
        <p:spPr>
          <a:xfrm>
            <a:off x="10696484" y="4985950"/>
            <a:ext cx="412292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12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913AAF3-9944-43B5-AC1A-FC539AA19D63}"/>
              </a:ext>
            </a:extLst>
          </p:cNvPr>
          <p:cNvSpPr txBox="1"/>
          <p:nvPr/>
        </p:nvSpPr>
        <p:spPr>
          <a:xfrm>
            <a:off x="8690682" y="5482796"/>
            <a:ext cx="393056" cy="215444"/>
          </a:xfrm>
          <a:prstGeom prst="rect">
            <a:avLst/>
          </a:prstGeom>
          <a:noFill/>
          <a:ln>
            <a:noFill/>
          </a:ln>
        </p:spPr>
        <p:txBody>
          <a:bodyPr wrap="none" tIns="0" bIns="0" rtlCol="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DA6CFA64-460A-4750-9EE4-EF1FAA6FBEDC}"/>
              </a:ext>
            </a:extLst>
          </p:cNvPr>
          <p:cNvSpPr txBox="1"/>
          <p:nvPr/>
        </p:nvSpPr>
        <p:spPr>
          <a:xfrm>
            <a:off x="9432353" y="5482796"/>
            <a:ext cx="900310" cy="430887"/>
          </a:xfrm>
          <a:prstGeom prst="rect">
            <a:avLst/>
          </a:prstGeom>
          <a:noFill/>
          <a:ln>
            <a:noFill/>
          </a:ln>
        </p:spPr>
        <p:txBody>
          <a:bodyPr wrap="none" tIns="0" bIns="0" rtlCol="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Emergent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CCA5C3F5-5CAD-4D87-A7E9-DDEE832C603D}"/>
              </a:ext>
            </a:extLst>
          </p:cNvPr>
          <p:cNvSpPr txBox="1"/>
          <p:nvPr/>
        </p:nvSpPr>
        <p:spPr>
          <a:xfrm>
            <a:off x="10354159" y="5482796"/>
            <a:ext cx="1065483" cy="430887"/>
          </a:xfrm>
          <a:prstGeom prst="rect">
            <a:avLst/>
          </a:prstGeom>
          <a:noFill/>
          <a:ln>
            <a:noFill/>
          </a:ln>
        </p:spPr>
        <p:txBody>
          <a:bodyPr wrap="none" tIns="0" bIns="0" rtlCol="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Extremely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Premature*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1FB24F9-3181-4362-BD05-4C0AA54590A0}"/>
              </a:ext>
            </a:extLst>
          </p:cNvPr>
          <p:cNvSpPr txBox="1"/>
          <p:nvPr/>
        </p:nvSpPr>
        <p:spPr>
          <a:xfrm>
            <a:off x="1179716" y="5482796"/>
            <a:ext cx="859081" cy="215444"/>
          </a:xfrm>
          <a:prstGeom prst="rect">
            <a:avLst/>
          </a:prstGeom>
          <a:noFill/>
          <a:ln>
            <a:noFill/>
          </a:ln>
        </p:spPr>
        <p:txBody>
          <a:bodyPr wrap="none" tIns="0" bIns="0" rtlCol="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Pregnant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BD0E895F-DFB2-4C64-91CB-27842327680B}"/>
              </a:ext>
            </a:extLst>
          </p:cNvPr>
          <p:cNvSpPr txBox="1"/>
          <p:nvPr/>
        </p:nvSpPr>
        <p:spPr>
          <a:xfrm>
            <a:off x="1405973" y="4985949"/>
            <a:ext cx="412292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26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BEE7ED1F-C1FE-4741-8135-2D5DD587D10E}"/>
              </a:ext>
            </a:extLst>
          </p:cNvPr>
          <p:cNvSpPr txBox="1"/>
          <p:nvPr/>
        </p:nvSpPr>
        <p:spPr>
          <a:xfrm>
            <a:off x="2387578" y="4985949"/>
            <a:ext cx="412292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19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CC657BC-7EAC-4C43-A08F-D96441FF4BCA}"/>
              </a:ext>
            </a:extLst>
          </p:cNvPr>
          <p:cNvSpPr txBox="1"/>
          <p:nvPr/>
        </p:nvSpPr>
        <p:spPr>
          <a:xfrm>
            <a:off x="2051136" y="5482796"/>
            <a:ext cx="1059841" cy="215444"/>
          </a:xfrm>
          <a:prstGeom prst="rect">
            <a:avLst/>
          </a:prstGeom>
          <a:noFill/>
          <a:ln>
            <a:noFill/>
          </a:ln>
        </p:spPr>
        <p:txBody>
          <a:bodyPr wrap="none" tIns="0" bIns="0" rtlCol="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Postpartum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="" xmlns:a16="http://schemas.microsoft.com/office/drawing/2014/main" id="{B21CEE27-2731-47EB-9386-4A6214AF6F36}"/>
              </a:ext>
            </a:extLst>
          </p:cNvPr>
          <p:cNvGrpSpPr>
            <a:grpSpLocks/>
          </p:cNvGrpSpPr>
          <p:nvPr/>
        </p:nvGrpSpPr>
        <p:grpSpPr bwMode="auto">
          <a:xfrm>
            <a:off x="9392911" y="6213768"/>
            <a:ext cx="2488502" cy="449064"/>
            <a:chOff x="9602074" y="3550251"/>
            <a:chExt cx="2488502" cy="449257"/>
          </a:xfrm>
        </p:grpSpPr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2900881F-2F25-4195-9E03-FE0721D64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Rectangle 8">
              <a:extLst>
                <a:ext uri="{FF2B5EF4-FFF2-40B4-BE49-F238E27FC236}">
                  <a16:creationId xmlns="" xmlns:a16="http://schemas.microsoft.com/office/drawing/2014/main" id="{674762C3-E99B-40B8-B4A7-85EF4E0B3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488502" cy="30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  <a:hlinkClick r:id="rId4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 Box 15">
            <a:extLst>
              <a:ext uri="{FF2B5EF4-FFF2-40B4-BE49-F238E27FC236}">
                <a16:creationId xmlns="" xmlns:a16="http://schemas.microsoft.com/office/drawing/2014/main" id="{2D38046E-5896-45CE-A8DF-D33F1EB50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21" y="6362020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Burwick. IAS COVID-19 2020. Abstr 11694. Reproduced with permission.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A4AF337-0500-45C0-AEB2-F0AF62B12DF8}"/>
              </a:ext>
            </a:extLst>
          </p:cNvPr>
          <p:cNvSpPr txBox="1"/>
          <p:nvPr/>
        </p:nvSpPr>
        <p:spPr bwMode="auto">
          <a:xfrm>
            <a:off x="1388166" y="5732829"/>
            <a:ext cx="14227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Time of RDV Use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4E5B60F-A2DD-4F5E-9417-6148D4CA8FD4}"/>
              </a:ext>
            </a:extLst>
          </p:cNvPr>
          <p:cNvCxnSpPr>
            <a:cxnSpLocks/>
          </p:cNvCxnSpPr>
          <p:nvPr/>
        </p:nvCxnSpPr>
        <p:spPr bwMode="auto">
          <a:xfrm>
            <a:off x="1179716" y="5732830"/>
            <a:ext cx="1835189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9A7790A6-65C3-4D1C-9DE8-8039EDA3F3A9}"/>
              </a:ext>
            </a:extLst>
          </p:cNvPr>
          <p:cNvSpPr/>
          <p:nvPr/>
        </p:nvSpPr>
        <p:spPr bwMode="auto">
          <a:xfrm>
            <a:off x="1122224" y="3077697"/>
            <a:ext cx="3914454" cy="2357332"/>
          </a:xfrm>
          <a:custGeom>
            <a:avLst/>
            <a:gdLst>
              <a:gd name="connsiteX0" fmla="*/ 0 w 3914454"/>
              <a:gd name="connsiteY0" fmla="*/ 0 h 2506894"/>
              <a:gd name="connsiteX1" fmla="*/ 0 w 3914454"/>
              <a:gd name="connsiteY1" fmla="*/ 2506894 h 2506894"/>
              <a:gd name="connsiteX2" fmla="*/ 3914454 w 3914454"/>
              <a:gd name="connsiteY2" fmla="*/ 2506894 h 250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14454" h="2506894">
                <a:moveTo>
                  <a:pt x="0" y="0"/>
                </a:moveTo>
                <a:lnTo>
                  <a:pt x="0" y="2506894"/>
                </a:lnTo>
                <a:lnTo>
                  <a:pt x="3914454" y="2506894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14">
            <a:extLst>
              <a:ext uri="{FF2B5EF4-FFF2-40B4-BE49-F238E27FC236}">
                <a16:creationId xmlns="" xmlns:a16="http://schemas.microsoft.com/office/drawing/2014/main" id="{4288C31D-ED99-4B40-9957-26A794EEDA80}"/>
              </a:ext>
            </a:extLst>
          </p:cNvPr>
          <p:cNvGrpSpPr/>
          <p:nvPr/>
        </p:nvGrpSpPr>
        <p:grpSpPr>
          <a:xfrm>
            <a:off x="1119558" y="5424850"/>
            <a:ext cx="3902461" cy="82798"/>
            <a:chOff x="1240507" y="5424849"/>
            <a:chExt cx="3902461" cy="10229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5F7F2F53-13BB-4EDA-85DB-5F775606587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40507" y="5424849"/>
              <a:ext cx="0" cy="10229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A0FAC050-3963-40A0-B016-91D49BCF86C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16122" y="5424849"/>
              <a:ext cx="0" cy="10229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0A0796C9-019D-457C-A29A-5236E87E000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91737" y="5424849"/>
              <a:ext cx="0" cy="10229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6ACE9BBA-6C57-4450-8F18-48C17D45914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67352" y="5424849"/>
              <a:ext cx="0" cy="10229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E216E25C-6DD6-4408-980D-53AB4624EF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42968" y="5424849"/>
              <a:ext cx="0" cy="10229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4DB7384-0786-42C9-8B3D-A60A5946BC12}"/>
              </a:ext>
            </a:extLst>
          </p:cNvPr>
          <p:cNvSpPr txBox="1"/>
          <p:nvPr/>
        </p:nvSpPr>
        <p:spPr bwMode="auto">
          <a:xfrm>
            <a:off x="1377139" y="3998928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58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D238524-4FBB-4A24-AEE6-33743DB99D3A}"/>
              </a:ext>
            </a:extLst>
          </p:cNvPr>
          <p:cNvSpPr txBox="1"/>
          <p:nvPr/>
        </p:nvSpPr>
        <p:spPr bwMode="auto">
          <a:xfrm>
            <a:off x="2375836" y="4312618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42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BC97C91-FD0E-4D11-BB19-E29CA5BE31A8}"/>
              </a:ext>
            </a:extLst>
          </p:cNvPr>
          <p:cNvSpPr txBox="1"/>
          <p:nvPr/>
        </p:nvSpPr>
        <p:spPr bwMode="auto">
          <a:xfrm>
            <a:off x="3372274" y="3497026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82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D959572-568D-46A3-A087-95EB917AB4A2}"/>
              </a:ext>
            </a:extLst>
          </p:cNvPr>
          <p:cNvSpPr txBox="1"/>
          <p:nvPr/>
        </p:nvSpPr>
        <p:spPr bwMode="auto">
          <a:xfrm>
            <a:off x="4365719" y="3403512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86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832E7896-84F7-40A8-82A0-B42D2EC1FFE9}"/>
              </a:ext>
            </a:extLst>
          </p:cNvPr>
          <p:cNvSpPr txBox="1"/>
          <p:nvPr/>
        </p:nvSpPr>
        <p:spPr bwMode="auto">
          <a:xfrm>
            <a:off x="2254088" y="2819511"/>
            <a:ext cx="15216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dirty="0">
                <a:solidFill>
                  <a:schemeClr val="accent3"/>
                </a:solidFill>
                <a:latin typeface="Calibri" panose="020F0502020204030204" pitchFamily="34" charset="0"/>
              </a:rPr>
              <a:t>Total RDV Use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986ADDBC-7D0C-477F-8F7B-A5537969D1E5}"/>
              </a:ext>
            </a:extLst>
          </p:cNvPr>
          <p:cNvSpPr txBox="1"/>
          <p:nvPr/>
        </p:nvSpPr>
        <p:spPr bwMode="auto">
          <a:xfrm>
            <a:off x="5328765" y="2784412"/>
            <a:ext cx="27419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dirty="0">
                <a:solidFill>
                  <a:schemeClr val="accent3"/>
                </a:solidFill>
                <a:latin typeface="Calibri" panose="020F0502020204030204" pitchFamily="34" charset="0"/>
              </a:rPr>
              <a:t>RDV Use During Pregnancy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848E6A16-91BB-4F1B-BD5E-A5887C0AD04F}"/>
              </a:ext>
            </a:extLst>
          </p:cNvPr>
          <p:cNvSpPr txBox="1"/>
          <p:nvPr/>
        </p:nvSpPr>
        <p:spPr bwMode="auto">
          <a:xfrm>
            <a:off x="8839940" y="2806029"/>
            <a:ext cx="2178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dirty="0">
                <a:solidFill>
                  <a:schemeClr val="accent3"/>
                </a:solidFill>
                <a:latin typeface="Calibri" panose="020F0502020204030204" pitchFamily="34" charset="0"/>
              </a:rPr>
              <a:t>RDV Use Postpartum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="" xmlns:a16="http://schemas.microsoft.com/office/drawing/2014/main" id="{48DFC8BF-DA5D-49F7-8488-4EA6D0CA96A0}"/>
              </a:ext>
            </a:extLst>
          </p:cNvPr>
          <p:cNvSpPr/>
          <p:nvPr/>
        </p:nvSpPr>
        <p:spPr bwMode="auto">
          <a:xfrm>
            <a:off x="5274761" y="3076297"/>
            <a:ext cx="2918370" cy="2357332"/>
          </a:xfrm>
          <a:custGeom>
            <a:avLst/>
            <a:gdLst>
              <a:gd name="connsiteX0" fmla="*/ 0 w 3914454"/>
              <a:gd name="connsiteY0" fmla="*/ 0 h 2506894"/>
              <a:gd name="connsiteX1" fmla="*/ 0 w 3914454"/>
              <a:gd name="connsiteY1" fmla="*/ 2506894 h 2506894"/>
              <a:gd name="connsiteX2" fmla="*/ 3914454 w 3914454"/>
              <a:gd name="connsiteY2" fmla="*/ 2506894 h 250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14454" h="2506894">
                <a:moveTo>
                  <a:pt x="0" y="0"/>
                </a:moveTo>
                <a:lnTo>
                  <a:pt x="0" y="2506894"/>
                </a:lnTo>
                <a:lnTo>
                  <a:pt x="3914454" y="2506894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79">
            <a:extLst>
              <a:ext uri="{FF2B5EF4-FFF2-40B4-BE49-F238E27FC236}">
                <a16:creationId xmlns="" xmlns:a16="http://schemas.microsoft.com/office/drawing/2014/main" id="{F8E5C491-99E5-41AD-BA12-4007652A5EDC}"/>
              </a:ext>
            </a:extLst>
          </p:cNvPr>
          <p:cNvGrpSpPr/>
          <p:nvPr/>
        </p:nvGrpSpPr>
        <p:grpSpPr>
          <a:xfrm>
            <a:off x="5280642" y="5436908"/>
            <a:ext cx="2912490" cy="69339"/>
            <a:chOff x="1240507" y="5424849"/>
            <a:chExt cx="2926845" cy="102299"/>
          </a:xfrm>
        </p:grpSpPr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20B4A04F-D32A-40CC-8471-82F189835D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40507" y="5424849"/>
              <a:ext cx="0" cy="10229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E4788A7A-A9AB-4056-B69D-70BE0C15BF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16122" y="5424849"/>
              <a:ext cx="0" cy="10229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="" xmlns:a16="http://schemas.microsoft.com/office/drawing/2014/main" id="{BF909D76-5D22-4EF6-9375-9CED05D7A61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91737" y="5424849"/>
              <a:ext cx="0" cy="10229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="" xmlns:a16="http://schemas.microsoft.com/office/drawing/2014/main" id="{0ED46277-C811-4F66-945C-F260E0E897E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67352" y="5424849"/>
              <a:ext cx="0" cy="10229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493D788D-A677-49C6-9565-94733771AE3D}"/>
              </a:ext>
            </a:extLst>
          </p:cNvPr>
          <p:cNvSpPr txBox="1"/>
          <p:nvPr/>
        </p:nvSpPr>
        <p:spPr bwMode="auto">
          <a:xfrm>
            <a:off x="5555921" y="3633065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73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24026E0F-018F-4C64-A8CE-F0C1EF10E9B3}"/>
              </a:ext>
            </a:extLst>
          </p:cNvPr>
          <p:cNvSpPr txBox="1"/>
          <p:nvPr/>
        </p:nvSpPr>
        <p:spPr bwMode="auto">
          <a:xfrm>
            <a:off x="6544639" y="3316367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89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25BE0DE9-B2E0-4020-BD17-FE44106DAF65}"/>
              </a:ext>
            </a:extLst>
          </p:cNvPr>
          <p:cNvSpPr txBox="1"/>
          <p:nvPr/>
        </p:nvSpPr>
        <p:spPr bwMode="auto">
          <a:xfrm>
            <a:off x="7554004" y="3716400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69</a:t>
            </a:r>
          </a:p>
        </p:txBody>
      </p:sp>
      <p:sp>
        <p:nvSpPr>
          <p:cNvPr id="95" name="Freeform: Shape 94">
            <a:extLst>
              <a:ext uri="{FF2B5EF4-FFF2-40B4-BE49-F238E27FC236}">
                <a16:creationId xmlns="" xmlns:a16="http://schemas.microsoft.com/office/drawing/2014/main" id="{0AC7847F-0705-48E0-A984-C91C17C29849}"/>
              </a:ext>
            </a:extLst>
          </p:cNvPr>
          <p:cNvSpPr/>
          <p:nvPr/>
        </p:nvSpPr>
        <p:spPr bwMode="auto">
          <a:xfrm>
            <a:off x="8447826" y="3084207"/>
            <a:ext cx="2918370" cy="2357332"/>
          </a:xfrm>
          <a:custGeom>
            <a:avLst/>
            <a:gdLst>
              <a:gd name="connsiteX0" fmla="*/ 0 w 3914454"/>
              <a:gd name="connsiteY0" fmla="*/ 0 h 2506894"/>
              <a:gd name="connsiteX1" fmla="*/ 0 w 3914454"/>
              <a:gd name="connsiteY1" fmla="*/ 2506894 h 2506894"/>
              <a:gd name="connsiteX2" fmla="*/ 3914454 w 3914454"/>
              <a:gd name="connsiteY2" fmla="*/ 2506894 h 250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14454" h="2506894">
                <a:moveTo>
                  <a:pt x="0" y="0"/>
                </a:moveTo>
                <a:lnTo>
                  <a:pt x="0" y="2506894"/>
                </a:lnTo>
                <a:lnTo>
                  <a:pt x="3914454" y="2506894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95">
            <a:extLst>
              <a:ext uri="{FF2B5EF4-FFF2-40B4-BE49-F238E27FC236}">
                <a16:creationId xmlns="" xmlns:a16="http://schemas.microsoft.com/office/drawing/2014/main" id="{B85B966D-8BAD-4B39-93CF-AECD9CA34CED}"/>
              </a:ext>
            </a:extLst>
          </p:cNvPr>
          <p:cNvGrpSpPr/>
          <p:nvPr/>
        </p:nvGrpSpPr>
        <p:grpSpPr>
          <a:xfrm>
            <a:off x="8453707" y="5431360"/>
            <a:ext cx="2912490" cy="82798"/>
            <a:chOff x="1240507" y="5424849"/>
            <a:chExt cx="2926845" cy="102299"/>
          </a:xfrm>
        </p:grpSpPr>
        <p:cxnSp>
          <p:nvCxnSpPr>
            <p:cNvPr id="97" name="Straight Connector 96">
              <a:extLst>
                <a:ext uri="{FF2B5EF4-FFF2-40B4-BE49-F238E27FC236}">
                  <a16:creationId xmlns="" xmlns:a16="http://schemas.microsoft.com/office/drawing/2014/main" id="{6C802384-3FE4-4B1E-BEDD-2A8E982DC6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40507" y="5424849"/>
              <a:ext cx="0" cy="10229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="" xmlns:a16="http://schemas.microsoft.com/office/drawing/2014/main" id="{87626488-9E50-46EC-88B7-3ADB6472699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16122" y="5424849"/>
              <a:ext cx="0" cy="10229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013DBAD7-C851-43C3-936C-A390BDCE63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91737" y="5424849"/>
              <a:ext cx="0" cy="10229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="" xmlns:a16="http://schemas.microsoft.com/office/drawing/2014/main" id="{8144C4A8-696B-421F-9ED5-929FF4816E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67352" y="5424849"/>
              <a:ext cx="0" cy="10229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59A4746F-A12F-493E-9236-A5F18FDF31ED}"/>
              </a:ext>
            </a:extLst>
          </p:cNvPr>
          <p:cNvSpPr txBox="1"/>
          <p:nvPr/>
        </p:nvSpPr>
        <p:spPr bwMode="auto">
          <a:xfrm>
            <a:off x="8728986" y="3192146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95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8BD8E7C5-789E-445F-91B0-31361848E473}"/>
              </a:ext>
            </a:extLst>
          </p:cNvPr>
          <p:cNvSpPr txBox="1"/>
          <p:nvPr/>
        </p:nvSpPr>
        <p:spPr bwMode="auto">
          <a:xfrm>
            <a:off x="9731853" y="3424601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83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3C06363E-AB49-4EB8-B429-C28E38E6FD25}"/>
              </a:ext>
            </a:extLst>
          </p:cNvPr>
          <p:cNvSpPr txBox="1"/>
          <p:nvPr/>
        </p:nvSpPr>
        <p:spPr bwMode="auto">
          <a:xfrm>
            <a:off x="10711742" y="3815061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63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E68BECD-205E-4925-B76D-FAC86EAB7625}"/>
              </a:ext>
            </a:extLst>
          </p:cNvPr>
          <p:cNvSpPr/>
          <p:nvPr/>
        </p:nvSpPr>
        <p:spPr>
          <a:xfrm>
            <a:off x="11064126" y="460881"/>
            <a:ext cx="58221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New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96823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88930D-50CD-4D02-A1BB-92A9B6D71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Vaccinul</a:t>
            </a:r>
            <a:r>
              <a:rPr lang="en-US" b="1" dirty="0"/>
              <a:t> </a:t>
            </a:r>
            <a:r>
              <a:rPr lang="en-US" b="1" dirty="0" err="1"/>
              <a:t>mARN</a:t>
            </a:r>
            <a:r>
              <a:rPr lang="en-US" b="1" dirty="0"/>
              <a:t> </a:t>
            </a:r>
            <a:r>
              <a:rPr lang="en-US" b="1" dirty="0" err="1"/>
              <a:t>provoacă</a:t>
            </a:r>
            <a:r>
              <a:rPr lang="en-US" b="1" dirty="0"/>
              <a:t> </a:t>
            </a:r>
            <a:r>
              <a:rPr lang="en-US" b="1" dirty="0" err="1"/>
              <a:t>paralizia</a:t>
            </a:r>
            <a:r>
              <a:rPr lang="en-US" b="1" dirty="0"/>
              <a:t> de facial (</a:t>
            </a:r>
            <a:r>
              <a:rPr lang="en-US" b="1" dirty="0" err="1"/>
              <a:t>paralizia</a:t>
            </a:r>
            <a:r>
              <a:rPr lang="en-US" b="1" dirty="0"/>
              <a:t> Bell)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FC8D6A-AE2C-4FA1-903E-7B3BC2F91CD9}"/>
              </a:ext>
            </a:extLst>
          </p:cNvPr>
          <p:cNvSpPr txBox="1"/>
          <p:nvPr/>
        </p:nvSpPr>
        <p:spPr>
          <a:xfrm>
            <a:off x="838200" y="6492875"/>
            <a:ext cx="8003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https://www.skepticalraptor.com/skepticalraptorblog.php/bells-palsy-and-covid-19-mrna-vaccines-lets-temper-the-concerns/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EAC398-76BE-4CE8-8AE5-A81B7A739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90" y="2006600"/>
            <a:ext cx="2353073" cy="2953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5781C8-AC00-402E-A8B5-C2BB02027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74670" y="1604772"/>
            <a:ext cx="2479810" cy="364845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30EC2356-AEE5-4AD3-A897-31F14617E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056" y="1825625"/>
            <a:ext cx="6440614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15.12.2020 – FDA </a:t>
            </a:r>
            <a:r>
              <a:rPr lang="en-US" dirty="0" err="1"/>
              <a:t>emite</a:t>
            </a:r>
            <a:r>
              <a:rPr lang="en-US" dirty="0"/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recomandarea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de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monitorizare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a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persoanelor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care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primesc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aceste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vaccinuri</a:t>
            </a:r>
            <a:endParaRPr lang="en-US" b="0" i="0" dirty="0">
              <a:solidFill>
                <a:srgbClr val="333333"/>
              </a:solidFill>
              <a:effectLst/>
              <a:latin typeface="Tinos"/>
            </a:endParaRPr>
          </a:p>
          <a:p>
            <a:endParaRPr lang="en-US" b="0" i="0" dirty="0">
              <a:solidFill>
                <a:srgbClr val="333333"/>
              </a:solidFill>
              <a:effectLst/>
              <a:latin typeface="Tinos"/>
            </a:endParaRPr>
          </a:p>
          <a:p>
            <a:r>
              <a:rPr lang="en-US" dirty="0" err="1"/>
              <a:t>Ipoteza</a:t>
            </a:r>
            <a:r>
              <a:rPr lang="en-US" dirty="0"/>
              <a:t>: i</a:t>
            </a:r>
            <a:r>
              <a:rPr lang="ro-RO" dirty="0" err="1"/>
              <a:t>nfecția</a:t>
            </a:r>
            <a:r>
              <a:rPr lang="ro-RO" dirty="0"/>
              <a:t> virală determină inflama</a:t>
            </a:r>
            <a:r>
              <a:rPr lang="en-US" dirty="0" err="1"/>
              <a:t>ți</a:t>
            </a:r>
            <a:r>
              <a:rPr lang="ro-RO" dirty="0"/>
              <a:t>a nervului facial. </a:t>
            </a:r>
            <a:endParaRPr lang="en-US" dirty="0"/>
          </a:p>
          <a:p>
            <a:endParaRPr lang="en-US" dirty="0"/>
          </a:p>
          <a:p>
            <a:r>
              <a:rPr lang="en-US" dirty="0"/>
              <a:t>R</a:t>
            </a:r>
            <a:r>
              <a:rPr lang="ro-RO" dirty="0"/>
              <a:t>isc mai mare </a:t>
            </a:r>
            <a:r>
              <a:rPr lang="en-US" dirty="0"/>
              <a:t>de </a:t>
            </a:r>
            <a:r>
              <a:rPr lang="en-US" dirty="0" err="1"/>
              <a:t>apariție</a:t>
            </a:r>
            <a:r>
              <a:rPr lang="en-US" dirty="0"/>
              <a:t> </a:t>
            </a:r>
            <a:r>
              <a:rPr lang="en-US" dirty="0" err="1"/>
              <a:t>după</a:t>
            </a:r>
            <a:r>
              <a:rPr lang="en-US" dirty="0"/>
              <a:t> </a:t>
            </a:r>
            <a:r>
              <a:rPr lang="en-US" dirty="0" err="1"/>
              <a:t>viroze</a:t>
            </a:r>
            <a:r>
              <a:rPr lang="en-US" dirty="0"/>
              <a:t> </a:t>
            </a:r>
            <a:r>
              <a:rPr lang="en-US" dirty="0" err="1"/>
              <a:t>sezoniere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gripă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sarcină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ro-RO" dirty="0"/>
              <a:t>diabet</a:t>
            </a:r>
            <a:endParaRPr lang="en-US" dirty="0"/>
          </a:p>
          <a:p>
            <a:endParaRPr lang="en-US" dirty="0"/>
          </a:p>
          <a:p>
            <a:r>
              <a:rPr lang="en-US" dirty="0"/>
              <a:t>75% se </a:t>
            </a:r>
            <a:r>
              <a:rPr lang="en-US" dirty="0" err="1"/>
              <a:t>rezolvă</a:t>
            </a:r>
            <a:r>
              <a:rPr lang="en-US" dirty="0"/>
              <a:t> </a:t>
            </a:r>
            <a:r>
              <a:rPr lang="en-US" dirty="0" err="1"/>
              <a:t>fără</a:t>
            </a:r>
            <a:r>
              <a:rPr lang="en-US" dirty="0"/>
              <a:t> </a:t>
            </a:r>
            <a:r>
              <a:rPr lang="en-US" dirty="0" err="1"/>
              <a:t>tratament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2-3 </a:t>
            </a:r>
            <a:r>
              <a:rPr lang="en-US" dirty="0" err="1"/>
              <a:t>săptămâni</a:t>
            </a:r>
            <a:endParaRPr lang="en-US" b="0" i="0" dirty="0">
              <a:solidFill>
                <a:srgbClr val="333333"/>
              </a:solidFill>
              <a:effectLst/>
              <a:latin typeface="Tino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34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88930D-50CD-4D02-A1BB-92A9B6D71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Vaccinul</a:t>
            </a:r>
            <a:r>
              <a:rPr lang="en-US" b="1" dirty="0"/>
              <a:t> </a:t>
            </a:r>
            <a:r>
              <a:rPr lang="en-US" b="1" dirty="0" err="1"/>
              <a:t>mARN</a:t>
            </a:r>
            <a:r>
              <a:rPr lang="en-US" b="1" dirty="0"/>
              <a:t> </a:t>
            </a:r>
            <a:r>
              <a:rPr lang="en-US" b="1" dirty="0" err="1"/>
              <a:t>provoacă</a:t>
            </a:r>
            <a:r>
              <a:rPr lang="en-US" b="1" dirty="0"/>
              <a:t> </a:t>
            </a:r>
            <a:r>
              <a:rPr lang="en-US" b="1" dirty="0" err="1"/>
              <a:t>paralizia</a:t>
            </a:r>
            <a:r>
              <a:rPr lang="en-US" b="1" dirty="0"/>
              <a:t> de facial (</a:t>
            </a:r>
            <a:r>
              <a:rPr lang="en-US" b="1" dirty="0" err="1"/>
              <a:t>paralizia</a:t>
            </a:r>
            <a:r>
              <a:rPr lang="en-US" b="1" dirty="0"/>
              <a:t> Bell)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FC8D6A-AE2C-4FA1-903E-7B3BC2F91CD9}"/>
              </a:ext>
            </a:extLst>
          </p:cNvPr>
          <p:cNvSpPr txBox="1"/>
          <p:nvPr/>
        </p:nvSpPr>
        <p:spPr>
          <a:xfrm>
            <a:off x="838200" y="6298724"/>
            <a:ext cx="8003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2"/>
              </a:rPr>
              <a:t>https://www.skepticalraptor.com/skepticalraptorblog.php/bells-palsy-and-covid-19-mrna-vaccines-lets-temper-the-concerns/</a:t>
            </a:r>
            <a:endParaRPr lang="en-US" sz="1200" dirty="0"/>
          </a:p>
          <a:p>
            <a:r>
              <a:rPr lang="en-US" sz="1200" dirty="0"/>
              <a:t>https://www.fda.gov/media/144434/download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EAC398-76BE-4CE8-8AE5-A81B7A739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90" y="2006600"/>
            <a:ext cx="2353073" cy="2953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5781C8-AC00-402E-A8B5-C2BB020273A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20528" y="963137"/>
            <a:ext cx="2479810" cy="3648456"/>
          </a:xfrm>
          <a:prstGeom prst="rect">
            <a:avLst/>
          </a:prstGeom>
        </p:spPr>
      </p:pic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xmlns="" id="{E1A45BE2-6956-4378-AE19-05C3E4A87F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50752658"/>
              </p:ext>
            </p:extLst>
          </p:nvPr>
        </p:nvGraphicFramePr>
        <p:xfrm>
          <a:off x="2874801" y="2889504"/>
          <a:ext cx="6053330" cy="201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0666">
                  <a:extLst>
                    <a:ext uri="{9D8B030D-6E8A-4147-A177-3AD203B41FA5}">
                      <a16:colId xmlns:a16="http://schemas.microsoft.com/office/drawing/2014/main" xmlns="" val="1780792770"/>
                    </a:ext>
                  </a:extLst>
                </a:gridCol>
                <a:gridCol w="1210666">
                  <a:extLst>
                    <a:ext uri="{9D8B030D-6E8A-4147-A177-3AD203B41FA5}">
                      <a16:colId xmlns:a16="http://schemas.microsoft.com/office/drawing/2014/main" xmlns="" val="371841230"/>
                    </a:ext>
                  </a:extLst>
                </a:gridCol>
                <a:gridCol w="1210666">
                  <a:extLst>
                    <a:ext uri="{9D8B030D-6E8A-4147-A177-3AD203B41FA5}">
                      <a16:colId xmlns:a16="http://schemas.microsoft.com/office/drawing/2014/main" xmlns="" val="2568380641"/>
                    </a:ext>
                  </a:extLst>
                </a:gridCol>
                <a:gridCol w="1210666">
                  <a:extLst>
                    <a:ext uri="{9D8B030D-6E8A-4147-A177-3AD203B41FA5}">
                      <a16:colId xmlns:a16="http://schemas.microsoft.com/office/drawing/2014/main" xmlns="" val="796642977"/>
                    </a:ext>
                  </a:extLst>
                </a:gridCol>
                <a:gridCol w="1210666">
                  <a:extLst>
                    <a:ext uri="{9D8B030D-6E8A-4147-A177-3AD203B41FA5}">
                      <a16:colId xmlns:a16="http://schemas.microsoft.com/office/drawing/2014/main" xmlns="" val="2866232469"/>
                    </a:ext>
                  </a:extLst>
                </a:gridCol>
              </a:tblGrid>
              <a:tr h="331089">
                <a:tc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Pfizer</a:t>
                      </a:r>
                      <a:endParaRPr lang="ro-R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Moderna</a:t>
                      </a:r>
                      <a:endParaRPr lang="ro-R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3326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/>
                        <a:t>Lotul</a:t>
                      </a:r>
                      <a:r>
                        <a:rPr lang="en-US" b="1" i="1" dirty="0"/>
                        <a:t> </a:t>
                      </a:r>
                      <a:r>
                        <a:rPr lang="en-US" b="1" i="1" dirty="0" err="1"/>
                        <a:t>în</a:t>
                      </a:r>
                      <a:r>
                        <a:rPr lang="en-US" b="1" i="1" dirty="0"/>
                        <a:t> </a:t>
                      </a:r>
                      <a:r>
                        <a:rPr lang="en-US" b="1" i="1" dirty="0" err="1"/>
                        <a:t>studiu</a:t>
                      </a:r>
                      <a:endParaRPr lang="ro-RO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/>
                        <a:t>Lotul</a:t>
                      </a:r>
                      <a:r>
                        <a:rPr lang="en-US" b="1" i="1" dirty="0"/>
                        <a:t> placebo</a:t>
                      </a:r>
                      <a:endParaRPr lang="ro-RO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/>
                        <a:t>Lotul</a:t>
                      </a:r>
                      <a:r>
                        <a:rPr lang="en-US" b="1" i="1" dirty="0"/>
                        <a:t> </a:t>
                      </a:r>
                      <a:r>
                        <a:rPr lang="en-US" b="1" i="1" dirty="0" err="1"/>
                        <a:t>în</a:t>
                      </a:r>
                      <a:r>
                        <a:rPr lang="en-US" b="1" i="1" dirty="0"/>
                        <a:t> </a:t>
                      </a:r>
                      <a:r>
                        <a:rPr lang="en-US" b="1" i="1" dirty="0" err="1"/>
                        <a:t>studiu</a:t>
                      </a:r>
                      <a:endParaRPr lang="ro-RO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/>
                        <a:t>Lotul</a:t>
                      </a:r>
                      <a:r>
                        <a:rPr lang="en-US" b="1" i="1" dirty="0"/>
                        <a:t> placebo</a:t>
                      </a:r>
                      <a:endParaRPr lang="ro-RO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8775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Nr. </a:t>
                      </a:r>
                      <a:r>
                        <a:rPr lang="en-US" b="1" dirty="0" err="1"/>
                        <a:t>cazuri</a:t>
                      </a:r>
                      <a:endParaRPr lang="ro-R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o-R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872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43.448 </a:t>
                      </a:r>
                      <a:r>
                        <a:rPr lang="en-US" dirty="0" err="1"/>
                        <a:t>persoane</a:t>
                      </a:r>
                      <a:endParaRPr lang="ro-R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30.350 de </a:t>
                      </a:r>
                      <a:r>
                        <a:rPr lang="en-US" dirty="0" err="1"/>
                        <a:t>persoane</a:t>
                      </a:r>
                      <a:endParaRPr lang="ro-R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391498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E47EEE-0261-4353-8C2A-847101C3E3D3}"/>
              </a:ext>
            </a:extLst>
          </p:cNvPr>
          <p:cNvSpPr txBox="1"/>
          <p:nvPr/>
        </p:nvSpPr>
        <p:spPr>
          <a:xfrm>
            <a:off x="3374136" y="2084832"/>
            <a:ext cx="3715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Zilele</a:t>
            </a:r>
            <a:r>
              <a:rPr lang="en-US" sz="2800" b="1" dirty="0"/>
              <a:t> 22-32 de la </a:t>
            </a:r>
            <a:r>
              <a:rPr lang="en-US" sz="2800" b="1" dirty="0" err="1"/>
              <a:t>vaccin</a:t>
            </a:r>
            <a:endParaRPr lang="ro-RO" sz="2800" b="1" dirty="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xmlns="" id="{251F1F6C-D686-46E4-A74B-A5D59BADAE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4396200"/>
              </p:ext>
            </p:extLst>
          </p:nvPr>
        </p:nvGraphicFramePr>
        <p:xfrm>
          <a:off x="100584" y="5287804"/>
          <a:ext cx="10776682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3246">
                  <a:extLst>
                    <a:ext uri="{9D8B030D-6E8A-4147-A177-3AD203B41FA5}">
                      <a16:colId xmlns:a16="http://schemas.microsoft.com/office/drawing/2014/main" xmlns="" val="1987842622"/>
                    </a:ext>
                  </a:extLst>
                </a:gridCol>
                <a:gridCol w="7443436">
                  <a:extLst>
                    <a:ext uri="{9D8B030D-6E8A-4147-A177-3AD203B41FA5}">
                      <a16:colId xmlns:a16="http://schemas.microsoft.com/office/drawing/2014/main" xmlns="" val="3787598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Incidența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în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populația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generală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23-35 </a:t>
                      </a:r>
                      <a:r>
                        <a:rPr lang="en-US" sz="3600" dirty="0" err="1"/>
                        <a:t>cazuri</a:t>
                      </a:r>
                      <a:r>
                        <a:rPr lang="en-US" sz="3600" dirty="0"/>
                        <a:t>/100.000 </a:t>
                      </a:r>
                      <a:r>
                        <a:rPr lang="en-US" sz="3600" dirty="0" err="1"/>
                        <a:t>persoane</a:t>
                      </a:r>
                      <a:endParaRPr lang="ro-RO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55915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Incidența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în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studii</a:t>
                      </a:r>
                      <a:r>
                        <a:rPr lang="en-US" dirty="0"/>
                        <a:t> 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10,84 </a:t>
                      </a:r>
                      <a:r>
                        <a:rPr lang="en-US" dirty="0" err="1"/>
                        <a:t>cazuri</a:t>
                      </a:r>
                      <a:r>
                        <a:rPr lang="en-US" dirty="0"/>
                        <a:t>/100.000 </a:t>
                      </a:r>
                      <a:r>
                        <a:rPr lang="en-US" dirty="0" err="1" smtClean="0"/>
                        <a:t>persoa</a:t>
                      </a:r>
                      <a:r>
                        <a:rPr lang="ro-RO" dirty="0" smtClean="0"/>
                        <a:t>n</a:t>
                      </a:r>
                      <a:r>
                        <a:rPr lang="en-US" dirty="0" smtClean="0"/>
                        <a:t>e </a:t>
                      </a:r>
                      <a:r>
                        <a:rPr lang="en-US" dirty="0"/>
                        <a:t>(8 </a:t>
                      </a:r>
                      <a:r>
                        <a:rPr lang="en-US" dirty="0" err="1"/>
                        <a:t>cazuri</a:t>
                      </a:r>
                      <a:r>
                        <a:rPr lang="en-US" dirty="0"/>
                        <a:t> din 73798 </a:t>
                      </a:r>
                      <a:r>
                        <a:rPr lang="en-US" dirty="0" err="1"/>
                        <a:t>persoane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în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studii</a:t>
                      </a:r>
                      <a:r>
                        <a:rPr lang="en-US" dirty="0"/>
                        <a:t>)</a:t>
                      </a:r>
                      <a:endParaRPr lang="ro-R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428197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1CC8BA5-461B-423C-823B-9108EAD998D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18255" y="4883436"/>
            <a:ext cx="950976" cy="181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183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88930D-50CD-4D02-A1BB-92A9B6D71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Vaccinul</a:t>
            </a:r>
            <a:r>
              <a:rPr lang="en-US" b="1" dirty="0"/>
              <a:t> </a:t>
            </a:r>
            <a:r>
              <a:rPr lang="en-US" b="1" dirty="0" err="1"/>
              <a:t>mARN</a:t>
            </a:r>
            <a:r>
              <a:rPr lang="en-US" b="1" dirty="0"/>
              <a:t> </a:t>
            </a:r>
            <a:r>
              <a:rPr lang="en-US" b="1" dirty="0" err="1"/>
              <a:t>provoacă</a:t>
            </a:r>
            <a:r>
              <a:rPr lang="en-US" b="1" dirty="0"/>
              <a:t> </a:t>
            </a:r>
            <a:r>
              <a:rPr lang="en-US" b="1" dirty="0" err="1"/>
              <a:t>paralizia</a:t>
            </a:r>
            <a:r>
              <a:rPr lang="en-US" b="1" dirty="0"/>
              <a:t> de facial (</a:t>
            </a:r>
            <a:r>
              <a:rPr lang="en-US" b="1" dirty="0" err="1"/>
              <a:t>paralizia</a:t>
            </a:r>
            <a:r>
              <a:rPr lang="en-US" b="1" dirty="0"/>
              <a:t> Bell)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FC8D6A-AE2C-4FA1-903E-7B3BC2F91CD9}"/>
              </a:ext>
            </a:extLst>
          </p:cNvPr>
          <p:cNvSpPr txBox="1"/>
          <p:nvPr/>
        </p:nvSpPr>
        <p:spPr>
          <a:xfrm>
            <a:off x="838200" y="6492875"/>
            <a:ext cx="8003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https://www.skepticalraptor.com/skepticalraptorblog.php/bells-palsy-and-covid-19-mrna-vaccines-lets-temper-the-concerns/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EAC398-76BE-4CE8-8AE5-A81B7A739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90" y="2006600"/>
            <a:ext cx="2353073" cy="2953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5781C8-AC00-402E-A8B5-C2BB02027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74670" y="1604772"/>
            <a:ext cx="2479810" cy="364845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30EC2356-AEE5-4AD3-A897-31F14617E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056" y="1825625"/>
            <a:ext cx="6440614" cy="4351338"/>
          </a:xfrm>
        </p:spPr>
        <p:txBody>
          <a:bodyPr/>
          <a:lstStyle/>
          <a:p>
            <a:endParaRPr lang="en-US" b="0" i="0" dirty="0">
              <a:solidFill>
                <a:srgbClr val="333333"/>
              </a:solidFill>
              <a:effectLst/>
              <a:latin typeface="Tinos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FDA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consideră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că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paralizia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Bell </a:t>
            </a:r>
            <a:r>
              <a:rPr lang="en-US" b="1" i="0" dirty="0">
                <a:solidFill>
                  <a:srgbClr val="333333"/>
                </a:solidFill>
                <a:effectLst/>
                <a:latin typeface="Tinos"/>
              </a:rPr>
              <a:t>NU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este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un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efect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secundar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al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vaccinurilor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Moderna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nos"/>
              </a:rPr>
              <a:t>sau</a:t>
            </a:r>
            <a:r>
              <a:rPr lang="en-US" b="0" i="0" dirty="0">
                <a:solidFill>
                  <a:srgbClr val="333333"/>
                </a:solidFill>
                <a:effectLst/>
                <a:latin typeface="Tinos"/>
              </a:rPr>
              <a:t> Pfizer</a:t>
            </a:r>
            <a:r>
              <a:rPr lang="ro-RO" dirty="0"/>
              <a:t>. 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Maxima </a:t>
            </a:r>
            <a:r>
              <a:rPr lang="en-US" b="1" dirty="0" err="1"/>
              <a:t>prudență</a:t>
            </a:r>
            <a:r>
              <a:rPr lang="en-US" b="1" dirty="0"/>
              <a:t> – </a:t>
            </a:r>
            <a:r>
              <a:rPr lang="en-US" b="1" dirty="0" err="1"/>
              <a:t>monitorizăm</a:t>
            </a:r>
            <a:r>
              <a:rPr lang="en-US" b="1" dirty="0"/>
              <a:t> </a:t>
            </a:r>
            <a:r>
              <a:rPr lang="en-US" b="1" dirty="0" err="1"/>
              <a:t>mai</a:t>
            </a:r>
            <a:r>
              <a:rPr lang="en-US" b="1" dirty="0"/>
              <a:t> </a:t>
            </a:r>
            <a:r>
              <a:rPr lang="en-US" b="1" dirty="0" err="1"/>
              <a:t>departe</a:t>
            </a:r>
            <a:r>
              <a:rPr lang="en-US" b="1" dirty="0"/>
              <a:t>!</a:t>
            </a:r>
            <a:r>
              <a:rPr lang="ro-RO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04714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8C84AC-625A-460D-A231-7039E75D5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579" y="790050"/>
            <a:ext cx="7923704" cy="5277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06589B-4E04-424C-859A-DCDFFA91F264}"/>
              </a:ext>
            </a:extLst>
          </p:cNvPr>
          <p:cNvSpPr txBox="1"/>
          <p:nvPr/>
        </p:nvSpPr>
        <p:spPr>
          <a:xfrm>
            <a:off x="2965142" y="6258757"/>
            <a:ext cx="28456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100" dirty="0"/>
              <a:t>https://www.bbc.com/news/health-55388846</a:t>
            </a:r>
          </a:p>
        </p:txBody>
      </p:sp>
    </p:spTree>
    <p:extLst>
      <p:ext uri="{BB962C8B-B14F-4D97-AF65-F5344CB8AC3E}">
        <p14:creationId xmlns:p14="http://schemas.microsoft.com/office/powerpoint/2010/main" xmlns="" val="119098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65B517-2E7D-47EE-90B1-C21DFD683632}"/>
              </a:ext>
            </a:extLst>
          </p:cNvPr>
          <p:cNvSpPr txBox="1"/>
          <p:nvPr/>
        </p:nvSpPr>
        <p:spPr>
          <a:xfrm>
            <a:off x="142044" y="518615"/>
            <a:ext cx="468741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800" dirty="0">
                <a:solidFill>
                  <a:schemeClr val="bg1"/>
                </a:solidFill>
              </a:rPr>
              <a:t>Înlocuiește rapid </a:t>
            </a:r>
            <a:r>
              <a:rPr lang="ro-RO" sz="2800" dirty="0"/>
              <a:t>alte </a:t>
            </a:r>
            <a:r>
              <a:rPr lang="ro-RO" sz="2800" dirty="0">
                <a:solidFill>
                  <a:schemeClr val="bg1"/>
                </a:solidFill>
              </a:rPr>
              <a:t>versiuni ale virusului</a:t>
            </a: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800" dirty="0">
                <a:solidFill>
                  <a:schemeClr val="bg1"/>
                </a:solidFill>
              </a:rPr>
              <a:t>Are mutații care afectează o parte a virusului</a:t>
            </a:r>
            <a:r>
              <a:rPr lang="en-US" sz="2800" dirty="0">
                <a:solidFill>
                  <a:schemeClr val="bg1"/>
                </a:solidFill>
              </a:rPr>
              <a:t> (</a:t>
            </a:r>
            <a:r>
              <a:rPr lang="en-US" sz="2800" dirty="0" err="1">
                <a:solidFill>
                  <a:schemeClr val="bg1"/>
                </a:solidFill>
              </a:rPr>
              <a:t>proteina</a:t>
            </a:r>
            <a:r>
              <a:rPr lang="en-US" sz="2800" dirty="0">
                <a:solidFill>
                  <a:schemeClr val="bg1"/>
                </a:solidFill>
              </a:rPr>
              <a:t> S) </a:t>
            </a:r>
            <a:r>
              <a:rPr lang="ro-RO" sz="2800" dirty="0">
                <a:solidFill>
                  <a:schemeClr val="bg1"/>
                </a:solidFill>
              </a:rPr>
              <a:t> care ar putea fi importantă</a:t>
            </a: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800" dirty="0">
                <a:solidFill>
                  <a:schemeClr val="bg1"/>
                </a:solidFill>
              </a:rPr>
              <a:t>Unele dintre aceste mutații </a:t>
            </a:r>
            <a:r>
              <a:rPr lang="en-US" sz="2800" dirty="0">
                <a:solidFill>
                  <a:schemeClr val="bg1"/>
                </a:solidFill>
              </a:rPr>
              <a:t>au demonstrate o </a:t>
            </a:r>
            <a:r>
              <a:rPr lang="en-US" sz="2800" dirty="0" err="1">
                <a:solidFill>
                  <a:schemeClr val="bg1"/>
                </a:solidFill>
              </a:rPr>
              <a:t>transmisibilitate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crescuta</a:t>
            </a:r>
            <a:endParaRPr lang="ro-RO" sz="2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92A8A2-1A71-432C-BBC6-2BDD602DB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982" y="1228397"/>
            <a:ext cx="6477000" cy="4505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422E9F-AD47-4786-B00A-7D7786476FFF}"/>
              </a:ext>
            </a:extLst>
          </p:cNvPr>
          <p:cNvSpPr txBox="1"/>
          <p:nvPr/>
        </p:nvSpPr>
        <p:spPr>
          <a:xfrm>
            <a:off x="2965142" y="6258757"/>
            <a:ext cx="28456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100" dirty="0"/>
              <a:t>https://www.bbc.com/news/health-55388846</a:t>
            </a:r>
          </a:p>
        </p:txBody>
      </p:sp>
    </p:spTree>
    <p:extLst>
      <p:ext uri="{BB962C8B-B14F-4D97-AF65-F5344CB8AC3E}">
        <p14:creationId xmlns:p14="http://schemas.microsoft.com/office/powerpoint/2010/main" xmlns="" val="102135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2345E9-ABC1-4632-8644-5F8524902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5" y="461962"/>
            <a:ext cx="8286750" cy="5934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C3A06D-2B0A-4BC0-BCA3-11F5EACDB9A6}"/>
              </a:ext>
            </a:extLst>
          </p:cNvPr>
          <p:cNvSpPr txBox="1"/>
          <p:nvPr/>
        </p:nvSpPr>
        <p:spPr>
          <a:xfrm>
            <a:off x="2701031" y="6396037"/>
            <a:ext cx="78101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200" dirty="0"/>
              <a:t>https://www.gisaid.org/references/gisaid-in-the-news/uk-reports-new-variant-termed-vui-20201201/</a:t>
            </a:r>
          </a:p>
        </p:txBody>
      </p:sp>
    </p:spTree>
    <p:extLst>
      <p:ext uri="{BB962C8B-B14F-4D97-AF65-F5344CB8AC3E}">
        <p14:creationId xmlns:p14="http://schemas.microsoft.com/office/powerpoint/2010/main" xmlns="" val="179616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A300D6-49C3-46B6-A94F-4EC5AF6CA5CB}"/>
              </a:ext>
            </a:extLst>
          </p:cNvPr>
          <p:cNvSpPr txBox="1"/>
          <p:nvPr/>
        </p:nvSpPr>
        <p:spPr>
          <a:xfrm>
            <a:off x="497150" y="6267635"/>
            <a:ext cx="7141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100" dirty="0"/>
              <a:t>https://www.gov.uk/government/news/more-than-137000-people-in-uk-receive-first-dose-of-covid-vaccine-in-one-week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CBAB30-2E2C-49F2-8065-F334C8D9B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14387"/>
            <a:ext cx="9296400" cy="522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D9DA29-1C70-4D58-A78C-A09E73B48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6874"/>
            <a:ext cx="12192000" cy="468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957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43A800-7894-4BD7-AF1F-6DBBEE81A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CA555B-569E-4864-AD45-DF5D27EA1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90" y="145380"/>
            <a:ext cx="10911840" cy="5157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078443-939A-4B08-A57D-9EDD07051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295" y="1684744"/>
            <a:ext cx="8163237" cy="50278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FD6C65C-6603-4119-84D1-822BA2F5898A}"/>
              </a:ext>
            </a:extLst>
          </p:cNvPr>
          <p:cNvSpPr txBox="1"/>
          <p:nvPr/>
        </p:nvSpPr>
        <p:spPr>
          <a:xfrm>
            <a:off x="740664" y="6437363"/>
            <a:ext cx="775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https://www.bloomberg.com/graphics/covid-vaccine-tracker-global-distribution/</a:t>
            </a:r>
          </a:p>
        </p:txBody>
      </p:sp>
    </p:spTree>
    <p:extLst>
      <p:ext uri="{BB962C8B-B14F-4D97-AF65-F5344CB8AC3E}">
        <p14:creationId xmlns:p14="http://schemas.microsoft.com/office/powerpoint/2010/main" xmlns="" val="26276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51C375-8E6D-47F7-9AFA-086492F0E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1129"/>
            <a:ext cx="6095607" cy="4310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260FA7-0C2F-4609-B86B-00927A071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341" y="2378755"/>
            <a:ext cx="5995672" cy="4262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4A78F82-2943-4267-9845-11A989D42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489" y="133165"/>
            <a:ext cx="3371850" cy="2047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91DF83-16B5-4A51-AB46-0DB9B8C4D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878" y="171265"/>
            <a:ext cx="3114675" cy="2009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90222B7-6276-4832-ADD1-F90E36CE6886}"/>
              </a:ext>
            </a:extLst>
          </p:cNvPr>
          <p:cNvSpPr txBox="1"/>
          <p:nvPr/>
        </p:nvSpPr>
        <p:spPr>
          <a:xfrm>
            <a:off x="740664" y="6641238"/>
            <a:ext cx="54296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Vaccin</a:t>
            </a:r>
            <a:r>
              <a:rPr lang="en-US" sz="1100" dirty="0"/>
              <a:t> COVID-19 - Pfizer-</a:t>
            </a:r>
            <a:r>
              <a:rPr lang="en-US" sz="1100" dirty="0" err="1"/>
              <a:t>BioNTech</a:t>
            </a:r>
            <a:r>
              <a:rPr lang="en-US" sz="1100" dirty="0"/>
              <a:t> INSTRUCȚIUNI PRIVIND TRANSPORTUL ȘI MANIPULAREA</a:t>
            </a:r>
            <a:endParaRPr lang="ro-RO" sz="1100" dirty="0"/>
          </a:p>
        </p:txBody>
      </p:sp>
    </p:spTree>
    <p:extLst>
      <p:ext uri="{BB962C8B-B14F-4D97-AF65-F5344CB8AC3E}">
        <p14:creationId xmlns:p14="http://schemas.microsoft.com/office/powerpoint/2010/main" xmlns="" val="13044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AB91AE-F75A-4833-AB49-A1370C43A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039"/>
            <a:ext cx="12192000" cy="55759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4D9326-3652-4536-ABD0-11F808BA59C4}"/>
              </a:ext>
            </a:extLst>
          </p:cNvPr>
          <p:cNvSpPr txBox="1"/>
          <p:nvPr/>
        </p:nvSpPr>
        <p:spPr>
          <a:xfrm>
            <a:off x="896112" y="6419088"/>
            <a:ext cx="54296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Vaccin</a:t>
            </a:r>
            <a:r>
              <a:rPr lang="en-US" sz="1100" dirty="0"/>
              <a:t> COVID-19 - Pfizer-</a:t>
            </a:r>
            <a:r>
              <a:rPr lang="en-US" sz="1100" dirty="0" err="1"/>
              <a:t>BioNTech</a:t>
            </a:r>
            <a:r>
              <a:rPr lang="en-US" sz="1100" dirty="0"/>
              <a:t> INSTRUCȚIUNI PRIVIND TRANSPORTUL ȘI MANIPULAREA</a:t>
            </a:r>
            <a:endParaRPr lang="ro-RO" sz="1100" dirty="0"/>
          </a:p>
        </p:txBody>
      </p:sp>
    </p:spTree>
    <p:extLst>
      <p:ext uri="{BB962C8B-B14F-4D97-AF65-F5344CB8AC3E}">
        <p14:creationId xmlns:p14="http://schemas.microsoft.com/office/powerpoint/2010/main" xmlns="" val="321700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A80D8A-B195-4068-8568-FA4785F9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 smtClean="0">
                <a:solidFill>
                  <a:schemeClr val="bg1"/>
                </a:solidFill>
              </a:rPr>
              <a:t>Transmiterea materno-fetală a infecției </a:t>
            </a:r>
            <a:br>
              <a:rPr lang="ro-RO" dirty="0" smtClean="0">
                <a:solidFill>
                  <a:schemeClr val="bg1"/>
                </a:solidFill>
              </a:rPr>
            </a:br>
            <a:r>
              <a:rPr lang="ro-RO" dirty="0" smtClean="0">
                <a:solidFill>
                  <a:schemeClr val="bg1"/>
                </a:solidFill>
              </a:rPr>
              <a:t>cu </a:t>
            </a:r>
            <a:r>
              <a:rPr lang="en-US" dirty="0" smtClean="0">
                <a:solidFill>
                  <a:schemeClr val="bg1"/>
                </a:solidFill>
              </a:rPr>
              <a:t>SARS-CoV-2 </a:t>
            </a:r>
            <a:r>
              <a:rPr lang="ro-RO" dirty="0" smtClean="0">
                <a:solidFill>
                  <a:schemeClr val="bg1"/>
                </a:solidFill>
              </a:rPr>
              <a:t>și infecțiile neonatale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BE8246-CC53-4EBB-AA43-AC53E1FA51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o-RO" sz="2400" dirty="0" smtClean="0"/>
              <a:t>Este necesară clasificarea bazată pe momentul transmiterii infecției (in utero sau congenital, intrapartum, postpartum); există mai multe clasificări propuse</a:t>
            </a:r>
            <a:endParaRPr lang="en-US" sz="2400" dirty="0"/>
          </a:p>
          <a:p>
            <a:r>
              <a:rPr lang="ro-RO" sz="2400" dirty="0" smtClean="0"/>
              <a:t>Infecțiile congenitale și intrapartum sunt rare</a:t>
            </a:r>
            <a:endParaRPr lang="en-US" sz="2400" dirty="0"/>
          </a:p>
          <a:p>
            <a:r>
              <a:rPr lang="ro-RO" sz="2400" dirty="0" smtClean="0"/>
              <a:t>Rezultate favorabile la nou-născuți; evaluarea poate fi complicată de riscul de prematuritate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993E693-2FC8-4A58-9CEB-5BA2C2D8A8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o-RO" sz="2400" dirty="0" smtClean="0"/>
              <a:t>Studiu de cohortă, prospectiv, a 245 nou-născuți vii din 241 mame </a:t>
            </a:r>
            <a:r>
              <a:rPr lang="en-US" sz="2400" dirty="0" smtClean="0"/>
              <a:t>SARS-CoV-2</a:t>
            </a:r>
            <a:r>
              <a:rPr lang="en-US" sz="2400" dirty="0"/>
              <a:t>+ </a:t>
            </a:r>
            <a:r>
              <a:rPr lang="ro-RO" sz="2400" dirty="0" smtClean="0"/>
              <a:t>, în spitale din New York</a:t>
            </a:r>
            <a:r>
              <a:rPr lang="en-US" sz="2400" baseline="30000" dirty="0" smtClean="0"/>
              <a:t>[1</a:t>
            </a:r>
            <a:r>
              <a:rPr lang="en-US" sz="2400" baseline="30000" dirty="0"/>
              <a:t>]</a:t>
            </a:r>
            <a:r>
              <a:rPr lang="en-US" sz="2400" dirty="0"/>
              <a:t> </a:t>
            </a:r>
          </a:p>
          <a:p>
            <a:pPr lvl="1">
              <a:spcAft>
                <a:spcPts val="0"/>
              </a:spcAft>
            </a:pPr>
            <a:r>
              <a:rPr lang="en-US" sz="2200" dirty="0" smtClean="0"/>
              <a:t>30</a:t>
            </a:r>
            <a:r>
              <a:rPr lang="ro-RO" sz="2200" dirty="0" smtClean="0"/>
              <a:t> </a:t>
            </a:r>
            <a:r>
              <a:rPr lang="en-US" sz="2200" dirty="0" smtClean="0"/>
              <a:t>% </a:t>
            </a:r>
            <a:r>
              <a:rPr lang="ro-RO" sz="2200" dirty="0" smtClean="0"/>
              <a:t>au necesitate resuscitare, 25,7% au fost admiși în Terapie Intensivă (în special din cauza prematurității), 62,4% spitalizați </a:t>
            </a:r>
            <a:r>
              <a:rPr lang="en-US" sz="2200" dirty="0" smtClean="0"/>
              <a:t>≤ </a:t>
            </a:r>
            <a:r>
              <a:rPr lang="en-US" sz="2200" dirty="0"/>
              <a:t>2 </a:t>
            </a:r>
            <a:r>
              <a:rPr lang="ro-RO" sz="2200" dirty="0" smtClean="0"/>
              <a:t>zile</a:t>
            </a:r>
            <a:endParaRPr lang="en-US" sz="2200" dirty="0"/>
          </a:p>
          <a:p>
            <a:pPr lvl="1">
              <a:spcAft>
                <a:spcPts val="0"/>
              </a:spcAft>
            </a:pPr>
            <a:r>
              <a:rPr lang="en-US" sz="2200" dirty="0"/>
              <a:t>230/236 (</a:t>
            </a:r>
            <a:r>
              <a:rPr lang="en-US" sz="2200" dirty="0" smtClean="0"/>
              <a:t>97</a:t>
            </a:r>
            <a:r>
              <a:rPr lang="ro-RO" sz="2200" dirty="0" smtClean="0"/>
              <a:t>,</a:t>
            </a:r>
            <a:r>
              <a:rPr lang="en-US" sz="2200" dirty="0" smtClean="0"/>
              <a:t>5%)</a:t>
            </a:r>
            <a:r>
              <a:rPr lang="ro-RO" sz="2200" dirty="0" smtClean="0"/>
              <a:t> – RT-PCR</a:t>
            </a:r>
            <a:r>
              <a:rPr lang="en-US" sz="2200" dirty="0" smtClean="0"/>
              <a:t> SARS-CoV-2</a:t>
            </a:r>
            <a:r>
              <a:rPr lang="ro-RO" sz="2200" dirty="0" smtClean="0"/>
              <a:t>-rezultat negativ</a:t>
            </a:r>
            <a:endParaRPr lang="en-US" sz="2200" dirty="0"/>
          </a:p>
          <a:p>
            <a:pPr lvl="1">
              <a:spcAft>
                <a:spcPts val="0"/>
              </a:spcAft>
            </a:pPr>
            <a:r>
              <a:rPr lang="ro-RO" sz="2200" dirty="0" smtClean="0"/>
              <a:t>Ratele de avort spontan, făt mort, IUGR – necunoscute, dar au fost relatate 2 cazuri (0,8%) din această categorie</a:t>
            </a:r>
            <a:endParaRPr lang="en-US" sz="2200" dirty="0"/>
          </a:p>
          <a:p>
            <a:endParaRPr lang="en-US" dirty="0"/>
          </a:p>
        </p:txBody>
      </p:sp>
      <p:grpSp>
        <p:nvGrpSpPr>
          <p:cNvPr id="5" name="Group 1">
            <a:extLst>
              <a:ext uri="{FF2B5EF4-FFF2-40B4-BE49-F238E27FC236}">
                <a16:creationId xmlns="" xmlns:a16="http://schemas.microsoft.com/office/drawing/2014/main" id="{DD662DD1-8AFB-4DA8-9EF8-244DE155B068}"/>
              </a:ext>
            </a:extLst>
          </p:cNvPr>
          <p:cNvGrpSpPr>
            <a:grpSpLocks/>
          </p:cNvGrpSpPr>
          <p:nvPr/>
        </p:nvGrpSpPr>
        <p:grpSpPr bwMode="auto">
          <a:xfrm>
            <a:off x="9392911" y="6213768"/>
            <a:ext cx="2488502" cy="449064"/>
            <a:chOff x="9602074" y="3550251"/>
            <a:chExt cx="2488502" cy="449257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B72136D4-263F-4FE4-9DA0-88A0FE85A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978" y="3550251"/>
              <a:ext cx="569913" cy="1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920BA7CE-C577-4111-B6C6-126F0DC26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074" y="3691599"/>
              <a:ext cx="2488502" cy="30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  <a:hlinkClick r:id="rId4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 Box 15">
            <a:extLst>
              <a:ext uri="{FF2B5EF4-FFF2-40B4-BE49-F238E27FC236}">
                <a16:creationId xmlns="" xmlns:a16="http://schemas.microsoft.com/office/drawing/2014/main" id="{62170CE9-26C5-4A68-9065-21A9CF5DB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21" y="6362020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 Khoury. Obstet Gynecol. 2020;136:273.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735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43160A-A8F3-4810-9B9F-CC45DC65B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95528"/>
          </a:xfrm>
        </p:spPr>
        <p:txBody>
          <a:bodyPr>
            <a:normAutofit fontScale="90000"/>
          </a:bodyPr>
          <a:lstStyle/>
          <a:p>
            <a:r>
              <a:rPr lang="en-US" sz="4800" b="1" dirty="0" err="1"/>
              <a:t>Preparare</a:t>
            </a:r>
            <a:endParaRPr lang="ro-RO" sz="4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FDE98E1-0792-42F3-9A23-0122087A1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6034" y="183034"/>
            <a:ext cx="3374158" cy="667496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CED7996-9724-4571-AB73-FF89C105B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4592" y="1252728"/>
            <a:ext cx="6729984" cy="5084064"/>
          </a:xfrm>
        </p:spPr>
        <p:txBody>
          <a:bodyPr>
            <a:normAutofit fontScale="92500" lnSpcReduction="10000"/>
          </a:bodyPr>
          <a:lstStyle/>
          <a:p>
            <a:r>
              <a:rPr lang="ro-RO" sz="1800" b="1" dirty="0"/>
              <a:t>Flaconul </a:t>
            </a:r>
            <a:r>
              <a:rPr lang="ro-RO" sz="1800" b="1" dirty="0" err="1"/>
              <a:t>multidoză</a:t>
            </a:r>
            <a:r>
              <a:rPr lang="ro-RO" sz="1800" b="1" dirty="0"/>
              <a:t> se păstrează congelat și trebuie decongelat înainte de diluare.</a:t>
            </a:r>
          </a:p>
          <a:p>
            <a:r>
              <a:rPr lang="ro-RO" sz="1800" b="1" dirty="0"/>
              <a:t>Flacoanele congelate trebuie transferate la 2 ° C până la 8 ° C pentru a se dezgheța.</a:t>
            </a:r>
          </a:p>
          <a:p>
            <a:r>
              <a:rPr lang="ro-RO" sz="1800" b="1" dirty="0"/>
              <a:t>Alternativ, flacoanele înghețate pot fi, de asemenea, dezghețate și păstrate la temperaturi de până la 25 ° C timp de maximum două ore, în pregătirea diluării pentru utilizare.</a:t>
            </a:r>
            <a:endParaRPr lang="en-US" sz="1800" b="1" dirty="0"/>
          </a:p>
          <a:p>
            <a:endParaRPr lang="ro-RO" sz="1800" b="1" dirty="0"/>
          </a:p>
          <a:p>
            <a:r>
              <a:rPr lang="ro-RO" sz="1800" b="1" dirty="0"/>
              <a:t>Când este scos din congelator, vaccinul nediluat are o durată de valabilitate maximă de până la 5 zile (120 ore) la 2 ° C până la 8 ° C și încă 2 ore la temperaturi de până la 25 ° C în pregătirea pentru diluare.</a:t>
            </a:r>
            <a:endParaRPr lang="en-US" sz="1800" b="1" dirty="0"/>
          </a:p>
          <a:p>
            <a:endParaRPr lang="ro-RO" sz="1800" b="1" dirty="0"/>
          </a:p>
          <a:p>
            <a:r>
              <a:rPr lang="ro-RO" sz="1800" b="1" dirty="0"/>
              <a:t>Când flaconul decongelat se află la temperatura camerei inversați ușor de 10 ori înainte de diluare. Nu agitați. Înainte de diluare, vaccinul trebuie să se prezinte ca o soluție alb-murdar, fără particule vizibile. Aruncați vaccinul dacă există particule sau decolorare.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1F6978-1CB1-4E68-A471-60646499B4CD}"/>
              </a:ext>
            </a:extLst>
          </p:cNvPr>
          <p:cNvSpPr txBox="1"/>
          <p:nvPr/>
        </p:nvSpPr>
        <p:spPr>
          <a:xfrm>
            <a:off x="1189608" y="6551720"/>
            <a:ext cx="67569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>COVID-19 mRNA Vaccine BNT162b2 REG 174 INFORMATION FOR UK HEALTHCARE PROFESSIONALS</a:t>
            </a:r>
            <a:endParaRPr lang="ro-RO" sz="1050" dirty="0"/>
          </a:p>
        </p:txBody>
      </p:sp>
    </p:spTree>
    <p:extLst>
      <p:ext uri="{BB962C8B-B14F-4D97-AF65-F5344CB8AC3E}">
        <p14:creationId xmlns:p14="http://schemas.microsoft.com/office/powerpoint/2010/main" xmlns="" val="428302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60058230-5C96-474A-8581-031011A709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828" b="6828"/>
          <a:stretch>
            <a:fillRect/>
          </a:stretch>
        </p:blipFill>
        <p:spPr>
          <a:xfrm>
            <a:off x="6748272" y="987425"/>
            <a:ext cx="4607116" cy="363782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D43E73-E735-44D2-B1EB-36C6AED9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99032"/>
            <a:ext cx="6246812" cy="4469956"/>
          </a:xfrm>
        </p:spPr>
        <p:txBody>
          <a:bodyPr>
            <a:normAutofit/>
          </a:bodyPr>
          <a:lstStyle/>
          <a:p>
            <a:r>
              <a:rPr lang="ro-RO" sz="1800" b="1" dirty="0"/>
              <a:t>Vaccinul dezghețat trebuie diluat în flaconul original cu 1,8 ml soluție injectabilă de clorură de sodiu 9 mg / ml (0,9%), utilizând un ac cu gabarit 21 sau mai îngust și tehnici aseptice.</a:t>
            </a:r>
            <a:endParaRPr lang="en-US" sz="1800" b="1" dirty="0"/>
          </a:p>
          <a:p>
            <a:endParaRPr lang="en-US" sz="1800" b="1" dirty="0"/>
          </a:p>
          <a:p>
            <a:endParaRPr lang="ro-RO" sz="1800" b="1" dirty="0"/>
          </a:p>
          <a:p>
            <a:r>
              <a:rPr lang="ro-RO" sz="1800" b="1" dirty="0"/>
              <a:t>Avertisment: Soluția injectabilă </a:t>
            </a:r>
            <a:r>
              <a:rPr lang="en-US" sz="1800" b="1" dirty="0"/>
              <a:t>de</a:t>
            </a:r>
            <a:r>
              <a:rPr lang="ro-RO" sz="1800" b="1" dirty="0"/>
              <a:t> clorură de sodiu 9 mg / ml (0,9%) este singurul diluant care trebuie utilizat. Acest diluant nu este furnizat în cutia de vaccinuri.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C043DA-CD76-4F9E-BA7C-4DFA24F345C0}"/>
              </a:ext>
            </a:extLst>
          </p:cNvPr>
          <p:cNvSpPr txBox="1"/>
          <p:nvPr/>
        </p:nvSpPr>
        <p:spPr>
          <a:xfrm>
            <a:off x="1189608" y="6551720"/>
            <a:ext cx="67569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>COVID-19 mRNA Vaccine BNT162b2 REG 174 INFORMATION FOR UK HEALTHCARE PROFESSIONALS</a:t>
            </a:r>
            <a:endParaRPr lang="ro-RO" sz="1050" dirty="0"/>
          </a:p>
        </p:txBody>
      </p:sp>
    </p:spTree>
    <p:extLst>
      <p:ext uri="{BB962C8B-B14F-4D97-AF65-F5344CB8AC3E}">
        <p14:creationId xmlns:p14="http://schemas.microsoft.com/office/powerpoint/2010/main" xmlns="" val="336442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D43E73-E735-44D2-B1EB-36C6AED9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7472"/>
            <a:ext cx="5862763" cy="6236208"/>
          </a:xfrm>
        </p:spPr>
        <p:txBody>
          <a:bodyPr>
            <a:normAutofit fontScale="85000" lnSpcReduction="20000"/>
          </a:bodyPr>
          <a:lstStyle/>
          <a:p>
            <a:r>
              <a:rPr lang="ro-RO" sz="1800" b="1" dirty="0"/>
              <a:t>Egalizați presiunea flaconului înainte de a scoate acul din flacon prin retragerea a 1,8 ml de aer în seringa de diluant goală.</a:t>
            </a:r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ro-RO" sz="1800" b="1" dirty="0"/>
              <a:t>Răsturnați ușor soluția diluată de 10 ori. Nu agitați.</a:t>
            </a:r>
          </a:p>
          <a:p>
            <a:r>
              <a:rPr lang="ro-RO" sz="1800" b="1" dirty="0"/>
              <a:t>Vaccinul diluat trebuie să se prezinte ca o soluție albă, fără particule vizibile.</a:t>
            </a:r>
          </a:p>
          <a:p>
            <a:r>
              <a:rPr lang="ro-RO" sz="1800" b="1" dirty="0"/>
              <a:t>Aruncați vaccinul diluat dacă sunt prezente particule sau decolorare.</a:t>
            </a:r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ro-RO" sz="1800" b="1" dirty="0"/>
              <a:t>Flacoanele diluate trebuie marcate cu data și ora diluării și păstrate între 2 ° C și 25 ° C.</a:t>
            </a:r>
          </a:p>
          <a:p>
            <a:r>
              <a:rPr lang="ro-RO" sz="1800" b="1" dirty="0"/>
              <a:t>A se utiliza cât mai curând posibil și în decurs de 6 ore după diluare.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1EF103-84B1-4846-9502-80D0A01E7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555" y="224885"/>
            <a:ext cx="2494151" cy="2064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C9AC0D-46EB-48A5-ADA5-9BDBBE909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552" y="2530602"/>
            <a:ext cx="3023425" cy="21222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E5CDC89-81FE-4812-9963-FBF0230C1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879" y="4649393"/>
            <a:ext cx="2685097" cy="204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D67D0D-2B04-4D5E-ABF3-B2F824D70F81}"/>
              </a:ext>
            </a:extLst>
          </p:cNvPr>
          <p:cNvSpPr txBox="1"/>
          <p:nvPr/>
        </p:nvSpPr>
        <p:spPr>
          <a:xfrm>
            <a:off x="1189608" y="6551720"/>
            <a:ext cx="67569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>COVID-19 mRNA Vaccine BNT162b2 REG 174 INFORMATION FOR UK HEALTHCARE PROFESSIONALS</a:t>
            </a:r>
            <a:endParaRPr lang="ro-RO" sz="1050" dirty="0"/>
          </a:p>
        </p:txBody>
      </p:sp>
    </p:spTree>
    <p:extLst>
      <p:ext uri="{BB962C8B-B14F-4D97-AF65-F5344CB8AC3E}">
        <p14:creationId xmlns:p14="http://schemas.microsoft.com/office/powerpoint/2010/main" xmlns="" val="333348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D43E73-E735-44D2-B1EB-36C6AED9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38328"/>
            <a:ext cx="5753036" cy="5530660"/>
          </a:xfrm>
        </p:spPr>
        <p:txBody>
          <a:bodyPr>
            <a:normAutofit/>
          </a:bodyPr>
          <a:lstStyle/>
          <a:p>
            <a:r>
              <a:rPr lang="ro-RO" b="1" dirty="0"/>
              <a:t>După diluare, flaconul conține 5 doze de 0,3 ml. Extrageți doza necesară de 0,3 ml de vaccin diluat folosind un ac steril și o seringă și administrați. Orice vaccin neutilizat trebuie aruncat la 6 ore după diluare.</a:t>
            </a:r>
          </a:p>
          <a:p>
            <a:r>
              <a:rPr lang="ro-RO" b="1" dirty="0"/>
              <a:t>Vaccinul nu trebuie expediat (transportat) cu autovehiculul după diluare departe de locul diluării. Orice transport  cu autovehiculul după diluarea flaconului este expus riscului personalului medical.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sz="1600" b="1" dirty="0"/>
              <a:t>Se a</a:t>
            </a:r>
            <a:r>
              <a:rPr lang="ro-RO" sz="1600" b="1" dirty="0" err="1"/>
              <a:t>dministr</a:t>
            </a:r>
            <a:r>
              <a:rPr lang="en-US" sz="1600" b="1" dirty="0" err="1"/>
              <a:t>ează</a:t>
            </a:r>
            <a:r>
              <a:rPr lang="ro-RO" sz="1600" b="1" dirty="0"/>
              <a:t> intramuscular în mușchiul deltoid după diluare.</a:t>
            </a:r>
          </a:p>
          <a:p>
            <a:r>
              <a:rPr lang="ro-RO" sz="1600" b="1" dirty="0"/>
              <a:t>Nu injectați vaccinul intravascular, subcutanat sau intradermic.</a:t>
            </a:r>
          </a:p>
          <a:p>
            <a:endParaRPr lang="ro-RO" b="1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xmlns="" id="{7F93B334-CD37-449F-86AE-89273BBCB4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69" r="369"/>
          <a:stretch>
            <a:fillRect/>
          </a:stretch>
        </p:blipFill>
        <p:spPr>
          <a:xfrm>
            <a:off x="7131294" y="338328"/>
            <a:ext cx="3474285" cy="2743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DE863D-EC24-4C2A-B982-386B38495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165" y="3523405"/>
            <a:ext cx="1908213" cy="1914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7C3F50-BD4F-469E-BF98-21194F833DF4}"/>
              </a:ext>
            </a:extLst>
          </p:cNvPr>
          <p:cNvSpPr txBox="1"/>
          <p:nvPr/>
        </p:nvSpPr>
        <p:spPr>
          <a:xfrm>
            <a:off x="1189608" y="6551720"/>
            <a:ext cx="67569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>COVID-19 mRNA Vaccine BNT162b2 REG 174 INFORMATION FOR UK HEALTHCARE PROFESSIONALS</a:t>
            </a:r>
            <a:endParaRPr lang="ro-RO" sz="1050" dirty="0"/>
          </a:p>
        </p:txBody>
      </p:sp>
    </p:spTree>
    <p:extLst>
      <p:ext uri="{BB962C8B-B14F-4D97-AF65-F5344CB8AC3E}">
        <p14:creationId xmlns:p14="http://schemas.microsoft.com/office/powerpoint/2010/main" xmlns="" val="390154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u 4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631616"/>
          </a:xfrm>
        </p:spPr>
        <p:txBody>
          <a:bodyPr/>
          <a:lstStyle/>
          <a:p>
            <a:pPr algn="ctr"/>
            <a:r>
              <a:rPr lang="ro-RO" dirty="0" smtClean="0">
                <a:solidFill>
                  <a:schemeClr val="bg1"/>
                </a:solidFill>
              </a:rPr>
              <a:t>La 13 ianuarie 2021</a:t>
            </a:r>
            <a:endParaRPr lang="ro-RO" dirty="0">
              <a:solidFill>
                <a:schemeClr val="bg1"/>
              </a:solidFill>
            </a:endParaRPr>
          </a:p>
        </p:txBody>
      </p:sp>
      <p:sp>
        <p:nvSpPr>
          <p:cNvPr id="6" name="Substituent conținut 5"/>
          <p:cNvSpPr>
            <a:spLocks noGrp="1"/>
          </p:cNvSpPr>
          <p:nvPr>
            <p:ph sz="half" idx="1"/>
          </p:nvPr>
        </p:nvSpPr>
        <p:spPr>
          <a:xfrm>
            <a:off x="601820" y="2156346"/>
            <a:ext cx="5309278" cy="4033122"/>
          </a:xfrm>
        </p:spPr>
        <p:txBody>
          <a:bodyPr/>
          <a:lstStyle/>
          <a:p>
            <a:r>
              <a:rPr lang="ro-RO" dirty="0" smtClean="0"/>
              <a:t>Cca 29 milioane persoane vaccinate în lume</a:t>
            </a:r>
            <a:endParaRPr lang="ro-RO" dirty="0"/>
          </a:p>
        </p:txBody>
      </p:sp>
      <p:sp>
        <p:nvSpPr>
          <p:cNvPr id="7" name="Substituent conținut 6"/>
          <p:cNvSpPr>
            <a:spLocks noGrp="1"/>
          </p:cNvSpPr>
          <p:nvPr>
            <p:ph sz="half" idx="2"/>
          </p:nvPr>
        </p:nvSpPr>
        <p:spPr>
          <a:xfrm>
            <a:off x="6252634" y="2101754"/>
            <a:ext cx="5229570" cy="4088437"/>
          </a:xfrm>
        </p:spPr>
        <p:txBody>
          <a:bodyPr/>
          <a:lstStyle/>
          <a:p>
            <a:r>
              <a:rPr lang="ro-RO" dirty="0" smtClean="0"/>
              <a:t>Cca 154.000 persoane vaccinate în România</a:t>
            </a:r>
            <a:endParaRPr lang="ro-RO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="" xmlns:a16="http://schemas.microsoft.com/office/drawing/2014/main" id="{8496615E-7FE8-45FA-B939-EFEFFEE2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629" cy="1103313"/>
          </a:xfrm>
        </p:spPr>
        <p:txBody>
          <a:bodyPr>
            <a:noAutofit/>
          </a:bodyPr>
          <a:lstStyle/>
          <a:p>
            <a:pPr algn="ctr"/>
            <a:r>
              <a:rPr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Managemen</a:t>
            </a:r>
            <a:r>
              <a:rPr lang="ro-RO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tul formelor simptomatice </a:t>
            </a:r>
            <a:br>
              <a:rPr lang="ro-RO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ro-RO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de COVID-19 în sarcină</a:t>
            </a:r>
            <a:endParaRPr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 Box 11">
            <a:extLst>
              <a:ext uri="{FF2B5EF4-FFF2-40B4-BE49-F238E27FC236}">
                <a16:creationId xmlns="" xmlns:a16="http://schemas.microsoft.com/office/drawing/2014/main" id="{A7EC6913-931E-44A9-A3F4-A634FB5D3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77" y="6184530"/>
            <a:ext cx="90823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200" b="0" dirty="0">
                <a:solidFill>
                  <a:schemeClr val="bg2"/>
                </a:solidFill>
                <a:latin typeface="Calibri" panose="020F0502020204030204" pitchFamily="34" charset="0"/>
              </a:rPr>
              <a:t>Mulangu. NEJM. 2019;381:2293. Favilli. J Matern Fetal Neonatal Med. 2020:1. IDSA. COVID-19 guidelines. Barbieri. COVID-19 Obstetric Practice Recommendations. NEJM. Journal Watch. ACOG. Assessment and Treatment of Pregnant Women With Suspected or Confirmed Influenza. </a:t>
            </a:r>
          </a:p>
        </p:txBody>
      </p:sp>
      <p:graphicFrame>
        <p:nvGraphicFramePr>
          <p:cNvPr id="6" name="Group 3">
            <a:extLst>
              <a:ext uri="{FF2B5EF4-FFF2-40B4-BE49-F238E27FC236}">
                <a16:creationId xmlns="" xmlns:a16="http://schemas.microsoft.com/office/drawing/2014/main" id="{F13274E9-D4CF-4375-ACC8-F968196BC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96662523"/>
              </p:ext>
            </p:extLst>
          </p:nvPr>
        </p:nvGraphicFramePr>
        <p:xfrm>
          <a:off x="495300" y="1498757"/>
          <a:ext cx="11277599" cy="4419696"/>
        </p:xfrm>
        <a:graphic>
          <a:graphicData uri="http://schemas.openxmlformats.org/drawingml/2006/table">
            <a:tbl>
              <a:tblPr/>
              <a:tblGrid>
                <a:gridCol w="28505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27066">
                  <a:extLst>
                    <a:ext uri="{9D8B030D-6E8A-4147-A177-3AD203B41FA5}">
                      <a16:colId xmlns="" xmlns:a16="http://schemas.microsoft.com/office/drawing/2014/main" val="3190644417"/>
                    </a:ext>
                  </a:extLst>
                </a:gridCol>
              </a:tblGrid>
              <a:tr h="1698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o-RO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Terapie potențială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Considera</a:t>
                      </a:r>
                      <a:r>
                        <a:rPr kumimoji="0" lang="ro-RO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ții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3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Remdesivir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Studiul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PALM </a:t>
                      </a: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pentru Ebola a inclus femei însărcinate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(6.1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%)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Disponibil pentru femeile însărcinate cu forme severe de COVID-19 prin FDA EUA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3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drox</a:t>
                      </a: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cloro</a:t>
                      </a: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chină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± </a:t>
                      </a: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azitromicină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o-RO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Utilizate cu alte indicații în sarcină; datele nu susțin eficacitatea în COVID-19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3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Corticoterapie sistemică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o-RO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Utilizarea betametazonei prenatal pentru maturitatea pulmonară fetală dacă se suspicionează travaliul prematur, conform indicațiilor standard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o-RO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Dexametazona poate fi luată în considerare în formele severe de COVID-19 cu hipoxemie 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lang="ro-RO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După utilizarea inițială a dexametazonei, prednisonul sau betametazona pot fi</a:t>
                      </a:r>
                      <a:r>
                        <a:rPr lang="ro-RO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o-RO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substituenți favorabili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0324943"/>
                  </a:ext>
                </a:extLst>
              </a:tr>
              <a:tr h="433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Alte imunomodulatoare și plasma convalescentă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lang="ro-RO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Ar trebui utilizate numai în studiile clinice care permit înrolarea femeilor însărcinate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3755248"/>
                  </a:ext>
                </a:extLst>
              </a:tr>
              <a:tr h="433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o-R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Alte considerații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o-RO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Controlul febrei 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acetamino</a:t>
                      </a:r>
                      <a:r>
                        <a:rPr kumimoji="0" lang="ro-RO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</a:t>
                      </a: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) </a:t>
                      </a:r>
                      <a:r>
                        <a:rPr kumimoji="0" lang="ro-RO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și profilaxia TEV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ro-RO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Majoritatea studiilor clinice în COVID-19 exclud femeile însărcinate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64783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9140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3 - &amp;quot;Title-Arial-36-Bold-Yellow. Title may continue on 2 lines keep text at 36pt&amp;quot;&quot;/&gt;&lt;property id=&quot;20307&quot; value=&quot;257&quot;/&gt;&lt;/object&gt;&lt;object type=&quot;3&quot; unique_id=&quot;10006&quot;&gt;&lt;property id=&quot;20148&quot; value=&quot;5&quot;/&gt;&lt;property id=&quot;20300&quot; value=&quot;Slide 4 - &amp;quot;Text and Margin Consistency&amp;quot;&quot;/&gt;&lt;property id=&quot;20307&quot; value=&quot;267&quot;/&gt;&lt;/object&gt;&lt;object type=&quot;3&quot; unique_id=&quot;10007&quot;&gt;&lt;property id=&quot;20148&quot; value=&quot;5&quot;/&gt;&lt;property id=&quot;20300&quot; value=&quot;Slide 5 - &amp;quot;Transition Title &amp;#x0D;&amp;#x0A;for next topic of discussion &amp;#x0D;&amp;#x0A;or can be used as closer slide &amp;#x0D;&amp;#x0A;(ie: Q&amp;amp;A)&amp;#x0D;&amp;#x0A;(Arial-40-Bold-White-Cent&quot;/&gt;&lt;property id=&quot;20307&quot; value=&quot;261&quot;/&gt;&lt;/object&gt;&lt;object type=&quot;3&quot; unique_id=&quot;10008&quot;&gt;&lt;property id=&quot;20148&quot; value=&quot;5&quot;/&gt;&lt;property id=&quot;20300&quot; value=&quot;Slide 6 - &amp;quot;RGB Pallet&amp;quot;&quot;/&gt;&lt;property id=&quot;20307&quot; value=&quot;258&quot;/&gt;&lt;/object&gt;&lt;object type=&quot;3&quot; unique_id=&quot;10009&quot;&gt;&lt;property id=&quot;20148&quot; value=&quot;5&quot;/&gt;&lt;property id=&quot;20300&quot; value=&quot;Slide 7 - &amp;quot;Example Graph&amp;quot;&quot;/&gt;&lt;property id=&quot;20307&quot; value=&quot;286&quot;/&gt;&lt;/object&gt;&lt;object type=&quot;3&quot; unique_id=&quot;10010&quot;&gt;&lt;property id=&quot;20148&quot; value=&quot;5&quot;/&gt;&lt;property id=&quot;20300&quot; value=&quot;Slide 8 - &amp;quot;Example Graph and Text&amp;quot;&quot;/&gt;&lt;property id=&quot;20307&quot; value=&quot;288&quot;/&gt;&lt;/object&gt;&lt;object type=&quot;3&quot; unique_id=&quot;10011&quot;&gt;&lt;property id=&quot;20148&quot; value=&quot;5&quot;/&gt;&lt;property id=&quot;20300&quot; value=&quot;Slide 9 - &amp;quot;Example Line Graph&amp;quot;&quot;/&gt;&lt;property id=&quot;20307&quot; value=&quot;287&quot;/&gt;&lt;/object&gt;&lt;object type=&quot;3&quot; unique_id=&quot;10012&quot;&gt;&lt;property id=&quot;20148&quot; value=&quot;5&quot;/&gt;&lt;property id=&quot;20300&quot; value=&quot;Slide 10 - &amp;quot;Example Line Graph with Data Values&amp;quot;&quot;/&gt;&lt;property id=&quot;20307&quot; value=&quot;292&quot;/&gt;&lt;/object&gt;&lt;object type=&quot;3&quot; unique_id=&quot;10013&quot;&gt;&lt;property id=&quot;20148&quot; value=&quot;5&quot;/&gt;&lt;property id=&quot;20300&quot; value=&quot;Slide 11 - &amp;quot;Example Line Graph with Color &amp;#x0D;&amp;#x0A;Data Values&amp;quot;&quot;/&gt;&lt;property id=&quot;20307&quot; value=&quot;309&quot;/&gt;&lt;/object&gt;&lt;object type=&quot;3&quot; unique_id=&quot;10014&quot;&gt;&lt;property id=&quot;20148&quot; value=&quot;5&quot;/&gt;&lt;property id=&quot;20300&quot; value=&quot;Slide 12 - &amp;quot;Example Schematic&amp;quot;&quot;/&gt;&lt;property id=&quot;20307&quot; value=&quot;262&quot;/&gt;&lt;/object&gt;&lt;object type=&quot;3&quot; unique_id=&quot;10015&quot;&gt;&lt;property id=&quot;20148&quot; value=&quot;5&quot;/&gt;&lt;property id=&quot;20300&quot; value=&quot;Slide 13 - &amp;quot;Example Schematic Continued&amp;quot;&quot;/&gt;&lt;property id=&quot;20307&quot; value=&quot;263&quot;/&gt;&lt;/object&gt;&lt;object type=&quot;3&quot; unique_id=&quot;10016&quot;&gt;&lt;property id=&quot;20148&quot; value=&quot;5&quot;/&gt;&lt;property id=&quot;20300&quot; value=&quot;Slide 14 - &amp;quot;Example Tables&amp;quot;&quot;/&gt;&lt;property id=&quot;20307&quot; value=&quot;311&quot;/&gt;&lt;/object&gt;&lt;object type=&quot;3&quot; unique_id=&quot;10017&quot;&gt;&lt;property id=&quot;20148&quot; value=&quot;5&quot;/&gt;&lt;property id=&quot;20300&quot; value=&quot;Slide 15 - &amp;quot;Example Tables Continued&amp;quot;&quot;/&gt;&lt;property id=&quot;20307&quot; value=&quot;312&quot;/&gt;&lt;/object&gt;&lt;object type=&quot;3&quot; unique_id=&quot;10018&quot;&gt;&lt;property id=&quot;20148&quot; value=&quot;5&quot;/&gt;&lt;property id=&quot;20300&quot; value=&quot;Slide 16 - &amp;quot;Example Tables Continued&amp;quot;&quot;/&gt;&lt;property id=&quot;20307&quot; value=&quot;313&quot;/&gt;&lt;/object&gt;&lt;object type=&quot;3&quot; unique_id=&quot;10019&quot;&gt;&lt;property id=&quot;20148&quot; value=&quot;5&quot;/&gt;&lt;property id=&quot;20300&quot; value=&quot;Slide 17 - &amp;quot;Example Tables Continued&amp;quot;&quot;/&gt;&lt;property id=&quot;20307&quot; value=&quot;314&quot;/&gt;&lt;/object&gt;&lt;object type=&quot;3&quot; unique_id=&quot;10020&quot;&gt;&lt;property id=&quot;20148&quot; value=&quot;5&quot;/&gt;&lt;property id=&quot;20300&quot; value=&quot;Slide 21 - &amp;quot;Additional Formatting Notes&amp;quot;&quot;/&gt;&lt;property id=&quot;20307&quot; value=&quot;270&quot;/&gt;&lt;/object&gt;&lt;object type=&quot;3&quot; unique_id=&quot;10021&quot;&gt;&lt;property id=&quot;20148&quot; value=&quot;5&quot;/&gt;&lt;property id=&quot;20300&quot; value=&quot;Slide 22 - &amp;quot;“Polish Stage” Notes&amp;quot;&quot;/&gt;&lt;property id=&quot;20307&quot; value=&quot;272&quot;/&gt;&lt;/object&gt;&lt;object type=&quot;3&quot; unique_id=&quot;10022&quot;&gt;&lt;property id=&quot;20148&quot; value=&quot;5&quot;/&gt;&lt;property id=&quot;20300&quot; value=&quot;Slide 23 - &amp;quot;For Black and White Print Slides&amp;quot;&quot;/&gt;&lt;property id=&quot;20307&quot; value=&quot;290&quot;/&gt;&lt;/object&gt;&lt;object type=&quot;3&quot; unique_id=&quot;10023&quot;&gt;&lt;property id=&quot;20148&quot; value=&quot;5&quot;/&gt;&lt;property id=&quot;20300&quot; value=&quot;Slide 24 - &amp;quot;For Black and White Print Slides&amp;quot;&quot;/&gt;&lt;property id=&quot;20307&quot; value=&quot;291&quot;/&gt;&lt;/object&gt;&lt;object type=&quot;3&quot; unique_id=&quot;10024&quot;&gt;&lt;property id=&quot;20148&quot; value=&quot;5&quot;/&gt;&lt;property id=&quot;20300&quot; value=&quot;Slide 25 - &amp;quot;CME Slides for Designer and Editorial Reference…&amp;quot;&quot;/&gt;&lt;property id=&quot;20307&quot; value=&quot;273&quot;/&gt;&lt;/object&gt;&lt;object type=&quot;3&quot; unique_id=&quot;10025&quot;&gt;&lt;property id=&quot;20148&quot; value=&quot;5&quot;/&gt;&lt;property id=&quot;20300&quot; value=&quot;Slide 26 - &amp;quot;About These Slides&amp;quot;&quot;/&gt;&lt;property id=&quot;20307&quot; value=&quot;308&quot;/&gt;&lt;/object&gt;&lt;object type=&quot;3&quot; unique_id=&quot;10026&quot;&gt;&lt;property id=&quot;20148&quot; value=&quot;5&quot;/&gt;&lt;property id=&quot;20300&quot; value=&quot;Slide 27 - &amp;quot;Faculty&amp;quot;&quot;/&gt;&lt;property id=&quot;20307&quot; value=&quot;294&quot;/&gt;&lt;/object&gt;&lt;object type=&quot;3&quot; unique_id=&quot;10027&quot;&gt;&lt;property id=&quot;20148&quot; value=&quot;5&quot;/&gt;&lt;property id=&quot;20300&quot; value=&quot;Slide 28 - &amp;quot;Disclosure of Conflicts of Interest&amp;quot;&quot;/&gt;&lt;property id=&quot;20307&quot; value=&quot;295&quot;/&gt;&lt;/object&gt;&lt;object type=&quot;3&quot; unique_id=&quot;10028&quot;&gt;&lt;property id=&quot;20148&quot; value=&quot;5&quot;/&gt;&lt;property id=&quot;20300&quot; value=&quot;Slide 29 - &amp;quot;Disclosures&amp;quot;&quot;/&gt;&lt;property id=&quot;20307&quot; value=&quot;296&quot;/&gt;&lt;/object&gt;&lt;object type=&quot;3&quot; unique_id=&quot;10029&quot;&gt;&lt;property id=&quot;20148&quot; value=&quot;5&quot;/&gt;&lt;property id=&quot;20300&quot; value=&quot;Slide 30 - &amp;quot;Disclosure of Unlabeled Use&amp;quot;&quot;/&gt;&lt;property id=&quot;20307&quot; value=&quot;297&quot;/&gt;&lt;/object&gt;&lt;object type=&quot;3&quot; unique_id=&quot;10030&quot;&gt;&lt;property id=&quot;20148&quot; value=&quot;5&quot;/&gt;&lt;property id=&quot;20300&quot; value=&quot;Slide 31&quot;/&gt;&lt;property id=&quot;20307&quot; value=&quot;298&quot;/&gt;&lt;/object&gt;&lt;object type=&quot;3&quot; unique_id=&quot;10031&quot;&gt;&lt;property id=&quot;20148&quot; value=&quot;5&quot;/&gt;&lt;property id=&quot;20300&quot; value=&quot;Slide 32 - &amp;quot;Physician Continuing Medical Education&amp;quot;&quot;/&gt;&lt;property id=&quot;20307&quot; value=&quot;299&quot;/&gt;&lt;/object&gt;&lt;object type=&quot;3&quot; unique_id=&quot;10032&quot;&gt;&lt;property id=&quot;20148&quot; value=&quot;5&quot;/&gt;&lt;property id=&quot;20300&quot; value=&quot;Slide 33 - &amp;quot;Pharmacist Continuing Education&amp;quot;&quot;/&gt;&lt;property id=&quot;20307&quot; value=&quot;300&quot;/&gt;&lt;/object&gt;&lt;object type=&quot;3&quot; unique_id=&quot;10033&quot;&gt;&lt;property id=&quot;20148&quot; value=&quot;5&quot;/&gt;&lt;property id=&quot;20300&quot; value=&quot;Slide 34 - &amp;quot;Nursing Continuing Education&amp;quot;&quot;/&gt;&lt;property id=&quot;20307&quot; value=&quot;301&quot;/&gt;&lt;/object&gt;&lt;object type=&quot;3&quot; unique_id=&quot;10034&quot;&gt;&lt;property id=&quot;20148&quot; value=&quot;5&quot;/&gt;&lt;property id=&quot;20300&quot; value=&quot;Slide 35 - &amp;quot;Please review the following important &amp;#x0D;&amp;#x0A;CME information in your handout&amp;quot;&quot;/&gt;&lt;property id=&quot;20307&quot; value=&quot;310&quot;/&gt;&lt;/object&gt;&lt;object type=&quot;3&quot; unique_id=&quot;10036&quot;&gt;&lt;property id=&quot;20148&quot; value=&quot;5&quot;/&gt;&lt;property id=&quot;20300&quot; value=&quot;Slide 37 - &amp;quot;Instructions for Credit&amp;quot;&quot;/&gt;&lt;property id=&quot;20307&quot; value=&quot;303&quot;/&gt;&lt;/object&gt;&lt;object type=&quot;3&quot; unique_id=&quot;10037&quot;&gt;&lt;property id=&quot;20148&quot; value=&quot;5&quot;/&gt;&lt;property id=&quot;20300&quot; value=&quot;Slide 38 - &amp;quot;Now Take the Test . . .&amp;quot;&quot;/&gt;&lt;property id=&quot;20307&quot; value=&quot;304&quot;/&gt;&lt;/object&gt;&lt;object type=&quot;3&quot; unique_id=&quot;10040&quot;&gt;&lt;property id=&quot;20148&quot; value=&quot;5&quot;/&gt;&lt;property id=&quot;20300&quot; value=&quot;Slide 39 - &amp;quot;General Information&amp;quot;&quot;/&gt;&lt;property id=&quot;20307&quot; value=&quot;315&quot;/&gt;&lt;/object&gt;&lt;object type=&quot;3&quot; unique_id=&quot;10041&quot;&gt;&lt;property id=&quot;20148&quot; value=&quot;5&quot;/&gt;&lt;property id=&quot;20300&quot; value=&quot;Slide 40 - &amp;quot;Please review the slide notes &amp;#x0D;&amp;#x0A;for analysis of each study &amp;#x0D;&amp;#x0A;by expert faculty &amp;lt;Insert Name, MD&amp;gt;, &amp;#x0D;&amp;#x0A;and &amp;lt;Insert Name,&quot;/&gt;&lt;property id=&quot;20307&quot; value=&quot;316&quot;/&gt;&lt;/object&gt;&lt;object type=&quot;3&quot; unique_id=&quot;10042&quot;&gt;&lt;property id=&quot;20148&quot; value=&quot;5&quot;/&gt;&lt;property id=&quot;20300&quot; value=&quot;Slide 41 - &amp;quot;Promo Slide Reference&amp;#x0D;&amp;#x0A;(Placed as the last slide in a slideset, &amp;#x0D;&amp;#x0A;if requested)&amp;quot;&quot;/&gt;&lt;property id=&quot;20307&quot; value=&quot;307&quot;/&gt;&lt;/object&gt;&lt;object type=&quot;3&quot; unique_id=&quot;12121&quot;&gt;&lt;property id=&quot;20148&quot; value=&quot;5&quot;/&gt;&lt;property id=&quot;20300&quot; value=&quot;Slide 36 - &amp;quot;Disclaimer&amp;quot;&quot;/&gt;&lt;property id=&quot;20307&quot; value=&quot;317&quot;/&gt;&lt;/object&gt;&lt;object type=&quot;3&quot; unique_id=&quot;12122&quot;&gt;&lt;property id=&quot;20148&quot; value=&quot;5&quot;/&gt;&lt;property id=&quot;20300&quot; value=&quot;Slide 1 - &amp;quot;Title of the program and will possibly take &amp;#x0D;&amp;#x0A;up three lines. It is presented in Arial-39-Bold-White.&amp;quot;&quot;/&gt;&lt;property id=&quot;20307&quot; value=&quot;321&quot;/&gt;&lt;/object&gt;&lt;object type=&quot;3&quot; unique_id=&quot;12123&quot;&gt;&lt;property id=&quot;20148&quot; value=&quot;5&quot;/&gt;&lt;property id=&quot;20300&quot; value=&quot;Slide 2 - &amp;quot;Title of the program and will possibly take up three lines. It is presented in Arial-39-Bold-White.&amp;quot;&quot;/&gt;&lt;property id=&quot;20307&quot; value=&quot;322&quot;/&gt;&lt;/object&gt;&lt;object type=&quot;3&quot; unique_id=&quot;12124&quot;&gt;&lt;property id=&quot;20148&quot; value=&quot;5&quot;/&gt;&lt;property id=&quot;20300&quot; value=&quot;Slide 18 - &amp;quot;Outcomes Analysis: What Did You Learn?&amp;quot;&quot;/&gt;&lt;property id=&quot;20307&quot; value=&quot;324&quot;/&gt;&lt;/object&gt;&lt;object type=&quot;3&quot; unique_id=&quot;12125&quot;&gt;&lt;property id=&quot;20148&quot; value=&quot;5&quot;/&gt;&lt;property id=&quot;20300&quot; value=&quot;Slide 19 - &amp;quot;Outcomes Questions&amp;quot;&quot;/&gt;&lt;property id=&quot;20307&quot; value=&quot;320&quot;/&gt;&lt;/object&gt;&lt;object type=&quot;3&quot; unique_id=&quot;12126&quot;&gt;&lt;property id=&quot;20148&quot; value=&quot;5&quot;/&gt;&lt;property id=&quot;20300&quot; value=&quot;Slide 20 - &amp;quot;How many patients with XXX do you provide care for in a typical week?&amp;quot;&quot;/&gt;&lt;property id=&quot;20307&quot; value=&quot;323&quot;/&gt;&lt;/object&gt;&lt;object type=&quot;3&quot; unique_id=&quot;12127&quot;&gt;&lt;property id=&quot;20148&quot; value=&quot;5&quot;/&gt;&lt;property id=&quot;20300&quot; value=&quot;Slide 42 - &amp;quot;Go Online for More CCO &amp;#x0D;&amp;#x0A;Coverage of XXXXXXXXXXXX!&amp;quot;&quot;/&gt;&lt;property id=&quot;20307&quot; value=&quot;318&quot;/&gt;&lt;/object&gt;&lt;/object&gt;&lt;/object&gt;&lt;/database&gt;"/>
</p:tagLst>
</file>

<file path=ppt/theme/theme1.xml><?xml version="1.0" encoding="utf-8"?>
<a:theme xmlns:a="http://schemas.openxmlformats.org/drawingml/2006/main" name="1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2017_HTAA_Diabetes" id="{1367EE62-49C0-41AA-9F7D-AEA8A8F73D1D}" vid="{45DB6FF6-6200-4F3D-90FC-F48B64252754}"/>
    </a:ext>
  </a:extLst>
</a:theme>
</file>

<file path=ppt/theme/theme2.xml><?xml version="1.0" encoding="utf-8"?>
<a:theme xmlns:a="http://schemas.openxmlformats.org/drawingml/2006/main" name="3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solidFill>
            <a:schemeClr val="accent6"/>
          </a:solidFill>
          <a:miter lim="800000"/>
          <a:headEnd/>
          <a:tailEnd/>
        </a:ln>
      </a:spPr>
      <a:bodyPr rtlCol="0" anchor="ctr"/>
      <a:lstStyle>
        <a:defPPr algn="ctr">
          <a:defRPr/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2017_HTAA_Diabetes" id="{1367EE62-49C0-41AA-9F7D-AEA8A8F73D1D}" vid="{45DB6FF6-6200-4F3D-90FC-F48B64252754}"/>
    </a:ext>
  </a:extLst>
</a:theme>
</file>

<file path=ppt/theme/theme3.xml><?xml version="1.0" encoding="utf-8"?>
<a:theme xmlns:a="http://schemas.openxmlformats.org/drawingml/2006/main" name="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2017_HTAA_Diabetes" id="{1367EE62-49C0-41AA-9F7D-AEA8A8F73D1D}" vid="{45DB6FF6-6200-4F3D-90FC-F48B64252754}"/>
    </a:ext>
  </a:extLst>
</a:theme>
</file>

<file path=ppt/theme/theme4.xml><?xml version="1.0" encoding="utf-8"?>
<a:theme xmlns:a="http://schemas.openxmlformats.org/drawingml/2006/main" name="2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2017_HTAA_Diabetes" id="{1367EE62-49C0-41AA-9F7D-AEA8A8F73D1D}" vid="{45DB6FF6-6200-4F3D-90FC-F48B64252754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Category xmlns="65d3bcc5-c32e-4ff4-bde3-e378371b7c2d">Slides</Document_x0020_Category>
    <_dlc_DocId xmlns="04f05e2b-b5ce-4cc3-b7fc-caa989041ab0">AQFSE3YVE7DN-1306473130-16</_dlc_DocId>
    <_dlc_DocIdUrl xmlns="04f05e2b-b5ce-4cc3-b7fc-caa989041ab0">
      <Url>https://intranet.clinicaloptions.com/mews/infectiousdisease/ID_2020_COVID-19_MM_(PRP3694)/Slides_-_Living_Slideset/_layouts/15/DocIdRedir.aspx?ID=AQFSE3YVE7DN-1306473130-16</Url>
      <Description>AQFSE3YVE7DN-1306473130-16</Description>
    </_dlc_DocIdUrl>
  </documentManagement>
</p:properties>
</file>

<file path=customXml/item2.xml><?xml version="1.0" encoding="utf-8"?>
<LongProperties xmlns="http://schemas.microsoft.com/office/2006/metadata/longProperties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A599E890B6DF44A38589A29F488C97" ma:contentTypeVersion="1" ma:contentTypeDescription="Create a new document." ma:contentTypeScope="" ma:versionID="f21af4473a1eb67b5bd92c6b18584395">
  <xsd:schema xmlns:xsd="http://www.w3.org/2001/XMLSchema" xmlns:xs="http://www.w3.org/2001/XMLSchema" xmlns:p="http://schemas.microsoft.com/office/2006/metadata/properties" xmlns:ns2="04f05e2b-b5ce-4cc3-b7fc-caa989041ab0" xmlns:ns3="65d3bcc5-c32e-4ff4-bde3-e378371b7c2d" targetNamespace="http://schemas.microsoft.com/office/2006/metadata/properties" ma:root="true" ma:fieldsID="e61ae273691b7cb41ee473f1419e950d" ns2:_="" ns3:_="">
    <xsd:import namespace="04f05e2b-b5ce-4cc3-b7fc-caa989041ab0"/>
    <xsd:import namespace="65d3bcc5-c32e-4ff4-bde3-e378371b7c2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_x0020_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f05e2b-b5ce-4cc3-b7fc-caa989041ab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d3bcc5-c32e-4ff4-bde3-e378371b7c2d" elementFormDefault="qualified">
    <xsd:import namespace="http://schemas.microsoft.com/office/2006/documentManagement/types"/>
    <xsd:import namespace="http://schemas.microsoft.com/office/infopath/2007/PartnerControls"/>
    <xsd:element name="Document_x0020_Category" ma:index="11" nillable="true" ma:displayName="Document Category" ma:internalName="Document_x0020_Category">
      <xsd:simpleType>
        <xsd:restriction base="dms:Choice">
          <xsd:enumeration value="Slides"/>
          <xsd:enumeration value="Permission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A55BC3-5A03-47C2-8EC3-D964C3B5E779}">
  <ds:schemaRefs>
    <ds:schemaRef ds:uri="65d3bcc5-c32e-4ff4-bde3-e378371b7c2d"/>
    <ds:schemaRef ds:uri="04f05e2b-b5ce-4cc3-b7fc-caa989041ab0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5E151B5-E2EE-4BEC-82C3-105A302A3BE7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2E86EB96-0342-4890-B36C-A46935F71F5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8658823-B4B9-47CE-8CCC-0397B9B3BA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f05e2b-b5ce-4cc3-b7fc-caa989041ab0"/>
    <ds:schemaRef ds:uri="65d3bcc5-c32e-4ff4-bde3-e378371b7c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3A18F4D2-3653-4F4F-B917-116198900D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58861</TotalTime>
  <Words>5354</Words>
  <Application>Microsoft Office PowerPoint</Application>
  <PresentationFormat>Particularizare</PresentationFormat>
  <Paragraphs>742</Paragraphs>
  <Slides>84</Slides>
  <Notes>18</Notes>
  <HiddenSlides>0</HiddenSlides>
  <MMClips>0</MMClips>
  <ScaleCrop>false</ScaleCrop>
  <HeadingPairs>
    <vt:vector size="4" baseType="variant">
      <vt:variant>
        <vt:lpstr>Temă</vt:lpstr>
      </vt:variant>
      <vt:variant>
        <vt:i4>4</vt:i4>
      </vt:variant>
      <vt:variant>
        <vt:lpstr>Titluri diapozitive</vt:lpstr>
      </vt:variant>
      <vt:variant>
        <vt:i4>84</vt:i4>
      </vt:variant>
    </vt:vector>
  </HeadingPairs>
  <TitlesOfParts>
    <vt:vector size="88" baseType="lpstr">
      <vt:lpstr>1_2017_HTAA_Diabetes</vt:lpstr>
      <vt:lpstr>3_2017_HTAA_Diabetes</vt:lpstr>
      <vt:lpstr>2017_HTAA_Diabetes</vt:lpstr>
      <vt:lpstr>2_2017_HTAA_Diabetes</vt:lpstr>
      <vt:lpstr>Particularități ale infecției cu SARS Co-V2 la categorii speciale de pacienți  Vacccinarea anti-COVID-19</vt:lpstr>
      <vt:lpstr>CDC: COVID-19 și pacienții imunocompromiși</vt:lpstr>
      <vt:lpstr>COVID-19 în sarcină</vt:lpstr>
      <vt:lpstr>COVID-19 și sarcina (SUA-N=91.412)</vt:lpstr>
      <vt:lpstr>COVID-19 și sarcina (SUA-N=91.412)</vt:lpstr>
      <vt:lpstr>Nașterea prematură și nașterea prin cezariană</vt:lpstr>
      <vt:lpstr>Pregnancy Outcomes in COVID-19–Positive Pregnant Women Receiving Compassionate Use Remdesivir</vt:lpstr>
      <vt:lpstr>Transmiterea materno-fetală a infecției  cu SARS-CoV-2 și infecțiile neonatale</vt:lpstr>
      <vt:lpstr>Managementul formelor simptomatice  de COVID-19 în sarcină</vt:lpstr>
      <vt:lpstr>Compassionate Use of Remdesivir in Pregnant  Women With Severe COVID-19</vt:lpstr>
      <vt:lpstr>NIH: Considerații speciale pentru COVID-19 la copii</vt:lpstr>
      <vt:lpstr>CDC Definiție de caz:  Sindrom inflamator multisistemic la copii</vt:lpstr>
      <vt:lpstr>CDC: Evaluarea și managementul sindromului inflamator multisistemic la copii</vt:lpstr>
      <vt:lpstr>Sindromul inflamator multisistemic la copii și adolescenți în SUA</vt:lpstr>
      <vt:lpstr>Diapozitivul 15</vt:lpstr>
      <vt:lpstr>Diapozitivul 16</vt:lpstr>
      <vt:lpstr>Rezultate</vt:lpstr>
      <vt:lpstr>Rezultate</vt:lpstr>
      <vt:lpstr>Rezultate</vt:lpstr>
      <vt:lpstr>Rezultate</vt:lpstr>
      <vt:lpstr>Rezultate</vt:lpstr>
      <vt:lpstr>Rezultate</vt:lpstr>
      <vt:lpstr>Rezultate</vt:lpstr>
      <vt:lpstr>Rezultate</vt:lpstr>
      <vt:lpstr>În loc de  concluzii...</vt:lpstr>
      <vt:lpstr>Vaccinarea anti-COVID-19</vt:lpstr>
      <vt:lpstr>Diapozitivul 27</vt:lpstr>
      <vt:lpstr>Diapozitivul 28</vt:lpstr>
      <vt:lpstr>Diapozitivul 29</vt:lpstr>
      <vt:lpstr>Mecanismele de acțiune  a vaccinurilor anti-SARS CoV2</vt:lpstr>
      <vt:lpstr>Diapozitivul 31</vt:lpstr>
      <vt:lpstr>Diapozitivul 32</vt:lpstr>
      <vt:lpstr>Tipuri de vaccinuri în studii clinice</vt:lpstr>
      <vt:lpstr>Plaforme</vt:lpstr>
      <vt:lpstr>Diapozitivul 35</vt:lpstr>
      <vt:lpstr>FP Polack et al. N Engl J Med 2020. DOI: 10.1056/NEJMoa2034577</vt:lpstr>
      <vt:lpstr>Avantajele vaccinurilor bazate pe ARNm</vt:lpstr>
      <vt:lpstr>Modul de acțiune al vaccinului BNT162</vt:lpstr>
      <vt:lpstr>Selectia vaccinului Pfizer/BioNTech COVID-19 BNT162b2</vt:lpstr>
      <vt:lpstr>Priorități la dezvoltarea vaccinului Pfizer</vt:lpstr>
      <vt:lpstr>Date disponibile privind siguranța</vt:lpstr>
      <vt:lpstr>FP Polack et al. N Engl J Med 2020. DOI: 10.1056/NEJMoa2034577</vt:lpstr>
      <vt:lpstr>FP Polack et al. N Engl J Med 2020. DOI: 10.1056/NEJMoa2034577</vt:lpstr>
      <vt:lpstr>FP Polack et al. N Engl J Med 2020. DOI: 10.1056/NEJMoa2034577</vt:lpstr>
      <vt:lpstr>FP Polack et al. N Engl J Med 2020. DOI: 10.1056/NEJMoa2034577</vt:lpstr>
      <vt:lpstr>FP Polack et al. N Engl J Med 2020. DOI: 10.1056/NEJMoa2034577</vt:lpstr>
      <vt:lpstr>FP Polack et al. N Engl J Med 2020. DOI: 10.1056/NEJMoa2034577</vt:lpstr>
      <vt:lpstr>FP Polack et al. N Engl J Med 2020. DOI: 10.1056/NEJMoa2034577</vt:lpstr>
      <vt:lpstr>Date disponibile privind eficacitatea</vt:lpstr>
      <vt:lpstr>Incidența cumulativă</vt:lpstr>
      <vt:lpstr>Primul end-point – definiția de caz CDC</vt:lpstr>
      <vt:lpstr>Primele cazuri apărute la mai mult de 7 zile după doza 2 La subiecții fără evidențe anterioare de boală</vt:lpstr>
      <vt:lpstr>FP Polack et al. N Engl J Med 2020. DOI: 10.1056/NEJMoa2034577</vt:lpstr>
      <vt:lpstr>Primele cazuri apărute la mai mult de 7 zile după doza 2  La subiecții fără evidențe anterioare de boală</vt:lpstr>
      <vt:lpstr>Primele cazuri apărute la mai mult de 7 zile după doza 2 La subiecții cu sau fără evidențe anterioare de boală</vt:lpstr>
      <vt:lpstr>Al doilea end-point: cazurile severe</vt:lpstr>
      <vt:lpstr> Ce este ”vaccine hesitancy”?  </vt:lpstr>
      <vt:lpstr>Mituri privind vaccinarea anti Covid 19</vt:lpstr>
      <vt:lpstr>Vaccinul mARN provoacă modificări în ADN-ul nostru</vt:lpstr>
      <vt:lpstr>Diapozitivul 60</vt:lpstr>
      <vt:lpstr>Diapozitivul 61</vt:lpstr>
      <vt:lpstr>Vaccinul mARN modifică ADN-ul produșilor de concepție</vt:lpstr>
      <vt:lpstr>Vaccinul mARN provoacă COVID-19</vt:lpstr>
      <vt:lpstr>Vaccinul mARN provoacă infertilitate la femei</vt:lpstr>
      <vt:lpstr>Vaccinul mARN provoacă infertilitate la femei</vt:lpstr>
      <vt:lpstr>Vaccinul mARN provoacă infertilitate la femei</vt:lpstr>
      <vt:lpstr>Vaccinul mARN provoacă infertilitate la femei</vt:lpstr>
      <vt:lpstr>Vaccinul mARN provoacă infertilitate la femei</vt:lpstr>
      <vt:lpstr>Vaccinul mARN provoacă infertilitate la femei</vt:lpstr>
      <vt:lpstr>Vaccinul mARN provoacă paralizia de facial (paralizia Bell)</vt:lpstr>
      <vt:lpstr>Vaccinul mARN provoacă paralizia de facial (paralizia Bell)</vt:lpstr>
      <vt:lpstr>Vaccinul mARN provoacă paralizia de facial (paralizia Bell)</vt:lpstr>
      <vt:lpstr>Diapozitivul 73</vt:lpstr>
      <vt:lpstr>Diapozitivul 74</vt:lpstr>
      <vt:lpstr>Diapozitivul 75</vt:lpstr>
      <vt:lpstr>Diapozitivul 76</vt:lpstr>
      <vt:lpstr>Diapozitivul 77</vt:lpstr>
      <vt:lpstr>Diapozitivul 78</vt:lpstr>
      <vt:lpstr>Diapozitivul 79</vt:lpstr>
      <vt:lpstr>Preparare</vt:lpstr>
      <vt:lpstr>Diapozitivul 81</vt:lpstr>
      <vt:lpstr>Diapozitivul 82</vt:lpstr>
      <vt:lpstr>Diapozitivul 83</vt:lpstr>
      <vt:lpstr>La 13 ianuarie 2021</vt:lpstr>
    </vt:vector>
  </TitlesOfParts>
  <Company>Preferred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Comprehensive COVID-19 Slideset: Emerging Data and Guidance on Diagnosis and Management</dc:title>
  <dc:creator>Preferred User</dc:creator>
  <cp:lastModifiedBy>dumitrescu_florentina@yahoo.com</cp:lastModifiedBy>
  <cp:revision>2173</cp:revision>
  <cp:lastPrinted>2016-09-26T20:21:49Z</cp:lastPrinted>
  <dcterms:created xsi:type="dcterms:W3CDTF">2005-05-27T15:08:01Z</dcterms:created>
  <dcterms:modified xsi:type="dcterms:W3CDTF">2021-01-17T14:28:25Z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gs">
    <vt:lpwstr/>
  </property>
  <property fmtid="{D5CDD505-2E9C-101B-9397-08002B2CF9AE}" pid="3" name="display_urn:schemas-microsoft-com:office:office#Editor">
    <vt:lpwstr>Melanie Couton</vt:lpwstr>
  </property>
  <property fmtid="{D5CDD505-2E9C-101B-9397-08002B2CF9AE}" pid="4" name="display_urn:schemas-microsoft-com:office:office#Author">
    <vt:lpwstr>Melanie Couton</vt:lpwstr>
  </property>
  <property fmtid="{D5CDD505-2E9C-101B-9397-08002B2CF9AE}" pid="5" name="_dlc_DocId">
    <vt:lpwstr>56M7VY3CDVN5-387186687-1</vt:lpwstr>
  </property>
  <property fmtid="{D5CDD505-2E9C-101B-9397-08002B2CF9AE}" pid="6" name="_dlc_DocIdItemGuid">
    <vt:lpwstr>5c8902ce-29ab-4b5d-b94d-995259015849</vt:lpwstr>
  </property>
  <property fmtid="{D5CDD505-2E9C-101B-9397-08002B2CF9AE}" pid="7" name="_dlc_DocIdUrl">
    <vt:lpwstr>https://intranet.clinicaloptions.com/mews/oncology/ASH_ALL_Satellite-TU_2016/Template/_layouts/15/DocIdRedir.aspx?ID=56M7VY3CDVN5-387186687-1, 56M7VY3CDVN5-387186687-1</vt:lpwstr>
  </property>
  <property fmtid="{D5CDD505-2E9C-101B-9397-08002B2CF9AE}" pid="8" name="ContentTypeId">
    <vt:lpwstr>0x0101004FA599E890B6DF44A38589A29F488C97</vt:lpwstr>
  </property>
</Properties>
</file>